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1" r:id="rId15"/>
    <p:sldId id="276" r:id="rId16"/>
    <p:sldId id="279" r:id="rId17"/>
    <p:sldId id="280" r:id="rId18"/>
    <p:sldId id="283" r:id="rId19"/>
    <p:sldId id="285" r:id="rId20"/>
    <p:sldId id="287" r:id="rId21"/>
    <p:sldId id="289" r:id="rId22"/>
    <p:sldId id="291" r:id="rId23"/>
    <p:sldId id="292" r:id="rId2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0" d="100"/>
          <a:sy n="70" d="100"/>
        </p:scale>
        <p:origin x="-13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02.12.2021</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GIDA MÜHENDİSLİĞİ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sz="3200" b="1" smtClean="0"/>
              <a:t>LİSANSÜSTÜ EĞİTİM </a:t>
            </a:r>
            <a:r>
              <a:rPr lang="tr-TR" altLang="tr-TR" sz="3200" b="1" smtClean="0"/>
              <a:t>ENSTİTÜSÜ</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b="1" i="1" dirty="0" smtClean="0"/>
              <a:t>GMB 649- Bitkisel Gıdalarda </a:t>
            </a:r>
            <a:r>
              <a:rPr lang="tr-TR" b="1" i="1" dirty="0" err="1" smtClean="0"/>
              <a:t>Toksik</a:t>
            </a:r>
            <a:r>
              <a:rPr lang="tr-TR" b="1" i="1" dirty="0" smtClean="0"/>
              <a:t> Maddeler</a:t>
            </a:r>
            <a:endParaRPr lang="tr-TR" b="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 Dr. İlkay KOCA</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400" b="1" i="1" dirty="0" smtClean="0">
                <a:latin typeface="Times New Roman" pitchFamily="18" charset="0"/>
                <a:cs typeface="Times New Roman" pitchFamily="18" charset="0"/>
              </a:rPr>
              <a:t>ALKALOİDLER</a:t>
            </a:r>
            <a:endParaRPr lang="tr-TR" sz="4400" b="1"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8. Hafta</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2800" b="1" i="1" dirty="0" smtClean="0"/>
              <a:t>GMB 649- Bitkisel Gıdalarda </a:t>
            </a:r>
            <a:r>
              <a:rPr lang="tr-TR" sz="2800" b="1" i="1" dirty="0" err="1" smtClean="0"/>
              <a:t>Toksik</a:t>
            </a:r>
            <a:r>
              <a:rPr lang="tr-TR" sz="2800" b="1" i="1" dirty="0" smtClean="0"/>
              <a:t> Maddeler</a:t>
            </a:r>
            <a:endParaRPr lang="tr-TR"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14290"/>
            <a:ext cx="3714776" cy="1089804"/>
          </a:xfrm>
        </p:spPr>
        <p:txBody>
          <a:bodyPr>
            <a:normAutofit/>
          </a:bodyPr>
          <a:lstStyle/>
          <a:p>
            <a:r>
              <a:rPr lang="tr-TR" sz="2800" i="1" dirty="0" smtClean="0"/>
              <a:t>GENEL BİLGİLER</a:t>
            </a:r>
            <a:endParaRPr lang="tr-TR" sz="2800" i="1" dirty="0"/>
          </a:p>
        </p:txBody>
      </p:sp>
      <p:sp>
        <p:nvSpPr>
          <p:cNvPr id="3" name="2 İçerik Yer Tutucusu"/>
          <p:cNvSpPr>
            <a:spLocks noGrp="1"/>
          </p:cNvSpPr>
          <p:nvPr>
            <p:ph idx="1"/>
          </p:nvPr>
        </p:nvSpPr>
        <p:spPr>
          <a:xfrm>
            <a:off x="457200" y="1142984"/>
            <a:ext cx="8229600" cy="5357850"/>
          </a:xfrm>
        </p:spPr>
        <p:txBody>
          <a:bodyPr anchor="ctr">
            <a:noAutofit/>
          </a:bodyPr>
          <a:lstStyle/>
          <a:p>
            <a:pPr marL="0" indent="266700" algn="just"/>
            <a:r>
              <a:rPr lang="tr-TR" sz="1800" dirty="0" err="1" smtClean="0"/>
              <a:t>Almanca’da</a:t>
            </a:r>
            <a:r>
              <a:rPr lang="tr-TR" sz="1800" dirty="0" smtClean="0"/>
              <a:t> </a:t>
            </a:r>
            <a:r>
              <a:rPr lang="tr-TR" sz="1800" dirty="0" err="1" smtClean="0"/>
              <a:t>alkaloide</a:t>
            </a:r>
            <a:r>
              <a:rPr lang="tr-TR" sz="1800" dirty="0" smtClean="0"/>
              <a:t>, </a:t>
            </a:r>
            <a:r>
              <a:rPr lang="tr-TR" sz="1800" dirty="0" err="1" smtClean="0"/>
              <a:t>Fransızca’da</a:t>
            </a:r>
            <a:r>
              <a:rPr lang="tr-TR" sz="1800" dirty="0" smtClean="0"/>
              <a:t> </a:t>
            </a:r>
            <a:r>
              <a:rPr lang="tr-TR" sz="1800" dirty="0" err="1" smtClean="0"/>
              <a:t>alcaloide</a:t>
            </a:r>
            <a:r>
              <a:rPr lang="tr-TR" sz="1800" dirty="0" smtClean="0"/>
              <a:t>, </a:t>
            </a:r>
            <a:r>
              <a:rPr lang="tr-TR" sz="1800" dirty="0" err="1" smtClean="0"/>
              <a:t>İngilizce’de</a:t>
            </a:r>
            <a:r>
              <a:rPr lang="tr-TR" sz="1800" dirty="0" smtClean="0"/>
              <a:t> </a:t>
            </a:r>
            <a:r>
              <a:rPr lang="tr-TR" sz="1800" dirty="0" err="1" smtClean="0"/>
              <a:t>alkaloid</a:t>
            </a:r>
            <a:r>
              <a:rPr lang="tr-TR" sz="1800" dirty="0" smtClean="0"/>
              <a:t> olarak tanımlanır. </a:t>
            </a:r>
            <a:r>
              <a:rPr lang="tr-TR" sz="1800" dirty="0" err="1" smtClean="0"/>
              <a:t>Alkaloid</a:t>
            </a:r>
            <a:r>
              <a:rPr lang="tr-TR" sz="1800" dirty="0" smtClean="0"/>
              <a:t> ismi ilk kez 1805 yılında morfinin baz karakterinde olduğunu gösteren </a:t>
            </a:r>
            <a:r>
              <a:rPr lang="tr-TR" sz="1800" dirty="0" err="1" smtClean="0"/>
              <a:t>Saturner</a:t>
            </a:r>
            <a:r>
              <a:rPr lang="tr-TR" sz="1800" dirty="0" smtClean="0"/>
              <a:t>‘den sonra </a:t>
            </a:r>
            <a:r>
              <a:rPr lang="tr-TR" sz="1800" dirty="0" err="1" smtClean="0"/>
              <a:t>Meissner</a:t>
            </a:r>
            <a:r>
              <a:rPr lang="tr-TR" sz="1800" dirty="0" smtClean="0"/>
              <a:t> tarafından teklif edildi. </a:t>
            </a:r>
            <a:r>
              <a:rPr lang="tr-TR" sz="1800" dirty="0" err="1" smtClean="0"/>
              <a:t>Alkaloid</a:t>
            </a:r>
            <a:r>
              <a:rPr lang="tr-TR" sz="1800" dirty="0" smtClean="0"/>
              <a:t> kelimesi alkali benzeri (alkalimsi) anlamındadır. </a:t>
            </a:r>
            <a:r>
              <a:rPr lang="tr-TR" sz="1800" dirty="0" err="1" smtClean="0"/>
              <a:t>Alkaloidler</a:t>
            </a:r>
            <a:r>
              <a:rPr lang="tr-TR" sz="1800" dirty="0" smtClean="0"/>
              <a:t> bir bitki tarafından doğal olarak üretilen amin yapısında kimyasal bileşiklerdir. Ayrıca hayvanlar ve mantarlar tarafından üretilen aminlere de </a:t>
            </a:r>
            <a:r>
              <a:rPr lang="tr-TR" sz="1800" dirty="0" err="1" smtClean="0"/>
              <a:t>alkaloidler</a:t>
            </a:r>
            <a:r>
              <a:rPr lang="tr-TR" sz="1800" dirty="0" smtClean="0"/>
              <a:t> denir.</a:t>
            </a:r>
          </a:p>
          <a:p>
            <a:pPr marL="0" indent="266700" algn="just"/>
            <a:endParaRPr lang="tr-TR" sz="1800" dirty="0" smtClean="0"/>
          </a:p>
          <a:p>
            <a:pPr marL="0" indent="266700" algn="just"/>
            <a:r>
              <a:rPr lang="tr-TR" sz="1800" dirty="0" smtClean="0"/>
              <a:t>Genellikle kuvvetli fizyolojik ve farmakodinamik aktivite gösteren, halka içinde bir veya birden fazla azot taşıyan, bazik karakterli maddelerdir. Diğer </a:t>
            </a:r>
            <a:r>
              <a:rPr lang="tr-TR" sz="1800" dirty="0" err="1" smtClean="0"/>
              <a:t>sekonder</a:t>
            </a:r>
            <a:r>
              <a:rPr lang="tr-TR" sz="1800" dirty="0" smtClean="0"/>
              <a:t> </a:t>
            </a:r>
            <a:r>
              <a:rPr lang="tr-TR" sz="1800" dirty="0" err="1" smtClean="0"/>
              <a:t>metabolitler</a:t>
            </a:r>
            <a:r>
              <a:rPr lang="tr-TR" sz="1800" dirty="0" smtClean="0"/>
              <a:t> gibi </a:t>
            </a:r>
            <a:r>
              <a:rPr lang="tr-TR" sz="1800" dirty="0" err="1" smtClean="0"/>
              <a:t>alkaloidler</a:t>
            </a:r>
            <a:r>
              <a:rPr lang="tr-TR" sz="1800" dirty="0" smtClean="0"/>
              <a:t> de bitkilerde </a:t>
            </a:r>
            <a:r>
              <a:rPr lang="tr-TR" sz="1800" dirty="0" err="1" smtClean="0"/>
              <a:t>herbivorlar</a:t>
            </a:r>
            <a:r>
              <a:rPr lang="tr-TR" sz="1800" dirty="0" smtClean="0"/>
              <a:t> ve patojenlere karşı savunmada görev alan bileşiklerdir .</a:t>
            </a:r>
          </a:p>
          <a:p>
            <a:pPr marL="0" indent="266700" algn="just">
              <a:buNone/>
            </a:pPr>
            <a:endParaRPr lang="tr-TR" sz="1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428736"/>
            <a:ext cx="8429684" cy="4000528"/>
          </a:xfrm>
        </p:spPr>
        <p:txBody>
          <a:bodyPr anchor="ctr">
            <a:normAutofit/>
          </a:bodyPr>
          <a:lstStyle/>
          <a:p>
            <a:pPr marL="0" indent="266700" algn="just"/>
            <a:r>
              <a:rPr lang="tr-TR" sz="1800" dirty="0" smtClean="0"/>
              <a:t>Biyolojik aktivitelerine bağlı olarak bilinen yaklaşık 12000 </a:t>
            </a:r>
            <a:r>
              <a:rPr lang="tr-TR" sz="1800" dirty="0" err="1" smtClean="0"/>
              <a:t>alkaloid</a:t>
            </a:r>
            <a:r>
              <a:rPr lang="tr-TR" sz="1800" dirty="0" smtClean="0"/>
              <a:t>, </a:t>
            </a:r>
            <a:r>
              <a:rPr lang="tr-TR" sz="1800" dirty="0" err="1" smtClean="0"/>
              <a:t>farmasötik</a:t>
            </a:r>
            <a:r>
              <a:rPr lang="tr-TR" sz="1800" dirty="0" smtClean="0"/>
              <a:t>, uyarıcı, narkotik ve zehir olarak kullanılmaktadır. Bitkilerin genellikle belli bir organında (kök, kabuk, yaprak, meyve, tohum gibi) daha fazla </a:t>
            </a:r>
            <a:r>
              <a:rPr lang="tr-TR" sz="1800" dirty="0" err="1" smtClean="0"/>
              <a:t>alkaloid</a:t>
            </a:r>
            <a:r>
              <a:rPr lang="tr-TR" sz="1800" dirty="0" smtClean="0"/>
              <a:t> bulunur. </a:t>
            </a:r>
            <a:r>
              <a:rPr lang="tr-TR" sz="1800" dirty="0" err="1" smtClean="0"/>
              <a:t>Alkaloid</a:t>
            </a:r>
            <a:r>
              <a:rPr lang="tr-TR" sz="1800" dirty="0" smtClean="0"/>
              <a:t> taşıyan bir bitkinin her organında </a:t>
            </a:r>
            <a:r>
              <a:rPr lang="tr-TR" sz="1800" dirty="0" err="1" smtClean="0"/>
              <a:t>alkaloid</a:t>
            </a:r>
            <a:r>
              <a:rPr lang="tr-TR" sz="1800" dirty="0" smtClean="0"/>
              <a:t> bulunmayabilir. Ayrıca bitkilerde tek bir </a:t>
            </a:r>
            <a:r>
              <a:rPr lang="tr-TR" sz="1800" dirty="0" err="1" smtClean="0"/>
              <a:t>alkaloid</a:t>
            </a:r>
            <a:r>
              <a:rPr lang="tr-TR" sz="1800" dirty="0" smtClean="0"/>
              <a:t> tipinden daha çok aynı esas yapıyı taşıyan </a:t>
            </a:r>
            <a:r>
              <a:rPr lang="tr-TR" sz="1800" dirty="0" err="1" smtClean="0"/>
              <a:t>alkaloid</a:t>
            </a:r>
            <a:r>
              <a:rPr lang="tr-TR" sz="1800" dirty="0" smtClean="0"/>
              <a:t> grubu bulunur. Bunlardan biri diğerlerinden daha fazladır veya daha aktiftir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642918"/>
            <a:ext cx="4929222" cy="5740452"/>
          </a:xfrm>
        </p:spPr>
        <p:txBody>
          <a:bodyPr anchor="ctr">
            <a:normAutofit/>
          </a:bodyPr>
          <a:lstStyle/>
          <a:p>
            <a:pPr marL="0" indent="266700" algn="just"/>
            <a:r>
              <a:rPr lang="tr-TR" sz="1800" dirty="0" smtClean="0"/>
              <a:t>Bugün bin dolayında </a:t>
            </a:r>
            <a:r>
              <a:rPr lang="tr-TR" sz="1800" dirty="0" err="1" smtClean="0"/>
              <a:t>alkaloid</a:t>
            </a:r>
            <a:r>
              <a:rPr lang="tr-TR" sz="1800" dirty="0" smtClean="0"/>
              <a:t> çeşidi bilinmektedir. Daha çok bitkilerin patlıcangiller (</a:t>
            </a:r>
            <a:r>
              <a:rPr lang="tr-TR" sz="1800" i="1" dirty="0" err="1" smtClean="0"/>
              <a:t>soeleneceae</a:t>
            </a:r>
            <a:r>
              <a:rPr lang="tr-TR" sz="1800" dirty="0" smtClean="0"/>
              <a:t>), gelincikgiller </a:t>
            </a:r>
            <a:r>
              <a:rPr lang="tr-TR" sz="1800" i="1" dirty="0" smtClean="0"/>
              <a:t>(</a:t>
            </a:r>
            <a:r>
              <a:rPr lang="tr-TR" sz="1800" i="1" dirty="0" err="1" smtClean="0"/>
              <a:t>papaveraceae</a:t>
            </a:r>
            <a:r>
              <a:rPr lang="tr-TR" sz="1800" i="1" dirty="0" smtClean="0"/>
              <a:t>)</a:t>
            </a:r>
            <a:r>
              <a:rPr lang="tr-TR" sz="1800" dirty="0" smtClean="0"/>
              <a:t>, </a:t>
            </a:r>
            <a:r>
              <a:rPr lang="tr-TR" sz="1800" dirty="0" err="1" smtClean="0"/>
              <a:t>kökboyalarıgiller</a:t>
            </a:r>
            <a:r>
              <a:rPr lang="tr-TR" sz="1800" dirty="0" smtClean="0"/>
              <a:t> (</a:t>
            </a:r>
            <a:r>
              <a:rPr lang="tr-TR" sz="1800" i="1" dirty="0" err="1" smtClean="0"/>
              <a:t>legu</a:t>
            </a:r>
            <a:r>
              <a:rPr lang="tr-TR" sz="1800" i="1" dirty="0" smtClean="0"/>
              <a:t>-</a:t>
            </a:r>
            <a:r>
              <a:rPr lang="tr-TR" sz="1800" i="1" dirty="0" err="1" smtClean="0"/>
              <a:t>minoceae</a:t>
            </a:r>
            <a:r>
              <a:rPr lang="tr-TR" sz="1800" dirty="0" smtClean="0"/>
              <a:t>) familyalarında, gülgiller, buğdaygiller (</a:t>
            </a:r>
            <a:r>
              <a:rPr lang="tr-TR" sz="1800" i="1" dirty="0" err="1" smtClean="0"/>
              <a:t>graminaceae</a:t>
            </a:r>
            <a:r>
              <a:rPr lang="tr-TR" sz="1800" dirty="0" smtClean="0"/>
              <a:t>), nanegiller (</a:t>
            </a:r>
            <a:r>
              <a:rPr lang="tr-TR" sz="1800" i="1" dirty="0" err="1" smtClean="0"/>
              <a:t>labitae</a:t>
            </a:r>
            <a:r>
              <a:rPr lang="tr-TR" sz="1800" dirty="0" smtClean="0"/>
              <a:t>), </a:t>
            </a:r>
            <a:r>
              <a:rPr lang="tr-TR" sz="1800" dirty="0" err="1" smtClean="0"/>
              <a:t>topluçiçekgiller</a:t>
            </a:r>
            <a:r>
              <a:rPr lang="tr-TR" sz="1800" dirty="0" smtClean="0"/>
              <a:t> (</a:t>
            </a:r>
            <a:r>
              <a:rPr lang="tr-TR" sz="1800" i="1" dirty="0" err="1" smtClean="0"/>
              <a:t>compositae</a:t>
            </a:r>
            <a:r>
              <a:rPr lang="tr-TR" sz="1800" i="1" dirty="0" smtClean="0"/>
              <a:t> </a:t>
            </a:r>
            <a:r>
              <a:rPr lang="tr-TR" sz="1800" dirty="0" smtClean="0"/>
              <a:t>) familyalarındaki cinslerinde bulunurlar. İhtiva ettikleri kimyasal halkalara göre </a:t>
            </a:r>
            <a:r>
              <a:rPr lang="tr-TR" sz="1800" dirty="0" err="1" smtClean="0"/>
              <a:t>kinolin</a:t>
            </a:r>
            <a:r>
              <a:rPr lang="tr-TR" sz="1800" dirty="0" smtClean="0"/>
              <a:t>, </a:t>
            </a:r>
            <a:r>
              <a:rPr lang="tr-TR" sz="1800" dirty="0" err="1" smtClean="0"/>
              <a:t>izokinolin</a:t>
            </a:r>
            <a:r>
              <a:rPr lang="tr-TR" sz="1800" dirty="0" smtClean="0"/>
              <a:t>, </a:t>
            </a:r>
            <a:r>
              <a:rPr lang="tr-TR" sz="1800" dirty="0" err="1" smtClean="0"/>
              <a:t>piridin</a:t>
            </a:r>
            <a:r>
              <a:rPr lang="tr-TR" sz="1800" dirty="0" smtClean="0"/>
              <a:t> </a:t>
            </a:r>
            <a:r>
              <a:rPr lang="tr-TR" sz="1800" dirty="0" err="1" smtClean="0"/>
              <a:t>alkaloidleri</a:t>
            </a:r>
            <a:r>
              <a:rPr lang="tr-TR" sz="1800" dirty="0" smtClean="0"/>
              <a:t> olarak da adlandırılırlar (1).</a:t>
            </a:r>
          </a:p>
          <a:p>
            <a:pPr algn="just"/>
            <a:endParaRPr lang="tr-TR" sz="1800" dirty="0" smtClean="0"/>
          </a:p>
          <a:p>
            <a:pPr marL="0" indent="266700" algn="just"/>
            <a:r>
              <a:rPr lang="tr-TR" sz="1800" dirty="0" err="1" smtClean="0"/>
              <a:t>Alkaloidler</a:t>
            </a:r>
            <a:r>
              <a:rPr lang="tr-TR" sz="1800" dirty="0" smtClean="0"/>
              <a:t> yüksek bitkilerde bol miktarda bulunur. Yüksek bitkilerin en az % 25’i bu molekülleri içerir. Genellikle % 0,01’ den daha az </a:t>
            </a:r>
            <a:r>
              <a:rPr lang="tr-TR" sz="1800" dirty="0" err="1" smtClean="0"/>
              <a:t>alkaloid</a:t>
            </a:r>
            <a:r>
              <a:rPr lang="tr-TR" sz="1800" dirty="0" smtClean="0"/>
              <a:t> içeren bitkiler, </a:t>
            </a:r>
            <a:r>
              <a:rPr lang="tr-TR" sz="1800" dirty="0" err="1" smtClean="0"/>
              <a:t>alkaloid</a:t>
            </a:r>
            <a:r>
              <a:rPr lang="tr-TR" sz="1800" dirty="0" smtClean="0"/>
              <a:t> içeren bitkiler olarak tanımlan-</a:t>
            </a:r>
            <a:r>
              <a:rPr lang="tr-TR" sz="1800" dirty="0" err="1" smtClean="0"/>
              <a:t>mazlar</a:t>
            </a:r>
            <a:r>
              <a:rPr lang="tr-TR" sz="1800" dirty="0" smtClean="0"/>
              <a:t> (2).</a:t>
            </a:r>
            <a:endParaRPr lang="tr-TR" sz="1800" dirty="0"/>
          </a:p>
        </p:txBody>
      </p:sp>
      <p:pic>
        <p:nvPicPr>
          <p:cNvPr id="1026" name="Picture 2" descr="soeleneceae ile ilgili görsel sonucu"/>
          <p:cNvPicPr>
            <a:picLocks noChangeAspect="1" noChangeArrowheads="1"/>
          </p:cNvPicPr>
          <p:nvPr/>
        </p:nvPicPr>
        <p:blipFill>
          <a:blip r:embed="rId2"/>
          <a:srcRect l="9961" r="10351"/>
          <a:stretch>
            <a:fillRect/>
          </a:stretch>
        </p:blipFill>
        <p:spPr bwMode="auto">
          <a:xfrm>
            <a:off x="5429256" y="2143116"/>
            <a:ext cx="3440954" cy="242889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958398"/>
            <a:ext cx="4471990" cy="1399032"/>
          </a:xfrm>
        </p:spPr>
        <p:txBody>
          <a:bodyPr vert="horz">
            <a:normAutofit/>
          </a:bodyPr>
          <a:lstStyle/>
          <a:p>
            <a:r>
              <a:rPr lang="tr-TR" sz="2800" i="1" dirty="0" smtClean="0"/>
              <a:t>ALKALOİDLERİN YAPISI</a:t>
            </a:r>
            <a:endParaRPr lang="tr-TR" sz="2800" i="1" dirty="0"/>
          </a:p>
        </p:txBody>
      </p:sp>
      <p:sp>
        <p:nvSpPr>
          <p:cNvPr id="3" name="2 İçerik Yer Tutucusu"/>
          <p:cNvSpPr>
            <a:spLocks noGrp="1"/>
          </p:cNvSpPr>
          <p:nvPr>
            <p:ph idx="1"/>
          </p:nvPr>
        </p:nvSpPr>
        <p:spPr>
          <a:xfrm>
            <a:off x="457200" y="1928834"/>
            <a:ext cx="8229600" cy="4572000"/>
          </a:xfrm>
        </p:spPr>
        <p:txBody>
          <a:bodyPr anchor="ctr">
            <a:normAutofit/>
          </a:bodyPr>
          <a:lstStyle/>
          <a:p>
            <a:pPr marL="0" indent="266700" algn="just"/>
            <a:r>
              <a:rPr lang="tr-TR" sz="1800" dirty="0" smtClean="0"/>
              <a:t>Molekül yapıları oldukça karmaşık olan </a:t>
            </a:r>
            <a:r>
              <a:rPr lang="tr-TR" sz="1800" dirty="0" err="1" smtClean="0"/>
              <a:t>alkaloidlerde</a:t>
            </a:r>
            <a:r>
              <a:rPr lang="tr-TR" sz="1800" dirty="0" smtClean="0"/>
              <a:t>, genellikle amin yapısı içinde en az bir azot atomu bulunur. Azota karbon ve hidrojenden oluşan hidrokarbon grupları bağlanmıştır ve amin yapısı çoğu kez azot ya da hidrokarbon grupları üzerindeki halkalı bir yapının içinde bulunur.</a:t>
            </a:r>
          </a:p>
          <a:p>
            <a:pPr marL="0" indent="266700" algn="just"/>
            <a:r>
              <a:rPr lang="tr-TR" sz="1800" dirty="0" err="1" smtClean="0"/>
              <a:t>Alkaloidler</a:t>
            </a:r>
            <a:r>
              <a:rPr lang="tr-TR" sz="1800" dirty="0" smtClean="0"/>
              <a:t> </a:t>
            </a:r>
            <a:r>
              <a:rPr lang="tr-TR" sz="1800" dirty="0" err="1" smtClean="0"/>
              <a:t>primer</a:t>
            </a:r>
            <a:r>
              <a:rPr lang="tr-TR" sz="1800" dirty="0" smtClean="0"/>
              <a:t>, </a:t>
            </a:r>
            <a:r>
              <a:rPr lang="tr-TR" sz="1800" dirty="0" err="1" smtClean="0"/>
              <a:t>sekonder</a:t>
            </a:r>
            <a:r>
              <a:rPr lang="tr-TR" sz="1800" dirty="0" smtClean="0"/>
              <a:t>, tersiyer bazlar ve bazen de </a:t>
            </a:r>
            <a:r>
              <a:rPr lang="tr-TR" sz="1800" dirty="0" err="1" smtClean="0"/>
              <a:t>kuarterner</a:t>
            </a:r>
            <a:r>
              <a:rPr lang="tr-TR" sz="1800" dirty="0" smtClean="0"/>
              <a:t> amonyum hidratları halinde bulunurlar. Molekülünde oksijen atomu bulunmayan </a:t>
            </a:r>
            <a:r>
              <a:rPr lang="tr-TR" sz="1800" dirty="0" err="1" smtClean="0"/>
              <a:t>alkaloidler</a:t>
            </a:r>
            <a:r>
              <a:rPr lang="tr-TR" sz="1800" dirty="0" smtClean="0"/>
              <a:t> büyük bir çoğunlukla sıvı ve uçucu, su buharıyla sürüklenici ve kokuludurlar (konin, nikotin, </a:t>
            </a:r>
            <a:r>
              <a:rPr lang="tr-TR" sz="1800" dirty="0" err="1" smtClean="0"/>
              <a:t>spartein</a:t>
            </a:r>
            <a:r>
              <a:rPr lang="tr-TR" sz="1800" dirty="0" smtClean="0"/>
              <a:t>). Oksijenli olan </a:t>
            </a:r>
            <a:r>
              <a:rPr lang="tr-TR" sz="1800" dirty="0" err="1" smtClean="0"/>
              <a:t>alkaloidler</a:t>
            </a:r>
            <a:r>
              <a:rPr lang="tr-TR" sz="1800" dirty="0" smtClean="0"/>
              <a:t> genellikle katı ve kristalize bileşiklerdir (kinin, kafein, morfin gibi) .</a:t>
            </a:r>
          </a:p>
        </p:txBody>
      </p:sp>
      <p:pic>
        <p:nvPicPr>
          <p:cNvPr id="4" name="Picture 3" descr="D:\d sürücü\Yüksek Lisans\Sunumlar\Toksik\Solanin\1200px-Ephedrine.png"/>
          <p:cNvPicPr>
            <a:picLocks noChangeAspect="1" noChangeArrowheads="1"/>
          </p:cNvPicPr>
          <p:nvPr/>
        </p:nvPicPr>
        <p:blipFill>
          <a:blip r:embed="rId2" cstate="print"/>
          <a:srcRect l="2343" r="1562" b="6675"/>
          <a:stretch>
            <a:fillRect/>
          </a:stretch>
        </p:blipFill>
        <p:spPr bwMode="auto">
          <a:xfrm>
            <a:off x="5684427" y="714356"/>
            <a:ext cx="2602349" cy="141330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604" y="1101274"/>
            <a:ext cx="8686800" cy="1399032"/>
          </a:xfrm>
        </p:spPr>
        <p:txBody>
          <a:bodyPr vert="horz" anchor="ctr">
            <a:normAutofit/>
          </a:bodyPr>
          <a:lstStyle/>
          <a:p>
            <a:r>
              <a:rPr lang="tr-TR" sz="2800" i="1" dirty="0" smtClean="0"/>
              <a:t>ALKALOİDLERİN ADLANDIRILMASI VE KİMYASAL SINIFLANDIRILMASI</a:t>
            </a:r>
          </a:p>
        </p:txBody>
      </p:sp>
      <p:sp>
        <p:nvSpPr>
          <p:cNvPr id="3" name="2 İçerik Yer Tutucusu"/>
          <p:cNvSpPr>
            <a:spLocks noGrp="1"/>
          </p:cNvSpPr>
          <p:nvPr>
            <p:ph idx="1"/>
          </p:nvPr>
        </p:nvSpPr>
        <p:spPr>
          <a:xfrm>
            <a:off x="457200" y="2071678"/>
            <a:ext cx="8229600" cy="3571900"/>
          </a:xfrm>
        </p:spPr>
        <p:txBody>
          <a:bodyPr anchor="ctr">
            <a:normAutofit/>
          </a:bodyPr>
          <a:lstStyle/>
          <a:p>
            <a:pPr marL="0" indent="266700" algn="just"/>
            <a:r>
              <a:rPr lang="tr-TR" sz="1800" dirty="0" err="1" smtClean="0"/>
              <a:t>Alkoloidler</a:t>
            </a:r>
            <a:r>
              <a:rPr lang="tr-TR" sz="1800" dirty="0" smtClean="0"/>
              <a:t> genellikle etkin maddenin sonuna –ine veya –</a:t>
            </a:r>
            <a:r>
              <a:rPr lang="tr-TR" sz="1800" dirty="0" err="1" smtClean="0"/>
              <a:t>ina</a:t>
            </a:r>
            <a:r>
              <a:rPr lang="tr-TR" sz="1800" dirty="0" smtClean="0"/>
              <a:t> takısı getirilerek isimlendirilirler. Bazıları etkilerine (</a:t>
            </a:r>
            <a:r>
              <a:rPr lang="tr-TR" sz="1800" dirty="0" err="1" smtClean="0"/>
              <a:t>emetin</a:t>
            </a:r>
            <a:r>
              <a:rPr lang="tr-TR" sz="1800" dirty="0" smtClean="0"/>
              <a:t>; kusturucu), bazıları da ilk defa bulanın ismine göre (</a:t>
            </a:r>
            <a:r>
              <a:rPr lang="tr-TR" sz="1800" dirty="0" err="1" smtClean="0"/>
              <a:t>pelletierin</a:t>
            </a:r>
            <a:r>
              <a:rPr lang="tr-TR" sz="1800" dirty="0" smtClean="0"/>
              <a:t>; </a:t>
            </a:r>
            <a:r>
              <a:rPr lang="tr-TR" sz="1800" dirty="0" err="1" smtClean="0"/>
              <a:t>Pelletier</a:t>
            </a:r>
            <a:r>
              <a:rPr lang="tr-TR" sz="1800" dirty="0" smtClean="0"/>
              <a:t>) isim alırlar .</a:t>
            </a:r>
          </a:p>
          <a:p>
            <a:pPr algn="just"/>
            <a:endParaRPr lang="tr-TR" sz="1800" dirty="0" smtClean="0"/>
          </a:p>
          <a:p>
            <a:pPr marL="0" indent="266700" algn="just"/>
            <a:r>
              <a:rPr lang="tr-TR" sz="1800" dirty="0" smtClean="0"/>
              <a:t>Yapılarından yola çıkarak </a:t>
            </a:r>
            <a:r>
              <a:rPr lang="tr-TR" sz="1800" dirty="0" err="1" smtClean="0"/>
              <a:t>alkaloidler</a:t>
            </a:r>
            <a:r>
              <a:rPr lang="tr-TR" sz="1800" dirty="0" smtClean="0"/>
              <a:t> şekil ve orijinlerine göre 3 ana gruba ayrılmaktadırlar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0052" y="386894"/>
            <a:ext cx="8229600" cy="1399032"/>
          </a:xfrm>
        </p:spPr>
        <p:txBody>
          <a:bodyPr>
            <a:normAutofit/>
          </a:bodyPr>
          <a:lstStyle/>
          <a:p>
            <a:r>
              <a:rPr lang="tr-TR" sz="2800" i="1" dirty="0" smtClean="0"/>
              <a:t>1) Gerçek </a:t>
            </a:r>
            <a:r>
              <a:rPr lang="tr-TR" sz="2800" i="1" dirty="0" err="1" smtClean="0"/>
              <a:t>Alkaloidler</a:t>
            </a:r>
            <a:endParaRPr lang="tr-TR" sz="2800" i="1" dirty="0"/>
          </a:p>
        </p:txBody>
      </p:sp>
      <p:sp>
        <p:nvSpPr>
          <p:cNvPr id="3" name="2 İçerik Yer Tutucusu"/>
          <p:cNvSpPr>
            <a:spLocks noGrp="1"/>
          </p:cNvSpPr>
          <p:nvPr>
            <p:ph idx="1"/>
          </p:nvPr>
        </p:nvSpPr>
        <p:spPr>
          <a:xfrm>
            <a:off x="457200" y="1643050"/>
            <a:ext cx="8229600" cy="3143272"/>
          </a:xfrm>
        </p:spPr>
        <p:txBody>
          <a:bodyPr anchor="ctr">
            <a:normAutofit/>
          </a:bodyPr>
          <a:lstStyle/>
          <a:p>
            <a:pPr marL="0" indent="266700" algn="just"/>
            <a:r>
              <a:rPr lang="tr-TR" sz="1800" dirty="0" smtClean="0"/>
              <a:t>Gerçek </a:t>
            </a:r>
            <a:r>
              <a:rPr lang="tr-TR" sz="1800" dirty="0" err="1" smtClean="0"/>
              <a:t>alkaloidler</a:t>
            </a:r>
            <a:r>
              <a:rPr lang="tr-TR" sz="1800" dirty="0" smtClean="0"/>
              <a:t> aminoasitten </a:t>
            </a:r>
            <a:r>
              <a:rPr lang="tr-TR" sz="1800" dirty="0" err="1" smtClean="0"/>
              <a:t>türevlenirler</a:t>
            </a:r>
            <a:r>
              <a:rPr lang="tr-TR" sz="1800" dirty="0" smtClean="0"/>
              <a:t> ve </a:t>
            </a:r>
            <a:r>
              <a:rPr lang="tr-TR" sz="1800" dirty="0" err="1" smtClean="0"/>
              <a:t>heterosiklik</a:t>
            </a:r>
            <a:r>
              <a:rPr lang="tr-TR" sz="1800" dirty="0" smtClean="0"/>
              <a:t> halkalarını bir azotla ortaklaşa kullanırlar.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029836"/>
            <a:ext cx="4186238" cy="1399032"/>
          </a:xfrm>
        </p:spPr>
        <p:txBody>
          <a:bodyPr>
            <a:normAutofit/>
          </a:bodyPr>
          <a:lstStyle/>
          <a:p>
            <a:r>
              <a:rPr lang="tr-TR" sz="2800" i="1" dirty="0" smtClean="0"/>
              <a:t>2) </a:t>
            </a:r>
            <a:r>
              <a:rPr lang="tr-TR" sz="2800" i="1" dirty="0" err="1" smtClean="0"/>
              <a:t>Protoalkaloidler</a:t>
            </a:r>
            <a:endParaRPr lang="tr-TR" sz="2800" i="1" dirty="0"/>
          </a:p>
        </p:txBody>
      </p:sp>
      <p:sp>
        <p:nvSpPr>
          <p:cNvPr id="3" name="2 İçerik Yer Tutucusu"/>
          <p:cNvSpPr>
            <a:spLocks noGrp="1"/>
          </p:cNvSpPr>
          <p:nvPr>
            <p:ph idx="1"/>
          </p:nvPr>
        </p:nvSpPr>
        <p:spPr>
          <a:xfrm>
            <a:off x="357158" y="2117704"/>
            <a:ext cx="4286280" cy="3597312"/>
          </a:xfrm>
        </p:spPr>
        <p:txBody>
          <a:bodyPr anchor="ctr">
            <a:normAutofit/>
          </a:bodyPr>
          <a:lstStyle/>
          <a:p>
            <a:pPr marL="0" indent="266700" algn="just"/>
            <a:r>
              <a:rPr lang="tr-TR" sz="1800" dirty="0" err="1" smtClean="0"/>
              <a:t>Protoalkaloidler</a:t>
            </a:r>
            <a:r>
              <a:rPr lang="tr-TR" sz="1800" dirty="0" smtClean="0"/>
              <a:t> aminoasitten </a:t>
            </a:r>
            <a:r>
              <a:rPr lang="tr-TR" sz="1800" dirty="0" err="1" smtClean="0"/>
              <a:t>türevlenirler</a:t>
            </a:r>
            <a:r>
              <a:rPr lang="tr-TR" sz="1800" dirty="0" smtClean="0"/>
              <a:t> ancak, </a:t>
            </a:r>
            <a:r>
              <a:rPr lang="tr-TR" sz="1800" dirty="0" err="1" smtClean="0"/>
              <a:t>heterosiklik</a:t>
            </a:r>
            <a:r>
              <a:rPr lang="tr-TR" sz="1800" dirty="0" smtClean="0"/>
              <a:t> halkanın bir parçası değildirler. Bu tip </a:t>
            </a:r>
            <a:r>
              <a:rPr lang="tr-TR" sz="1800" dirty="0" err="1" smtClean="0"/>
              <a:t>alkaloidler</a:t>
            </a:r>
            <a:r>
              <a:rPr lang="tr-TR" sz="1800" dirty="0" smtClean="0"/>
              <a:t> L-</a:t>
            </a:r>
            <a:r>
              <a:rPr lang="tr-TR" sz="1800" dirty="0" err="1" smtClean="0"/>
              <a:t>Tirozin</a:t>
            </a:r>
            <a:r>
              <a:rPr lang="tr-TR" sz="1800" dirty="0" smtClean="0"/>
              <a:t> ve L-</a:t>
            </a:r>
            <a:r>
              <a:rPr lang="tr-TR" sz="1800" dirty="0" err="1" smtClean="0"/>
              <a:t>Triptofan’dan</a:t>
            </a:r>
            <a:r>
              <a:rPr lang="tr-TR" sz="1800" dirty="0" smtClean="0"/>
              <a:t> oluşan bileşikleri içerirler. Halkasal yapıya sahiptirler ancak yapısal olarak basittirler. Bütün </a:t>
            </a:r>
            <a:r>
              <a:rPr lang="tr-TR" sz="1800" dirty="0" err="1" smtClean="0"/>
              <a:t>alkaloidlerin</a:t>
            </a:r>
            <a:r>
              <a:rPr lang="tr-TR" sz="1800" dirty="0" smtClean="0"/>
              <a:t> az bir kısmını oluştururlar. </a:t>
            </a:r>
            <a:r>
              <a:rPr lang="tr-TR" sz="1800" dirty="0" err="1" smtClean="0"/>
              <a:t>Hordenin</a:t>
            </a:r>
            <a:r>
              <a:rPr lang="tr-TR" sz="1800" dirty="0" smtClean="0"/>
              <a:t>, </a:t>
            </a:r>
            <a:r>
              <a:rPr lang="tr-TR" sz="1800" dirty="0" err="1" smtClean="0"/>
              <a:t>meskalin</a:t>
            </a:r>
            <a:r>
              <a:rPr lang="tr-TR" sz="1800" dirty="0" smtClean="0"/>
              <a:t> ve </a:t>
            </a:r>
            <a:r>
              <a:rPr lang="tr-TR" sz="1800" dirty="0" err="1" smtClean="0"/>
              <a:t>yohimbin</a:t>
            </a:r>
            <a:r>
              <a:rPr lang="tr-TR" sz="1800" dirty="0" smtClean="0"/>
              <a:t> bu çeşit </a:t>
            </a:r>
            <a:r>
              <a:rPr lang="tr-TR" sz="1800" dirty="0" err="1" smtClean="0"/>
              <a:t>alkaloidlere</a:t>
            </a:r>
            <a:r>
              <a:rPr lang="tr-TR" sz="1800" dirty="0" smtClean="0"/>
              <a:t> iyi örneklerdir (2).</a:t>
            </a:r>
          </a:p>
        </p:txBody>
      </p:sp>
      <p:sp>
        <p:nvSpPr>
          <p:cNvPr id="30722" name="AutoShape 2" descr="proto alkaloids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0723" name="Picture 3" descr="D:\d sürücü\Yüksek Lisans\Sunumlar\Toksik\Alkaloidler\Resimler\meskalin.jpg"/>
          <p:cNvPicPr>
            <a:picLocks noChangeAspect="1" noChangeArrowheads="1"/>
          </p:cNvPicPr>
          <p:nvPr/>
        </p:nvPicPr>
        <p:blipFill>
          <a:blip r:embed="rId2"/>
          <a:srcRect/>
          <a:stretch>
            <a:fillRect/>
          </a:stretch>
        </p:blipFill>
        <p:spPr bwMode="auto">
          <a:xfrm>
            <a:off x="5116565" y="1285860"/>
            <a:ext cx="3455963" cy="1428760"/>
          </a:xfrm>
          <a:prstGeom prst="rect">
            <a:avLst/>
          </a:prstGeom>
          <a:noFill/>
        </p:spPr>
      </p:pic>
      <p:sp>
        <p:nvSpPr>
          <p:cNvPr id="30725" name="AutoShape 5" descr="yohimbin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0726" name="Picture 6" descr="D:\d sürücü\Yüksek Lisans\Sunumlar\Toksik\Alkaloidler\Resimler\yohimbin.jpg"/>
          <p:cNvPicPr>
            <a:picLocks noChangeAspect="1" noChangeArrowheads="1"/>
          </p:cNvPicPr>
          <p:nvPr/>
        </p:nvPicPr>
        <p:blipFill>
          <a:blip r:embed="rId3"/>
          <a:srcRect/>
          <a:stretch>
            <a:fillRect/>
          </a:stretch>
        </p:blipFill>
        <p:spPr bwMode="auto">
          <a:xfrm>
            <a:off x="5000628" y="3643314"/>
            <a:ext cx="3681407" cy="175043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1315588"/>
            <a:ext cx="4972056" cy="1399032"/>
          </a:xfrm>
        </p:spPr>
        <p:txBody>
          <a:bodyPr>
            <a:normAutofit/>
          </a:bodyPr>
          <a:lstStyle/>
          <a:p>
            <a:r>
              <a:rPr lang="tr-TR" sz="2800" i="1" dirty="0" smtClean="0"/>
              <a:t>3) Yalancı </a:t>
            </a:r>
            <a:r>
              <a:rPr lang="tr-TR" sz="2800" i="1" dirty="0" err="1" smtClean="0"/>
              <a:t>Alkaloidler</a:t>
            </a:r>
            <a:endParaRPr lang="tr-TR" sz="2800" i="1" dirty="0"/>
          </a:p>
        </p:txBody>
      </p:sp>
      <p:sp>
        <p:nvSpPr>
          <p:cNvPr id="3" name="2 İçerik Yer Tutucusu"/>
          <p:cNvSpPr>
            <a:spLocks noGrp="1"/>
          </p:cNvSpPr>
          <p:nvPr>
            <p:ph idx="1"/>
          </p:nvPr>
        </p:nvSpPr>
        <p:spPr>
          <a:xfrm>
            <a:off x="428596" y="2143116"/>
            <a:ext cx="8229600" cy="3071834"/>
          </a:xfrm>
        </p:spPr>
        <p:txBody>
          <a:bodyPr anchor="ctr">
            <a:normAutofit/>
          </a:bodyPr>
          <a:lstStyle/>
          <a:p>
            <a:pPr marL="0" indent="266700" algn="just"/>
            <a:r>
              <a:rPr lang="tr-TR" sz="1800" dirty="0" smtClean="0"/>
              <a:t>Aminoasitlerden </a:t>
            </a:r>
            <a:r>
              <a:rPr lang="tr-TR" sz="1800" dirty="0" err="1" smtClean="0"/>
              <a:t>türevlenmeyen</a:t>
            </a:r>
            <a:r>
              <a:rPr lang="tr-TR" sz="1800" dirty="0" smtClean="0"/>
              <a:t> temel karbon iskeletine sahip bileşiklerdir. Bunlar aminoasitlerin öncül (</a:t>
            </a:r>
            <a:r>
              <a:rPr lang="tr-TR" sz="1800" dirty="0" err="1" smtClean="0"/>
              <a:t>prekürsör</a:t>
            </a:r>
            <a:r>
              <a:rPr lang="tr-TR" sz="1800" dirty="0" smtClean="0"/>
              <a:t>) veya </a:t>
            </a:r>
            <a:r>
              <a:rPr lang="tr-TR" sz="1800" dirty="0" err="1" smtClean="0"/>
              <a:t>postkürsörlerinden</a:t>
            </a:r>
            <a:r>
              <a:rPr lang="tr-TR" sz="1800" dirty="0" smtClean="0"/>
              <a:t> oluşmaktadırlar. N atomu moleküle daha ileriki safhalarda yerleştirilir. </a:t>
            </a:r>
            <a:r>
              <a:rPr lang="tr-TR" sz="1800" dirty="0" err="1" smtClean="0"/>
              <a:t>Kapsaisin</a:t>
            </a:r>
            <a:r>
              <a:rPr lang="tr-TR" sz="1800" dirty="0" smtClean="0"/>
              <a:t>, </a:t>
            </a:r>
            <a:r>
              <a:rPr lang="tr-TR" sz="1800" dirty="0" err="1" smtClean="0"/>
              <a:t>efedrin</a:t>
            </a:r>
            <a:r>
              <a:rPr lang="tr-TR" sz="1800" dirty="0" smtClean="0"/>
              <a:t>, kafein, </a:t>
            </a:r>
            <a:r>
              <a:rPr lang="tr-TR" sz="1800" dirty="0" err="1" smtClean="0"/>
              <a:t>teobromin</a:t>
            </a:r>
            <a:r>
              <a:rPr lang="tr-TR" sz="1800" dirty="0" smtClean="0"/>
              <a:t> bu gruba örnek olarak verilebilir (2).</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908" y="142852"/>
            <a:ext cx="4471990" cy="928694"/>
          </a:xfrm>
        </p:spPr>
        <p:txBody>
          <a:bodyPr>
            <a:normAutofit/>
          </a:bodyPr>
          <a:lstStyle/>
          <a:p>
            <a:r>
              <a:rPr lang="tr-TR" sz="2800" i="1" dirty="0" smtClean="0"/>
              <a:t>4) Afyon </a:t>
            </a:r>
            <a:r>
              <a:rPr lang="tr-TR" sz="2800" i="1" dirty="0" err="1" smtClean="0"/>
              <a:t>Alkaloidleri</a:t>
            </a:r>
            <a:endParaRPr lang="tr-TR" sz="2800" i="1" dirty="0"/>
          </a:p>
        </p:txBody>
      </p:sp>
      <p:sp>
        <p:nvSpPr>
          <p:cNvPr id="3" name="2 İçerik Yer Tutucusu"/>
          <p:cNvSpPr>
            <a:spLocks noGrp="1"/>
          </p:cNvSpPr>
          <p:nvPr>
            <p:ph idx="1"/>
          </p:nvPr>
        </p:nvSpPr>
        <p:spPr>
          <a:xfrm>
            <a:off x="785786" y="714356"/>
            <a:ext cx="7572428" cy="3714776"/>
          </a:xfrm>
        </p:spPr>
        <p:txBody>
          <a:bodyPr anchor="ctr">
            <a:noAutofit/>
          </a:bodyPr>
          <a:lstStyle/>
          <a:p>
            <a:pPr marL="0" indent="266700" algn="just"/>
            <a:r>
              <a:rPr lang="tr-TR" sz="1800" dirty="0" smtClean="0"/>
              <a:t>Morfin alt grubunun </a:t>
            </a:r>
            <a:r>
              <a:rPr lang="tr-TR" sz="1800" dirty="0" err="1" smtClean="0"/>
              <a:t>alkaloidleri</a:t>
            </a:r>
            <a:r>
              <a:rPr lang="tr-TR" sz="1800" dirty="0" smtClean="0"/>
              <a:t> morfin, kodein, </a:t>
            </a:r>
            <a:r>
              <a:rPr lang="tr-TR" sz="1800" dirty="0" err="1" smtClean="0"/>
              <a:t>neopin</a:t>
            </a:r>
            <a:r>
              <a:rPr lang="tr-TR" sz="1800" dirty="0" smtClean="0"/>
              <a:t>, </a:t>
            </a:r>
            <a:r>
              <a:rPr lang="tr-TR" sz="1800" dirty="0" err="1" smtClean="0"/>
              <a:t>tebain</a:t>
            </a:r>
            <a:r>
              <a:rPr lang="tr-TR" sz="1800" dirty="0" smtClean="0"/>
              <a:t> ve </a:t>
            </a:r>
            <a:r>
              <a:rPr lang="tr-TR" sz="1800" dirty="0" err="1" smtClean="0"/>
              <a:t>oripavinden</a:t>
            </a:r>
            <a:r>
              <a:rPr lang="tr-TR" sz="1800" dirty="0" smtClean="0"/>
              <a:t> oluşmaktadır ve </a:t>
            </a:r>
            <a:r>
              <a:rPr lang="tr-TR" sz="1800" i="1" dirty="0" err="1" smtClean="0"/>
              <a:t>Papaver</a:t>
            </a:r>
            <a:r>
              <a:rPr lang="tr-TR" sz="1800" i="1" dirty="0" smtClean="0"/>
              <a:t> türlerinde bulunurlar </a:t>
            </a:r>
            <a:endParaRPr lang="tr-TR"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357166"/>
            <a:ext cx="4357718" cy="6000792"/>
          </a:xfrm>
        </p:spPr>
        <p:txBody>
          <a:bodyPr anchor="ctr">
            <a:normAutofit/>
          </a:bodyPr>
          <a:lstStyle/>
          <a:p>
            <a:pPr marL="0" indent="266700" algn="just"/>
            <a:r>
              <a:rPr lang="tr-TR" sz="1800" dirty="0" smtClean="0"/>
              <a:t>1. </a:t>
            </a:r>
            <a:r>
              <a:rPr lang="tr-TR" sz="1800" dirty="0" err="1" smtClean="0"/>
              <a:t>Protopine</a:t>
            </a:r>
            <a:r>
              <a:rPr lang="tr-TR" sz="1800" dirty="0" smtClean="0"/>
              <a:t> </a:t>
            </a:r>
            <a:r>
              <a:rPr lang="tr-TR" sz="1800" dirty="0" err="1" smtClean="0"/>
              <a:t>Alkaloidleri</a:t>
            </a:r>
            <a:endParaRPr lang="tr-TR" sz="1800" dirty="0" smtClean="0"/>
          </a:p>
          <a:p>
            <a:pPr marL="0" indent="266700" algn="just"/>
            <a:r>
              <a:rPr lang="tr-TR" sz="1800" dirty="0" smtClean="0"/>
              <a:t>1.1. </a:t>
            </a:r>
            <a:r>
              <a:rPr lang="tr-TR" sz="1800" dirty="0" err="1" smtClean="0"/>
              <a:t>Allocryptopine</a:t>
            </a:r>
            <a:endParaRPr lang="tr-TR" sz="1800" dirty="0" smtClean="0"/>
          </a:p>
          <a:p>
            <a:pPr marL="0" indent="266700" algn="just"/>
            <a:r>
              <a:rPr lang="tr-TR" sz="1800" dirty="0" smtClean="0"/>
              <a:t>1.2. 13-</a:t>
            </a:r>
            <a:r>
              <a:rPr lang="tr-TR" sz="1800" dirty="0" err="1" smtClean="0"/>
              <a:t>oxycrytopine</a:t>
            </a:r>
            <a:endParaRPr lang="tr-TR" sz="1800" dirty="0" smtClean="0"/>
          </a:p>
          <a:p>
            <a:pPr marL="0" indent="266700" algn="just"/>
            <a:r>
              <a:rPr lang="tr-TR" sz="1800" dirty="0" smtClean="0"/>
              <a:t>1.3. </a:t>
            </a:r>
            <a:r>
              <a:rPr lang="tr-TR" sz="1800" dirty="0" err="1" smtClean="0"/>
              <a:t>Protopine</a:t>
            </a:r>
            <a:endParaRPr lang="tr-TR" sz="1800" dirty="0" smtClean="0"/>
          </a:p>
          <a:p>
            <a:pPr marL="0" indent="266700" algn="just"/>
            <a:r>
              <a:rPr lang="tr-TR" sz="1800" dirty="0" smtClean="0"/>
              <a:t>1.4. </a:t>
            </a:r>
            <a:r>
              <a:rPr lang="tr-TR" sz="1800" dirty="0" err="1" smtClean="0"/>
              <a:t>Dihidroprotopine</a:t>
            </a:r>
            <a:endParaRPr lang="tr-TR" sz="1800" dirty="0" smtClean="0"/>
          </a:p>
          <a:p>
            <a:pPr marL="0" indent="266700" algn="just"/>
            <a:r>
              <a:rPr lang="tr-TR" sz="1800" dirty="0" smtClean="0"/>
              <a:t>2. </a:t>
            </a:r>
            <a:r>
              <a:rPr lang="tr-TR" sz="1800" dirty="0" err="1" smtClean="0"/>
              <a:t>Narceine</a:t>
            </a:r>
            <a:r>
              <a:rPr lang="tr-TR" sz="1800" dirty="0" smtClean="0"/>
              <a:t> Tip </a:t>
            </a:r>
            <a:r>
              <a:rPr lang="tr-TR" sz="1800" dirty="0" err="1" smtClean="0"/>
              <a:t>Alkaloidler</a:t>
            </a:r>
            <a:endParaRPr lang="tr-TR" sz="1800" dirty="0" smtClean="0"/>
          </a:p>
          <a:p>
            <a:pPr marL="0" indent="266700" algn="just"/>
            <a:r>
              <a:rPr lang="tr-TR" sz="1800" dirty="0" smtClean="0"/>
              <a:t>2.1. </a:t>
            </a:r>
            <a:r>
              <a:rPr lang="tr-TR" sz="1800" dirty="0" err="1" smtClean="0"/>
              <a:t>Naeceine</a:t>
            </a:r>
            <a:endParaRPr lang="tr-TR" sz="1800" dirty="0" smtClean="0"/>
          </a:p>
          <a:p>
            <a:pPr marL="0" indent="266700" algn="just"/>
            <a:r>
              <a:rPr lang="tr-TR" sz="1800" dirty="0" smtClean="0"/>
              <a:t>2.2. </a:t>
            </a:r>
            <a:r>
              <a:rPr lang="tr-TR" sz="1800" dirty="0" err="1" smtClean="0"/>
              <a:t>Narceinane</a:t>
            </a:r>
            <a:endParaRPr lang="tr-TR" sz="1800" dirty="0" smtClean="0"/>
          </a:p>
          <a:p>
            <a:pPr marL="0" indent="266700" algn="just"/>
            <a:r>
              <a:rPr lang="tr-TR" sz="1800" dirty="0" smtClean="0"/>
              <a:t>2.3. </a:t>
            </a:r>
            <a:r>
              <a:rPr lang="tr-TR" sz="1800" dirty="0" err="1" smtClean="0"/>
              <a:t>Narceine</a:t>
            </a:r>
            <a:r>
              <a:rPr lang="tr-TR" sz="1800" dirty="0" smtClean="0"/>
              <a:t> </a:t>
            </a:r>
            <a:r>
              <a:rPr lang="tr-TR" sz="1800" dirty="0" err="1" smtClean="0"/>
              <a:t>imide</a:t>
            </a:r>
            <a:endParaRPr lang="tr-TR" sz="1800" dirty="0" smtClean="0"/>
          </a:p>
          <a:p>
            <a:pPr marL="0" indent="266700" algn="just"/>
            <a:r>
              <a:rPr lang="tr-TR" sz="1800" dirty="0" smtClean="0"/>
              <a:t>3. </a:t>
            </a:r>
            <a:r>
              <a:rPr lang="tr-TR" sz="1800" dirty="0" err="1" smtClean="0"/>
              <a:t>Phthalideisokinolin</a:t>
            </a:r>
            <a:r>
              <a:rPr lang="tr-TR" sz="1800" dirty="0" smtClean="0"/>
              <a:t> </a:t>
            </a:r>
            <a:r>
              <a:rPr lang="tr-TR" sz="1800" dirty="0" err="1" smtClean="0"/>
              <a:t>Alkaloidleri</a:t>
            </a:r>
            <a:endParaRPr lang="tr-TR" sz="1800" dirty="0" smtClean="0"/>
          </a:p>
          <a:p>
            <a:pPr marL="0" indent="266700" algn="just"/>
            <a:r>
              <a:rPr lang="tr-TR" sz="1800" b="1" dirty="0" smtClean="0"/>
              <a:t>3.1. </a:t>
            </a:r>
            <a:r>
              <a:rPr lang="tr-TR" sz="1800" b="1" dirty="0" err="1" smtClean="0"/>
              <a:t>Narkotin</a:t>
            </a:r>
            <a:r>
              <a:rPr lang="tr-TR" sz="1800" b="1" dirty="0" smtClean="0"/>
              <a:t> (</a:t>
            </a:r>
            <a:r>
              <a:rPr lang="tr-TR" sz="1800" b="1" dirty="0" err="1" smtClean="0"/>
              <a:t>Noskapin</a:t>
            </a:r>
            <a:r>
              <a:rPr lang="tr-TR" sz="1800" b="1" dirty="0" smtClean="0"/>
              <a:t>)</a:t>
            </a:r>
            <a:endParaRPr lang="tr-TR" sz="1800" dirty="0" smtClean="0"/>
          </a:p>
          <a:p>
            <a:pPr marL="0" indent="266700" algn="just"/>
            <a:r>
              <a:rPr lang="tr-TR" sz="1800" dirty="0" smtClean="0"/>
              <a:t>3.2. </a:t>
            </a:r>
            <a:r>
              <a:rPr lang="tr-TR" sz="1800" dirty="0" err="1" smtClean="0"/>
              <a:t>Narkotolin</a:t>
            </a:r>
            <a:endParaRPr lang="tr-TR" sz="1800" dirty="0" smtClean="0"/>
          </a:p>
          <a:p>
            <a:pPr marL="0" indent="266700" algn="just"/>
            <a:r>
              <a:rPr lang="tr-TR" sz="1800" dirty="0" smtClean="0"/>
              <a:t>4. Benzol </a:t>
            </a:r>
            <a:r>
              <a:rPr lang="tr-TR" sz="1800" dirty="0" err="1" smtClean="0"/>
              <a:t>Phenonthridin</a:t>
            </a:r>
            <a:r>
              <a:rPr lang="tr-TR" sz="1800" dirty="0" smtClean="0"/>
              <a:t> </a:t>
            </a:r>
            <a:r>
              <a:rPr lang="tr-TR" sz="1800" dirty="0" err="1" smtClean="0"/>
              <a:t>Alkaloidleri</a:t>
            </a:r>
            <a:endParaRPr lang="tr-TR" sz="1800" dirty="0" smtClean="0"/>
          </a:p>
          <a:p>
            <a:pPr marL="0" indent="266700" algn="just"/>
            <a:r>
              <a:rPr lang="tr-TR" sz="1800" dirty="0" smtClean="0"/>
              <a:t>4.1. </a:t>
            </a:r>
            <a:r>
              <a:rPr lang="tr-TR" sz="1800" dirty="0" err="1" smtClean="0"/>
              <a:t>Sanguinarin</a:t>
            </a:r>
            <a:endParaRPr lang="tr-TR" sz="1800" dirty="0" smtClean="0"/>
          </a:p>
          <a:p>
            <a:pPr marL="0" indent="266700" algn="just"/>
            <a:r>
              <a:rPr lang="tr-TR" sz="1800" dirty="0" smtClean="0"/>
              <a:t>4.2. </a:t>
            </a:r>
            <a:r>
              <a:rPr lang="tr-TR" sz="1800" dirty="0" err="1" smtClean="0"/>
              <a:t>Norsanguinarin</a:t>
            </a:r>
            <a:endParaRPr lang="tr-TR" sz="1800" dirty="0" smtClean="0"/>
          </a:p>
          <a:p>
            <a:pPr marL="0" indent="266700" algn="just"/>
            <a:r>
              <a:rPr lang="tr-TR" sz="1800" dirty="0" smtClean="0"/>
              <a:t>4.3. </a:t>
            </a:r>
            <a:r>
              <a:rPr lang="tr-TR" sz="1800" dirty="0" err="1" smtClean="0"/>
              <a:t>Dihidrosanguinarin</a:t>
            </a:r>
            <a:endParaRPr lang="tr-TR" sz="1800" dirty="0" smtClean="0"/>
          </a:p>
          <a:p>
            <a:pPr marL="0" indent="266700" algn="just"/>
            <a:r>
              <a:rPr lang="tr-TR" sz="1800" dirty="0" smtClean="0"/>
              <a:t>4.4. </a:t>
            </a:r>
            <a:r>
              <a:rPr lang="tr-TR" sz="1800" dirty="0" err="1" smtClean="0"/>
              <a:t>Oksisanguinarin</a:t>
            </a:r>
            <a:endParaRPr lang="tr-TR" sz="1800" dirty="0" smtClean="0"/>
          </a:p>
        </p:txBody>
      </p:sp>
      <p:sp>
        <p:nvSpPr>
          <p:cNvPr id="4" name="3 Metin kutusu"/>
          <p:cNvSpPr txBox="1"/>
          <p:nvPr/>
        </p:nvSpPr>
        <p:spPr>
          <a:xfrm>
            <a:off x="4929190" y="-214338"/>
            <a:ext cx="3714776" cy="6426375"/>
          </a:xfrm>
          <a:prstGeom prst="rect">
            <a:avLst/>
          </a:prstGeom>
        </p:spPr>
        <p:txBody>
          <a:bodyPr vert="horz" anchor="ctr">
            <a:normAutofit/>
          </a:bodyPr>
          <a:lstStyle/>
          <a:p>
            <a:pPr indent="266700" algn="just">
              <a:lnSpc>
                <a:spcPct val="80000"/>
              </a:lnSpc>
              <a:spcBef>
                <a:spcPct val="20000"/>
              </a:spcBef>
              <a:buClr>
                <a:schemeClr val="accent1"/>
              </a:buClr>
              <a:buSzPct val="80000"/>
              <a:buFont typeface="Wingdings 2"/>
              <a:buChar char=""/>
            </a:pPr>
            <a:r>
              <a:rPr lang="tr-TR" dirty="0" smtClean="0"/>
              <a:t>5. Morfin </a:t>
            </a:r>
            <a:r>
              <a:rPr lang="tr-TR" dirty="0" err="1" smtClean="0"/>
              <a:t>Alkaloidleri</a:t>
            </a:r>
            <a:endParaRPr lang="tr-TR" dirty="0" smtClean="0"/>
          </a:p>
          <a:p>
            <a:pPr indent="266700" algn="just">
              <a:lnSpc>
                <a:spcPct val="80000"/>
              </a:lnSpc>
              <a:spcBef>
                <a:spcPct val="20000"/>
              </a:spcBef>
              <a:buClr>
                <a:schemeClr val="accent1"/>
              </a:buClr>
              <a:buSzPct val="80000"/>
              <a:buFont typeface="Wingdings 2"/>
              <a:buChar char=""/>
            </a:pPr>
            <a:r>
              <a:rPr lang="tr-TR" dirty="0" smtClean="0"/>
              <a:t>5.1. Morfin</a:t>
            </a:r>
          </a:p>
          <a:p>
            <a:pPr indent="266700" algn="just">
              <a:lnSpc>
                <a:spcPct val="80000"/>
              </a:lnSpc>
              <a:spcBef>
                <a:spcPct val="20000"/>
              </a:spcBef>
              <a:buClr>
                <a:schemeClr val="accent1"/>
              </a:buClr>
              <a:buSzPct val="80000"/>
              <a:buFont typeface="Wingdings 2"/>
              <a:buChar char=""/>
            </a:pPr>
            <a:r>
              <a:rPr lang="tr-TR" dirty="0" smtClean="0"/>
              <a:t>5.2. Kodein</a:t>
            </a:r>
          </a:p>
          <a:p>
            <a:pPr indent="266700" algn="just">
              <a:lnSpc>
                <a:spcPct val="80000"/>
              </a:lnSpc>
              <a:spcBef>
                <a:spcPct val="20000"/>
              </a:spcBef>
              <a:buClr>
                <a:schemeClr val="accent1"/>
              </a:buClr>
              <a:buSzPct val="80000"/>
              <a:buFont typeface="Wingdings 2"/>
              <a:buChar char=""/>
            </a:pPr>
            <a:r>
              <a:rPr lang="tr-TR" dirty="0" smtClean="0"/>
              <a:t>5.3.</a:t>
            </a:r>
            <a:r>
              <a:rPr lang="tr-TR" dirty="0" err="1" smtClean="0"/>
              <a:t>Tebain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5.4. </a:t>
            </a:r>
            <a:r>
              <a:rPr lang="tr-TR" dirty="0" err="1" smtClean="0"/>
              <a:t>Oripavin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5.5. </a:t>
            </a:r>
            <a:r>
              <a:rPr lang="tr-TR" dirty="0" err="1" smtClean="0"/>
              <a:t>Neopin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5.6. </a:t>
            </a:r>
            <a:r>
              <a:rPr lang="tr-TR" dirty="0" err="1" smtClean="0"/>
              <a:t>Pseudomorfin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5.7. </a:t>
            </a:r>
            <a:r>
              <a:rPr lang="tr-TR" dirty="0" err="1" smtClean="0"/>
              <a:t>Salutaridin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5.8. </a:t>
            </a:r>
            <a:r>
              <a:rPr lang="tr-TR" dirty="0" err="1" smtClean="0"/>
              <a:t>Somniferin</a:t>
            </a:r>
            <a:endParaRPr lang="tr-TR" dirty="0" smtClean="0"/>
          </a:p>
          <a:p>
            <a:pPr indent="266700" algn="just">
              <a:lnSpc>
                <a:spcPct val="80000"/>
              </a:lnSpc>
              <a:spcBef>
                <a:spcPct val="20000"/>
              </a:spcBef>
              <a:buClr>
                <a:schemeClr val="accent1"/>
              </a:buClr>
              <a:buSzPct val="80000"/>
              <a:buFont typeface="Wingdings 2"/>
              <a:buChar char=""/>
            </a:pPr>
            <a:r>
              <a:rPr lang="tr-TR" dirty="0" smtClean="0"/>
              <a:t>5.9. Morfin N–</a:t>
            </a:r>
            <a:r>
              <a:rPr lang="tr-TR" dirty="0" err="1" smtClean="0"/>
              <a:t>oksid</a:t>
            </a:r>
            <a:endParaRPr lang="tr-TR" dirty="0" smtClean="0"/>
          </a:p>
          <a:p>
            <a:pPr indent="266700" algn="just">
              <a:lnSpc>
                <a:spcPct val="80000"/>
              </a:lnSpc>
              <a:spcBef>
                <a:spcPct val="20000"/>
              </a:spcBef>
              <a:buClr>
                <a:schemeClr val="accent1"/>
              </a:buClr>
              <a:buSzPct val="80000"/>
              <a:buFont typeface="Wingdings 2"/>
              <a:buChar char=""/>
            </a:pPr>
            <a:r>
              <a:rPr lang="tr-TR" dirty="0" smtClean="0"/>
              <a:t>5.10. Kodein N–</a:t>
            </a:r>
            <a:r>
              <a:rPr lang="tr-TR" dirty="0" err="1" smtClean="0"/>
              <a:t>oksid</a:t>
            </a:r>
            <a:endParaRPr lang="tr-TR" dirty="0" smtClean="0"/>
          </a:p>
          <a:p>
            <a:pPr indent="266700" algn="just">
              <a:lnSpc>
                <a:spcPct val="80000"/>
              </a:lnSpc>
              <a:spcBef>
                <a:spcPct val="20000"/>
              </a:spcBef>
              <a:buClr>
                <a:schemeClr val="accent1"/>
              </a:buClr>
              <a:buSzPct val="80000"/>
              <a:buFont typeface="Wingdings 2"/>
              <a:buChar char=""/>
            </a:pPr>
            <a:r>
              <a:rPr lang="tr-TR" dirty="0" smtClean="0"/>
              <a:t>6. </a:t>
            </a:r>
            <a:r>
              <a:rPr lang="tr-TR" dirty="0" err="1" smtClean="0"/>
              <a:t>Benzilizokinolin</a:t>
            </a:r>
            <a:r>
              <a:rPr lang="tr-TR" dirty="0" smtClean="0"/>
              <a:t> </a:t>
            </a:r>
            <a:r>
              <a:rPr lang="tr-TR" dirty="0" err="1" smtClean="0"/>
              <a:t>Alkaloidleri</a:t>
            </a:r>
            <a:endParaRPr lang="tr-TR" dirty="0" smtClean="0"/>
          </a:p>
          <a:p>
            <a:pPr indent="266700" algn="just">
              <a:lnSpc>
                <a:spcPct val="80000"/>
              </a:lnSpc>
              <a:spcBef>
                <a:spcPct val="20000"/>
              </a:spcBef>
              <a:buClr>
                <a:schemeClr val="accent1"/>
              </a:buClr>
              <a:buSzPct val="80000"/>
              <a:buFont typeface="Wingdings 2"/>
              <a:buChar char=""/>
            </a:pPr>
            <a:r>
              <a:rPr lang="tr-TR" dirty="0" smtClean="0"/>
              <a:t>6.1. </a:t>
            </a:r>
            <a:r>
              <a:rPr lang="tr-TR" dirty="0" err="1" smtClean="0"/>
              <a:t>Papaverin</a:t>
            </a:r>
            <a:endParaRPr lang="tr-TR" dirty="0" smtClean="0"/>
          </a:p>
          <a:p>
            <a:pPr indent="266700" algn="just">
              <a:lnSpc>
                <a:spcPct val="80000"/>
              </a:lnSpc>
              <a:spcBef>
                <a:spcPct val="20000"/>
              </a:spcBef>
              <a:buClr>
                <a:schemeClr val="accent1"/>
              </a:buClr>
              <a:buSzPct val="80000"/>
              <a:buFont typeface="Wingdings 2"/>
              <a:buChar char=""/>
            </a:pPr>
            <a:r>
              <a:rPr lang="tr-TR" dirty="0" smtClean="0"/>
              <a:t>6.2. </a:t>
            </a:r>
            <a:r>
              <a:rPr lang="tr-TR" dirty="0" err="1" smtClean="0"/>
              <a:t>Laudanosin</a:t>
            </a:r>
            <a:endParaRPr lang="tr-TR" dirty="0" smtClean="0"/>
          </a:p>
          <a:p>
            <a:pPr indent="266700" algn="just">
              <a:lnSpc>
                <a:spcPct val="80000"/>
              </a:lnSpc>
              <a:spcBef>
                <a:spcPct val="20000"/>
              </a:spcBef>
              <a:buClr>
                <a:schemeClr val="accent1"/>
              </a:buClr>
              <a:buSzPct val="80000"/>
              <a:buFont typeface="Wingdings 2"/>
              <a:buChar char=""/>
            </a:pPr>
            <a:r>
              <a:rPr lang="tr-TR" dirty="0" smtClean="0"/>
              <a:t>6.3. </a:t>
            </a:r>
            <a:r>
              <a:rPr lang="tr-TR" dirty="0" err="1" smtClean="0"/>
              <a:t>Kodamin</a:t>
            </a:r>
            <a:endParaRPr lang="tr-TR" dirty="0" smtClean="0"/>
          </a:p>
          <a:p>
            <a:pPr indent="266700" algn="just">
              <a:lnSpc>
                <a:spcPct val="80000"/>
              </a:lnSpc>
              <a:spcBef>
                <a:spcPct val="20000"/>
              </a:spcBef>
              <a:buClr>
                <a:schemeClr val="accent1"/>
              </a:buClr>
              <a:buSzPct val="80000"/>
              <a:buFont typeface="Wingdings 2"/>
              <a:buChar char=""/>
            </a:pPr>
            <a:r>
              <a:rPr lang="tr-TR" dirty="0" smtClean="0"/>
              <a:t>6.4. </a:t>
            </a:r>
            <a:r>
              <a:rPr lang="tr-TR" dirty="0" err="1" smtClean="0"/>
              <a:t>Palaudin</a:t>
            </a:r>
            <a:endParaRPr lang="tr-TR" dirty="0" smtClean="0"/>
          </a:p>
          <a:p>
            <a:pPr indent="266700" algn="just">
              <a:lnSpc>
                <a:spcPct val="80000"/>
              </a:lnSpc>
              <a:spcBef>
                <a:spcPct val="20000"/>
              </a:spcBef>
              <a:buClr>
                <a:schemeClr val="accent1"/>
              </a:buClr>
              <a:buSzPct val="80000"/>
              <a:buFont typeface="Wingdings 2"/>
              <a:buChar char=""/>
            </a:pPr>
            <a:r>
              <a:rPr lang="tr-TR" dirty="0" smtClean="0"/>
              <a:t>6.5. </a:t>
            </a:r>
            <a:r>
              <a:rPr lang="tr-TR" dirty="0" err="1" smtClean="0"/>
              <a:t>Laudanin</a:t>
            </a:r>
            <a:endParaRPr lang="tr-TR" dirty="0" smtClean="0"/>
          </a:p>
          <a:p>
            <a:pPr indent="266700" algn="just">
              <a:lnSpc>
                <a:spcPct val="80000"/>
              </a:lnSpc>
              <a:spcBef>
                <a:spcPct val="20000"/>
              </a:spcBef>
              <a:buClr>
                <a:schemeClr val="accent1"/>
              </a:buClr>
              <a:buSzPct val="80000"/>
              <a:buFont typeface="Wingdings 2"/>
              <a:buChar char=""/>
            </a:pPr>
            <a:r>
              <a:rPr lang="tr-TR" dirty="0" smtClean="0"/>
              <a:t>6.6. </a:t>
            </a:r>
            <a:r>
              <a:rPr lang="tr-TR" dirty="0" err="1" smtClean="0"/>
              <a:t>Retikulin</a:t>
            </a:r>
            <a:endParaRPr lang="tr-T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428604"/>
            <a:ext cx="5114932" cy="6026204"/>
          </a:xfrm>
        </p:spPr>
        <p:txBody>
          <a:bodyPr anchor="ctr">
            <a:normAutofit/>
          </a:bodyPr>
          <a:lstStyle/>
          <a:p>
            <a:pPr marL="0" indent="266700" algn="just"/>
            <a:r>
              <a:rPr lang="tr-TR" sz="1800" dirty="0" smtClean="0"/>
              <a:t>7. </a:t>
            </a:r>
            <a:r>
              <a:rPr lang="tr-TR" sz="1800" dirty="0" err="1" smtClean="0"/>
              <a:t>Aporfin</a:t>
            </a:r>
            <a:r>
              <a:rPr lang="tr-TR" sz="1800" dirty="0" smtClean="0"/>
              <a:t> </a:t>
            </a:r>
            <a:r>
              <a:rPr lang="tr-TR" sz="1800" dirty="0" err="1" smtClean="0"/>
              <a:t>Alkaloidleri</a:t>
            </a:r>
            <a:endParaRPr lang="tr-TR" sz="1800" dirty="0" smtClean="0"/>
          </a:p>
          <a:p>
            <a:pPr marL="0" indent="266700" algn="just"/>
            <a:r>
              <a:rPr lang="tr-TR" sz="1800" dirty="0" smtClean="0"/>
              <a:t>7.1. </a:t>
            </a:r>
            <a:r>
              <a:rPr lang="tr-TR" sz="1800" dirty="0" err="1" smtClean="0"/>
              <a:t>İzoboldin</a:t>
            </a:r>
            <a:endParaRPr lang="tr-TR" sz="1800" dirty="0" smtClean="0"/>
          </a:p>
          <a:p>
            <a:pPr marL="0" indent="266700" algn="just"/>
            <a:r>
              <a:rPr lang="tr-TR" sz="1800" dirty="0" smtClean="0"/>
              <a:t>7.2. </a:t>
            </a:r>
            <a:r>
              <a:rPr lang="tr-TR" sz="1800" dirty="0" err="1" smtClean="0"/>
              <a:t>Corytuberin</a:t>
            </a:r>
            <a:endParaRPr lang="tr-TR" sz="1800" dirty="0" smtClean="0"/>
          </a:p>
          <a:p>
            <a:pPr marL="0" indent="266700" algn="just"/>
            <a:r>
              <a:rPr lang="tr-TR" sz="1800" dirty="0" smtClean="0"/>
              <a:t>7.3. </a:t>
            </a:r>
            <a:r>
              <a:rPr lang="tr-TR" sz="1800" dirty="0" err="1" smtClean="0"/>
              <a:t>Magnoflorin</a:t>
            </a:r>
            <a:endParaRPr lang="tr-TR" sz="1800" dirty="0" smtClean="0"/>
          </a:p>
          <a:p>
            <a:pPr marL="0" indent="266700" algn="just"/>
            <a:r>
              <a:rPr lang="tr-TR" sz="1800" dirty="0" smtClean="0"/>
              <a:t>8. </a:t>
            </a:r>
            <a:r>
              <a:rPr lang="tr-TR" sz="1800" dirty="0" err="1" smtClean="0"/>
              <a:t>Protoberberin</a:t>
            </a:r>
            <a:r>
              <a:rPr lang="tr-TR" sz="1800" dirty="0" smtClean="0"/>
              <a:t> </a:t>
            </a:r>
            <a:r>
              <a:rPr lang="tr-TR" sz="1800" dirty="0" err="1" smtClean="0"/>
              <a:t>Alkaloidleri</a:t>
            </a:r>
            <a:endParaRPr lang="tr-TR" sz="1800" dirty="0" smtClean="0"/>
          </a:p>
          <a:p>
            <a:pPr marL="0" indent="266700" algn="just"/>
            <a:r>
              <a:rPr lang="tr-TR" sz="1800" dirty="0" smtClean="0"/>
              <a:t>8.1. Berberin</a:t>
            </a:r>
          </a:p>
          <a:p>
            <a:pPr marL="0" indent="266700" algn="just"/>
            <a:r>
              <a:rPr lang="tr-TR" sz="1800" dirty="0" smtClean="0"/>
              <a:t>8.2. </a:t>
            </a:r>
            <a:r>
              <a:rPr lang="tr-TR" sz="1800" dirty="0" err="1" smtClean="0"/>
              <a:t>Canadine</a:t>
            </a:r>
            <a:endParaRPr lang="tr-TR" sz="1800" dirty="0" smtClean="0"/>
          </a:p>
          <a:p>
            <a:pPr marL="0" indent="266700" algn="just"/>
            <a:r>
              <a:rPr lang="tr-TR" sz="1800" dirty="0" smtClean="0"/>
              <a:t>8.3. </a:t>
            </a:r>
            <a:r>
              <a:rPr lang="tr-TR" sz="1800" dirty="0" err="1" smtClean="0"/>
              <a:t>İsocorypalmine</a:t>
            </a:r>
            <a:endParaRPr lang="tr-TR" sz="1800" dirty="0" smtClean="0"/>
          </a:p>
          <a:p>
            <a:pPr marL="0" indent="266700" algn="just"/>
            <a:r>
              <a:rPr lang="tr-TR" sz="1800" dirty="0" smtClean="0"/>
              <a:t>8.4. </a:t>
            </a:r>
            <a:r>
              <a:rPr lang="tr-TR" sz="1800" dirty="0" err="1" smtClean="0"/>
              <a:t>Coptisine</a:t>
            </a:r>
            <a:endParaRPr lang="tr-TR" sz="1800" dirty="0" smtClean="0"/>
          </a:p>
          <a:p>
            <a:pPr marL="0" indent="266700" algn="just"/>
            <a:r>
              <a:rPr lang="tr-TR" sz="1800" dirty="0" smtClean="0"/>
              <a:t>8.5. </a:t>
            </a:r>
            <a:r>
              <a:rPr lang="tr-TR" sz="1800" dirty="0" err="1" smtClean="0"/>
              <a:t>Scoulerine</a:t>
            </a:r>
            <a:endParaRPr lang="tr-TR" sz="1800" dirty="0" smtClean="0"/>
          </a:p>
          <a:p>
            <a:pPr marL="0" indent="266700" algn="just"/>
            <a:r>
              <a:rPr lang="tr-TR" sz="1800" dirty="0" smtClean="0"/>
              <a:t>8.6. </a:t>
            </a:r>
            <a:r>
              <a:rPr lang="tr-TR" sz="1800" dirty="0" err="1" smtClean="0"/>
              <a:t>Stephalidine</a:t>
            </a:r>
            <a:endParaRPr lang="tr-TR" sz="1800" dirty="0" smtClean="0"/>
          </a:p>
          <a:p>
            <a:pPr marL="0" indent="266700" algn="just"/>
            <a:r>
              <a:rPr lang="tr-TR" sz="1800" dirty="0" smtClean="0"/>
              <a:t>9. </a:t>
            </a:r>
            <a:r>
              <a:rPr lang="tr-TR" sz="1800" dirty="0" err="1" smtClean="0"/>
              <a:t>Papaverrubin</a:t>
            </a:r>
            <a:r>
              <a:rPr lang="tr-TR" sz="1800" dirty="0" smtClean="0"/>
              <a:t> </a:t>
            </a:r>
            <a:r>
              <a:rPr lang="tr-TR" sz="1800" dirty="0" err="1" smtClean="0"/>
              <a:t>Alkaloidleri</a:t>
            </a:r>
            <a:endParaRPr lang="tr-TR" sz="1800" dirty="0" smtClean="0"/>
          </a:p>
          <a:p>
            <a:pPr marL="0" indent="266700" algn="just"/>
            <a:r>
              <a:rPr lang="tr-TR" sz="1800" dirty="0" smtClean="0"/>
              <a:t>9.1. </a:t>
            </a:r>
            <a:r>
              <a:rPr lang="tr-TR" sz="1800" dirty="0" err="1" smtClean="0"/>
              <a:t>Porphyroxine</a:t>
            </a:r>
            <a:r>
              <a:rPr lang="tr-TR" sz="1800" dirty="0" smtClean="0"/>
              <a:t>–</a:t>
            </a:r>
            <a:r>
              <a:rPr lang="tr-TR" sz="1800" dirty="0" err="1" smtClean="0"/>
              <a:t>papaverrubin</a:t>
            </a:r>
            <a:endParaRPr lang="tr-TR" sz="1800" dirty="0" smtClean="0"/>
          </a:p>
          <a:p>
            <a:pPr marL="0" indent="266700" algn="just"/>
            <a:r>
              <a:rPr lang="tr-TR" sz="1800" dirty="0" smtClean="0"/>
              <a:t>9.2. </a:t>
            </a:r>
            <a:r>
              <a:rPr lang="tr-TR" sz="1800" dirty="0" err="1" smtClean="0"/>
              <a:t>Papaverrubin</a:t>
            </a:r>
            <a:r>
              <a:rPr lang="tr-TR" sz="1800" dirty="0" smtClean="0"/>
              <a:t> C</a:t>
            </a:r>
          </a:p>
          <a:p>
            <a:pPr marL="0" indent="266700" algn="just"/>
            <a:r>
              <a:rPr lang="tr-TR" sz="1800" dirty="0" smtClean="0"/>
              <a:t>9.3. </a:t>
            </a:r>
            <a:r>
              <a:rPr lang="tr-TR" sz="1800" dirty="0" err="1" smtClean="0"/>
              <a:t>Papaverrubin</a:t>
            </a:r>
            <a:r>
              <a:rPr lang="tr-TR" sz="1800" dirty="0" smtClean="0"/>
              <a:t> B</a:t>
            </a:r>
          </a:p>
          <a:p>
            <a:pPr marL="0" indent="266700" algn="just"/>
            <a:r>
              <a:rPr lang="tr-TR" sz="1800" dirty="0" smtClean="0"/>
              <a:t>9.4. </a:t>
            </a:r>
            <a:r>
              <a:rPr lang="tr-TR" sz="1800" dirty="0" err="1" smtClean="0"/>
              <a:t>Glaudin</a:t>
            </a:r>
            <a:endParaRPr lang="tr-TR" sz="1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315456"/>
            <a:ext cx="8229600" cy="1399032"/>
          </a:xfrm>
        </p:spPr>
        <p:txBody>
          <a:bodyPr vert="horz" anchor="ctr">
            <a:normAutofit/>
          </a:bodyPr>
          <a:lstStyle/>
          <a:p>
            <a:r>
              <a:rPr lang="tr-TR" sz="2800" i="1" dirty="0" smtClean="0"/>
              <a:t>BAŞLICA ALKALOİDLER</a:t>
            </a:r>
            <a:br>
              <a:rPr lang="tr-TR" sz="2800" i="1" dirty="0" smtClean="0"/>
            </a:br>
            <a:r>
              <a:rPr lang="tr-TR" sz="2800" i="1" dirty="0" smtClean="0"/>
              <a:t>1) Morfin</a:t>
            </a:r>
          </a:p>
        </p:txBody>
      </p:sp>
      <p:sp>
        <p:nvSpPr>
          <p:cNvPr id="3" name="2 İçerik Yer Tutucusu"/>
          <p:cNvSpPr>
            <a:spLocks noGrp="1"/>
          </p:cNvSpPr>
          <p:nvPr>
            <p:ph idx="1"/>
          </p:nvPr>
        </p:nvSpPr>
        <p:spPr>
          <a:xfrm>
            <a:off x="1285852" y="1785926"/>
            <a:ext cx="7400948" cy="2000264"/>
          </a:xfrm>
        </p:spPr>
        <p:txBody>
          <a:bodyPr anchor="ctr">
            <a:normAutofit/>
          </a:bodyPr>
          <a:lstStyle/>
          <a:p>
            <a:pPr marL="0" indent="266700" algn="just"/>
            <a:r>
              <a:rPr lang="tr-TR" sz="1800" dirty="0" smtClean="0"/>
              <a:t>1804’ </a:t>
            </a:r>
            <a:r>
              <a:rPr lang="tr-TR" sz="1800" dirty="0" err="1" smtClean="0"/>
              <a:t>te</a:t>
            </a:r>
            <a:r>
              <a:rPr lang="tr-TR" sz="1800" dirty="0" smtClean="0"/>
              <a:t> </a:t>
            </a:r>
            <a:r>
              <a:rPr lang="tr-TR" sz="1800" dirty="0" err="1" smtClean="0"/>
              <a:t>Seguin</a:t>
            </a:r>
            <a:r>
              <a:rPr lang="tr-TR" sz="1800" dirty="0" smtClean="0"/>
              <a:t> tarafından keşfedilmiş, 1806’ da Alman kimyacı F.W.A </a:t>
            </a:r>
            <a:r>
              <a:rPr lang="tr-TR" sz="1800" dirty="0" err="1" smtClean="0"/>
              <a:t>Sertürner</a:t>
            </a:r>
            <a:r>
              <a:rPr lang="tr-TR" sz="1800" dirty="0" smtClean="0"/>
              <a:t> tarafından afyondan elde edilmiştir. </a:t>
            </a:r>
          </a:p>
        </p:txBody>
      </p:sp>
      <p:sp>
        <p:nvSpPr>
          <p:cNvPr id="24578" name="AutoShape 2" descr="F.W.A sertürner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428604"/>
            <a:ext cx="8358246" cy="2857520"/>
          </a:xfrm>
        </p:spPr>
        <p:txBody>
          <a:bodyPr anchor="ctr">
            <a:normAutofit/>
          </a:bodyPr>
          <a:lstStyle/>
          <a:p>
            <a:pPr marL="0" indent="266700" algn="just"/>
            <a:r>
              <a:rPr lang="tr-TR" sz="1800" i="1"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Eroin:</a:t>
            </a:r>
            <a:r>
              <a:rPr lang="tr-TR" sz="1800" b="1" dirty="0" smtClean="0">
                <a:latin typeface="+mj-lt"/>
              </a:rPr>
              <a:t> </a:t>
            </a:r>
            <a:r>
              <a:rPr lang="tr-TR" sz="1800" dirty="0" smtClean="0">
                <a:latin typeface="+mj-lt"/>
              </a:rPr>
              <a:t>Morfinin yarı sentetik bir türevidir. Kimyasal yapısı </a:t>
            </a:r>
            <a:r>
              <a:rPr lang="tr-TR" sz="1800" dirty="0" err="1" smtClean="0">
                <a:latin typeface="+mj-lt"/>
              </a:rPr>
              <a:t>diasetilmorfin</a:t>
            </a:r>
            <a:r>
              <a:rPr lang="tr-TR" sz="1800" dirty="0" smtClean="0">
                <a:latin typeface="+mj-lt"/>
              </a:rPr>
              <a:t> </a:t>
            </a:r>
            <a:r>
              <a:rPr lang="tr-TR" sz="1800" dirty="0" err="1" smtClean="0">
                <a:latin typeface="+mj-lt"/>
              </a:rPr>
              <a:t>hidroklorürdür</a:t>
            </a:r>
            <a:r>
              <a:rPr lang="tr-TR" sz="1800" dirty="0" smtClean="0">
                <a:latin typeface="+mj-lt"/>
              </a:rPr>
              <a:t> .</a:t>
            </a:r>
          </a:p>
          <a:p>
            <a:pPr marL="0" indent="266700" algn="just"/>
            <a:endParaRPr lang="tr-TR" sz="1800" dirty="0" smtClean="0">
              <a:latin typeface="+mj-lt"/>
            </a:endParaRPr>
          </a:p>
          <a:p>
            <a:pPr marL="0" indent="266700" algn="just"/>
            <a:r>
              <a:rPr lang="tr-TR" sz="1800" dirty="0" smtClean="0">
                <a:latin typeface="+mj-lt"/>
              </a:rPr>
              <a:t>İlk olarak Almanya‘da </a:t>
            </a:r>
            <a:r>
              <a:rPr lang="tr-TR" sz="1800" dirty="0" err="1" smtClean="0">
                <a:latin typeface="+mj-lt"/>
              </a:rPr>
              <a:t>Bayer</a:t>
            </a:r>
            <a:r>
              <a:rPr lang="tr-TR" sz="1800" dirty="0" smtClean="0">
                <a:latin typeface="+mj-lt"/>
              </a:rPr>
              <a:t> firmasında çalışan kimyacı </a:t>
            </a:r>
            <a:r>
              <a:rPr lang="tr-TR" sz="1800" dirty="0" err="1" smtClean="0">
                <a:latin typeface="+mj-lt"/>
              </a:rPr>
              <a:t>Dresser</a:t>
            </a:r>
            <a:r>
              <a:rPr lang="tr-TR" sz="1800" dirty="0" smtClean="0">
                <a:latin typeface="+mj-lt"/>
              </a:rPr>
              <a:t> tarafından elde edilmiştir.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i="1" dirty="0" smtClean="0"/>
              <a:t>2) Kodein</a:t>
            </a:r>
            <a:endParaRPr lang="tr-TR" sz="2800" i="1" dirty="0"/>
          </a:p>
        </p:txBody>
      </p:sp>
      <p:sp>
        <p:nvSpPr>
          <p:cNvPr id="3" name="2 İçerik Yer Tutucusu"/>
          <p:cNvSpPr>
            <a:spLocks noGrp="1"/>
          </p:cNvSpPr>
          <p:nvPr>
            <p:ph idx="1"/>
          </p:nvPr>
        </p:nvSpPr>
        <p:spPr>
          <a:xfrm>
            <a:off x="1785918" y="1571612"/>
            <a:ext cx="6972320" cy="3332142"/>
          </a:xfrm>
        </p:spPr>
        <p:txBody>
          <a:bodyPr anchor="ctr">
            <a:normAutofit/>
          </a:bodyPr>
          <a:lstStyle/>
          <a:p>
            <a:pPr marL="0" indent="266700" algn="just"/>
            <a:r>
              <a:rPr lang="tr-TR" sz="1800" dirty="0" smtClean="0"/>
              <a:t>Bilimsel adlandırılması 7,8-</a:t>
            </a:r>
            <a:r>
              <a:rPr lang="tr-TR" sz="1800" dirty="0" err="1" smtClean="0"/>
              <a:t>didehidro</a:t>
            </a:r>
            <a:r>
              <a:rPr lang="tr-TR" sz="1800" dirty="0" smtClean="0"/>
              <a:t>-4,5 </a:t>
            </a:r>
            <a:r>
              <a:rPr lang="el-GR" sz="1800" dirty="0" smtClean="0">
                <a:latin typeface="Times New Roman"/>
                <a:cs typeface="Times New Roman"/>
              </a:rPr>
              <a:t>α</a:t>
            </a:r>
            <a:r>
              <a:rPr lang="tr-TR" sz="1800" dirty="0" smtClean="0"/>
              <a:t>-</a:t>
            </a:r>
            <a:r>
              <a:rPr lang="tr-TR" sz="1800" dirty="0" err="1" smtClean="0"/>
              <a:t>epoksi</a:t>
            </a:r>
            <a:r>
              <a:rPr lang="tr-TR" sz="1800" dirty="0" smtClean="0"/>
              <a:t>-3-</a:t>
            </a:r>
            <a:r>
              <a:rPr lang="tr-TR" sz="1800" dirty="0" err="1" smtClean="0"/>
              <a:t>metoksi</a:t>
            </a:r>
            <a:r>
              <a:rPr lang="tr-TR" sz="1800" dirty="0" smtClean="0"/>
              <a:t>-17 metil </a:t>
            </a:r>
            <a:r>
              <a:rPr lang="tr-TR" sz="1800" dirty="0" err="1" smtClean="0"/>
              <a:t>morfinan</a:t>
            </a:r>
            <a:r>
              <a:rPr lang="tr-TR" sz="1800" dirty="0" smtClean="0"/>
              <a:t>-6 </a:t>
            </a:r>
            <a:r>
              <a:rPr lang="el-GR" sz="1800" dirty="0" smtClean="0">
                <a:latin typeface="Times New Roman"/>
                <a:cs typeface="Times New Roman"/>
              </a:rPr>
              <a:t>α</a:t>
            </a:r>
            <a:r>
              <a:rPr lang="tr-TR" sz="1800" dirty="0" smtClean="0"/>
              <a:t>-ol‘ dür.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3116"/>
            <a:ext cx="8229600" cy="2500330"/>
          </a:xfrm>
        </p:spPr>
        <p:txBody>
          <a:bodyPr anchor="ctr">
            <a:normAutofit/>
          </a:bodyPr>
          <a:lstStyle/>
          <a:p>
            <a:pPr marL="0" indent="266700" algn="just"/>
            <a:r>
              <a:rPr lang="tr-TR" sz="1800" dirty="0" smtClean="0"/>
              <a:t>Kodein morfin </a:t>
            </a:r>
            <a:r>
              <a:rPr lang="tr-TR" sz="1800" dirty="0" err="1" smtClean="0"/>
              <a:t>metillenerek</a:t>
            </a:r>
            <a:r>
              <a:rPr lang="tr-TR" sz="1800" dirty="0" smtClean="0"/>
              <a:t> sentetik olarak da elde edilir. Böylece metil morfin olarak adlandırılır. Haşhaşın olgunlaşmamış kapsüllerinden çıkan sıvıdan elde edilebilirse de ilaç olarak kullanılan kodein genellikle morfinden elde edilir (1).</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 y="357166"/>
            <a:ext cx="2686040" cy="785818"/>
          </a:xfrm>
        </p:spPr>
        <p:txBody>
          <a:bodyPr>
            <a:normAutofit/>
          </a:bodyPr>
          <a:lstStyle/>
          <a:p>
            <a:r>
              <a:rPr lang="tr-TR" sz="2800" i="1" dirty="0" smtClean="0"/>
              <a:t>3) </a:t>
            </a:r>
            <a:r>
              <a:rPr lang="tr-TR" sz="2800" i="1" dirty="0" err="1" smtClean="0"/>
              <a:t>Tebain</a:t>
            </a:r>
            <a:endParaRPr lang="tr-TR" sz="2800" i="1" dirty="0"/>
          </a:p>
        </p:txBody>
      </p:sp>
      <p:sp>
        <p:nvSpPr>
          <p:cNvPr id="3" name="2 İçerik Yer Tutucusu"/>
          <p:cNvSpPr>
            <a:spLocks noGrp="1"/>
          </p:cNvSpPr>
          <p:nvPr>
            <p:ph idx="1"/>
          </p:nvPr>
        </p:nvSpPr>
        <p:spPr>
          <a:xfrm>
            <a:off x="1000100" y="2000240"/>
            <a:ext cx="7929618" cy="4214842"/>
          </a:xfrm>
        </p:spPr>
        <p:txBody>
          <a:bodyPr anchor="ctr">
            <a:normAutofit/>
          </a:bodyPr>
          <a:lstStyle/>
          <a:p>
            <a:pPr marL="0" indent="266700" algn="just">
              <a:buNone/>
            </a:pPr>
            <a:r>
              <a:rPr lang="tr-TR" sz="1800" dirty="0" smtClean="0"/>
              <a:t>Fransızca da </a:t>
            </a:r>
            <a:r>
              <a:rPr lang="tr-TR" sz="1800" dirty="0" err="1" smtClean="0"/>
              <a:t>thébaine</a:t>
            </a:r>
            <a:r>
              <a:rPr lang="tr-TR" sz="1800" dirty="0" smtClean="0"/>
              <a:t> olarak geçer. </a:t>
            </a:r>
            <a:r>
              <a:rPr lang="tr-TR" sz="1800" dirty="0" err="1" smtClean="0"/>
              <a:t>Thiboumery</a:t>
            </a:r>
            <a:r>
              <a:rPr lang="tr-TR" sz="1800" dirty="0" smtClean="0"/>
              <a:t> tarafından 1835 tarihinde bulunmuştur. İsmi, eskiden afyon ihraç eden Mısır şehri </a:t>
            </a:r>
            <a:r>
              <a:rPr lang="tr-TR" sz="1800" dirty="0" err="1" smtClean="0"/>
              <a:t>Teb</a:t>
            </a:r>
            <a:r>
              <a:rPr lang="tr-TR" sz="1800" dirty="0" smtClean="0"/>
              <a:t>‘den gelmektedir. Önceden morfinin bir izomeri zannedilmiştir ve adına kısaca </a:t>
            </a:r>
            <a:r>
              <a:rPr lang="tr-TR" sz="1800" dirty="0" err="1" smtClean="0"/>
              <a:t>paramorfin</a:t>
            </a:r>
            <a:r>
              <a:rPr lang="tr-TR" sz="1800" dirty="0" smtClean="0"/>
              <a:t> demişlerdir.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5762" y="267494"/>
            <a:ext cx="3186106" cy="1399032"/>
          </a:xfrm>
        </p:spPr>
        <p:txBody>
          <a:bodyPr>
            <a:normAutofit/>
          </a:bodyPr>
          <a:lstStyle/>
          <a:p>
            <a:r>
              <a:rPr lang="tr-TR" sz="2800" i="1" dirty="0" smtClean="0"/>
              <a:t>4) </a:t>
            </a:r>
            <a:r>
              <a:rPr lang="tr-TR" sz="2800" i="1" dirty="0" err="1" smtClean="0"/>
              <a:t>Papaverin</a:t>
            </a:r>
            <a:endParaRPr lang="tr-TR" sz="2800" i="1" dirty="0"/>
          </a:p>
        </p:txBody>
      </p:sp>
      <p:sp>
        <p:nvSpPr>
          <p:cNvPr id="3" name="2 İçerik Yer Tutucusu"/>
          <p:cNvSpPr>
            <a:spLocks noGrp="1"/>
          </p:cNvSpPr>
          <p:nvPr>
            <p:ph idx="1"/>
          </p:nvPr>
        </p:nvSpPr>
        <p:spPr>
          <a:xfrm>
            <a:off x="1428728" y="2500306"/>
            <a:ext cx="7358114" cy="2643206"/>
          </a:xfrm>
        </p:spPr>
        <p:txBody>
          <a:bodyPr anchor="ctr">
            <a:normAutofit/>
          </a:bodyPr>
          <a:lstStyle/>
          <a:p>
            <a:pPr marL="0" indent="266700" algn="just"/>
            <a:r>
              <a:rPr lang="tr-TR" sz="1800" dirty="0" smtClean="0"/>
              <a:t>.</a:t>
            </a:r>
            <a:r>
              <a:rPr lang="tr-TR" sz="1800" dirty="0" err="1" smtClean="0"/>
              <a:t>Merck</a:t>
            </a:r>
            <a:r>
              <a:rPr lang="tr-TR" sz="1800" dirty="0" smtClean="0"/>
              <a:t> tarafından 1848 tarihinde bulunmuştur. Bilimsel adlandırılması 6,7–</a:t>
            </a:r>
            <a:r>
              <a:rPr lang="tr-TR" sz="1800" dirty="0" err="1" smtClean="0"/>
              <a:t>dimetoksi</a:t>
            </a:r>
            <a:r>
              <a:rPr lang="tr-TR" sz="1800" dirty="0" smtClean="0"/>
              <a:t>-1 </a:t>
            </a:r>
            <a:r>
              <a:rPr lang="tr-TR" sz="1800" dirty="0" err="1" smtClean="0"/>
              <a:t>veratril</a:t>
            </a:r>
            <a:r>
              <a:rPr lang="tr-TR" sz="1800" dirty="0" smtClean="0"/>
              <a:t> </a:t>
            </a:r>
            <a:r>
              <a:rPr lang="tr-TR" sz="1800" dirty="0" err="1" smtClean="0"/>
              <a:t>izokinolin</a:t>
            </a:r>
            <a:r>
              <a:rPr lang="tr-TR" sz="1800" dirty="0" smtClean="0"/>
              <a:t> şeklindedir (1).</a:t>
            </a:r>
          </a:p>
          <a:p>
            <a:pPr marL="0" indent="266700" algn="just"/>
            <a:endParaRPr lang="tr-TR" sz="1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67494"/>
            <a:ext cx="4829180" cy="1399032"/>
          </a:xfrm>
        </p:spPr>
        <p:txBody>
          <a:bodyPr>
            <a:normAutofit/>
          </a:bodyPr>
          <a:lstStyle/>
          <a:p>
            <a:r>
              <a:rPr lang="tr-TR" sz="2800" i="1" dirty="0" smtClean="0"/>
              <a:t>5) </a:t>
            </a:r>
            <a:r>
              <a:rPr lang="tr-TR" sz="2800" i="1" dirty="0" err="1" smtClean="0"/>
              <a:t>Noskapin</a:t>
            </a:r>
            <a:r>
              <a:rPr lang="tr-TR" sz="2800" i="1" dirty="0" smtClean="0"/>
              <a:t> (</a:t>
            </a:r>
            <a:r>
              <a:rPr lang="tr-TR" sz="2800" i="1" dirty="0" err="1" smtClean="0"/>
              <a:t>Narkotin</a:t>
            </a:r>
            <a:r>
              <a:rPr lang="tr-TR" sz="2800" i="1" dirty="0" smtClean="0"/>
              <a:t>)</a:t>
            </a:r>
            <a:endParaRPr lang="tr-TR" sz="2800" i="1" dirty="0"/>
          </a:p>
        </p:txBody>
      </p:sp>
      <p:sp>
        <p:nvSpPr>
          <p:cNvPr id="3" name="2 İçerik Yer Tutucusu"/>
          <p:cNvSpPr>
            <a:spLocks noGrp="1"/>
          </p:cNvSpPr>
          <p:nvPr>
            <p:ph idx="1"/>
          </p:nvPr>
        </p:nvSpPr>
        <p:spPr>
          <a:xfrm>
            <a:off x="1071538" y="1357298"/>
            <a:ext cx="7615262" cy="3000396"/>
          </a:xfrm>
        </p:spPr>
        <p:txBody>
          <a:bodyPr anchor="ctr">
            <a:normAutofit/>
          </a:bodyPr>
          <a:lstStyle/>
          <a:p>
            <a:pPr marL="0" indent="266700" algn="just"/>
            <a:r>
              <a:rPr lang="tr-TR" sz="1800" dirty="0" err="1" smtClean="0"/>
              <a:t>Noskapinin</a:t>
            </a:r>
            <a:r>
              <a:rPr lang="tr-TR" sz="1800" dirty="0" smtClean="0"/>
              <a:t> afyon (</a:t>
            </a:r>
            <a:r>
              <a:rPr lang="tr-TR" sz="1800" dirty="0" err="1" smtClean="0"/>
              <a:t>opium</a:t>
            </a:r>
            <a:r>
              <a:rPr lang="tr-TR" sz="1800" dirty="0" smtClean="0"/>
              <a:t>) içerisindeki oranı % 2-10’ dur. </a:t>
            </a:r>
            <a:r>
              <a:rPr lang="tr-TR" sz="1800" dirty="0" err="1" smtClean="0"/>
              <a:t>Benzilizokinolinlerin</a:t>
            </a:r>
            <a:r>
              <a:rPr lang="tr-TR" sz="1800" dirty="0" smtClean="0"/>
              <a:t> üyesidir. Afyon içerisinde morfinden sonra en fazla bulunan </a:t>
            </a:r>
            <a:r>
              <a:rPr lang="tr-TR" sz="1800" dirty="0" err="1" smtClean="0"/>
              <a:t>alkaloid</a:t>
            </a:r>
            <a:r>
              <a:rPr lang="tr-TR" sz="1800" dirty="0" smtClean="0"/>
              <a:t> </a:t>
            </a:r>
            <a:r>
              <a:rPr lang="tr-TR" sz="1800" dirty="0" err="1" smtClean="0"/>
              <a:t>narkotindir</a:t>
            </a:r>
            <a:r>
              <a:rPr lang="tr-TR" sz="1800" dirty="0" smtClean="0"/>
              <a:t> .</a:t>
            </a:r>
          </a:p>
          <a:p>
            <a:pPr marL="0" indent="266700" algn="just"/>
            <a:endParaRPr lang="tr-TR" sz="1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5762" y="571480"/>
            <a:ext cx="2900354" cy="661176"/>
          </a:xfrm>
        </p:spPr>
        <p:txBody>
          <a:bodyPr>
            <a:normAutofit/>
          </a:bodyPr>
          <a:lstStyle/>
          <a:p>
            <a:r>
              <a:rPr lang="tr-TR" sz="2800" i="1" dirty="0" smtClean="0"/>
              <a:t>6) Nikotin</a:t>
            </a:r>
            <a:endParaRPr lang="tr-TR" sz="2800" i="1" dirty="0"/>
          </a:p>
        </p:txBody>
      </p:sp>
      <p:sp>
        <p:nvSpPr>
          <p:cNvPr id="3" name="2 İçerik Yer Tutucusu"/>
          <p:cNvSpPr>
            <a:spLocks noGrp="1"/>
          </p:cNvSpPr>
          <p:nvPr>
            <p:ph idx="1"/>
          </p:nvPr>
        </p:nvSpPr>
        <p:spPr>
          <a:xfrm>
            <a:off x="1357290" y="1643050"/>
            <a:ext cx="7329510" cy="2214578"/>
          </a:xfrm>
        </p:spPr>
        <p:txBody>
          <a:bodyPr anchor="ctr">
            <a:normAutofit/>
          </a:bodyPr>
          <a:lstStyle/>
          <a:p>
            <a:pPr marL="0" indent="266700" algn="just"/>
            <a:r>
              <a:rPr lang="tr-TR" sz="1800" dirty="0" smtClean="0"/>
              <a:t>Nikotin, patlıcangiller bitki familyasında bulunan güçlü bir </a:t>
            </a:r>
            <a:r>
              <a:rPr lang="tr-TR" sz="1800" dirty="0" err="1" smtClean="0"/>
              <a:t>alkaloiddir</a:t>
            </a:r>
            <a:r>
              <a:rPr lang="tr-TR" sz="1800" dirty="0" smtClean="0"/>
              <a:t> .</a:t>
            </a:r>
          </a:p>
          <a:p>
            <a:pPr marL="0" indent="266700" algn="just"/>
            <a:endParaRPr lang="tr-TR" sz="1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 y="410370"/>
            <a:ext cx="3257544" cy="804052"/>
          </a:xfrm>
        </p:spPr>
        <p:txBody>
          <a:bodyPr>
            <a:normAutofit/>
          </a:bodyPr>
          <a:lstStyle/>
          <a:p>
            <a:r>
              <a:rPr lang="tr-TR" sz="2800" i="1" dirty="0" smtClean="0"/>
              <a:t>7) Kafein</a:t>
            </a:r>
            <a:endParaRPr lang="tr-TR" sz="2800" i="1" dirty="0"/>
          </a:p>
        </p:txBody>
      </p:sp>
      <p:sp>
        <p:nvSpPr>
          <p:cNvPr id="3" name="2 İçerik Yer Tutucusu"/>
          <p:cNvSpPr>
            <a:spLocks noGrp="1"/>
          </p:cNvSpPr>
          <p:nvPr>
            <p:ph idx="1"/>
          </p:nvPr>
        </p:nvSpPr>
        <p:spPr>
          <a:xfrm>
            <a:off x="285720" y="1000108"/>
            <a:ext cx="5572164" cy="3571900"/>
          </a:xfrm>
        </p:spPr>
        <p:txBody>
          <a:bodyPr anchor="ctr">
            <a:normAutofit/>
          </a:bodyPr>
          <a:lstStyle/>
          <a:p>
            <a:pPr marL="0" indent="266700" algn="just"/>
            <a:r>
              <a:rPr lang="tr-TR" sz="1800" dirty="0" smtClean="0"/>
              <a:t>Kafein; </a:t>
            </a:r>
            <a:r>
              <a:rPr lang="tr-TR" sz="1800" dirty="0" err="1" smtClean="0"/>
              <a:t>matein</a:t>
            </a:r>
            <a:r>
              <a:rPr lang="tr-TR" sz="1800" dirty="0" smtClean="0"/>
              <a:t> veya guaranin olarak da bilinen bir </a:t>
            </a:r>
            <a:r>
              <a:rPr lang="tr-TR" sz="1800" dirty="0" err="1" smtClean="0"/>
              <a:t>alkaloiddir</a:t>
            </a:r>
            <a:r>
              <a:rPr lang="tr-TR" sz="1800" dirty="0" smtClean="0"/>
              <a:t>. Kimyasal formülü C</a:t>
            </a:r>
            <a:r>
              <a:rPr lang="tr-TR" sz="1800" baseline="-25000" dirty="0" smtClean="0"/>
              <a:t>8</a:t>
            </a:r>
            <a:r>
              <a:rPr lang="tr-TR" sz="1800" dirty="0" smtClean="0"/>
              <a:t>H</a:t>
            </a:r>
            <a:r>
              <a:rPr lang="tr-TR" sz="1800" baseline="-25000" dirty="0" smtClean="0"/>
              <a:t>10</a:t>
            </a:r>
            <a:r>
              <a:rPr lang="tr-TR" sz="1800" dirty="0" smtClean="0"/>
              <a:t>N</a:t>
            </a:r>
            <a:r>
              <a:rPr lang="tr-TR" sz="1800" baseline="-25000" dirty="0" smtClean="0"/>
              <a:t>4</a:t>
            </a:r>
            <a:r>
              <a:rPr lang="tr-TR" sz="1800" dirty="0" smtClean="0"/>
              <a:t>O</a:t>
            </a:r>
            <a:r>
              <a:rPr lang="tr-TR" sz="1800" baseline="-25000" dirty="0" smtClean="0"/>
              <a:t>2</a:t>
            </a:r>
            <a:r>
              <a:rPr lang="tr-TR" sz="1800" dirty="0" smtClean="0"/>
              <a:t>’ </a:t>
            </a:r>
            <a:r>
              <a:rPr lang="tr-TR" sz="1800" dirty="0" err="1" smtClean="0"/>
              <a:t>dir</a:t>
            </a:r>
            <a:r>
              <a:rPr lang="tr-TR" sz="1800" dirty="0" smtClean="0"/>
              <a:t> .</a:t>
            </a:r>
          </a:p>
          <a:p>
            <a:pPr marL="0" indent="266700" algn="just"/>
            <a:endParaRPr lang="tr-TR" sz="1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142984"/>
            <a:ext cx="4543428" cy="4572000"/>
          </a:xfrm>
        </p:spPr>
        <p:txBody>
          <a:bodyPr anchor="ctr">
            <a:normAutofit/>
          </a:bodyPr>
          <a:lstStyle/>
          <a:p>
            <a:pPr marL="0" indent="266700" algn="just"/>
            <a:r>
              <a:rPr lang="tr-TR" sz="1800" dirty="0" smtClean="0"/>
              <a:t>İlk olarak Alman kimyager </a:t>
            </a:r>
            <a:r>
              <a:rPr lang="tr-TR" sz="1800" dirty="0" err="1" smtClean="0"/>
              <a:t>Friedich</a:t>
            </a:r>
            <a:r>
              <a:rPr lang="tr-TR" sz="1800" dirty="0" smtClean="0"/>
              <a:t> </a:t>
            </a:r>
            <a:r>
              <a:rPr lang="tr-TR" sz="1800" dirty="0" err="1" smtClean="0"/>
              <a:t>Ferdinand</a:t>
            </a:r>
            <a:r>
              <a:rPr lang="tr-TR" sz="1800" dirty="0" smtClean="0"/>
              <a:t> </a:t>
            </a:r>
            <a:r>
              <a:rPr lang="tr-TR" sz="1800" dirty="0" err="1" smtClean="0"/>
              <a:t>Runge</a:t>
            </a:r>
            <a:r>
              <a:rPr lang="tr-TR" sz="1800" dirty="0" smtClean="0"/>
              <a:t> tarafından 1819' da bulunmuştur. Aynı zamanda kafein ismini kimya literatürüne geçirmiştir. Kahveden yararlanarak bu ismi vermiştir.</a:t>
            </a:r>
          </a:p>
          <a:p>
            <a:pPr marL="0" indent="266700" algn="just"/>
            <a:endParaRPr lang="tr-TR" sz="1800" dirty="0" smtClean="0"/>
          </a:p>
          <a:p>
            <a:pPr marL="0" indent="266700" algn="just"/>
            <a:r>
              <a:rPr lang="tr-TR" sz="1800" dirty="0" smtClean="0"/>
              <a:t>Kahvede, çayda, </a:t>
            </a:r>
            <a:r>
              <a:rPr lang="tr-TR" sz="1800" dirty="0" err="1" smtClean="0"/>
              <a:t>yerba</a:t>
            </a:r>
            <a:r>
              <a:rPr lang="tr-TR" sz="1800" dirty="0" smtClean="0"/>
              <a:t> </a:t>
            </a:r>
            <a:r>
              <a:rPr lang="tr-TR" sz="1800" dirty="0" err="1" smtClean="0"/>
              <a:t>mate'de</a:t>
            </a:r>
            <a:r>
              <a:rPr lang="tr-TR" sz="1800" dirty="0" smtClean="0"/>
              <a:t>, </a:t>
            </a:r>
            <a:r>
              <a:rPr lang="tr-TR" sz="1800" dirty="0" err="1" smtClean="0"/>
              <a:t>guaranin'de</a:t>
            </a:r>
            <a:r>
              <a:rPr lang="tr-TR" sz="1800" dirty="0" smtClean="0"/>
              <a:t> ve az miktarda kakao içinde bulunur. Kafeinin karakteristik, yoğun bir acı tadı vardır. Kola gibi bazı gazlı içeceklere tat vermesi için eklenmektedir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38</TotalTime>
  <Words>977</Words>
  <Application>Microsoft Office PowerPoint</Application>
  <PresentationFormat>Ekran Gösterisi (4:3)</PresentationFormat>
  <Paragraphs>102</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sunum_sablon</vt:lpstr>
      <vt:lpstr>Slayt 1</vt:lpstr>
      <vt:lpstr>ALKALOİDLER</vt:lpstr>
      <vt:lpstr>GENEL BİLGİLER</vt:lpstr>
      <vt:lpstr>Slayt 4</vt:lpstr>
      <vt:lpstr>Slayt 5</vt:lpstr>
      <vt:lpstr>ALKALOİDLERİN YAPISI</vt:lpstr>
      <vt:lpstr>ALKALOİDLERİN ADLANDIRILMASI VE KİMYASAL SINIFLANDIRILMASI</vt:lpstr>
      <vt:lpstr>1) Gerçek Alkaloidler</vt:lpstr>
      <vt:lpstr>2) Protoalkaloidler</vt:lpstr>
      <vt:lpstr>3) Yalancı Alkaloidler</vt:lpstr>
      <vt:lpstr>4) Afyon Alkaloidleri</vt:lpstr>
      <vt:lpstr>Slayt 12</vt:lpstr>
      <vt:lpstr>Slayt 13</vt:lpstr>
      <vt:lpstr>BAŞLICA ALKALOİDLER 1) Morfin</vt:lpstr>
      <vt:lpstr>Slayt 15</vt:lpstr>
      <vt:lpstr>2) Kodein</vt:lpstr>
      <vt:lpstr>Slayt 17</vt:lpstr>
      <vt:lpstr>3) Tebain</vt:lpstr>
      <vt:lpstr>4) Papaverin</vt:lpstr>
      <vt:lpstr>5) Noskapin (Narkotin)</vt:lpstr>
      <vt:lpstr>6) Nikotin</vt:lpstr>
      <vt:lpstr>7) Kafein</vt:lpstr>
      <vt:lpstr>Slayt 23</vt:lpstr>
    </vt:vector>
  </TitlesOfParts>
  <Company>E.YK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EYK</dc:creator>
  <cp:lastModifiedBy>EYK</cp:lastModifiedBy>
  <cp:revision>17</cp:revision>
  <cp:lastPrinted>1601-01-01T00:00:00Z</cp:lastPrinted>
  <dcterms:created xsi:type="dcterms:W3CDTF">2020-01-15T09:03:59Z</dcterms:created>
  <dcterms:modified xsi:type="dcterms:W3CDTF">2021-12-02T15:41:09Z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