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9" r:id="rId4"/>
    <p:sldId id="260" r:id="rId5"/>
    <p:sldId id="261" r:id="rId6"/>
    <p:sldId id="262" r:id="rId7"/>
    <p:sldId id="276" r:id="rId8"/>
    <p:sldId id="278" r:id="rId9"/>
    <p:sldId id="279" r:id="rId10"/>
    <p:sldId id="280" r:id="rId11"/>
    <p:sldId id="281" r:id="rId12"/>
    <p:sldId id="282" r:id="rId13"/>
    <p:sldId id="283" r:id="rId14"/>
    <p:sldId id="284" r:id="rId15"/>
    <p:sldId id="285" r:id="rId16"/>
    <p:sldId id="288" r:id="rId17"/>
    <p:sldId id="289" r:id="rId18"/>
    <p:sldId id="300" r:id="rId19"/>
    <p:sldId id="301" r:id="rId20"/>
    <p:sldId id="302" r:id="rId21"/>
    <p:sldId id="303" r:id="rId22"/>
    <p:sldId id="304" r:id="rId23"/>
    <p:sldId id="305" r:id="rId24"/>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p:cViewPr varScale="1">
        <p:scale>
          <a:sx n="70" d="100"/>
          <a:sy n="70" d="100"/>
        </p:scale>
        <p:origin x="-13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pPr/>
              <a:t>15.01.2020</a:t>
            </a:fld>
            <a:endParaRPr lang="tr-TR"/>
          </a:p>
        </p:txBody>
      </p:sp>
      <p:sp>
        <p:nvSpPr>
          <p:cNvPr id="4" name="Alt Bilgi Yer Tutucusu 3">
            <a:extLst>
              <a:ext uri="{FF2B5EF4-FFF2-40B4-BE49-F238E27FC236}">
                <a16:creationId xmlns=""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pPr/>
              <a:t>‹#›</a:t>
            </a:fld>
            <a:endParaRPr lang="tr-TR"/>
          </a:p>
        </p:txBody>
      </p:sp>
    </p:spTree>
    <p:extLst>
      <p:ext uri="{BB962C8B-B14F-4D97-AF65-F5344CB8AC3E}">
        <p14:creationId xmlns="" xmlns:p14="http://schemas.microsoft.com/office/powerpoint/2010/main" val="12275735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7487D298-1B85-4809-8876-81D3304E2AC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a:extLst>
              <a:ext uri="{FF2B5EF4-FFF2-40B4-BE49-F238E27FC236}">
                <a16:creationId xmlns=""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a:extLst>
              <a:ext uri="{FF2B5EF4-FFF2-40B4-BE49-F238E27FC236}">
                <a16:creationId xmlns=""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9B78E955-A148-4354-AE04-7503133F7353}"/>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42D4F82A-8FE9-41CF-A790-97BBBD58FF37}"/>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16F19FC7-2638-4BB7-A0CC-8A82FB887288}"/>
              </a:ext>
            </a:extLst>
          </p:cNvPr>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44F11540-A512-4E5B-A3F1-95331763FF8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smtClean="0"/>
              <a:t>Asıl metin stillerini düzenlemek için tıklatın</a:t>
            </a:r>
          </a:p>
        </p:txBody>
      </p:sp>
      <p:sp>
        <p:nvSpPr>
          <p:cNvPr id="4" name="Veri Yer Tutucusu 3">
            <a:extLst>
              <a:ext uri="{FF2B5EF4-FFF2-40B4-BE49-F238E27FC236}">
                <a16:creationId xmlns=""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CCAFC7C3-4533-4FB6-8C78-99A4DB9E3D7E}"/>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30FE0336-BADE-47BD-BE6A-990E6F66DC40}"/>
              </a:ext>
            </a:extLst>
          </p:cNvPr>
          <p:cNvSpPr>
            <a:spLocks noGrp="1"/>
          </p:cNvSpPr>
          <p:nvPr>
            <p:ph type="title"/>
          </p:nvPr>
        </p:nvSpPr>
        <p:spPr/>
        <p:txBody>
          <a:body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a:extLst>
              <a:ext uri="{FF2B5EF4-FFF2-40B4-BE49-F238E27FC236}">
                <a16:creationId xmlns=""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a:extLst>
              <a:ext uri="{FF2B5EF4-FFF2-40B4-BE49-F238E27FC236}">
                <a16:creationId xmlns=""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 xmlns:a16="http://schemas.microsoft.com/office/drawing/2014/main" id="{050BA558-371F-47B7-8FA6-502B03CDF3F4}"/>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smtClean="0"/>
              <a:t>Asıl başlık stili için tıklatın</a:t>
            </a:r>
            <a:endParaRPr lang="tr-TR"/>
          </a:p>
        </p:txBody>
      </p:sp>
      <p:sp>
        <p:nvSpPr>
          <p:cNvPr id="3" name="Metin Yer Tutucusu 2">
            <a:extLst>
              <a:ext uri="{FF2B5EF4-FFF2-40B4-BE49-F238E27FC236}">
                <a16:creationId xmlns=""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a:extLst>
              <a:ext uri="{FF2B5EF4-FFF2-40B4-BE49-F238E27FC236}">
                <a16:creationId xmlns=""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a:extLst>
              <a:ext uri="{FF2B5EF4-FFF2-40B4-BE49-F238E27FC236}">
                <a16:creationId xmlns=""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a:extLst>
              <a:ext uri="{FF2B5EF4-FFF2-40B4-BE49-F238E27FC236}">
                <a16:creationId xmlns=""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a:extLst>
              <a:ext uri="{FF2B5EF4-FFF2-40B4-BE49-F238E27FC236}">
                <a16:creationId xmlns=""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a16="http://schemas.microsoft.com/office/drawing/2014/main" id="{C1FB983A-9774-46FC-AB7D-63F42A520EF6}"/>
              </a:ext>
            </a:extLst>
          </p:cNvPr>
          <p:cNvSpPr>
            <a:spLocks noGrp="1"/>
          </p:cNvSpPr>
          <p:nvPr>
            <p:ph type="title"/>
          </p:nvPr>
        </p:nvSpPr>
        <p:spPr/>
        <p:txBody>
          <a:bodyPr/>
          <a:lstStyle/>
          <a:p>
            <a:r>
              <a:rPr lang="tr-TR" smtClean="0"/>
              <a:t>Asıl başlık stili için tıklatın</a:t>
            </a:r>
            <a:endParaRPr lang="tr-TR"/>
          </a:p>
        </p:txBody>
      </p:sp>
      <p:sp>
        <p:nvSpPr>
          <p:cNvPr id="3" name="Veri Yer Tutucusu 2">
            <a:extLst>
              <a:ext uri="{FF2B5EF4-FFF2-40B4-BE49-F238E27FC236}">
                <a16:creationId xmlns=""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 xmlns:a16="http://schemas.microsoft.com/office/drawing/2014/main" id="{B104AD21-30E9-4A01-8166-A5EE38AE7162}"/>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 xmlns:a16="http://schemas.microsoft.com/office/drawing/2014/main" id="{60EF2FE9-5B91-4E83-A174-050677E2DBA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Veri Yer Tutucusu 1">
            <a:extLst>
              <a:ext uri="{FF2B5EF4-FFF2-40B4-BE49-F238E27FC236}">
                <a16:creationId xmlns=""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2F46E11D-82FC-4A81-B285-A43A18495385}"/>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İçerik Yer Tutucusu 2">
            <a:extLst>
              <a:ext uri="{FF2B5EF4-FFF2-40B4-BE49-F238E27FC236}">
                <a16:creationId xmlns=""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a:extLst>
              <a:ext uri="{FF2B5EF4-FFF2-40B4-BE49-F238E27FC236}">
                <a16:creationId xmlns=""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 xmlns:a16="http://schemas.microsoft.com/office/drawing/2014/main" id="{DA90758A-5C1B-417F-A445-9333CC1F7BAF}"/>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smtClean="0"/>
              <a:t>Asıl başlık stili için tıklatın</a:t>
            </a:r>
            <a:endParaRPr lang="tr-TR"/>
          </a:p>
        </p:txBody>
      </p:sp>
      <p:sp>
        <p:nvSpPr>
          <p:cNvPr id="3" name="Resim Yer Tutucusu 2">
            <a:extLst>
              <a:ext uri="{FF2B5EF4-FFF2-40B4-BE49-F238E27FC236}">
                <a16:creationId xmlns=""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a:extLst>
              <a:ext uri="{FF2B5EF4-FFF2-40B4-BE49-F238E27FC236}">
                <a16:creationId xmlns=""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a:extLst>
              <a:ext uri="{FF2B5EF4-FFF2-40B4-BE49-F238E27FC236}">
                <a16:creationId xmlns=""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88F26E1D-B5D5-467D-A732-7F9CA8F46E27}"/>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a:extLst>
              <a:ext uri="{FF2B5EF4-FFF2-40B4-BE49-F238E27FC236}">
                <a16:creationId xmlns="" xmlns:a16="http://schemas.microsoft.com/office/drawing/2014/main" id="{2D9801B3-D8C9-443D-AFA1-C8E352C699AD}"/>
              </a:ext>
            </a:extLst>
          </p:cNvPr>
          <p:cNvSpPr>
            <a:spLocks noGrp="1"/>
          </p:cNvSpPr>
          <p:nvPr>
            <p:ph type="title"/>
          </p:nvPr>
        </p:nvSpPr>
        <p:spPr/>
        <p:txBody>
          <a:bodyPr/>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9212BA58-6D5E-45A1-8BB2-B58B764336DF}"/>
              </a:ext>
            </a:extLst>
          </p:cNvPr>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 xmlns:a16="http://schemas.microsoft.com/office/drawing/2014/main" id="{5C8FEA4F-139E-4BFA-9857-260A0F744E7C}"/>
              </a:ext>
            </a:extLst>
          </p:cNvPr>
          <p:cNvPicPr>
            <a:picLocks noChangeAspect="1" noChangeArrowheads="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ikey Başlık 1">
            <a:extLst>
              <a:ext uri="{FF2B5EF4-FFF2-40B4-BE49-F238E27FC236}">
                <a16:creationId xmlns=""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a:extLst>
              <a:ext uri="{FF2B5EF4-FFF2-40B4-BE49-F238E27FC236}">
                <a16:creationId xmlns=""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a:extLst>
              <a:ext uri="{FF2B5EF4-FFF2-40B4-BE49-F238E27FC236}">
                <a16:creationId xmlns=""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 xmlns:p14="http://schemas.microsoft.com/office/powerpoint/2010/main" val="324784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sunu kapak">
            <a:extLst>
              <a:ext uri="{FF2B5EF4-FFF2-40B4-BE49-F238E27FC236}">
                <a16:creationId xmlns="" xmlns:a16="http://schemas.microsoft.com/office/drawing/2014/main" id="{95F6E267-728F-4FB0-8651-BFFD2B0EC16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 y="7012"/>
            <a:ext cx="9392574" cy="6850988"/>
          </a:xfrm>
          <a:prstGeom prst="rect">
            <a:avLst/>
          </a:prstGeom>
          <a:noFill/>
          <a:extLst>
            <a:ext uri="{909E8E84-426E-40DD-AFC4-6F175D3DCCD1}">
              <a14:hiddenFill xmlns="" xmlns:a14="http://schemas.microsoft.com/office/drawing/2010/main">
                <a:solidFill>
                  <a:srgbClr val="FFFFFF"/>
                </a:solidFill>
              </a14:hiddenFill>
            </a:ext>
          </a:extLst>
        </p:spPr>
      </p:pic>
      <p:sp>
        <p:nvSpPr>
          <p:cNvPr id="4104" name="Rectangle 8">
            <a:extLst>
              <a:ext uri="{FF2B5EF4-FFF2-40B4-BE49-F238E27FC236}">
                <a16:creationId xmlns="" xmlns:a16="http://schemas.microsoft.com/office/drawing/2014/main" id="{F38C432D-5372-448E-9829-E0F45631D439}"/>
              </a:ext>
            </a:extLst>
          </p:cNvPr>
          <p:cNvSpPr>
            <a:spLocks noGrp="1" noChangeArrowheads="1"/>
          </p:cNvSpPr>
          <p:nvPr>
            <p:ph type="subTitle" idx="1"/>
          </p:nvPr>
        </p:nvSpPr>
        <p:spPr>
          <a:xfrm>
            <a:off x="3048000" y="3162300"/>
            <a:ext cx="6096000" cy="533400"/>
          </a:xfrm>
        </p:spPr>
        <p:txBody>
          <a:bodyPr/>
          <a:lstStyle/>
          <a:p>
            <a:pPr>
              <a:lnSpc>
                <a:spcPct val="90000"/>
              </a:lnSpc>
            </a:pPr>
            <a:r>
              <a:rPr lang="tr-TR" altLang="tr-TR" sz="3200" b="1" dirty="0" smtClean="0"/>
              <a:t>GIDA MÜHENDİSLİĞİ BÖLÜMÜ</a:t>
            </a:r>
            <a:endParaRPr lang="tr-TR" altLang="tr-TR" sz="3200" b="1" dirty="0"/>
          </a:p>
        </p:txBody>
      </p:sp>
      <p:sp>
        <p:nvSpPr>
          <p:cNvPr id="6" name="Rectangle 8">
            <a:extLst>
              <a:ext uri="{FF2B5EF4-FFF2-40B4-BE49-F238E27FC236}">
                <a16:creationId xmlns="" xmlns:a16="http://schemas.microsoft.com/office/drawing/2014/main" id="{40919079-B759-42A8-9F3B-9A1143AB97DE}"/>
              </a:ext>
            </a:extLst>
          </p:cNvPr>
          <p:cNvSpPr txBox="1">
            <a:spLocks noChangeArrowheads="1"/>
          </p:cNvSpPr>
          <p:nvPr/>
        </p:nvSpPr>
        <p:spPr bwMode="auto">
          <a:xfrm>
            <a:off x="2895600" y="1143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dirty="0" smtClean="0"/>
              <a:t>MÜHENDİSLİK FAKÜLTESİ</a:t>
            </a:r>
            <a:endParaRPr lang="tr-TR" altLang="tr-TR" sz="3200" b="1" dirty="0"/>
          </a:p>
        </p:txBody>
      </p:sp>
      <p:sp>
        <p:nvSpPr>
          <p:cNvPr id="7" name="Rectangle 8">
            <a:extLst>
              <a:ext uri="{FF2B5EF4-FFF2-40B4-BE49-F238E27FC236}">
                <a16:creationId xmlns="" xmlns:a16="http://schemas.microsoft.com/office/drawing/2014/main" id="{FA81E1F3-CB27-487C-8780-092A73586388}"/>
              </a:ext>
            </a:extLst>
          </p:cNvPr>
          <p:cNvSpPr txBox="1">
            <a:spLocks noChangeArrowheads="1"/>
          </p:cNvSpPr>
          <p:nvPr/>
        </p:nvSpPr>
        <p:spPr bwMode="auto">
          <a:xfrm>
            <a:off x="3048000" y="47244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b="1" i="1" dirty="0" smtClean="0"/>
              <a:t>GMB 341-</a:t>
            </a:r>
            <a:r>
              <a:rPr lang="tr-TR" b="1" dirty="0" smtClean="0"/>
              <a:t>Gıdaların Fiziksel Özellikleri</a:t>
            </a:r>
            <a:r>
              <a:rPr lang="tr-TR" dirty="0" smtClean="0"/>
              <a:t> </a:t>
            </a:r>
            <a:endParaRPr lang="tr-TR" altLang="tr-TR" i="1" dirty="0"/>
          </a:p>
        </p:txBody>
      </p:sp>
      <p:sp>
        <p:nvSpPr>
          <p:cNvPr id="8" name="Rectangle 8">
            <a:extLst>
              <a:ext uri="{FF2B5EF4-FFF2-40B4-BE49-F238E27FC236}">
                <a16:creationId xmlns="" xmlns:a16="http://schemas.microsoft.com/office/drawing/2014/main" id="{2B89DD1B-66F7-4797-94FB-C51343EB1C18}"/>
              </a:ext>
            </a:extLst>
          </p:cNvPr>
          <p:cNvSpPr txBox="1">
            <a:spLocks noChangeArrowheads="1"/>
          </p:cNvSpPr>
          <p:nvPr/>
        </p:nvSpPr>
        <p:spPr bwMode="auto">
          <a:xfrm>
            <a:off x="3048000" y="5334000"/>
            <a:ext cx="60960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2000" b="1" i="1" dirty="0" smtClean="0">
                <a:solidFill>
                  <a:schemeClr val="bg1">
                    <a:lumMod val="50000"/>
                  </a:schemeClr>
                </a:solidFill>
              </a:rPr>
              <a:t>Prof. Dr. İlkay KOCA</a:t>
            </a:r>
            <a:endParaRPr lang="tr-TR" altLang="tr-TR" sz="2000" b="1" i="1"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A280B79D-0B02-41AA-A0CB-21D933491A35}"/>
              </a:ext>
            </a:extLst>
          </p:cNvPr>
          <p:cNvSpPr>
            <a:spLocks noGrp="1" noChangeArrowheads="1"/>
          </p:cNvSpPr>
          <p:nvPr>
            <p:ph type="ctrTitle"/>
          </p:nvPr>
        </p:nvSpPr>
        <p:spPr>
          <a:xfrm>
            <a:off x="685800" y="1143000"/>
            <a:ext cx="7772400" cy="1470025"/>
          </a:xfrm>
        </p:spPr>
        <p:txBody>
          <a:bodyPr anchor="ctr"/>
          <a:lstStyle/>
          <a:p>
            <a:r>
              <a:rPr lang="tr-TR" sz="4000" dirty="0" smtClean="0">
                <a:solidFill>
                  <a:schemeClr val="tx1">
                    <a:lumMod val="95000"/>
                    <a:lumOff val="5000"/>
                  </a:schemeClr>
                </a:solidFill>
              </a:rPr>
              <a:t>Viskozite</a:t>
            </a:r>
            <a:endParaRPr lang="tr-TR" sz="4000" b="1" dirty="0">
              <a:solidFill>
                <a:schemeClr val="tx1">
                  <a:lumMod val="95000"/>
                  <a:lumOff val="5000"/>
                </a:schemeClr>
              </a:solidFill>
            </a:endParaRPr>
          </a:p>
        </p:txBody>
      </p:sp>
      <p:sp>
        <p:nvSpPr>
          <p:cNvPr id="6147" name="Rectangle 3">
            <a:extLst>
              <a:ext uri="{FF2B5EF4-FFF2-40B4-BE49-F238E27FC236}">
                <a16:creationId xmlns="" xmlns:a16="http://schemas.microsoft.com/office/drawing/2014/main" id="{F905258F-F96C-4DD7-B132-3E7AE9EEAAA2}"/>
              </a:ext>
            </a:extLst>
          </p:cNvPr>
          <p:cNvSpPr>
            <a:spLocks noGrp="1" noChangeArrowheads="1"/>
          </p:cNvSpPr>
          <p:nvPr>
            <p:ph type="subTitle" idx="1"/>
          </p:nvPr>
        </p:nvSpPr>
        <p:spPr>
          <a:xfrm>
            <a:off x="3733800" y="4082475"/>
            <a:ext cx="1676400" cy="762000"/>
          </a:xfrm>
        </p:spPr>
        <p:txBody>
          <a:bodyPr/>
          <a:lstStyle/>
          <a:p>
            <a:r>
              <a:rPr lang="tr-TR" altLang="tr-TR" sz="2800" i="1" dirty="0" smtClean="0"/>
              <a:t>11. </a:t>
            </a:r>
            <a:r>
              <a:rPr lang="tr-TR" altLang="tr-TR" sz="2800" i="1" dirty="0" smtClean="0"/>
              <a:t>Hafta</a:t>
            </a:r>
            <a:endParaRPr lang="tr-TR" altLang="tr-TR" sz="2800" i="1" dirty="0"/>
          </a:p>
        </p:txBody>
      </p:sp>
      <p:pic>
        <p:nvPicPr>
          <p:cNvPr id="6148" name="Picture 4" descr="sunu">
            <a:extLst>
              <a:ext uri="{FF2B5EF4-FFF2-40B4-BE49-F238E27FC236}">
                <a16:creationId xmlns="" xmlns:a16="http://schemas.microsoft.com/office/drawing/2014/main" id="{571ECC9D-3C97-4A2E-A8AA-BEBCE23FD8E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5CECEE48-2E7C-42F7-BDD0-3BE516D175F6}"/>
              </a:ext>
            </a:extLst>
          </p:cNvPr>
          <p:cNvSpPr txBox="1">
            <a:spLocks noChangeArrowheads="1"/>
          </p:cNvSpPr>
          <p:nvPr/>
        </p:nvSpPr>
        <p:spPr bwMode="auto">
          <a:xfrm>
            <a:off x="1638300" y="2957729"/>
            <a:ext cx="58674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2400" kern="1200">
                <a:solidFill>
                  <a:schemeClr val="tx1"/>
                </a:solidFill>
                <a:latin typeface="+mn-lt"/>
                <a:ea typeface="+mn-ea"/>
                <a:cs typeface="+mn-cs"/>
              </a:defRPr>
            </a:lvl1pPr>
            <a:lvl2pPr marL="457200" indent="0" algn="ctr" rtl="0" fontAlgn="base">
              <a:spcBef>
                <a:spcPct val="20000"/>
              </a:spcBef>
              <a:spcAft>
                <a:spcPct val="0"/>
              </a:spcAft>
              <a:buNone/>
              <a:defRPr sz="2000" kern="1200">
                <a:solidFill>
                  <a:schemeClr val="tx1"/>
                </a:solidFill>
                <a:latin typeface="+mn-lt"/>
                <a:ea typeface="+mn-ea"/>
                <a:cs typeface="+mn-cs"/>
              </a:defRPr>
            </a:lvl2pPr>
            <a:lvl3pPr marL="914400" indent="0" algn="ctr" rtl="0" fontAlgn="base">
              <a:spcBef>
                <a:spcPct val="20000"/>
              </a:spcBef>
              <a:spcAft>
                <a:spcPct val="0"/>
              </a:spcAft>
              <a:buNone/>
              <a:defRPr sz="1800" kern="1200">
                <a:solidFill>
                  <a:schemeClr val="tx1"/>
                </a:solidFill>
                <a:latin typeface="+mn-lt"/>
                <a:ea typeface="+mn-ea"/>
                <a:cs typeface="+mn-cs"/>
              </a:defRPr>
            </a:lvl3pPr>
            <a:lvl4pPr marL="1371600" indent="0" algn="ctr" rtl="0" fontAlgn="base">
              <a:spcBef>
                <a:spcPct val="20000"/>
              </a:spcBef>
              <a:spcAft>
                <a:spcPct val="0"/>
              </a:spcAft>
              <a:buNone/>
              <a:defRPr sz="1600" kern="1200">
                <a:solidFill>
                  <a:schemeClr val="tx1"/>
                </a:solidFill>
                <a:latin typeface="+mn-lt"/>
                <a:ea typeface="+mn-ea"/>
                <a:cs typeface="+mn-cs"/>
              </a:defRPr>
            </a:lvl4pPr>
            <a:lvl5pPr marL="1828800" indent="0" algn="ctr" rtl="0" fontAlgn="base">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90000"/>
              </a:lnSpc>
            </a:pPr>
            <a:r>
              <a:rPr lang="tr-TR" altLang="tr-TR" sz="3200" b="1" i="1" dirty="0" smtClean="0"/>
              <a:t>GMB 341-</a:t>
            </a:r>
            <a:r>
              <a:rPr lang="tr-TR" sz="3200" b="1" dirty="0" smtClean="0"/>
              <a:t>Gıdaların Fiziksel Özellikleri</a:t>
            </a:r>
            <a:endParaRPr lang="tr-TR" altLang="tr-TR" sz="32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647392"/>
          </a:xfrm>
        </p:spPr>
        <p:txBody>
          <a:bodyPr>
            <a:noAutofit/>
          </a:bodyPr>
          <a:lstStyle/>
          <a:p>
            <a:pPr algn="ctr"/>
            <a:r>
              <a:rPr lang="tr-TR" b="1" i="1" u="sng" dirty="0" smtClean="0">
                <a:solidFill>
                  <a:srgbClr val="C00000"/>
                </a:solidFill>
              </a:rPr>
              <a:t/>
            </a:r>
            <a:br>
              <a:rPr lang="tr-TR" b="1" i="1" u="sng" dirty="0" smtClean="0">
                <a:solidFill>
                  <a:srgbClr val="C00000"/>
                </a:solidFill>
              </a:rPr>
            </a:br>
            <a:r>
              <a:rPr lang="tr-TR" b="1" i="1" u="sng" dirty="0">
                <a:solidFill>
                  <a:srgbClr val="C00000"/>
                </a:solidFill>
              </a:rPr>
              <a:t/>
            </a:r>
            <a:br>
              <a:rPr lang="tr-TR" b="1" i="1" u="sng" dirty="0">
                <a:solidFill>
                  <a:srgbClr val="C00000"/>
                </a:solidFill>
              </a:rPr>
            </a:br>
            <a:r>
              <a:rPr lang="tr-TR" b="1" i="1" u="sng" dirty="0" smtClean="0">
                <a:solidFill>
                  <a:srgbClr val="C00000"/>
                </a:solidFill>
              </a:rPr>
              <a:t/>
            </a:r>
            <a:br>
              <a:rPr lang="tr-TR" b="1" i="1" u="sng" dirty="0" smtClean="0">
                <a:solidFill>
                  <a:srgbClr val="C00000"/>
                </a:solidFill>
              </a:rPr>
            </a:br>
            <a:r>
              <a:rPr lang="tr-TR" b="1" i="1" u="sng" dirty="0">
                <a:solidFill>
                  <a:srgbClr val="C00000"/>
                </a:solidFill>
              </a:rPr>
              <a:t/>
            </a:r>
            <a:br>
              <a:rPr lang="tr-TR" b="1" i="1" u="sng" dirty="0">
                <a:solidFill>
                  <a:srgbClr val="C00000"/>
                </a:solidFill>
              </a:rPr>
            </a:br>
            <a:r>
              <a:rPr lang="tr-TR" b="1" i="1" u="sng" dirty="0" smtClean="0">
                <a:solidFill>
                  <a:srgbClr val="C00000"/>
                </a:solidFill>
              </a:rPr>
              <a:t> </a:t>
            </a:r>
            <a:endParaRPr lang="tr-TR" i="1" u="sng" dirty="0">
              <a:solidFill>
                <a:srgbClr val="C00000"/>
              </a:solidFill>
            </a:endParaRPr>
          </a:p>
        </p:txBody>
      </p:sp>
      <p:sp>
        <p:nvSpPr>
          <p:cNvPr id="5" name="Dikdörtgen 4"/>
          <p:cNvSpPr/>
          <p:nvPr/>
        </p:nvSpPr>
        <p:spPr>
          <a:xfrm>
            <a:off x="179512" y="764024"/>
            <a:ext cx="8321578" cy="3323987"/>
          </a:xfrm>
          <a:prstGeom prst="rect">
            <a:avLst/>
          </a:prstGeom>
        </p:spPr>
        <p:txBody>
          <a:bodyPr wrap="square">
            <a:spAutoFit/>
          </a:bodyPr>
          <a:lstStyle/>
          <a:p>
            <a:r>
              <a:rPr lang="tr-TR" sz="3000" dirty="0"/>
              <a:t>Viskozite bir sıvının akışa gösterdiği dirençtir. Bütün akışkanların </a:t>
            </a:r>
            <a:r>
              <a:rPr lang="tr-TR" sz="3000" dirty="0" smtClean="0"/>
              <a:t>(sıvılar </a:t>
            </a:r>
            <a:r>
              <a:rPr lang="tr-TR" sz="3000" dirty="0"/>
              <a:t>ve gazlar </a:t>
            </a:r>
            <a:r>
              <a:rPr lang="tr-TR" sz="3000" dirty="0" smtClean="0"/>
              <a:t>) viskoziteleri </a:t>
            </a:r>
            <a:r>
              <a:rPr lang="tr-TR" sz="3000" dirty="0"/>
              <a:t>vardır. Viskozite bir tür akışkan sürtünmesi olarak düşünülebilir, iki katı arasında birinin diğeri üzerindeki hareketine gösterilen direnç gibi ve bu aynı zamanda birinin diğerine göre ivmelenmesini mümkün kılar. </a:t>
            </a:r>
          </a:p>
        </p:txBody>
      </p:sp>
    </p:spTree>
    <p:extLst>
      <p:ext uri="{BB962C8B-B14F-4D97-AF65-F5344CB8AC3E}">
        <p14:creationId xmlns="" xmlns:p14="http://schemas.microsoft.com/office/powerpoint/2010/main" val="3897309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6896"/>
            <a:ext cx="8229600" cy="350270"/>
          </a:xfrm>
        </p:spPr>
        <p:txBody>
          <a:bodyPr>
            <a:normAutofit fontScale="90000"/>
          </a:bodyPr>
          <a:lstStyle/>
          <a:p>
            <a:endParaRPr lang="tr-TR" dirty="0"/>
          </a:p>
        </p:txBody>
      </p:sp>
      <p:sp>
        <p:nvSpPr>
          <p:cNvPr id="5" name="Dikdörtgen 4"/>
          <p:cNvSpPr/>
          <p:nvPr/>
        </p:nvSpPr>
        <p:spPr>
          <a:xfrm>
            <a:off x="0" y="620688"/>
            <a:ext cx="9144000" cy="4708981"/>
          </a:xfrm>
          <a:prstGeom prst="rect">
            <a:avLst/>
          </a:prstGeom>
        </p:spPr>
        <p:txBody>
          <a:bodyPr wrap="square">
            <a:spAutoFit/>
          </a:bodyPr>
          <a:lstStyle/>
          <a:p>
            <a:r>
              <a:rPr lang="tr-TR" sz="3000" dirty="0"/>
              <a:t>Bütün gerçek akışkanlar bir katmanın diğer bir katman üzerinde hareket etmesine neden olacak şekilde uygulanan herhangi bir kuvvete karşı koymasına rağmen, karşı direnç yalnız hareket yer alıyorken ortaya çıkar. Böylece, dış kuvvet kaldırıldığı zaman, akış karşı koyan kuvvetler nedeniyle yavaşlar, fakat akış durduğu zaman akışkan parçacıkları ulaştıkları konumlarda kalır ve başlangıç konumlarına dönme eğilimine sahip değildirler.</a:t>
            </a:r>
          </a:p>
        </p:txBody>
      </p:sp>
    </p:spTree>
    <p:extLst>
      <p:ext uri="{BB962C8B-B14F-4D97-AF65-F5344CB8AC3E}">
        <p14:creationId xmlns="" xmlns:p14="http://schemas.microsoft.com/office/powerpoint/2010/main" val="2443744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548680"/>
          </a:xfrm>
        </p:spPr>
        <p:txBody>
          <a:bodyPr>
            <a:normAutofit fontScale="90000"/>
          </a:bodyPr>
          <a:lstStyle/>
          <a:p>
            <a:endParaRPr lang="tr-TR" dirty="0"/>
          </a:p>
        </p:txBody>
      </p:sp>
      <p:sp>
        <p:nvSpPr>
          <p:cNvPr id="3" name="İçerik Yer Tutucusu 2"/>
          <p:cNvSpPr>
            <a:spLocks noGrp="1"/>
          </p:cNvSpPr>
          <p:nvPr>
            <p:ph idx="1"/>
          </p:nvPr>
        </p:nvSpPr>
        <p:spPr>
          <a:xfrm>
            <a:off x="107504" y="908720"/>
            <a:ext cx="9036496" cy="5949280"/>
          </a:xfrm>
        </p:spPr>
        <p:txBody>
          <a:bodyPr>
            <a:normAutofit/>
          </a:bodyPr>
          <a:lstStyle/>
          <a:p>
            <a:r>
              <a:rPr lang="tr-TR" sz="3500" dirty="0"/>
              <a:t>Bir akışkan katmanının komşu katman üzerindeki hareketine karşı olan bu direnç, akışkanın yapışkanlığı nedeniyledir. Katmanlar arasındaki bağıl kayma kuvvetlerini gerektirdiğinden, direnç kuvvetleri tamamen ters yönlerde olur. Neticede, bu direnç kuvvetlerinin yüzeylere paralel olduğu anlaşılır</a:t>
            </a:r>
            <a:r>
              <a:rPr lang="tr-TR" sz="3500" dirty="0" smtClean="0"/>
              <a:t>.</a:t>
            </a:r>
          </a:p>
          <a:p>
            <a:pPr marL="0" indent="0">
              <a:buNone/>
            </a:pPr>
            <a:r>
              <a:rPr lang="tr-TR" sz="3500" dirty="0" smtClean="0"/>
              <a:t>   </a:t>
            </a:r>
            <a:endParaRPr lang="tr-TR" dirty="0"/>
          </a:p>
        </p:txBody>
      </p:sp>
    </p:spTree>
    <p:extLst>
      <p:ext uri="{BB962C8B-B14F-4D97-AF65-F5344CB8AC3E}">
        <p14:creationId xmlns="" xmlns:p14="http://schemas.microsoft.com/office/powerpoint/2010/main" val="2138043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720080"/>
          </a:xfrm>
        </p:spPr>
        <p:txBody>
          <a:bodyPr>
            <a:normAutofit fontScale="90000"/>
          </a:bodyPr>
          <a:lstStyle/>
          <a:p>
            <a:endParaRPr lang="tr-TR" dirty="0"/>
          </a:p>
        </p:txBody>
      </p:sp>
      <p:sp>
        <p:nvSpPr>
          <p:cNvPr id="3" name="İçerik Yer Tutucusu 2"/>
          <p:cNvSpPr>
            <a:spLocks noGrp="1"/>
          </p:cNvSpPr>
          <p:nvPr>
            <p:ph idx="1"/>
          </p:nvPr>
        </p:nvSpPr>
        <p:spPr>
          <a:xfrm>
            <a:off x="0" y="1052736"/>
            <a:ext cx="8686800" cy="5271864"/>
          </a:xfrm>
        </p:spPr>
        <p:txBody>
          <a:bodyPr/>
          <a:lstStyle/>
          <a:p>
            <a:r>
              <a:rPr lang="tr-TR" sz="3000" dirty="0"/>
              <a:t>Bugüne kadar yapılmış olan deneyler göstermiştir ki karşı koyan kuvvetler yalnız dış şartlara değil aynı zamanda akışkanın kendisine de bağlıdır. Bazı özel şartlarda, bir akışkan akışa karşı başka bir akışkandan daha büyük direnç gösterebilir. Katran, şeker pekmezi ve gliserin gibi sıvılar kolaylıkla dökülemez ve karıştırılamaz ve bunlar “ kalın sıvılar “olarak nitelendirilir. Diğer taraftan, “ince sıvılar “ diye adlandırılan su, petrol ve parafin gibi sıvılar çok daha kolay şekilde akar.</a:t>
            </a:r>
          </a:p>
          <a:p>
            <a:endParaRPr lang="tr-TR" dirty="0"/>
          </a:p>
        </p:txBody>
      </p:sp>
    </p:spTree>
    <p:extLst>
      <p:ext uri="{BB962C8B-B14F-4D97-AF65-F5344CB8AC3E}">
        <p14:creationId xmlns="" xmlns:p14="http://schemas.microsoft.com/office/powerpoint/2010/main" val="2045368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6421"/>
            <a:ext cx="8229600" cy="100211"/>
          </a:xfrm>
        </p:spPr>
        <p:txBody>
          <a:bodyPr>
            <a:normAutofit fontScale="90000"/>
          </a:bodyPr>
          <a:lstStyle/>
          <a:p>
            <a:endParaRPr lang="tr-TR" dirty="0"/>
          </a:p>
        </p:txBody>
      </p:sp>
      <p:sp>
        <p:nvSpPr>
          <p:cNvPr id="5" name="İçerik Yer Tutucusu 4"/>
          <p:cNvSpPr>
            <a:spLocks noGrp="1"/>
          </p:cNvSpPr>
          <p:nvPr>
            <p:ph idx="1"/>
          </p:nvPr>
        </p:nvSpPr>
        <p:spPr>
          <a:xfrm>
            <a:off x="0" y="188640"/>
            <a:ext cx="9144000" cy="6669360"/>
          </a:xfrm>
        </p:spPr>
        <p:txBody>
          <a:bodyPr/>
          <a:lstStyle/>
          <a:p>
            <a:pPr marL="0" indent="0">
              <a:buNone/>
            </a:pPr>
            <a:endParaRPr lang="tr-TR" sz="2800" dirty="0" smtClean="0">
              <a:latin typeface="Times New Roman" panose="02020603050405020304" pitchFamily="18" charset="0"/>
              <a:cs typeface="Times New Roman" panose="02020603050405020304" pitchFamily="18" charset="0"/>
            </a:endParaRPr>
          </a:p>
          <a:p>
            <a:pPr marL="0" indent="0">
              <a:buNone/>
            </a:pPr>
            <a:endParaRPr lang="tr-TR" sz="2800" dirty="0">
              <a:latin typeface="Times New Roman" panose="02020603050405020304" pitchFamily="18" charset="0"/>
              <a:cs typeface="Times New Roman" panose="02020603050405020304" pitchFamily="18" charset="0"/>
            </a:endParaRPr>
          </a:p>
          <a:p>
            <a:pPr marL="0" indent="0" algn="ctr">
              <a:buNone/>
            </a:pPr>
            <a:r>
              <a:rPr lang="tr-TR" sz="2800" dirty="0" smtClean="0">
                <a:latin typeface="Times New Roman" panose="02020603050405020304" pitchFamily="18" charset="0"/>
                <a:cs typeface="Times New Roman" panose="02020603050405020304" pitchFamily="18" charset="0"/>
              </a:rPr>
              <a:t>   </a:t>
            </a:r>
            <a:r>
              <a:rPr lang="tr-TR" sz="3500" b="1" i="1" u="sng" dirty="0" smtClean="0">
                <a:cs typeface="Times New Roman" panose="02020603050405020304" pitchFamily="18" charset="0"/>
              </a:rPr>
              <a:t>Farklı </a:t>
            </a:r>
            <a:r>
              <a:rPr lang="tr-TR" sz="3500" b="1" i="1" u="sng" dirty="0">
                <a:cs typeface="Times New Roman" panose="02020603050405020304" pitchFamily="18" charset="0"/>
              </a:rPr>
              <a:t>Gıdalarda </a:t>
            </a:r>
            <a:r>
              <a:rPr lang="tr-TR" sz="3500" b="1" i="1" u="sng" dirty="0" smtClean="0">
                <a:cs typeface="Times New Roman" panose="02020603050405020304" pitchFamily="18" charset="0"/>
              </a:rPr>
              <a:t>Viskozite Değerleri</a:t>
            </a:r>
            <a:endParaRPr lang="tr-TR" sz="3500" b="1" i="1" u="sng" dirty="0">
              <a:cs typeface="Times New Roman" panose="02020603050405020304" pitchFamily="18" charset="0"/>
            </a:endParaRPr>
          </a:p>
          <a:p>
            <a:pPr marL="0" indent="0">
              <a:buNone/>
            </a:pPr>
            <a:endParaRPr lang="tr-TR" dirty="0"/>
          </a:p>
        </p:txBody>
      </p:sp>
      <p:pic>
        <p:nvPicPr>
          <p:cNvPr id="6" name="Picture 3" descr="Ekran Alıntısı"/>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3589" y="2564904"/>
            <a:ext cx="9167589" cy="3722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74496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6421"/>
            <a:ext cx="8229600" cy="100211"/>
          </a:xfrm>
        </p:spPr>
        <p:txBody>
          <a:bodyPr>
            <a:normAutofit fontScale="90000"/>
          </a:bodyPr>
          <a:lstStyle/>
          <a:p>
            <a:endParaRPr lang="tr-TR" dirty="0"/>
          </a:p>
        </p:txBody>
      </p:sp>
      <p:sp>
        <p:nvSpPr>
          <p:cNvPr id="5" name="İçerik Yer Tutucusu 4"/>
          <p:cNvSpPr>
            <a:spLocks noGrp="1"/>
          </p:cNvSpPr>
          <p:nvPr>
            <p:ph idx="1"/>
          </p:nvPr>
        </p:nvSpPr>
        <p:spPr>
          <a:xfrm>
            <a:off x="0" y="188640"/>
            <a:ext cx="9144000" cy="6669360"/>
          </a:xfrm>
        </p:spPr>
        <p:txBody>
          <a:bodyPr/>
          <a:lstStyle/>
          <a:p>
            <a:pPr marL="0" indent="0">
              <a:buNone/>
            </a:pPr>
            <a:endParaRPr lang="tr-TR" sz="2800" dirty="0" smtClean="0">
              <a:latin typeface="Times New Roman" panose="02020603050405020304" pitchFamily="18" charset="0"/>
              <a:cs typeface="Times New Roman" panose="02020603050405020304" pitchFamily="18" charset="0"/>
            </a:endParaRPr>
          </a:p>
          <a:p>
            <a:pPr marL="0" indent="0">
              <a:buNone/>
            </a:pPr>
            <a:endParaRPr lang="tr-TR" sz="2800" dirty="0">
              <a:latin typeface="Times New Roman" panose="02020603050405020304" pitchFamily="18" charset="0"/>
              <a:cs typeface="Times New Roman" panose="02020603050405020304" pitchFamily="18" charset="0"/>
            </a:endParaRPr>
          </a:p>
          <a:p>
            <a:pPr marL="0" indent="0" algn="ctr">
              <a:buNone/>
            </a:pPr>
            <a:r>
              <a:rPr lang="tr-TR" sz="2800" b="1" dirty="0"/>
              <a:t>VİSKOZİTE ÖLÇÜMÜ NEDEN ÖNEMLİDİR</a:t>
            </a:r>
            <a:r>
              <a:rPr lang="tr-TR" sz="2800" b="1" dirty="0" smtClean="0"/>
              <a:t>?</a:t>
            </a:r>
          </a:p>
          <a:p>
            <a:pPr marL="0" lvl="0" indent="358775" algn="just" defTabSz="457200">
              <a:spcBef>
                <a:spcPts val="0"/>
              </a:spcBef>
              <a:buClr>
                <a:srgbClr val="BC1C1C">
                  <a:lumMod val="75000"/>
                </a:srgbClr>
              </a:buClr>
              <a:buSzPct val="145000"/>
              <a:buNone/>
            </a:pPr>
            <a:r>
              <a:rPr lang="tr-TR" sz="2800" dirty="0" smtClean="0">
                <a:latin typeface="Times New Roman" panose="02020603050405020304" pitchFamily="18" charset="0"/>
                <a:cs typeface="Times New Roman" panose="02020603050405020304" pitchFamily="18" charset="0"/>
              </a:rPr>
              <a:t> </a:t>
            </a:r>
            <a:r>
              <a:rPr lang="tr-TR" sz="3000" dirty="0">
                <a:solidFill>
                  <a:prstClr val="black"/>
                </a:solidFill>
                <a:latin typeface="Corbel"/>
              </a:rPr>
              <a:t>Herhangi bir maddenin yapısını değerlendirmekte o sıvının veya gazın akışkanlığını viskozite yardımıyla ölçmek en verimli yoldur.</a:t>
            </a:r>
          </a:p>
          <a:p>
            <a:pPr marL="0" lvl="0" indent="358775" algn="just" defTabSz="457200">
              <a:spcBef>
                <a:spcPts val="0"/>
              </a:spcBef>
              <a:buClr>
                <a:srgbClr val="BC1C1C">
                  <a:lumMod val="75000"/>
                </a:srgbClr>
              </a:buClr>
              <a:buSzPct val="145000"/>
              <a:buNone/>
            </a:pPr>
            <a:endParaRPr lang="tr-TR" sz="3000" dirty="0">
              <a:solidFill>
                <a:prstClr val="black"/>
              </a:solidFill>
              <a:latin typeface="Corbel"/>
            </a:endParaRPr>
          </a:p>
          <a:p>
            <a:pPr marL="0" lvl="0" indent="358775" algn="just" defTabSz="457200">
              <a:spcBef>
                <a:spcPts val="0"/>
              </a:spcBef>
              <a:buClr>
                <a:srgbClr val="BC1C1C">
                  <a:lumMod val="75000"/>
                </a:srgbClr>
              </a:buClr>
              <a:buSzPct val="145000"/>
              <a:buNone/>
            </a:pPr>
            <a:r>
              <a:rPr lang="tr-TR" sz="3000" dirty="0">
                <a:solidFill>
                  <a:prstClr val="black"/>
                </a:solidFill>
                <a:latin typeface="Corbel"/>
              </a:rPr>
              <a:t>Örnek verecek olursak bir sıvının viskozitesi bir boru hattının dizaynında ya da madeni yağ, kimyasal madde gibi sıvıların boru hatları vasıtasıyla bir noktadan başka bir noktaya taşınmasında önemli bir parametredir.</a:t>
            </a:r>
            <a:endParaRPr lang="tr-TR" sz="3000" dirty="0"/>
          </a:p>
        </p:txBody>
      </p:sp>
    </p:spTree>
    <p:extLst>
      <p:ext uri="{BB962C8B-B14F-4D97-AF65-F5344CB8AC3E}">
        <p14:creationId xmlns="" xmlns:p14="http://schemas.microsoft.com/office/powerpoint/2010/main" val="33183116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548680"/>
            <a:ext cx="8301608" cy="460251"/>
          </a:xfrm>
        </p:spPr>
        <p:txBody>
          <a:bodyPr>
            <a:normAutofit fontScale="90000"/>
          </a:bodyPr>
          <a:lstStyle/>
          <a:p>
            <a:pPr algn="ctr"/>
            <a:r>
              <a:rPr lang="tr-TR" sz="2800" b="1" dirty="0">
                <a:ln w="3175" cmpd="sng">
                  <a:noFill/>
                </a:ln>
                <a:solidFill>
                  <a:schemeClr val="tx1"/>
                </a:solidFill>
                <a:latin typeface="Times New Roman" panose="02020603050405020304" pitchFamily="18" charset="0"/>
                <a:cs typeface="Times New Roman" panose="02020603050405020304" pitchFamily="18" charset="0"/>
              </a:rPr>
              <a:t>ÖLÇÜM YÖNTEMLERİ</a:t>
            </a:r>
            <a:endParaRPr lang="tr-TR" dirty="0">
              <a:solidFill>
                <a:schemeClr val="tx1"/>
              </a:solidFill>
              <a:latin typeface="Times New Roman" panose="02020603050405020304" pitchFamily="18" charset="0"/>
              <a:cs typeface="Times New Roman" panose="02020603050405020304" pitchFamily="18" charset="0"/>
            </a:endParaRPr>
          </a:p>
        </p:txBody>
      </p:sp>
      <p:sp>
        <p:nvSpPr>
          <p:cNvPr id="5" name="İçerik Yer Tutucusu 4"/>
          <p:cNvSpPr>
            <a:spLocks noGrp="1"/>
          </p:cNvSpPr>
          <p:nvPr>
            <p:ph idx="1"/>
          </p:nvPr>
        </p:nvSpPr>
        <p:spPr>
          <a:xfrm>
            <a:off x="0" y="1196752"/>
            <a:ext cx="9036496" cy="5589240"/>
          </a:xfrm>
        </p:spPr>
        <p:txBody>
          <a:bodyPr>
            <a:noAutofit/>
          </a:bodyPr>
          <a:lstStyle/>
          <a:p>
            <a:pPr marL="0" indent="0">
              <a:buNone/>
            </a:pPr>
            <a:r>
              <a:rPr lang="tr-TR" sz="2800" dirty="0"/>
              <a:t>Viskozite ölçümünün </a:t>
            </a:r>
            <a:r>
              <a:rPr lang="tr-TR" sz="2800" dirty="0" err="1"/>
              <a:t>petro</a:t>
            </a:r>
            <a:r>
              <a:rPr lang="tr-TR" sz="2800" dirty="0"/>
              <a:t> kimya sanayii dışında ayrıca gıda, basım (mürekkep), eczacılık, kozmetik gibi geniş bir alana yayılmış endüstrilerin üretim prosesi sırasındaki kalite kontrolünde olduğu gibi aynı zamanda kalite ve performansın geliştirilmesi araştırma-geliştirme (Ar-Ge) faaliyetlerinde de önemi çok büyüktür</a:t>
            </a:r>
            <a:r>
              <a:rPr lang="tr-TR" sz="2800" dirty="0" smtClean="0"/>
              <a:t>.</a:t>
            </a:r>
            <a:endParaRPr lang="tr-TR" sz="2800" dirty="0"/>
          </a:p>
          <a:p>
            <a:pPr marL="0" indent="0">
              <a:buNone/>
            </a:pPr>
            <a:r>
              <a:rPr lang="tr-TR" sz="2800" dirty="0"/>
              <a:t>Viskozitenin objektif ölçümünde belirli kurallara dayalı ölçüm sistemleri geliştirilmiştir</a:t>
            </a:r>
            <a:r>
              <a:rPr lang="tr-TR" sz="2800" dirty="0" smtClean="0"/>
              <a:t>.</a:t>
            </a:r>
            <a:endParaRPr lang="tr-TR" sz="2800" dirty="0"/>
          </a:p>
          <a:p>
            <a:pPr marL="0" indent="0">
              <a:buNone/>
            </a:pPr>
            <a:r>
              <a:rPr lang="tr-TR" sz="2800" dirty="0"/>
              <a:t>Viskozite ölçümü konusunda kullanılan belli başlı metotları şöyle özetlemek mümkündür.</a:t>
            </a:r>
          </a:p>
          <a:p>
            <a:pPr marL="0" indent="0">
              <a:buNone/>
            </a:pPr>
            <a:endParaRPr lang="tr-TR" sz="2000" dirty="0"/>
          </a:p>
        </p:txBody>
      </p:sp>
    </p:spTree>
    <p:extLst>
      <p:ext uri="{BB962C8B-B14F-4D97-AF65-F5344CB8AC3E}">
        <p14:creationId xmlns="" xmlns:p14="http://schemas.microsoft.com/office/powerpoint/2010/main" val="2065649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404664"/>
            <a:ext cx="8373616" cy="504056"/>
          </a:xfrm>
        </p:spPr>
        <p:txBody>
          <a:bodyPr>
            <a:normAutofit fontScale="90000"/>
          </a:bodyPr>
          <a:lstStyle/>
          <a:p>
            <a:pPr algn="ctr"/>
            <a:r>
              <a:rPr lang="tr-TR" u="sng" dirty="0" smtClean="0">
                <a:solidFill>
                  <a:schemeClr val="tx1"/>
                </a:solidFill>
                <a:latin typeface="Times New Roman" panose="02020603050405020304" pitchFamily="18" charset="0"/>
                <a:cs typeface="Times New Roman" panose="02020603050405020304" pitchFamily="18" charset="0"/>
              </a:rPr>
              <a:t>KAPİLER AKIŞ METODU</a:t>
            </a:r>
            <a:endParaRPr lang="tr-TR" u="sng" dirty="0">
              <a:solidFill>
                <a:schemeClr val="tx1"/>
              </a:solidFill>
              <a:latin typeface="Times New Roman" panose="02020603050405020304" pitchFamily="18" charset="0"/>
              <a:cs typeface="Times New Roman" panose="02020603050405020304" pitchFamily="18" charset="0"/>
            </a:endParaRPr>
          </a:p>
        </p:txBody>
      </p:sp>
      <p:sp>
        <p:nvSpPr>
          <p:cNvPr id="5" name="İçerik Yer Tutucusu 4"/>
          <p:cNvSpPr>
            <a:spLocks noGrp="1"/>
          </p:cNvSpPr>
          <p:nvPr>
            <p:ph idx="1"/>
          </p:nvPr>
        </p:nvSpPr>
        <p:spPr>
          <a:xfrm>
            <a:off x="3203848" y="908720"/>
            <a:ext cx="5688632" cy="5832648"/>
          </a:xfrm>
        </p:spPr>
        <p:txBody>
          <a:bodyPr>
            <a:normAutofit fontScale="92500" lnSpcReduction="20000"/>
          </a:bodyPr>
          <a:lstStyle/>
          <a:p>
            <a:pPr marL="0" indent="0">
              <a:buNone/>
            </a:pPr>
            <a:r>
              <a:rPr lang="tr-TR" sz="2800" dirty="0">
                <a:latin typeface="Times New Roman" panose="02020603050405020304" pitchFamily="18" charset="0"/>
                <a:cs typeface="Times New Roman" panose="02020603050405020304" pitchFamily="18" charset="0"/>
              </a:rPr>
              <a:t>   Viskozite ölçümleri genellikle akışkanın, dairesel kesitli bir boru içerisinden akma hızının ölçülmesi ile yapılır. Bu hız verisi elde edildikten sonra, borunun boyutları ve etkiyen basınçtan, </a:t>
            </a:r>
            <a:r>
              <a:rPr lang="tr-TR" sz="2800" dirty="0" err="1">
                <a:latin typeface="Times New Roman" panose="02020603050405020304" pitchFamily="18" charset="0"/>
                <a:cs typeface="Times New Roman" panose="02020603050405020304" pitchFamily="18" charset="0"/>
              </a:rPr>
              <a:t>Poiseuille</a:t>
            </a:r>
            <a:r>
              <a:rPr lang="tr-TR" sz="2800" dirty="0">
                <a:latin typeface="Times New Roman" panose="02020603050405020304" pitchFamily="18" charset="0"/>
                <a:cs typeface="Times New Roman" panose="02020603050405020304" pitchFamily="18" charset="0"/>
              </a:rPr>
              <a:t> tarafından geliştirilen teoriye dayanarak viskozite hesaplanır.</a:t>
            </a:r>
          </a:p>
          <a:p>
            <a:pPr marL="0" indent="0">
              <a:buNone/>
            </a:pPr>
            <a:endParaRPr lang="tr-TR" sz="2800" dirty="0">
              <a:latin typeface="Times New Roman" panose="02020603050405020304" pitchFamily="18" charset="0"/>
              <a:cs typeface="Times New Roman" panose="02020603050405020304" pitchFamily="18" charset="0"/>
            </a:endParaRPr>
          </a:p>
          <a:p>
            <a:pPr marL="0" indent="0">
              <a:buNone/>
            </a:pPr>
            <a:r>
              <a:rPr lang="tr-TR" sz="2800" dirty="0" err="1">
                <a:latin typeface="Times New Roman" panose="02020603050405020304" pitchFamily="18" charset="0"/>
                <a:cs typeface="Times New Roman" panose="02020603050405020304" pitchFamily="18" charset="0"/>
              </a:rPr>
              <a:t>Oswald</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viskozimetresi</a:t>
            </a:r>
            <a:r>
              <a:rPr lang="tr-TR" sz="2800" dirty="0">
                <a:latin typeface="Times New Roman" panose="02020603050405020304" pitchFamily="18" charset="0"/>
                <a:cs typeface="Times New Roman" panose="02020603050405020304" pitchFamily="18" charset="0"/>
              </a:rPr>
              <a:t> veya </a:t>
            </a:r>
            <a:r>
              <a:rPr lang="tr-TR" sz="2800" dirty="0" err="1">
                <a:latin typeface="Times New Roman" panose="02020603050405020304" pitchFamily="18" charset="0"/>
                <a:cs typeface="Times New Roman" panose="02020603050405020304" pitchFamily="18" charset="0"/>
              </a:rPr>
              <a:t>Ubbelohde</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viskozimetresi</a:t>
            </a:r>
            <a:r>
              <a:rPr lang="tr-TR" sz="2800" dirty="0">
                <a:latin typeface="Times New Roman" panose="02020603050405020304" pitchFamily="18" charset="0"/>
                <a:cs typeface="Times New Roman" panose="02020603050405020304" pitchFamily="18" charset="0"/>
              </a:rPr>
              <a:t> kullanılarak viskozitesi bilinen ve bilinmeyen sıvıların belli hacimlerinin akma zamanları bulunur ve bu bilgilerden viskozitesi bilinmeyen sıvının viskozitesi hesaplanır. Reçel, marmelat, nişasta, domates salçası gibi ürünlerde kullanılır.</a:t>
            </a:r>
          </a:p>
          <a:p>
            <a:pPr marL="0" indent="0">
              <a:buNone/>
            </a:pPr>
            <a:endParaRPr lang="tr-TR" dirty="0"/>
          </a:p>
        </p:txBody>
      </p:sp>
      <p:pic>
        <p:nvPicPr>
          <p:cNvPr id="4" name="5 İçerik Yer Tutucusu"/>
          <p:cNvPicPr>
            <a:picLocks/>
          </p:cNvPicPr>
          <p:nvPr/>
        </p:nvPicPr>
        <p:blipFill>
          <a:blip r:embed="rId2"/>
          <a:srcRect l="1943" t="3518" r="56837"/>
          <a:stretch>
            <a:fillRect/>
          </a:stretch>
        </p:blipFill>
        <p:spPr bwMode="auto">
          <a:xfrm>
            <a:off x="323528" y="980728"/>
            <a:ext cx="1584176" cy="3096344"/>
          </a:xfrm>
          <a:prstGeom prst="rect">
            <a:avLst/>
          </a:prstGeom>
          <a:noFill/>
          <a:ln w="9525">
            <a:noFill/>
            <a:miter lim="800000"/>
            <a:headEnd/>
            <a:tailEnd/>
          </a:ln>
        </p:spPr>
      </p:pic>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23528" y="3501008"/>
            <a:ext cx="1656181" cy="32457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65408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980728"/>
            <a:ext cx="6804248" cy="360040"/>
          </a:xfrm>
        </p:spPr>
        <p:txBody>
          <a:bodyPr>
            <a:normAutofit fontScale="90000"/>
          </a:bodyPr>
          <a:lstStyle/>
          <a:p>
            <a:pPr algn="ctr"/>
            <a:r>
              <a:rPr lang="tr-TR" sz="3100" u="sng" dirty="0">
                <a:solidFill>
                  <a:schemeClr val="tx1"/>
                </a:solidFill>
                <a:latin typeface="Times New Roman" panose="02020603050405020304" pitchFamily="18" charset="0"/>
                <a:cs typeface="Times New Roman" panose="02020603050405020304" pitchFamily="18" charset="0"/>
              </a:rPr>
              <a:t>DÖNER SİLİNDİR METODU</a:t>
            </a:r>
            <a:r>
              <a:rPr lang="tr-TR" sz="5400" u="sng" dirty="0">
                <a:latin typeface="Times New Roman" panose="02020603050405020304" pitchFamily="18" charset="0"/>
                <a:cs typeface="Times New Roman" panose="02020603050405020304" pitchFamily="18" charset="0"/>
              </a:rPr>
              <a:t/>
            </a:r>
            <a:br>
              <a:rPr lang="tr-TR" sz="5400" u="sng" dirty="0">
                <a:latin typeface="Times New Roman" panose="02020603050405020304" pitchFamily="18" charset="0"/>
                <a:cs typeface="Times New Roman" panose="02020603050405020304" pitchFamily="18" charset="0"/>
              </a:rPr>
            </a:br>
            <a:endParaRPr lang="tr-TR" dirty="0"/>
          </a:p>
        </p:txBody>
      </p:sp>
      <p:sp>
        <p:nvSpPr>
          <p:cNvPr id="3" name="Dikdörtgen 2"/>
          <p:cNvSpPr/>
          <p:nvPr/>
        </p:nvSpPr>
        <p:spPr>
          <a:xfrm>
            <a:off x="539552" y="1124744"/>
            <a:ext cx="5544616" cy="5256584"/>
          </a:xfrm>
          <a:prstGeom prst="rect">
            <a:avLst/>
          </a:prstGeom>
        </p:spPr>
        <p:txBody>
          <a:bodyPr wrap="square">
            <a:spAutoFit/>
          </a:bodyPr>
          <a:lstStyle/>
          <a:p>
            <a:r>
              <a:rPr lang="tr-TR" sz="3000" dirty="0"/>
              <a:t>Viskozite ölçümünde kullanılan diğer bir alet, döner silindir </a:t>
            </a:r>
            <a:r>
              <a:rPr lang="tr-TR" sz="3000" dirty="0" err="1"/>
              <a:t>viskozimetresidir</a:t>
            </a:r>
            <a:r>
              <a:rPr lang="tr-TR" sz="3000" dirty="0"/>
              <a:t>. Bu aletle, dış silindirde sıvının dönmesi sağlanır. Bu, içteki silindire bağlı olan tele bir </a:t>
            </a:r>
            <a:r>
              <a:rPr lang="tr-TR" sz="3000" dirty="0" err="1"/>
              <a:t>tork</a:t>
            </a:r>
            <a:r>
              <a:rPr lang="tr-TR" sz="3000" dirty="0"/>
              <a:t> (burkulma kuvveti) uygulanmasına yol açar. Alet, viskozitesi bilinen sıvılarla kalibre edilir ve böylece </a:t>
            </a:r>
            <a:r>
              <a:rPr lang="tr-TR" sz="3000" dirty="0" err="1"/>
              <a:t>torktan</a:t>
            </a:r>
            <a:r>
              <a:rPr lang="tr-TR" sz="3000" dirty="0"/>
              <a:t> yararlanarak viskozite </a:t>
            </a:r>
            <a:r>
              <a:rPr lang="tr-TR" sz="3000" dirty="0" smtClean="0"/>
              <a:t>hesaplanır</a:t>
            </a:r>
            <a:r>
              <a:rPr lang="tr-TR" sz="3000" dirty="0"/>
              <a:t>.</a:t>
            </a: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23018" y="1196752"/>
            <a:ext cx="3120982" cy="3816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90859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96752"/>
            <a:ext cx="8229600" cy="100211"/>
          </a:xfrm>
        </p:spPr>
        <p:txBody>
          <a:bodyPr>
            <a:normAutofit fontScale="90000"/>
          </a:bodyPr>
          <a:lstStyle/>
          <a:p>
            <a:pPr algn="ctr"/>
            <a:r>
              <a:rPr lang="tr-TR" sz="2800" u="sng" dirty="0">
                <a:ln w="3175" cmpd="sng">
                  <a:noFill/>
                </a:ln>
                <a:solidFill>
                  <a:schemeClr val="tx1"/>
                </a:solidFill>
                <a:latin typeface="Times New Roman" panose="02020603050405020304" pitchFamily="18" charset="0"/>
                <a:cs typeface="Times New Roman" panose="02020603050405020304" pitchFamily="18" charset="0"/>
              </a:rPr>
              <a:t>MATERYALİN İÇİNE GİREBİLME ORANINA GÖRE ÖLÇÜM</a:t>
            </a:r>
            <a:endParaRPr lang="tr-TR" u="sng" dirty="0">
              <a:solidFill>
                <a:schemeClr val="tx1"/>
              </a:solidFill>
              <a:latin typeface="Times New Roman" panose="02020603050405020304" pitchFamily="18" charset="0"/>
              <a:cs typeface="Times New Roman" panose="02020603050405020304" pitchFamily="18" charset="0"/>
            </a:endParaRPr>
          </a:p>
        </p:txBody>
      </p:sp>
      <p:sp>
        <p:nvSpPr>
          <p:cNvPr id="5" name="İçerik Yer Tutucusu 4"/>
          <p:cNvSpPr>
            <a:spLocks noGrp="1"/>
          </p:cNvSpPr>
          <p:nvPr>
            <p:ph idx="1"/>
          </p:nvPr>
        </p:nvSpPr>
        <p:spPr>
          <a:xfrm>
            <a:off x="467544" y="1556792"/>
            <a:ext cx="4248472" cy="4392488"/>
          </a:xfrm>
        </p:spPr>
        <p:txBody>
          <a:bodyPr>
            <a:normAutofit fontScale="92500" lnSpcReduction="10000"/>
          </a:bodyPr>
          <a:lstStyle/>
          <a:p>
            <a:pPr marL="0" indent="0">
              <a:buNone/>
            </a:pPr>
            <a:r>
              <a:rPr lang="tr-TR" sz="2800" dirty="0">
                <a:latin typeface="Times New Roman" panose="02020603050405020304" pitchFamily="18" charset="0"/>
                <a:cs typeface="Times New Roman" panose="02020603050405020304" pitchFamily="18" charset="0"/>
              </a:rPr>
              <a:t>   </a:t>
            </a:r>
            <a:r>
              <a:rPr lang="tr-TR" sz="3000" dirty="0">
                <a:latin typeface="Times New Roman" panose="02020603050405020304" pitchFamily="18" charset="0"/>
                <a:cs typeface="Times New Roman" panose="02020603050405020304" pitchFamily="18" charset="0"/>
              </a:rPr>
              <a:t>Belirli boyutlardaki sondaların belirli bir yükseklikten bırakıldığında ürünün içine girdiği mesafe ölçülür. </a:t>
            </a:r>
            <a:r>
              <a:rPr lang="tr-TR" sz="3000" dirty="0" err="1">
                <a:latin typeface="Times New Roman" panose="02020603050405020304" pitchFamily="18" charset="0"/>
                <a:cs typeface="Times New Roman" panose="02020603050405020304" pitchFamily="18" charset="0"/>
              </a:rPr>
              <a:t>Bloom</a:t>
            </a:r>
            <a:r>
              <a:rPr lang="tr-TR" sz="3000" dirty="0">
                <a:latin typeface="Times New Roman" panose="02020603050405020304" pitchFamily="18" charset="0"/>
                <a:cs typeface="Times New Roman" panose="02020603050405020304" pitchFamily="18" charset="0"/>
              </a:rPr>
              <a:t> </a:t>
            </a:r>
            <a:r>
              <a:rPr lang="tr-TR" sz="3000" dirty="0" err="1">
                <a:latin typeface="Times New Roman" panose="02020603050405020304" pitchFamily="18" charset="0"/>
                <a:cs typeface="Times New Roman" panose="02020603050405020304" pitchFamily="18" charset="0"/>
              </a:rPr>
              <a:t>jelemetresi</a:t>
            </a:r>
            <a:r>
              <a:rPr lang="tr-TR" sz="3000" dirty="0">
                <a:latin typeface="Times New Roman" panose="02020603050405020304" pitchFamily="18" charset="0"/>
                <a:cs typeface="Times New Roman" panose="02020603050405020304" pitchFamily="18" charset="0"/>
              </a:rPr>
              <a:t> ve </a:t>
            </a:r>
            <a:r>
              <a:rPr lang="tr-TR" sz="3000" dirty="0" err="1">
                <a:latin typeface="Times New Roman" panose="02020603050405020304" pitchFamily="18" charset="0"/>
                <a:cs typeface="Times New Roman" panose="02020603050405020304" pitchFamily="18" charset="0"/>
              </a:rPr>
              <a:t>penetrometre</a:t>
            </a:r>
            <a:r>
              <a:rPr lang="tr-TR" sz="3000" dirty="0">
                <a:latin typeface="Times New Roman" panose="02020603050405020304" pitchFamily="18" charset="0"/>
                <a:cs typeface="Times New Roman" panose="02020603050405020304" pitchFamily="18" charset="0"/>
              </a:rPr>
              <a:t> bu yöntem ile yapılan ölçümlerde kullanılır. Jelatin, gam (sakız), pektin ve bazı domates ürünlerinin kıvam ölçümlerinde  kullanılır</a:t>
            </a:r>
            <a:r>
              <a:rPr lang="tr-TR" sz="2800" dirty="0">
                <a:latin typeface="Times New Roman" panose="02020603050405020304" pitchFamily="18" charset="0"/>
                <a:cs typeface="Times New Roman" panose="02020603050405020304" pitchFamily="18" charset="0"/>
              </a:rPr>
              <a:t>.</a:t>
            </a:r>
          </a:p>
          <a:p>
            <a:pPr marL="0" indent="0">
              <a:buNone/>
            </a:pPr>
            <a:endParaRPr lang="tr-TR"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292080" y="1340768"/>
            <a:ext cx="3672233" cy="3816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6189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268760"/>
            <a:ext cx="8229600" cy="100211"/>
          </a:xfrm>
        </p:spPr>
        <p:txBody>
          <a:bodyPr>
            <a:noAutofit/>
          </a:bodyPr>
          <a:lstStyle/>
          <a:p>
            <a:pPr algn="ctr"/>
            <a:r>
              <a:rPr lang="tr-TR" sz="2400" u="sng" dirty="0">
                <a:solidFill>
                  <a:schemeClr val="tx1"/>
                </a:solidFill>
                <a:latin typeface="Times New Roman" panose="02020603050405020304" pitchFamily="18" charset="0"/>
                <a:cs typeface="Times New Roman" panose="02020603050405020304" pitchFamily="18" charset="0"/>
              </a:rPr>
              <a:t>BİR KAPİLERİN UCUNDAN DAMLATMA YOLU İLKESİNE</a:t>
            </a:r>
            <a:br>
              <a:rPr lang="tr-TR" sz="2400" u="sng" dirty="0">
                <a:solidFill>
                  <a:schemeClr val="tx1"/>
                </a:solidFill>
                <a:latin typeface="Times New Roman" panose="02020603050405020304" pitchFamily="18" charset="0"/>
                <a:cs typeface="Times New Roman" panose="02020603050405020304" pitchFamily="18" charset="0"/>
              </a:rPr>
            </a:br>
            <a:r>
              <a:rPr lang="tr-TR" sz="2400" u="sng" dirty="0">
                <a:solidFill>
                  <a:schemeClr val="tx1"/>
                </a:solidFill>
                <a:latin typeface="Times New Roman" panose="02020603050405020304" pitchFamily="18" charset="0"/>
                <a:cs typeface="Times New Roman" panose="02020603050405020304" pitchFamily="18" charset="0"/>
              </a:rPr>
              <a:t> DAYANAN ÖLÇÜM</a:t>
            </a:r>
          </a:p>
        </p:txBody>
      </p:sp>
      <p:sp>
        <p:nvSpPr>
          <p:cNvPr id="5" name="İçerik Yer Tutucusu 4"/>
          <p:cNvSpPr>
            <a:spLocks noGrp="1"/>
          </p:cNvSpPr>
          <p:nvPr>
            <p:ph idx="1"/>
          </p:nvPr>
        </p:nvSpPr>
        <p:spPr>
          <a:xfrm>
            <a:off x="0" y="1340768"/>
            <a:ext cx="8892480" cy="3024336"/>
          </a:xfrm>
        </p:spPr>
        <p:txBody>
          <a:bodyPr>
            <a:normAutofit fontScale="92500" lnSpcReduction="10000"/>
          </a:bodyPr>
          <a:lstStyle/>
          <a:p>
            <a:pPr marL="0" indent="0">
              <a:buNone/>
            </a:pPr>
            <a:endParaRPr lang="tr-TR" sz="2800" dirty="0" smtClean="0">
              <a:latin typeface="Times New Roman" panose="02020603050405020304" pitchFamily="18" charset="0"/>
              <a:cs typeface="Times New Roman" panose="02020603050405020304" pitchFamily="18" charset="0"/>
            </a:endParaRPr>
          </a:p>
          <a:p>
            <a:pPr marL="0" indent="0">
              <a:buNone/>
            </a:pPr>
            <a:r>
              <a:rPr lang="tr-TR" sz="3000" dirty="0">
                <a:latin typeface="Times New Roman" panose="02020603050405020304" pitchFamily="18" charset="0"/>
                <a:cs typeface="Times New Roman" panose="02020603050405020304" pitchFamily="18" charset="0"/>
              </a:rPr>
              <a:t>Kılcal bir borunun ağzından materyalin belirli bir hacminin geçmesi veya damlaması için geçen süre belirlenir. </a:t>
            </a:r>
            <a:r>
              <a:rPr lang="tr-TR" sz="3000" dirty="0" err="1">
                <a:latin typeface="Times New Roman" panose="02020603050405020304" pitchFamily="18" charset="0"/>
                <a:cs typeface="Times New Roman" panose="02020603050405020304" pitchFamily="18" charset="0"/>
              </a:rPr>
              <a:t>Saybolt</a:t>
            </a:r>
            <a:r>
              <a:rPr lang="tr-TR" sz="3000" dirty="0">
                <a:latin typeface="Times New Roman" panose="02020603050405020304" pitchFamily="18" charset="0"/>
                <a:cs typeface="Times New Roman" panose="02020603050405020304" pitchFamily="18" charset="0"/>
              </a:rPr>
              <a:t> </a:t>
            </a:r>
            <a:r>
              <a:rPr lang="tr-TR" sz="3000" dirty="0" err="1">
                <a:latin typeface="Times New Roman" panose="02020603050405020304" pitchFamily="18" charset="0"/>
                <a:cs typeface="Times New Roman" panose="02020603050405020304" pitchFamily="18" charset="0"/>
              </a:rPr>
              <a:t>viskozimetresi</a:t>
            </a:r>
            <a:r>
              <a:rPr lang="tr-TR" sz="3000" dirty="0">
                <a:latin typeface="Times New Roman" panose="02020603050405020304" pitchFamily="18" charset="0"/>
                <a:cs typeface="Times New Roman" panose="02020603050405020304" pitchFamily="18" charset="0"/>
              </a:rPr>
              <a:t> bu yönteme örnektir. Akışkanlığı fazla sıvıların viskozite tayinlerinde kullanılır</a:t>
            </a:r>
            <a:r>
              <a:rPr lang="tr-TR" sz="2800" dirty="0">
                <a:latin typeface="Times New Roman" panose="02020603050405020304" pitchFamily="18" charset="0"/>
                <a:cs typeface="Times New Roman" panose="02020603050405020304" pitchFamily="18" charset="0"/>
              </a:rPr>
              <a:t>.</a:t>
            </a:r>
          </a:p>
          <a:p>
            <a:pPr marL="0" indent="0">
              <a:buNone/>
            </a:pPr>
            <a:endParaRPr lang="tr-TR" sz="2800" dirty="0">
              <a:latin typeface="Times New Roman" panose="02020603050405020304" pitchFamily="18" charset="0"/>
              <a:cs typeface="Times New Roman" panose="02020603050405020304" pitchFamily="18" charset="0"/>
            </a:endParaRPr>
          </a:p>
          <a:p>
            <a:pPr marL="0" indent="0" algn="ctr">
              <a:buNone/>
            </a:pPr>
            <a:r>
              <a:rPr lang="tr-TR" sz="2800" dirty="0" smtClean="0">
                <a:latin typeface="Times New Roman" panose="02020603050405020304" pitchFamily="18" charset="0"/>
                <a:cs typeface="Times New Roman" panose="02020603050405020304" pitchFamily="18" charset="0"/>
              </a:rPr>
              <a:t>   </a:t>
            </a:r>
            <a:endParaRPr lang="tr-TR"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75656" y="3501008"/>
            <a:ext cx="5544616" cy="27900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97025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764704"/>
            <a:ext cx="8301608" cy="316235"/>
          </a:xfrm>
        </p:spPr>
        <p:txBody>
          <a:bodyPr>
            <a:noAutofit/>
          </a:bodyPr>
          <a:lstStyle/>
          <a:p>
            <a:pPr algn="ctr"/>
            <a:r>
              <a:rPr lang="tr-TR" sz="2400" u="sng" dirty="0">
                <a:solidFill>
                  <a:schemeClr val="tx1"/>
                </a:solidFill>
                <a:latin typeface="Times New Roman" panose="02020603050405020304" pitchFamily="18" charset="0"/>
                <a:cs typeface="Times New Roman" panose="02020603050405020304" pitchFamily="18" charset="0"/>
              </a:rPr>
              <a:t>KUVVETİN KAYDEDİLMESİ İLKESİNE DAYANAN ÖLÇÜM</a:t>
            </a:r>
          </a:p>
        </p:txBody>
      </p:sp>
      <p:sp>
        <p:nvSpPr>
          <p:cNvPr id="5" name="İçerik Yer Tutucusu 4"/>
          <p:cNvSpPr>
            <a:spLocks noGrp="1"/>
          </p:cNvSpPr>
          <p:nvPr>
            <p:ph idx="1"/>
          </p:nvPr>
        </p:nvSpPr>
        <p:spPr>
          <a:xfrm>
            <a:off x="0" y="1412776"/>
            <a:ext cx="7380312" cy="2232248"/>
          </a:xfrm>
        </p:spPr>
        <p:txBody>
          <a:bodyPr>
            <a:normAutofit lnSpcReduction="10000"/>
          </a:bodyPr>
          <a:lstStyle/>
          <a:p>
            <a:pPr marL="0" indent="0">
              <a:buNone/>
            </a:pPr>
            <a:r>
              <a:rPr lang="tr-TR" sz="2800" dirty="0">
                <a:latin typeface="Times New Roman" panose="02020603050405020304" pitchFamily="18" charset="0"/>
                <a:cs typeface="Times New Roman" panose="02020603050405020304" pitchFamily="18" charset="0"/>
              </a:rPr>
              <a:t>   </a:t>
            </a:r>
            <a:r>
              <a:rPr lang="tr-TR" sz="3000" dirty="0">
                <a:latin typeface="Times New Roman" panose="02020603050405020304" pitchFamily="18" charset="0"/>
                <a:cs typeface="Times New Roman" panose="02020603050405020304" pitchFamily="18" charset="0"/>
              </a:rPr>
              <a:t>Bir karıştırıcının ürün içinde belli sayıda dönmesi için gereken güç hesaplanır. </a:t>
            </a:r>
            <a:r>
              <a:rPr lang="tr-TR" sz="3000" dirty="0" err="1">
                <a:latin typeface="Times New Roman" panose="02020603050405020304" pitchFamily="18" charset="0"/>
                <a:cs typeface="Times New Roman" panose="02020603050405020304" pitchFamily="18" charset="0"/>
              </a:rPr>
              <a:t>Farinograf</a:t>
            </a:r>
            <a:r>
              <a:rPr lang="tr-TR" sz="3000" dirty="0">
                <a:latin typeface="Times New Roman" panose="02020603050405020304" pitchFamily="18" charset="0"/>
                <a:cs typeface="Times New Roman" panose="02020603050405020304" pitchFamily="18" charset="0"/>
              </a:rPr>
              <a:t> cihazı, bu yönteme örnektir. Hububat ürünlerinde, unun su </a:t>
            </a:r>
            <a:r>
              <a:rPr lang="tr-TR" sz="3000" dirty="0" err="1">
                <a:latin typeface="Times New Roman" panose="02020603050405020304" pitchFamily="18" charset="0"/>
                <a:cs typeface="Times New Roman" panose="02020603050405020304" pitchFamily="18" charset="0"/>
              </a:rPr>
              <a:t>absorbsiyonunu</a:t>
            </a:r>
            <a:r>
              <a:rPr lang="tr-TR" sz="3000" dirty="0">
                <a:latin typeface="Times New Roman" panose="02020603050405020304" pitchFamily="18" charset="0"/>
                <a:cs typeface="Times New Roman" panose="02020603050405020304" pitchFamily="18" charset="0"/>
              </a:rPr>
              <a:t> ve </a:t>
            </a:r>
            <a:r>
              <a:rPr lang="tr-TR" sz="3000" dirty="0" err="1">
                <a:latin typeface="Times New Roman" panose="02020603050405020304" pitchFamily="18" charset="0"/>
                <a:cs typeface="Times New Roman" panose="02020603050405020304" pitchFamily="18" charset="0"/>
              </a:rPr>
              <a:t>gluten</a:t>
            </a:r>
            <a:r>
              <a:rPr lang="tr-TR" sz="3000" dirty="0">
                <a:latin typeface="Times New Roman" panose="02020603050405020304" pitchFamily="18" charset="0"/>
                <a:cs typeface="Times New Roman" panose="02020603050405020304" pitchFamily="18" charset="0"/>
              </a:rPr>
              <a:t> miktarını ölçmek için kullanılır.</a:t>
            </a:r>
          </a:p>
          <a:p>
            <a:pPr marL="0" indent="0">
              <a:buNone/>
            </a:pPr>
            <a:endParaRPr lang="tr-TR" sz="3000" dirty="0"/>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9552" y="3852639"/>
            <a:ext cx="7128792" cy="26537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90639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836712"/>
            <a:ext cx="8229600" cy="460251"/>
          </a:xfrm>
        </p:spPr>
        <p:txBody>
          <a:bodyPr>
            <a:noAutofit/>
          </a:bodyPr>
          <a:lstStyle/>
          <a:p>
            <a:pPr algn="ctr"/>
            <a:r>
              <a:rPr lang="tr-TR" sz="2000" u="sng" dirty="0">
                <a:solidFill>
                  <a:schemeClr val="tx1"/>
                </a:solidFill>
                <a:latin typeface="Times New Roman" panose="02020603050405020304" pitchFamily="18" charset="0"/>
                <a:cs typeface="Times New Roman" panose="02020603050405020304" pitchFamily="18" charset="0"/>
              </a:rPr>
              <a:t>MATERYALİN AKIŞ VEYA YAYILIMI İLKESİNE</a:t>
            </a:r>
            <a:br>
              <a:rPr lang="tr-TR" sz="2000" u="sng" dirty="0">
                <a:solidFill>
                  <a:schemeClr val="tx1"/>
                </a:solidFill>
                <a:latin typeface="Times New Roman" panose="02020603050405020304" pitchFamily="18" charset="0"/>
                <a:cs typeface="Times New Roman" panose="02020603050405020304" pitchFamily="18" charset="0"/>
              </a:rPr>
            </a:br>
            <a:r>
              <a:rPr lang="tr-TR" sz="2000" u="sng" dirty="0">
                <a:solidFill>
                  <a:schemeClr val="tx1"/>
                </a:solidFill>
                <a:latin typeface="Times New Roman" panose="02020603050405020304" pitchFamily="18" charset="0"/>
                <a:cs typeface="Times New Roman" panose="02020603050405020304" pitchFamily="18" charset="0"/>
              </a:rPr>
              <a:t> DAYANAN ÖLÇÜM</a:t>
            </a:r>
          </a:p>
        </p:txBody>
      </p:sp>
      <p:sp>
        <p:nvSpPr>
          <p:cNvPr id="5" name="İçerik Yer Tutucusu 4"/>
          <p:cNvSpPr>
            <a:spLocks noGrp="1"/>
          </p:cNvSpPr>
          <p:nvPr>
            <p:ph idx="1"/>
          </p:nvPr>
        </p:nvSpPr>
        <p:spPr>
          <a:xfrm>
            <a:off x="251520" y="1412776"/>
            <a:ext cx="8604448" cy="2304256"/>
          </a:xfrm>
        </p:spPr>
        <p:txBody>
          <a:bodyPr>
            <a:normAutofit fontScale="92500" lnSpcReduction="20000"/>
          </a:bodyPr>
          <a:lstStyle/>
          <a:p>
            <a:pPr marL="0" indent="0">
              <a:buNone/>
            </a:pPr>
            <a:endParaRPr lang="tr-TR" sz="2800" dirty="0" smtClean="0">
              <a:latin typeface="Times New Roman" panose="02020603050405020304" pitchFamily="18" charset="0"/>
              <a:cs typeface="Times New Roman" panose="02020603050405020304" pitchFamily="18" charset="0"/>
            </a:endParaRPr>
          </a:p>
          <a:p>
            <a:pPr marL="0" indent="0">
              <a:buNone/>
            </a:pPr>
            <a:r>
              <a:rPr lang="tr-TR" sz="3000" dirty="0">
                <a:latin typeface="Times New Roman" panose="02020603050405020304" pitchFamily="18" charset="0"/>
                <a:cs typeface="Times New Roman" panose="02020603050405020304" pitchFamily="18" charset="0"/>
              </a:rPr>
              <a:t>   Belirli bir süre içinde (30 sn.) ürünün tek yöne veya tüm yönlere yayılma mesafesi ölçülür. </a:t>
            </a:r>
            <a:r>
              <a:rPr lang="tr-TR" sz="3000" dirty="0" err="1">
                <a:latin typeface="Times New Roman" panose="02020603050405020304" pitchFamily="18" charset="0"/>
                <a:cs typeface="Times New Roman" panose="02020603050405020304" pitchFamily="18" charset="0"/>
              </a:rPr>
              <a:t>Bostwick</a:t>
            </a:r>
            <a:r>
              <a:rPr lang="tr-TR" sz="3000" dirty="0">
                <a:latin typeface="Times New Roman" panose="02020603050405020304" pitchFamily="18" charset="0"/>
                <a:cs typeface="Times New Roman" panose="02020603050405020304" pitchFamily="18" charset="0"/>
              </a:rPr>
              <a:t> </a:t>
            </a:r>
            <a:r>
              <a:rPr lang="tr-TR" sz="3000" dirty="0" err="1">
                <a:latin typeface="Times New Roman" panose="02020603050405020304" pitchFamily="18" charset="0"/>
                <a:cs typeface="Times New Roman" panose="02020603050405020304" pitchFamily="18" charset="0"/>
              </a:rPr>
              <a:t>viskozimetresi</a:t>
            </a:r>
            <a:r>
              <a:rPr lang="tr-TR" sz="3000" dirty="0">
                <a:latin typeface="Times New Roman" panose="02020603050405020304" pitchFamily="18" charset="0"/>
                <a:cs typeface="Times New Roman" panose="02020603050405020304" pitchFamily="18" charset="0"/>
              </a:rPr>
              <a:t>, Adams </a:t>
            </a:r>
            <a:r>
              <a:rPr lang="tr-TR" sz="3000" dirty="0" err="1">
                <a:latin typeface="Times New Roman" panose="02020603050405020304" pitchFamily="18" charset="0"/>
                <a:cs typeface="Times New Roman" panose="02020603050405020304" pitchFamily="18" charset="0"/>
              </a:rPr>
              <a:t>viskozimetresi</a:t>
            </a:r>
            <a:r>
              <a:rPr lang="tr-TR" sz="3000" dirty="0">
                <a:latin typeface="Times New Roman" panose="02020603050405020304" pitchFamily="18" charset="0"/>
                <a:cs typeface="Times New Roman" panose="02020603050405020304" pitchFamily="18" charset="0"/>
              </a:rPr>
              <a:t> bu yönteme örnektir. Ketçap, püre, sos gibi ürünlerini kıvam ölçümlerinde kullanılır</a:t>
            </a:r>
            <a:r>
              <a:rPr lang="tr-TR" sz="2800" dirty="0">
                <a:latin typeface="Times New Roman" panose="02020603050405020304" pitchFamily="18" charset="0"/>
                <a:cs typeface="Times New Roman" panose="02020603050405020304" pitchFamily="18" charset="0"/>
              </a:rPr>
              <a:t>.</a:t>
            </a:r>
          </a:p>
          <a:p>
            <a:pPr marL="0" indent="0">
              <a:buNone/>
            </a:pPr>
            <a:endParaRPr lang="tr-TR" dirty="0"/>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9552" y="3645024"/>
            <a:ext cx="3029446" cy="21507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72000" y="3789040"/>
            <a:ext cx="3129951" cy="24612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68766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764704"/>
            <a:ext cx="8229600" cy="404664"/>
          </a:xfrm>
        </p:spPr>
        <p:txBody>
          <a:bodyPr>
            <a:normAutofit fontScale="90000"/>
          </a:bodyPr>
          <a:lstStyle/>
          <a:p>
            <a:r>
              <a:rPr lang="tr-TR" sz="5400" b="1" i="1" u="sng" dirty="0">
                <a:solidFill>
                  <a:srgbClr val="C00000"/>
                </a:solidFill>
                <a:cs typeface="Times New Roman" pitchFamily="18" charset="0"/>
              </a:rPr>
              <a:t>Viskozite (dinamik viskozite): μ</a:t>
            </a:r>
            <a:endParaRPr lang="tr-TR" dirty="0"/>
          </a:p>
        </p:txBody>
      </p:sp>
      <p:sp>
        <p:nvSpPr>
          <p:cNvPr id="3" name="İçerik Yer Tutucusu 2"/>
          <p:cNvSpPr>
            <a:spLocks noGrp="1"/>
          </p:cNvSpPr>
          <p:nvPr>
            <p:ph idx="1"/>
          </p:nvPr>
        </p:nvSpPr>
        <p:spPr>
          <a:xfrm>
            <a:off x="0" y="1052736"/>
            <a:ext cx="9144000" cy="6264696"/>
          </a:xfrm>
        </p:spPr>
        <p:txBody>
          <a:bodyPr/>
          <a:lstStyle/>
          <a:p>
            <a:endParaRPr lang="tr-TR" dirty="0" smtClean="0"/>
          </a:p>
          <a:p>
            <a:r>
              <a:rPr lang="tr-TR" sz="3000" dirty="0" smtClean="0">
                <a:latin typeface="Times New Roman" pitchFamily="18" charset="0"/>
                <a:cs typeface="Times New Roman" pitchFamily="18" charset="0"/>
              </a:rPr>
              <a:t>Dinamik </a:t>
            </a:r>
            <a:r>
              <a:rPr lang="tr-TR" sz="3000" dirty="0">
                <a:latin typeface="Times New Roman" pitchFamily="18" charset="0"/>
                <a:cs typeface="Times New Roman" pitchFamily="18" charset="0"/>
              </a:rPr>
              <a:t>viskozitenin SI birimi (μ) (</a:t>
            </a:r>
            <a:r>
              <a:rPr lang="tr-TR" sz="3000" dirty="0" err="1">
                <a:latin typeface="Times New Roman" pitchFamily="18" charset="0"/>
                <a:cs typeface="Times New Roman" pitchFamily="18" charset="0"/>
              </a:rPr>
              <a:t>Pa·s</a:t>
            </a:r>
            <a:r>
              <a:rPr lang="tr-TR" sz="3000" dirty="0">
                <a:latin typeface="Times New Roman" pitchFamily="18" charset="0"/>
                <a:cs typeface="Times New Roman" pitchFamily="18" charset="0"/>
              </a:rPr>
              <a:t>)’</a:t>
            </a:r>
            <a:r>
              <a:rPr lang="tr-TR" sz="3000" dirty="0" err="1">
                <a:latin typeface="Times New Roman" pitchFamily="18" charset="0"/>
                <a:cs typeface="Times New Roman" pitchFamily="18" charset="0"/>
              </a:rPr>
              <a:t>dir</a:t>
            </a:r>
            <a:r>
              <a:rPr lang="tr-TR" sz="3000" dirty="0">
                <a:latin typeface="Times New Roman" pitchFamily="18" charset="0"/>
                <a:cs typeface="Times New Roman" pitchFamily="18" charset="0"/>
              </a:rPr>
              <a:t>. Dinamik viskozitenin CGS birimi Jean Louis Marie </a:t>
            </a:r>
            <a:r>
              <a:rPr lang="tr-TR" sz="3000" dirty="0" err="1">
                <a:latin typeface="Times New Roman" pitchFamily="18" charset="0"/>
                <a:cs typeface="Times New Roman" pitchFamily="18" charset="0"/>
              </a:rPr>
              <a:t>Poiseuille</a:t>
            </a:r>
            <a:r>
              <a:rPr lang="tr-TR" sz="3000" dirty="0">
                <a:latin typeface="Times New Roman" pitchFamily="18" charset="0"/>
                <a:cs typeface="Times New Roman" pitchFamily="18" charset="0"/>
              </a:rPr>
              <a:t> adına </a:t>
            </a:r>
            <a:r>
              <a:rPr lang="tr-TR" sz="3000" dirty="0" err="1">
                <a:latin typeface="Times New Roman" pitchFamily="18" charset="0"/>
                <a:cs typeface="Times New Roman" pitchFamily="18" charset="0"/>
              </a:rPr>
              <a:t>ithafen</a:t>
            </a:r>
            <a:r>
              <a:rPr lang="tr-TR" sz="3000" dirty="0">
                <a:latin typeface="Times New Roman" pitchFamily="18" charset="0"/>
                <a:cs typeface="Times New Roman" pitchFamily="18" charset="0"/>
              </a:rPr>
              <a:t> </a:t>
            </a:r>
            <a:r>
              <a:rPr lang="tr-TR" sz="3000" dirty="0" err="1">
                <a:latin typeface="Times New Roman" pitchFamily="18" charset="0"/>
                <a:cs typeface="Times New Roman" pitchFamily="18" charset="0"/>
              </a:rPr>
              <a:t>poise</a:t>
            </a:r>
            <a:r>
              <a:rPr lang="tr-TR" sz="3000" dirty="0">
                <a:latin typeface="Times New Roman" pitchFamily="18" charset="0"/>
                <a:cs typeface="Times New Roman" pitchFamily="18" charset="0"/>
              </a:rPr>
              <a:t> (P) </a:t>
            </a:r>
            <a:r>
              <a:rPr lang="tr-TR" sz="3000" dirty="0" err="1">
                <a:latin typeface="Times New Roman" pitchFamily="18" charset="0"/>
                <a:cs typeface="Times New Roman" pitchFamily="18" charset="0"/>
              </a:rPr>
              <a:t>dır</a:t>
            </a:r>
            <a:r>
              <a:rPr lang="tr-TR" sz="3000" dirty="0">
                <a:latin typeface="Times New Roman" pitchFamily="18" charset="0"/>
                <a:cs typeface="Times New Roman" pitchFamily="18" charset="0"/>
              </a:rPr>
              <a:t>. Genellikle yüzde birlik miktarı olan </a:t>
            </a:r>
            <a:r>
              <a:rPr lang="tr-TR" sz="3000" dirty="0" err="1">
                <a:latin typeface="Times New Roman" pitchFamily="18" charset="0"/>
                <a:cs typeface="Times New Roman" pitchFamily="18" charset="0"/>
              </a:rPr>
              <a:t>centipoise</a:t>
            </a:r>
            <a:r>
              <a:rPr lang="tr-TR" sz="3000" dirty="0">
                <a:latin typeface="Times New Roman" pitchFamily="18" charset="0"/>
                <a:cs typeface="Times New Roman" pitchFamily="18" charset="0"/>
              </a:rPr>
              <a:t> (</a:t>
            </a:r>
            <a:r>
              <a:rPr lang="tr-TR" sz="3000" dirty="0" err="1">
                <a:latin typeface="Times New Roman" pitchFamily="18" charset="0"/>
                <a:cs typeface="Times New Roman" pitchFamily="18" charset="0"/>
              </a:rPr>
              <a:t>cP</a:t>
            </a:r>
            <a:r>
              <a:rPr lang="tr-TR" sz="3000" dirty="0">
                <a:latin typeface="Times New Roman" pitchFamily="18" charset="0"/>
                <a:cs typeface="Times New Roman" pitchFamily="18" charset="0"/>
              </a:rPr>
              <a:t>) kullanılır. Örneğin suyun viskozitesi 20°C'de 1.0020 </a:t>
            </a:r>
            <a:r>
              <a:rPr lang="tr-TR" sz="3000" dirty="0" err="1">
                <a:latin typeface="Times New Roman" pitchFamily="18" charset="0"/>
                <a:cs typeface="Times New Roman" pitchFamily="18" charset="0"/>
              </a:rPr>
              <a:t>cP</a:t>
            </a:r>
            <a:r>
              <a:rPr lang="tr-TR" sz="3000" dirty="0">
                <a:latin typeface="Times New Roman" pitchFamily="18" charset="0"/>
                <a:cs typeface="Times New Roman" pitchFamily="18" charset="0"/>
              </a:rPr>
              <a:t> </a:t>
            </a:r>
            <a:r>
              <a:rPr lang="tr-TR" sz="3000" dirty="0" err="1">
                <a:latin typeface="Times New Roman" pitchFamily="18" charset="0"/>
                <a:cs typeface="Times New Roman" pitchFamily="18" charset="0"/>
              </a:rPr>
              <a:t>dir</a:t>
            </a:r>
            <a:r>
              <a:rPr lang="tr-TR" sz="3000" dirty="0">
                <a:latin typeface="Times New Roman" pitchFamily="18" charset="0"/>
                <a:cs typeface="Times New Roman" pitchFamily="18" charset="0"/>
              </a:rPr>
              <a:t>. 1 </a:t>
            </a:r>
            <a:r>
              <a:rPr lang="tr-TR" sz="3000" dirty="0" err="1">
                <a:latin typeface="Times New Roman" pitchFamily="18" charset="0"/>
                <a:cs typeface="Times New Roman" pitchFamily="18" charset="0"/>
              </a:rPr>
              <a:t>poise</a:t>
            </a:r>
            <a:r>
              <a:rPr lang="tr-TR" sz="3000" dirty="0">
                <a:latin typeface="Times New Roman" pitchFamily="18" charset="0"/>
                <a:cs typeface="Times New Roman" pitchFamily="18" charset="0"/>
              </a:rPr>
              <a:t> = 100 </a:t>
            </a:r>
            <a:r>
              <a:rPr lang="tr-TR" sz="3000" dirty="0" err="1">
                <a:latin typeface="Times New Roman" pitchFamily="18" charset="0"/>
                <a:cs typeface="Times New Roman" pitchFamily="18" charset="0"/>
              </a:rPr>
              <a:t>centipoise</a:t>
            </a:r>
            <a:r>
              <a:rPr lang="tr-TR" sz="3000" dirty="0">
                <a:latin typeface="Times New Roman" pitchFamily="18" charset="0"/>
                <a:cs typeface="Times New Roman" pitchFamily="18" charset="0"/>
              </a:rPr>
              <a:t> </a:t>
            </a:r>
            <a:r>
              <a:rPr lang="tr-TR" sz="3000" dirty="0" err="1">
                <a:latin typeface="Times New Roman" pitchFamily="18" charset="0"/>
                <a:cs typeface="Times New Roman" pitchFamily="18" charset="0"/>
              </a:rPr>
              <a:t>Pa·s</a:t>
            </a:r>
            <a:r>
              <a:rPr lang="tr-TR" sz="3000" dirty="0">
                <a:latin typeface="Times New Roman" pitchFamily="18" charset="0"/>
                <a:cs typeface="Times New Roman" pitchFamily="18" charset="0"/>
              </a:rPr>
              <a:t>. </a:t>
            </a:r>
          </a:p>
          <a:p>
            <a:pPr marL="0" indent="0">
              <a:buNone/>
            </a:pPr>
            <a:r>
              <a:rPr lang="tr-TR" sz="3000" dirty="0" smtClean="0">
                <a:latin typeface="Times New Roman" pitchFamily="18" charset="0"/>
                <a:cs typeface="Times New Roman" pitchFamily="18" charset="0"/>
              </a:rPr>
              <a:t>   1 </a:t>
            </a:r>
            <a:r>
              <a:rPr lang="tr-TR" sz="3000" dirty="0" err="1">
                <a:latin typeface="Times New Roman" pitchFamily="18" charset="0"/>
                <a:cs typeface="Times New Roman" pitchFamily="18" charset="0"/>
              </a:rPr>
              <a:t>centipoise</a:t>
            </a:r>
            <a:r>
              <a:rPr lang="tr-TR" sz="3000" dirty="0">
                <a:latin typeface="Times New Roman" pitchFamily="18" charset="0"/>
                <a:cs typeface="Times New Roman" pitchFamily="18" charset="0"/>
              </a:rPr>
              <a:t> = 0.001 </a:t>
            </a:r>
            <a:r>
              <a:rPr lang="tr-TR" sz="3000" dirty="0" err="1">
                <a:latin typeface="Times New Roman" pitchFamily="18" charset="0"/>
                <a:cs typeface="Times New Roman" pitchFamily="18" charset="0"/>
              </a:rPr>
              <a:t>Pa·s</a:t>
            </a:r>
            <a:r>
              <a:rPr lang="tr-TR" sz="3000" dirty="0">
                <a:latin typeface="Times New Roman" pitchFamily="18" charset="0"/>
                <a:cs typeface="Times New Roman" pitchFamily="18" charset="0"/>
              </a:rPr>
              <a:t>. </a:t>
            </a:r>
            <a:endParaRPr lang="tr-TR" sz="3000" dirty="0"/>
          </a:p>
        </p:txBody>
      </p:sp>
    </p:spTree>
    <p:extLst>
      <p:ext uri="{BB962C8B-B14F-4D97-AF65-F5344CB8AC3E}">
        <p14:creationId xmlns="" xmlns:p14="http://schemas.microsoft.com/office/powerpoint/2010/main" val="40096027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1143000"/>
          </a:xfrm>
        </p:spPr>
        <p:txBody>
          <a:bodyPr>
            <a:normAutofit/>
          </a:bodyPr>
          <a:lstStyle/>
          <a:p>
            <a:r>
              <a:rPr lang="tr-TR" sz="4500" b="1" i="1" u="sng" dirty="0">
                <a:solidFill>
                  <a:srgbClr val="C00000"/>
                </a:solidFill>
                <a:latin typeface="+mn-lt"/>
                <a:cs typeface="Times New Roman" pitchFamily="18" charset="0"/>
              </a:rPr>
              <a:t>Kinematik viskozite: ν = μ / ρ</a:t>
            </a:r>
            <a:endParaRPr lang="tr-TR" sz="4500" i="1" u="sng" dirty="0">
              <a:solidFill>
                <a:srgbClr val="C00000"/>
              </a:solidFill>
              <a:latin typeface="+mn-lt"/>
            </a:endParaRPr>
          </a:p>
        </p:txBody>
      </p:sp>
      <p:sp>
        <p:nvSpPr>
          <p:cNvPr id="3" name="İçerik Yer Tutucusu 2"/>
          <p:cNvSpPr>
            <a:spLocks noGrp="1"/>
          </p:cNvSpPr>
          <p:nvPr>
            <p:ph idx="1"/>
          </p:nvPr>
        </p:nvSpPr>
        <p:spPr>
          <a:xfrm>
            <a:off x="0" y="1268760"/>
            <a:ext cx="9144000" cy="5589240"/>
          </a:xfrm>
        </p:spPr>
        <p:txBody>
          <a:bodyPr>
            <a:normAutofit/>
          </a:bodyPr>
          <a:lstStyle/>
          <a:p>
            <a:r>
              <a:rPr lang="tr-TR" sz="3000" dirty="0">
                <a:cs typeface="Times New Roman" pitchFamily="18" charset="0"/>
              </a:rPr>
              <a:t>Kinematik </a:t>
            </a:r>
            <a:r>
              <a:rPr lang="tr-TR" sz="3000" dirty="0" err="1">
                <a:cs typeface="Times New Roman" pitchFamily="18" charset="0"/>
              </a:rPr>
              <a:t>viskozite'nin</a:t>
            </a:r>
            <a:r>
              <a:rPr lang="tr-TR" sz="3000" dirty="0">
                <a:cs typeface="Times New Roman" pitchFamily="18" charset="0"/>
              </a:rPr>
              <a:t> (Yunan sembol: ν) SI birimi (m2·s−1) </a:t>
            </a:r>
            <a:r>
              <a:rPr lang="tr-TR" sz="3000" dirty="0" err="1">
                <a:cs typeface="Times New Roman" pitchFamily="18" charset="0"/>
              </a:rPr>
              <a:t>dir</a:t>
            </a:r>
            <a:r>
              <a:rPr lang="tr-TR" sz="3000" dirty="0">
                <a:cs typeface="Times New Roman" pitchFamily="18" charset="0"/>
              </a:rPr>
              <a:t>. Kinematik </a:t>
            </a:r>
            <a:r>
              <a:rPr lang="tr-TR" sz="3000" dirty="0" err="1">
                <a:cs typeface="Times New Roman" pitchFamily="18" charset="0"/>
              </a:rPr>
              <a:t>viskozite'nin</a:t>
            </a:r>
            <a:r>
              <a:rPr lang="tr-TR" sz="3000" dirty="0">
                <a:cs typeface="Times New Roman" pitchFamily="18" charset="0"/>
              </a:rPr>
              <a:t> CGS birimi George </a:t>
            </a:r>
            <a:r>
              <a:rPr lang="tr-TR" sz="3000" dirty="0" err="1">
                <a:cs typeface="Times New Roman" pitchFamily="18" charset="0"/>
              </a:rPr>
              <a:t>Gabriel</a:t>
            </a:r>
            <a:r>
              <a:rPr lang="tr-TR" sz="3000" dirty="0">
                <a:cs typeface="Times New Roman" pitchFamily="18" charset="0"/>
              </a:rPr>
              <a:t> </a:t>
            </a:r>
            <a:r>
              <a:rPr lang="tr-TR" sz="3000" dirty="0" err="1">
                <a:cs typeface="Times New Roman" pitchFamily="18" charset="0"/>
              </a:rPr>
              <a:t>Stokes'un</a:t>
            </a:r>
            <a:r>
              <a:rPr lang="tr-TR" sz="3000" dirty="0">
                <a:cs typeface="Times New Roman" pitchFamily="18" charset="0"/>
              </a:rPr>
              <a:t> adına </a:t>
            </a:r>
            <a:r>
              <a:rPr lang="tr-TR" sz="3000" dirty="0" err="1">
                <a:cs typeface="Times New Roman" pitchFamily="18" charset="0"/>
              </a:rPr>
              <a:t>ithafen</a:t>
            </a:r>
            <a:r>
              <a:rPr lang="tr-TR" sz="3000" dirty="0">
                <a:cs typeface="Times New Roman" pitchFamily="18" charset="0"/>
              </a:rPr>
              <a:t> </a:t>
            </a:r>
            <a:r>
              <a:rPr lang="tr-TR" sz="3000" dirty="0" err="1">
                <a:cs typeface="Times New Roman" pitchFamily="18" charset="0"/>
              </a:rPr>
              <a:t>stokes</a:t>
            </a:r>
            <a:r>
              <a:rPr lang="tr-TR" sz="3000" dirty="0">
                <a:cs typeface="Times New Roman" pitchFamily="18" charset="0"/>
              </a:rPr>
              <a:t> olup S veya </a:t>
            </a:r>
            <a:r>
              <a:rPr lang="tr-TR" sz="3000" dirty="0" err="1">
                <a:cs typeface="Times New Roman" pitchFamily="18" charset="0"/>
              </a:rPr>
              <a:t>St</a:t>
            </a:r>
            <a:r>
              <a:rPr lang="tr-TR" sz="3000" dirty="0">
                <a:cs typeface="Times New Roman" pitchFamily="18" charset="0"/>
              </a:rPr>
              <a:t> şeklinde kısaltılır. Bazen </a:t>
            </a:r>
            <a:r>
              <a:rPr lang="tr-TR" sz="3000" dirty="0" err="1">
                <a:cs typeface="Times New Roman" pitchFamily="18" charset="0"/>
              </a:rPr>
              <a:t>centistokes</a:t>
            </a:r>
            <a:r>
              <a:rPr lang="tr-TR" sz="3000" dirty="0">
                <a:cs typeface="Times New Roman" pitchFamily="18" charset="0"/>
              </a:rPr>
              <a:t> (</a:t>
            </a:r>
            <a:r>
              <a:rPr lang="tr-TR" sz="3000" dirty="0" err="1">
                <a:cs typeface="Times New Roman" pitchFamily="18" charset="0"/>
              </a:rPr>
              <a:t>cS</a:t>
            </a:r>
            <a:r>
              <a:rPr lang="tr-TR" sz="3000" dirty="0">
                <a:cs typeface="Times New Roman" pitchFamily="18" charset="0"/>
              </a:rPr>
              <a:t> veya </a:t>
            </a:r>
            <a:r>
              <a:rPr lang="tr-TR" sz="3000" dirty="0" err="1">
                <a:cs typeface="Times New Roman" pitchFamily="18" charset="0"/>
              </a:rPr>
              <a:t>cSt</a:t>
            </a:r>
            <a:r>
              <a:rPr lang="tr-TR" sz="3000" dirty="0">
                <a:cs typeface="Times New Roman" pitchFamily="18" charset="0"/>
              </a:rPr>
              <a:t>) şeklinde de kullanılabilir. 1 </a:t>
            </a:r>
            <a:r>
              <a:rPr lang="tr-TR" sz="3000" dirty="0" err="1">
                <a:cs typeface="Times New Roman" pitchFamily="18" charset="0"/>
              </a:rPr>
              <a:t>stokes</a:t>
            </a:r>
            <a:r>
              <a:rPr lang="tr-TR" sz="3000" dirty="0">
                <a:cs typeface="Times New Roman" pitchFamily="18" charset="0"/>
              </a:rPr>
              <a:t> = 100 </a:t>
            </a:r>
            <a:r>
              <a:rPr lang="tr-TR" sz="3000" dirty="0" err="1">
                <a:cs typeface="Times New Roman" pitchFamily="18" charset="0"/>
              </a:rPr>
              <a:t>centistokes</a:t>
            </a:r>
            <a:r>
              <a:rPr lang="tr-TR" sz="3000" dirty="0">
                <a:cs typeface="Times New Roman" pitchFamily="18" charset="0"/>
              </a:rPr>
              <a:t> Kinematik ve dinamik viskozite arasındaki dönüşüm ise </a:t>
            </a:r>
            <a:r>
              <a:rPr lang="tr-TR" sz="3000" dirty="0" err="1">
                <a:cs typeface="Times New Roman" pitchFamily="18" charset="0"/>
              </a:rPr>
              <a:t>νρ</a:t>
            </a:r>
            <a:r>
              <a:rPr lang="tr-TR" sz="3000" dirty="0">
                <a:cs typeface="Times New Roman" pitchFamily="18" charset="0"/>
              </a:rPr>
              <a:t> = μ şeklinde verilir.</a:t>
            </a:r>
            <a:endParaRPr lang="tr-TR" sz="3000" dirty="0"/>
          </a:p>
        </p:txBody>
      </p:sp>
    </p:spTree>
    <p:extLst>
      <p:ext uri="{BB962C8B-B14F-4D97-AF65-F5344CB8AC3E}">
        <p14:creationId xmlns="" xmlns:p14="http://schemas.microsoft.com/office/powerpoint/2010/main" val="42798048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4624"/>
            <a:ext cx="8229600" cy="216024"/>
          </a:xfrm>
        </p:spPr>
        <p:txBody>
          <a:bodyPr>
            <a:noAutofit/>
          </a:bodyPr>
          <a:lstStyle/>
          <a:p>
            <a:pPr algn="l"/>
            <a:endParaRPr lang="tr-TR" sz="3000" dirty="0"/>
          </a:p>
        </p:txBody>
      </p:sp>
      <p:sp>
        <p:nvSpPr>
          <p:cNvPr id="4" name="İçerik Yer Tutucusu 3"/>
          <p:cNvSpPr>
            <a:spLocks noGrp="1"/>
          </p:cNvSpPr>
          <p:nvPr>
            <p:ph idx="1"/>
          </p:nvPr>
        </p:nvSpPr>
        <p:spPr>
          <a:xfrm>
            <a:off x="0" y="476672"/>
            <a:ext cx="8964487" cy="6381328"/>
          </a:xfrm>
        </p:spPr>
        <p:txBody>
          <a:bodyPr>
            <a:normAutofit/>
          </a:bodyPr>
          <a:lstStyle/>
          <a:p>
            <a:endParaRPr lang="tr-TR" sz="3000" dirty="0" smtClean="0"/>
          </a:p>
          <a:p>
            <a:r>
              <a:rPr lang="tr-TR" sz="3000" dirty="0" smtClean="0"/>
              <a:t>Akışkanların </a:t>
            </a:r>
            <a:r>
              <a:rPr lang="tr-TR" sz="3000" dirty="0"/>
              <a:t>akmaya karşı gösterdikleri dirence viskozite denir. Aynı koşullarda, viskozitesi küçük olan sıvılar, viskozitesi büyük olan sıvılara göre daha hızlı akar.</a:t>
            </a:r>
          </a:p>
          <a:p>
            <a:r>
              <a:rPr lang="tr-TR" sz="3000" dirty="0" smtClean="0">
                <a:solidFill>
                  <a:schemeClr val="tx1"/>
                </a:solidFill>
              </a:rPr>
              <a:t>Günlük </a:t>
            </a:r>
            <a:r>
              <a:rPr lang="tr-TR" sz="3000" dirty="0">
                <a:solidFill>
                  <a:schemeClr val="tx1"/>
                </a:solidFill>
              </a:rPr>
              <a:t>yaşantımızda kullandığımız sıvı deterjanlar, motor yağları, bal, sıvı yağlar, ketçap, meyve suları gibi sıvıların diğer sıvılardan daha yavaş aktığını gözlemlemek mümkündür.</a:t>
            </a:r>
            <a:endParaRPr lang="tr-TR" sz="3000" dirty="0"/>
          </a:p>
        </p:txBody>
      </p:sp>
    </p:spTree>
    <p:extLst>
      <p:ext uri="{BB962C8B-B14F-4D97-AF65-F5344CB8AC3E}">
        <p14:creationId xmlns="" xmlns:p14="http://schemas.microsoft.com/office/powerpoint/2010/main" val="24905375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634082"/>
          </a:xfrm>
        </p:spPr>
        <p:txBody>
          <a:bodyPr>
            <a:noAutofit/>
          </a:bodyPr>
          <a:lstStyle/>
          <a:p>
            <a:pPr algn="l"/>
            <a:r>
              <a:rPr lang="tr-TR" sz="2000" dirty="0" smtClean="0"/>
              <a:t/>
            </a:r>
            <a:br>
              <a:rPr lang="tr-TR" sz="2000" dirty="0" smtClean="0"/>
            </a:br>
            <a:r>
              <a:rPr lang="tr-TR" sz="2000" dirty="0"/>
              <a:t/>
            </a:r>
            <a:br>
              <a:rPr lang="tr-TR" sz="2000" dirty="0"/>
            </a:br>
            <a:r>
              <a:rPr lang="tr-TR" sz="2000" dirty="0" smtClean="0"/>
              <a:t/>
            </a:r>
            <a:br>
              <a:rPr lang="tr-TR" sz="2000" dirty="0" smtClean="0"/>
            </a:br>
            <a:r>
              <a:rPr lang="tr-TR" sz="2000" dirty="0"/>
              <a:t/>
            </a:r>
            <a:br>
              <a:rPr lang="tr-TR" sz="2000" dirty="0"/>
            </a:br>
            <a:endParaRPr lang="tr-TR" sz="2000" dirty="0">
              <a:solidFill>
                <a:schemeClr val="tx1"/>
              </a:solidFill>
            </a:endParaRPr>
          </a:p>
        </p:txBody>
      </p:sp>
      <p:sp>
        <p:nvSpPr>
          <p:cNvPr id="3" name="İçerik Yer Tutucusu 2"/>
          <p:cNvSpPr>
            <a:spLocks noGrp="1"/>
          </p:cNvSpPr>
          <p:nvPr>
            <p:ph idx="1"/>
          </p:nvPr>
        </p:nvSpPr>
        <p:spPr>
          <a:xfrm>
            <a:off x="0" y="0"/>
            <a:ext cx="9144000" cy="6858000"/>
          </a:xfrm>
        </p:spPr>
        <p:txBody>
          <a:bodyPr anchor="ctr">
            <a:noAutofit/>
          </a:bodyPr>
          <a:lstStyle/>
          <a:p>
            <a:endParaRPr lang="tr-TR" sz="2900" dirty="0" smtClean="0">
              <a:solidFill>
                <a:schemeClr val="tx1"/>
              </a:solidFill>
            </a:endParaRPr>
          </a:p>
          <a:p>
            <a:r>
              <a:rPr lang="tr-TR" sz="3000" dirty="0" smtClean="0">
                <a:solidFill>
                  <a:schemeClr val="tx1"/>
                </a:solidFill>
              </a:rPr>
              <a:t>Sıvıların </a:t>
            </a:r>
            <a:r>
              <a:rPr lang="tr-TR" sz="3000" dirty="0">
                <a:solidFill>
                  <a:schemeClr val="tx1"/>
                </a:solidFill>
              </a:rPr>
              <a:t>viskozitesi sıvıların bileşimine bağlıdır. Yoğunluk ve ağır bileşen miktarı arttıkça viskozite de artar. Sıcaklık ve gaz miktarı arttıkça viskozite </a:t>
            </a:r>
            <a:r>
              <a:rPr lang="tr-TR" sz="3000" dirty="0" smtClean="0">
                <a:solidFill>
                  <a:schemeClr val="tx1"/>
                </a:solidFill>
              </a:rPr>
              <a:t>düşer.</a:t>
            </a:r>
            <a:br>
              <a:rPr lang="tr-TR" sz="3000" dirty="0" smtClean="0">
                <a:solidFill>
                  <a:schemeClr val="tx1"/>
                </a:solidFill>
              </a:rPr>
            </a:br>
            <a:r>
              <a:rPr lang="tr-TR" sz="3000" i="1" u="sng" dirty="0" smtClean="0">
                <a:solidFill>
                  <a:schemeClr val="tx1"/>
                </a:solidFill>
              </a:rPr>
              <a:t>Sıvı </a:t>
            </a:r>
            <a:r>
              <a:rPr lang="tr-TR" sz="3000" dirty="0">
                <a:solidFill>
                  <a:schemeClr val="tx1"/>
                </a:solidFill>
              </a:rPr>
              <a:t>	              </a:t>
            </a:r>
            <a:r>
              <a:rPr lang="tr-TR" sz="3000" dirty="0" smtClean="0">
                <a:solidFill>
                  <a:schemeClr val="tx1"/>
                </a:solidFill>
              </a:rPr>
              <a:t>      </a:t>
            </a:r>
            <a:r>
              <a:rPr lang="tr-TR" sz="3000" i="1" u="sng" dirty="0" smtClean="0">
                <a:solidFill>
                  <a:schemeClr val="tx1"/>
                </a:solidFill>
              </a:rPr>
              <a:t>Viskozite(</a:t>
            </a:r>
            <a:r>
              <a:rPr lang="tr-TR" sz="3000" i="1" u="sng" dirty="0" err="1" smtClean="0">
                <a:solidFill>
                  <a:schemeClr val="tx1"/>
                </a:solidFill>
              </a:rPr>
              <a:t>Pa.s</a:t>
            </a:r>
            <a:r>
              <a:rPr lang="tr-TR" sz="3000" i="1" u="sng" dirty="0">
                <a:solidFill>
                  <a:schemeClr val="tx1"/>
                </a:solidFill>
              </a:rPr>
              <a:t>) </a:t>
            </a:r>
            <a:r>
              <a:rPr lang="tr-TR" sz="3000" dirty="0">
                <a:solidFill>
                  <a:schemeClr val="tx1"/>
                </a:solidFill>
              </a:rPr>
              <a:t>	</a:t>
            </a:r>
            <a:br>
              <a:rPr lang="tr-TR" sz="3000" dirty="0">
                <a:solidFill>
                  <a:schemeClr val="tx1"/>
                </a:solidFill>
              </a:rPr>
            </a:br>
            <a:r>
              <a:rPr lang="tr-TR" sz="3000" dirty="0">
                <a:solidFill>
                  <a:schemeClr val="tx1"/>
                </a:solidFill>
              </a:rPr>
              <a:t>Etil alkol 	</a:t>
            </a:r>
            <a:r>
              <a:rPr lang="tr-TR" sz="3000" dirty="0" smtClean="0">
                <a:solidFill>
                  <a:schemeClr val="tx1"/>
                </a:solidFill>
              </a:rPr>
              <a:t>                      1,074x10-3 </a:t>
            </a:r>
            <a:r>
              <a:rPr lang="tr-TR" sz="3000" dirty="0">
                <a:solidFill>
                  <a:schemeClr val="tx1"/>
                </a:solidFill>
              </a:rPr>
              <a:t>	</a:t>
            </a:r>
            <a:br>
              <a:rPr lang="tr-TR" sz="3000" dirty="0">
                <a:solidFill>
                  <a:schemeClr val="tx1"/>
                </a:solidFill>
              </a:rPr>
            </a:br>
            <a:r>
              <a:rPr lang="tr-TR" sz="3000" dirty="0">
                <a:solidFill>
                  <a:schemeClr val="tx1"/>
                </a:solidFill>
              </a:rPr>
              <a:t>Aseton 	            </a:t>
            </a:r>
            <a:r>
              <a:rPr lang="tr-TR" sz="3000" dirty="0" smtClean="0">
                <a:solidFill>
                  <a:schemeClr val="tx1"/>
                </a:solidFill>
              </a:rPr>
              <a:t>          0,306 </a:t>
            </a:r>
            <a:r>
              <a:rPr lang="tr-TR" sz="3000" dirty="0">
                <a:solidFill>
                  <a:schemeClr val="tx1"/>
                </a:solidFill>
              </a:rPr>
              <a:t>x10-3 	</a:t>
            </a:r>
            <a:br>
              <a:rPr lang="tr-TR" sz="3000" dirty="0">
                <a:solidFill>
                  <a:schemeClr val="tx1"/>
                </a:solidFill>
              </a:rPr>
            </a:br>
            <a:r>
              <a:rPr lang="tr-TR" sz="3000" dirty="0">
                <a:solidFill>
                  <a:schemeClr val="tx1"/>
                </a:solidFill>
              </a:rPr>
              <a:t>Metil Alkol 	</a:t>
            </a:r>
            <a:r>
              <a:rPr lang="tr-TR" sz="3000" dirty="0" smtClean="0">
                <a:solidFill>
                  <a:schemeClr val="tx1"/>
                </a:solidFill>
              </a:rPr>
              <a:t>             0,544 </a:t>
            </a:r>
            <a:r>
              <a:rPr lang="tr-TR" sz="3000" dirty="0">
                <a:solidFill>
                  <a:schemeClr val="tx1"/>
                </a:solidFill>
              </a:rPr>
              <a:t>x10-3 	</a:t>
            </a:r>
            <a:br>
              <a:rPr lang="tr-TR" sz="3000" dirty="0">
                <a:solidFill>
                  <a:schemeClr val="tx1"/>
                </a:solidFill>
              </a:rPr>
            </a:br>
            <a:r>
              <a:rPr lang="tr-TR" sz="3000" dirty="0" err="1">
                <a:solidFill>
                  <a:schemeClr val="tx1"/>
                </a:solidFill>
              </a:rPr>
              <a:t>Propanol</a:t>
            </a:r>
            <a:r>
              <a:rPr lang="tr-TR" sz="3000" dirty="0">
                <a:solidFill>
                  <a:schemeClr val="tx1"/>
                </a:solidFill>
              </a:rPr>
              <a:t> 	</a:t>
            </a:r>
            <a:r>
              <a:rPr lang="tr-TR" sz="3000" dirty="0" smtClean="0">
                <a:solidFill>
                  <a:schemeClr val="tx1"/>
                </a:solidFill>
              </a:rPr>
              <a:t>             1.945 </a:t>
            </a:r>
            <a:r>
              <a:rPr lang="tr-TR" sz="3000" dirty="0">
                <a:solidFill>
                  <a:schemeClr val="tx1"/>
                </a:solidFill>
              </a:rPr>
              <a:t>x10-3 	</a:t>
            </a:r>
            <a:br>
              <a:rPr lang="tr-TR" sz="3000" dirty="0">
                <a:solidFill>
                  <a:schemeClr val="tx1"/>
                </a:solidFill>
              </a:rPr>
            </a:br>
            <a:r>
              <a:rPr lang="tr-TR" sz="3000" dirty="0">
                <a:solidFill>
                  <a:schemeClr val="tx1"/>
                </a:solidFill>
              </a:rPr>
              <a:t>Benzen   	</a:t>
            </a:r>
            <a:r>
              <a:rPr lang="tr-TR" sz="3000" dirty="0" smtClean="0">
                <a:solidFill>
                  <a:schemeClr val="tx1"/>
                </a:solidFill>
              </a:rPr>
              <a:t>                      0,604 </a:t>
            </a:r>
            <a:r>
              <a:rPr lang="tr-TR" sz="3000" dirty="0">
                <a:solidFill>
                  <a:schemeClr val="tx1"/>
                </a:solidFill>
              </a:rPr>
              <a:t>x10-3 	</a:t>
            </a:r>
            <a:br>
              <a:rPr lang="tr-TR" sz="3000" dirty="0">
                <a:solidFill>
                  <a:schemeClr val="tx1"/>
                </a:solidFill>
              </a:rPr>
            </a:br>
            <a:r>
              <a:rPr lang="tr-TR" sz="3000" dirty="0" err="1">
                <a:solidFill>
                  <a:schemeClr val="tx1"/>
                </a:solidFill>
              </a:rPr>
              <a:t>Nitrobenzen</a:t>
            </a:r>
            <a:r>
              <a:rPr lang="tr-TR" sz="3000" dirty="0">
                <a:solidFill>
                  <a:schemeClr val="tx1"/>
                </a:solidFill>
              </a:rPr>
              <a:t> 	</a:t>
            </a:r>
            <a:r>
              <a:rPr lang="tr-TR" sz="3000" dirty="0" smtClean="0">
                <a:solidFill>
                  <a:schemeClr val="tx1"/>
                </a:solidFill>
              </a:rPr>
              <a:t>             1,863 </a:t>
            </a:r>
            <a:r>
              <a:rPr lang="tr-TR" sz="3000" dirty="0">
                <a:solidFill>
                  <a:schemeClr val="tx1"/>
                </a:solidFill>
              </a:rPr>
              <a:t>x10-3 	</a:t>
            </a:r>
            <a:br>
              <a:rPr lang="tr-TR" sz="3000" dirty="0">
                <a:solidFill>
                  <a:schemeClr val="tx1"/>
                </a:solidFill>
              </a:rPr>
            </a:br>
            <a:r>
              <a:rPr lang="tr-TR" sz="3000" dirty="0">
                <a:solidFill>
                  <a:schemeClr val="tx1"/>
                </a:solidFill>
              </a:rPr>
              <a:t>Cıva 	              </a:t>
            </a:r>
            <a:r>
              <a:rPr lang="tr-TR" sz="3000" dirty="0" smtClean="0">
                <a:solidFill>
                  <a:schemeClr val="tx1"/>
                </a:solidFill>
              </a:rPr>
              <a:t>         1,526 </a:t>
            </a:r>
            <a:r>
              <a:rPr lang="tr-TR" sz="3000" dirty="0">
                <a:solidFill>
                  <a:schemeClr val="tx1"/>
                </a:solidFill>
              </a:rPr>
              <a:t>x10-3 	</a:t>
            </a:r>
            <a:br>
              <a:rPr lang="tr-TR" sz="3000" dirty="0">
                <a:solidFill>
                  <a:schemeClr val="tx1"/>
                </a:solidFill>
              </a:rPr>
            </a:br>
            <a:r>
              <a:rPr lang="tr-TR" sz="3000" dirty="0">
                <a:solidFill>
                  <a:schemeClr val="tx1"/>
                </a:solidFill>
              </a:rPr>
              <a:t>Sülfürik Asit 	</a:t>
            </a:r>
            <a:r>
              <a:rPr lang="tr-TR" sz="3000" dirty="0" smtClean="0">
                <a:solidFill>
                  <a:schemeClr val="tx1"/>
                </a:solidFill>
              </a:rPr>
              <a:t>             24,2 </a:t>
            </a:r>
            <a:r>
              <a:rPr lang="tr-TR" sz="3000" dirty="0">
                <a:solidFill>
                  <a:schemeClr val="tx1"/>
                </a:solidFill>
              </a:rPr>
              <a:t>x10-3 	</a:t>
            </a:r>
            <a:br>
              <a:rPr lang="tr-TR" sz="3000" dirty="0">
                <a:solidFill>
                  <a:schemeClr val="tx1"/>
                </a:solidFill>
              </a:rPr>
            </a:br>
            <a:r>
              <a:rPr lang="tr-TR" sz="3000" dirty="0" err="1">
                <a:solidFill>
                  <a:schemeClr val="tx1"/>
                </a:solidFill>
              </a:rPr>
              <a:t>Gliserol</a:t>
            </a:r>
            <a:r>
              <a:rPr lang="tr-TR" sz="3000" dirty="0">
                <a:solidFill>
                  <a:schemeClr val="tx1"/>
                </a:solidFill>
              </a:rPr>
              <a:t> 	             </a:t>
            </a:r>
            <a:r>
              <a:rPr lang="tr-TR" sz="3000" dirty="0" smtClean="0">
                <a:solidFill>
                  <a:schemeClr val="tx1"/>
                </a:solidFill>
              </a:rPr>
              <a:t>         934 </a:t>
            </a:r>
            <a:r>
              <a:rPr lang="tr-TR" sz="3000" dirty="0">
                <a:solidFill>
                  <a:schemeClr val="tx1"/>
                </a:solidFill>
              </a:rPr>
              <a:t>x10-3 	</a:t>
            </a:r>
            <a:br>
              <a:rPr lang="tr-TR" sz="3000" dirty="0">
                <a:solidFill>
                  <a:schemeClr val="tx1"/>
                </a:solidFill>
              </a:rPr>
            </a:br>
            <a:r>
              <a:rPr lang="tr-TR" sz="3000" dirty="0" smtClean="0">
                <a:solidFill>
                  <a:schemeClr val="tx1"/>
                </a:solidFill>
              </a:rPr>
              <a:t> </a:t>
            </a:r>
            <a:r>
              <a:rPr lang="tr-TR" sz="3000" dirty="0">
                <a:solidFill>
                  <a:schemeClr val="tx1"/>
                </a:solidFill>
              </a:rPr>
              <a:t>	</a:t>
            </a:r>
            <a:br>
              <a:rPr lang="tr-TR" sz="3000" dirty="0">
                <a:solidFill>
                  <a:schemeClr val="tx1"/>
                </a:solidFill>
              </a:rPr>
            </a:br>
            <a:r>
              <a:rPr lang="tr-TR" sz="3000" dirty="0">
                <a:solidFill>
                  <a:schemeClr val="tx1"/>
                </a:solidFill>
              </a:rPr>
              <a:t> </a:t>
            </a:r>
            <a:endParaRPr lang="tr-TR" sz="3000" dirty="0"/>
          </a:p>
        </p:txBody>
      </p:sp>
    </p:spTree>
    <p:extLst>
      <p:ext uri="{BB962C8B-B14F-4D97-AF65-F5344CB8AC3E}">
        <p14:creationId xmlns="" xmlns:p14="http://schemas.microsoft.com/office/powerpoint/2010/main" val="3601488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2998"/>
            <a:ext cx="8568952" cy="1039738"/>
          </a:xfrm>
        </p:spPr>
        <p:txBody>
          <a:bodyPr>
            <a:noAutofit/>
          </a:bodyPr>
          <a:lstStyle/>
          <a:p>
            <a:pPr algn="l"/>
            <a:r>
              <a:rPr lang="tr-TR" sz="4000" b="1" i="1" u="sng" dirty="0" smtClean="0">
                <a:solidFill>
                  <a:srgbClr val="C00000"/>
                </a:solidFill>
              </a:rPr>
              <a:t>Viskoziteye Etki Eden Faktörler :</a:t>
            </a:r>
            <a:endParaRPr lang="tr-TR" sz="4000" b="1" i="1" u="sng" dirty="0">
              <a:solidFill>
                <a:srgbClr val="C00000"/>
              </a:solidFill>
            </a:endParaRPr>
          </a:p>
        </p:txBody>
      </p:sp>
      <p:sp>
        <p:nvSpPr>
          <p:cNvPr id="3" name="İçerik Yer Tutucusu 2"/>
          <p:cNvSpPr>
            <a:spLocks noGrp="1"/>
          </p:cNvSpPr>
          <p:nvPr>
            <p:ph idx="1"/>
          </p:nvPr>
        </p:nvSpPr>
        <p:spPr>
          <a:xfrm>
            <a:off x="0" y="1052736"/>
            <a:ext cx="9144000" cy="5805264"/>
          </a:xfrm>
        </p:spPr>
        <p:txBody>
          <a:bodyPr>
            <a:normAutofit/>
          </a:bodyPr>
          <a:lstStyle/>
          <a:p>
            <a:pPr marL="0" indent="0">
              <a:buNone/>
            </a:pPr>
            <a:endParaRPr lang="tr-TR" dirty="0" smtClean="0"/>
          </a:p>
          <a:p>
            <a:r>
              <a:rPr lang="tr-TR" sz="3000" dirty="0" smtClean="0"/>
              <a:t>Sıvıların </a:t>
            </a:r>
            <a:r>
              <a:rPr lang="tr-TR" sz="3000" dirty="0" err="1"/>
              <a:t>viskozluğu</a:t>
            </a:r>
            <a:r>
              <a:rPr lang="tr-TR" sz="3000" dirty="0"/>
              <a:t> molekül yapıları ve moleküller arası </a:t>
            </a:r>
            <a:r>
              <a:rPr lang="tr-TR" sz="3000" dirty="0" smtClean="0"/>
              <a:t>etkileşmelerle </a:t>
            </a:r>
            <a:r>
              <a:rPr lang="tr-TR" sz="3000" dirty="0"/>
              <a:t>yakından ilgilidir. Herhangi bir boru içinde akan bir sıvının </a:t>
            </a:r>
            <a:r>
              <a:rPr lang="tr-TR" sz="3000" dirty="0" smtClean="0"/>
              <a:t>akış </a:t>
            </a:r>
            <a:r>
              <a:rPr lang="tr-TR" sz="3000" dirty="0"/>
              <a:t>hızı akımı sağlayan yürütücü kuvvet ile akımı engellemeye </a:t>
            </a:r>
            <a:r>
              <a:rPr lang="tr-TR" sz="3000" dirty="0" smtClean="0"/>
              <a:t>çalışan </a:t>
            </a:r>
            <a:r>
              <a:rPr lang="tr-TR" sz="3000" dirty="0"/>
              <a:t>direncin büyüklüğüne bağlıdır. Viskoziteyi sıvının sıcaklığı ve basınç etkiler. </a:t>
            </a:r>
          </a:p>
        </p:txBody>
      </p:sp>
      <p:pic>
        <p:nvPicPr>
          <p:cNvPr id="1026" name="Picture 2" descr="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71600" y="4509119"/>
            <a:ext cx="7344816" cy="208974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855585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260648"/>
            <a:ext cx="8121225" cy="864096"/>
          </a:xfrm>
        </p:spPr>
        <p:txBody>
          <a:bodyPr>
            <a:normAutofit/>
          </a:bodyPr>
          <a:lstStyle/>
          <a:p>
            <a:pPr algn="l"/>
            <a:r>
              <a:rPr lang="tr-TR" sz="4000" b="1" i="1" u="sng" dirty="0" smtClean="0">
                <a:solidFill>
                  <a:srgbClr val="C00000"/>
                </a:solidFill>
              </a:rPr>
              <a:t>1-Sıcaklık</a:t>
            </a:r>
            <a:r>
              <a:rPr lang="tr-TR" sz="4000" b="1" i="1" u="sng" dirty="0" smtClean="0">
                <a:solidFill>
                  <a:srgbClr val="FF0000"/>
                </a:solidFill>
              </a:rPr>
              <a:t> </a:t>
            </a:r>
            <a:endParaRPr lang="tr-TR" sz="4000" i="1" u="sng" dirty="0">
              <a:solidFill>
                <a:srgbClr val="FF0000"/>
              </a:solidFill>
            </a:endParaRPr>
          </a:p>
        </p:txBody>
      </p:sp>
      <p:sp>
        <p:nvSpPr>
          <p:cNvPr id="3" name="İçerik Yer Tutucusu 2"/>
          <p:cNvSpPr>
            <a:spLocks noGrp="1"/>
          </p:cNvSpPr>
          <p:nvPr>
            <p:ph idx="1"/>
          </p:nvPr>
        </p:nvSpPr>
        <p:spPr>
          <a:xfrm>
            <a:off x="107504" y="1052736"/>
            <a:ext cx="8784975" cy="5544616"/>
          </a:xfrm>
        </p:spPr>
        <p:txBody>
          <a:bodyPr>
            <a:noAutofit/>
          </a:bodyPr>
          <a:lstStyle/>
          <a:p>
            <a:r>
              <a:rPr lang="tr-TR" sz="3000" dirty="0"/>
              <a:t>Çoğu sıvıların viskozitesi, artan sıcaklıkla azalır. </a:t>
            </a:r>
            <a:r>
              <a:rPr lang="tr-TR" sz="3000" dirty="0" smtClean="0"/>
              <a:t>Boşluk </a:t>
            </a:r>
            <a:r>
              <a:rPr lang="tr-TR" sz="3000" dirty="0"/>
              <a:t>(hole) teorisine göre bir sıvı içerisinde </a:t>
            </a:r>
            <a:r>
              <a:rPr lang="tr-TR" sz="3000" dirty="0" smtClean="0"/>
              <a:t>boşluklar </a:t>
            </a:r>
            <a:r>
              <a:rPr lang="tr-TR" sz="3000" dirty="0"/>
              <a:t>bulunmaktadır ve moleküller sürekli </a:t>
            </a:r>
            <a:r>
              <a:rPr lang="tr-TR" sz="3000" dirty="0" smtClean="0"/>
              <a:t>boşluklara </a:t>
            </a:r>
            <a:r>
              <a:rPr lang="tr-TR" sz="3000" dirty="0"/>
              <a:t>doğru hareket ederler. Bu olay </a:t>
            </a:r>
            <a:r>
              <a:rPr lang="tr-TR" sz="3000" dirty="0" smtClean="0"/>
              <a:t>akışa </a:t>
            </a:r>
            <a:r>
              <a:rPr lang="tr-TR" sz="3000" dirty="0"/>
              <a:t>izin verir fakat bir molekülün bir </a:t>
            </a:r>
            <a:r>
              <a:rPr lang="tr-TR" sz="3000" dirty="0" smtClean="0"/>
              <a:t>boşluğa taşınması </a:t>
            </a:r>
            <a:r>
              <a:rPr lang="tr-TR" sz="3000" dirty="0"/>
              <a:t>bir aktivasyon enerjisine ihtiyaç duyduğundan enerji gerektirir. Yüksek sıcaklıklarda aktivasyon enerjisi daha kolay temin edileceğinden sıcaklık yükseldikçe sıvı daha kolay akar. </a:t>
            </a:r>
          </a:p>
        </p:txBody>
      </p:sp>
      <p:pic>
        <p:nvPicPr>
          <p:cNvPr id="2050" name="Picture 2" descr="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1520" y="5229200"/>
            <a:ext cx="8712968" cy="1628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33968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229600" cy="1143000"/>
          </a:xfrm>
        </p:spPr>
        <p:txBody>
          <a:bodyPr>
            <a:normAutofit/>
          </a:bodyPr>
          <a:lstStyle/>
          <a:p>
            <a:pPr algn="l"/>
            <a:r>
              <a:rPr lang="tr-TR" sz="4000" b="1" i="1" u="sng" dirty="0" smtClean="0">
                <a:solidFill>
                  <a:srgbClr val="C00000"/>
                </a:solidFill>
              </a:rPr>
              <a:t>2-Basınç:</a:t>
            </a:r>
            <a:endParaRPr lang="tr-TR" sz="4000" b="1" i="1" u="sng" dirty="0">
              <a:solidFill>
                <a:srgbClr val="C00000"/>
              </a:solidFill>
            </a:endParaRPr>
          </a:p>
        </p:txBody>
      </p:sp>
      <p:sp>
        <p:nvSpPr>
          <p:cNvPr id="3" name="İçerik Yer Tutucusu 2"/>
          <p:cNvSpPr>
            <a:spLocks noGrp="1"/>
          </p:cNvSpPr>
          <p:nvPr>
            <p:ph idx="1"/>
          </p:nvPr>
        </p:nvSpPr>
        <p:spPr>
          <a:xfrm>
            <a:off x="35496" y="1412776"/>
            <a:ext cx="9108504" cy="5328592"/>
          </a:xfrm>
        </p:spPr>
        <p:txBody>
          <a:bodyPr>
            <a:normAutofit/>
          </a:bodyPr>
          <a:lstStyle/>
          <a:p>
            <a:r>
              <a:rPr lang="tr-TR" sz="3000" dirty="0"/>
              <a:t>Diğer yandan artan basınçla bir sıvının viskozitesi artar çünkü basıncın artırılması sıvı içerisindeki </a:t>
            </a:r>
            <a:r>
              <a:rPr lang="tr-TR" sz="3000" dirty="0" smtClean="0"/>
              <a:t>boşluk </a:t>
            </a:r>
            <a:r>
              <a:rPr lang="tr-TR" sz="3000" dirty="0"/>
              <a:t>sayısını azaltır ve bunun sonucu moleküllerin hareketi </a:t>
            </a:r>
            <a:r>
              <a:rPr lang="tr-TR" sz="3000" dirty="0" smtClean="0"/>
              <a:t>zorlaşır</a:t>
            </a:r>
            <a:r>
              <a:rPr lang="tr-TR" sz="3000" dirty="0"/>
              <a:t>. </a:t>
            </a:r>
          </a:p>
        </p:txBody>
      </p:sp>
      <p:pic>
        <p:nvPicPr>
          <p:cNvPr id="3074" name="Picture 2" descr="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19872" y="2852936"/>
            <a:ext cx="5524500" cy="400506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05625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6632"/>
            <a:ext cx="8640960" cy="1143000"/>
          </a:xfrm>
        </p:spPr>
        <p:txBody>
          <a:bodyPr>
            <a:normAutofit/>
          </a:bodyPr>
          <a:lstStyle/>
          <a:p>
            <a:pPr algn="l"/>
            <a:r>
              <a:rPr lang="tr-TR" sz="4000" b="1" i="1" u="sng" dirty="0" err="1">
                <a:solidFill>
                  <a:srgbClr val="C00000"/>
                </a:solidFill>
              </a:rPr>
              <a:t>Stokes</a:t>
            </a:r>
            <a:r>
              <a:rPr lang="tr-TR" sz="4000" b="1" i="1" u="sng" dirty="0">
                <a:solidFill>
                  <a:srgbClr val="C00000"/>
                </a:solidFill>
              </a:rPr>
              <a:t> Yasası </a:t>
            </a:r>
            <a:r>
              <a:rPr lang="tr-TR" sz="4000" b="1" i="1" u="sng" dirty="0" smtClean="0">
                <a:solidFill>
                  <a:srgbClr val="C00000"/>
                </a:solidFill>
              </a:rPr>
              <a:t>:</a:t>
            </a:r>
            <a:endParaRPr lang="tr-TR" sz="4000" i="1" u="sng" dirty="0">
              <a:solidFill>
                <a:srgbClr val="C00000"/>
              </a:solidFill>
            </a:endParaRPr>
          </a:p>
        </p:txBody>
      </p:sp>
      <p:sp>
        <p:nvSpPr>
          <p:cNvPr id="3" name="İçerik Yer Tutucusu 2"/>
          <p:cNvSpPr>
            <a:spLocks noGrp="1"/>
          </p:cNvSpPr>
          <p:nvPr>
            <p:ph idx="1"/>
          </p:nvPr>
        </p:nvSpPr>
        <p:spPr>
          <a:xfrm>
            <a:off x="0" y="1268760"/>
            <a:ext cx="9036496" cy="5400600"/>
          </a:xfrm>
        </p:spPr>
        <p:txBody>
          <a:bodyPr>
            <a:normAutofit/>
          </a:bodyPr>
          <a:lstStyle/>
          <a:p>
            <a:r>
              <a:rPr lang="tr-TR" sz="3000" dirty="0"/>
              <a:t>Bir metal bilyenin sıvı içinde limit </a:t>
            </a:r>
            <a:r>
              <a:rPr lang="tr-TR" sz="3000" dirty="0" smtClean="0"/>
              <a:t>düşme </a:t>
            </a:r>
            <a:r>
              <a:rPr lang="tr-TR" sz="3000" dirty="0"/>
              <a:t>hızı ölçülerek de viskozluk bulunabilir. Sıvı içinde </a:t>
            </a:r>
            <a:r>
              <a:rPr lang="tr-TR" sz="3000" dirty="0" smtClean="0"/>
              <a:t>düşmekte </a:t>
            </a:r>
            <a:r>
              <a:rPr lang="tr-TR" sz="3000" dirty="0"/>
              <a:t>olan bir metal küre yer çekimi kuvveti ile buna ters yönde olan </a:t>
            </a:r>
            <a:r>
              <a:rPr lang="tr-TR" sz="3000" dirty="0" err="1"/>
              <a:t>stokes</a:t>
            </a:r>
            <a:r>
              <a:rPr lang="tr-TR" sz="3000" dirty="0"/>
              <a:t> sürtünme kuvvetinin etkisi altındadır. Bu iki kuvvet </a:t>
            </a:r>
            <a:r>
              <a:rPr lang="tr-TR" sz="3000" dirty="0" smtClean="0"/>
              <a:t>eşitliğinde </a:t>
            </a:r>
            <a:r>
              <a:rPr lang="tr-TR" sz="3000" dirty="0"/>
              <a:t>küre limit hıza </a:t>
            </a:r>
            <a:r>
              <a:rPr lang="tr-TR" sz="3000" dirty="0" smtClean="0"/>
              <a:t>erişir </a:t>
            </a:r>
            <a:r>
              <a:rPr lang="tr-TR" sz="3000" dirty="0"/>
              <a:t>ve sıvı içinde düzgün doğrusal bir hareketle </a:t>
            </a:r>
            <a:r>
              <a:rPr lang="tr-TR" sz="3000" dirty="0" smtClean="0"/>
              <a:t>aşağıya düşer</a:t>
            </a:r>
            <a:r>
              <a:rPr lang="tr-TR" sz="3000" dirty="0"/>
              <a:t>. </a:t>
            </a:r>
          </a:p>
        </p:txBody>
      </p:sp>
    </p:spTree>
    <p:extLst>
      <p:ext uri="{BB962C8B-B14F-4D97-AF65-F5344CB8AC3E}">
        <p14:creationId xmlns="" xmlns:p14="http://schemas.microsoft.com/office/powerpoint/2010/main" val="1661859397"/>
      </p:ext>
    </p:extLst>
  </p:cSld>
  <p:clrMapOvr>
    <a:masterClrMapping/>
  </p:clrMapOvr>
  <p:timing>
    <p:tnLst>
      <p:par>
        <p:cTn id="1" dur="indefinite" restart="never" nodeType="tmRoot"/>
      </p:par>
    </p:tnLst>
  </p:timing>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12</TotalTime>
  <Words>1077</Words>
  <Application>Microsoft Office PowerPoint</Application>
  <PresentationFormat>Ekran Gösterisi (4:3)</PresentationFormat>
  <Paragraphs>65</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sunum_sablon</vt:lpstr>
      <vt:lpstr>Slayt 1</vt:lpstr>
      <vt:lpstr>Viskozite</vt:lpstr>
      <vt:lpstr>     </vt:lpstr>
      <vt:lpstr>Slayt 4</vt:lpstr>
      <vt:lpstr>Slayt 5</vt:lpstr>
      <vt:lpstr>Slayt 6</vt:lpstr>
      <vt:lpstr>Slayt 7</vt:lpstr>
      <vt:lpstr>Slayt 8</vt:lpstr>
      <vt:lpstr>ÖLÇÜM YÖNTEMLERİ</vt:lpstr>
      <vt:lpstr>KAPİLER AKIŞ METODU</vt:lpstr>
      <vt:lpstr>DÖNER SİLİNDİR METODU </vt:lpstr>
      <vt:lpstr>MATERYALİN İÇİNE GİREBİLME ORANINA GÖRE ÖLÇÜM</vt:lpstr>
      <vt:lpstr>BİR KAPİLERİN UCUNDAN DAMLATMA YOLU İLKESİNE  DAYANAN ÖLÇÜM</vt:lpstr>
      <vt:lpstr>KUVVETİN KAYDEDİLMESİ İLKESİNE DAYANAN ÖLÇÜM</vt:lpstr>
      <vt:lpstr>MATERYALİN AKIŞ VEYA YAYILIMI İLKESİNE  DAYANAN ÖLÇÜM</vt:lpstr>
      <vt:lpstr>Viskozite (dinamik viskozite): μ</vt:lpstr>
      <vt:lpstr>Kinematik viskozite: ν = μ / ρ</vt:lpstr>
      <vt:lpstr>Slayt 18</vt:lpstr>
      <vt:lpstr>    </vt:lpstr>
      <vt:lpstr>Viskoziteye Etki Eden Faktörler :</vt:lpstr>
      <vt:lpstr>1-Sıcaklık </vt:lpstr>
      <vt:lpstr>2-Basınç:</vt:lpstr>
      <vt:lpstr>Stokes Yasası :</vt:lpstr>
    </vt:vector>
  </TitlesOfParts>
  <Company>E.YK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EYK</dc:creator>
  <cp:lastModifiedBy>EYK</cp:lastModifiedBy>
  <cp:revision>7</cp:revision>
  <cp:lastPrinted>1601-01-01T00:00:00Z</cp:lastPrinted>
  <dcterms:created xsi:type="dcterms:W3CDTF">2020-01-15T09:03:59Z</dcterms:created>
  <dcterms:modified xsi:type="dcterms:W3CDTF">2020-01-15T12:27:25Z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