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
  </p:handoutMasterIdLst>
  <p:sldIdLst>
    <p:sldId id="256" r:id="rId2"/>
    <p:sldId id="257" r:id="rId3"/>
    <p:sldId id="259" r:id="rId4"/>
    <p:sldId id="261" r:id="rId5"/>
    <p:sldId id="262" r:id="rId6"/>
    <p:sldId id="263" r:id="rId7"/>
    <p:sldId id="277" r:id="rId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0" d="100"/>
          <a:sy n="70" d="100"/>
        </p:scale>
        <p:origin x="-13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GIDA MÜHENDİSLİĞİ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MÜHENDİSLİK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GMB 464- </a:t>
            </a:r>
            <a:r>
              <a:rPr lang="tr-TR" sz="2000" b="1" dirty="0" smtClean="0"/>
              <a:t>Yeni Gıda İşleme Teknolojileri </a:t>
            </a:r>
            <a:endParaRPr lang="tr-TR" altLang="tr-TR" sz="2000"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 Dr. İlkay KOCA</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b="1" i="1" dirty="0" smtClean="0">
                <a:latin typeface="Times New Roman" pitchFamily="18" charset="0"/>
                <a:cs typeface="Times New Roman" pitchFamily="18" charset="0"/>
              </a:rPr>
              <a:t>SÜPERKRİTİK AKIŞKAN TEKNOLOJİSİ</a:t>
            </a:r>
            <a:endParaRPr lang="tr-TR" sz="44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10. Hafta</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GMB 464- </a:t>
            </a:r>
            <a:r>
              <a:rPr lang="tr-TR" sz="3200" b="1" dirty="0" smtClean="0"/>
              <a:t>Yeni Gıda İşleme Teknolojileri </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2992"/>
            <a:ext cx="8229600" cy="1143000"/>
          </a:xfrm>
        </p:spPr>
        <p:txBody>
          <a:bodyPr anchor="ctr">
            <a:noAutofit/>
          </a:bodyPr>
          <a:lstStyle/>
          <a:p>
            <a:pPr lvl="0" algn="l"/>
            <a:r>
              <a:rPr lang="tr-TR" sz="2800" b="1" i="1" dirty="0" smtClean="0">
                <a:latin typeface="Times New Roman" pitchFamily="18" charset="0"/>
                <a:cs typeface="Times New Roman" pitchFamily="18" charset="0"/>
              </a:rPr>
              <a:t>SÜPERKRİTİK </a:t>
            </a:r>
            <a:r>
              <a:rPr lang="tr-TR" sz="2800" b="1" i="1" dirty="0" smtClean="0">
                <a:latin typeface="Times New Roman" pitchFamily="18" charset="0"/>
                <a:cs typeface="Times New Roman" pitchFamily="18" charset="0"/>
              </a:rPr>
              <a:t>AKIŞKAN </a:t>
            </a:r>
            <a:r>
              <a:rPr lang="tr-TR" sz="2800" b="1" i="1" dirty="0" smtClean="0">
                <a:latin typeface="Times New Roman" pitchFamily="18" charset="0"/>
                <a:cs typeface="Times New Roman" pitchFamily="18" charset="0"/>
              </a:rPr>
              <a:t>NEDİR</a:t>
            </a:r>
            <a:endParaRPr lang="tr-TR" sz="2800" b="1" i="1" dirty="0">
              <a:latin typeface="Times New Roman" pitchFamily="18" charset="0"/>
              <a:cs typeface="Times New Roman" pitchFamily="18" charset="0"/>
            </a:endParaRPr>
          </a:p>
        </p:txBody>
      </p:sp>
      <p:sp>
        <p:nvSpPr>
          <p:cNvPr id="3" name="2 İçerik Yer Tutucusu"/>
          <p:cNvSpPr>
            <a:spLocks noGrp="1"/>
          </p:cNvSpPr>
          <p:nvPr>
            <p:ph idx="1"/>
          </p:nvPr>
        </p:nvSpPr>
        <p:spPr>
          <a:xfrm>
            <a:off x="285720" y="2428868"/>
            <a:ext cx="8501122" cy="2786082"/>
          </a:xfrm>
        </p:spPr>
        <p:txBody>
          <a:bodyPr anchor="ctr">
            <a:normAutofit/>
          </a:bodyPr>
          <a:lstStyle/>
          <a:p>
            <a:pPr marL="0" indent="266700" algn="just">
              <a:buNone/>
            </a:pPr>
            <a:r>
              <a:rPr lang="tr-TR" sz="1800" dirty="0" smtClean="0">
                <a:latin typeface="Times New Roman" pitchFamily="18" charset="0"/>
                <a:cs typeface="Times New Roman" pitchFamily="18" charset="0"/>
              </a:rPr>
              <a:t>Her maddenin bir kritik sıcaklığı (</a:t>
            </a:r>
            <a:r>
              <a:rPr lang="tr-TR" sz="1800" dirty="0" err="1" smtClean="0">
                <a:latin typeface="Times New Roman" pitchFamily="18" charset="0"/>
                <a:cs typeface="Times New Roman" pitchFamily="18" charset="0"/>
              </a:rPr>
              <a:t>T</a:t>
            </a:r>
            <a:r>
              <a:rPr lang="tr-TR" sz="1800" baseline="-25000" dirty="0" err="1" smtClean="0">
                <a:latin typeface="Times New Roman" pitchFamily="18" charset="0"/>
                <a:cs typeface="Times New Roman" pitchFamily="18" charset="0"/>
              </a:rPr>
              <a:t>c</a:t>
            </a:r>
            <a:r>
              <a:rPr lang="tr-TR" sz="1800" dirty="0" smtClean="0">
                <a:latin typeface="Times New Roman" pitchFamily="18" charset="0"/>
                <a:cs typeface="Times New Roman" pitchFamily="18" charset="0"/>
              </a:rPr>
              <a:t>) ve kritik basıncı (</a:t>
            </a:r>
            <a:r>
              <a:rPr lang="tr-TR" sz="1800" dirty="0" err="1" smtClean="0">
                <a:latin typeface="Times New Roman" pitchFamily="18" charset="0"/>
                <a:cs typeface="Times New Roman" pitchFamily="18" charset="0"/>
              </a:rPr>
              <a:t>P</a:t>
            </a:r>
            <a:r>
              <a:rPr lang="tr-TR" sz="1800" baseline="-25000" dirty="0" err="1" smtClean="0">
                <a:latin typeface="Times New Roman" pitchFamily="18" charset="0"/>
                <a:cs typeface="Times New Roman" pitchFamily="18" charset="0"/>
              </a:rPr>
              <a:t>c</a:t>
            </a:r>
            <a:r>
              <a:rPr lang="tr-TR" sz="1800" dirty="0" smtClean="0">
                <a:latin typeface="Times New Roman" pitchFamily="18" charset="0"/>
                <a:cs typeface="Times New Roman" pitchFamily="18" charset="0"/>
              </a:rPr>
              <a:t>) vardır. Maddenin kritik sıcaklığı ve basıncı, gaz ve sıvı fazlarının bir arada bulunabildiği en yüksek sıcaklık ve basınçtır. Bilindiği gibi, maddeler katı, sıvı ve gaz olarak üç gruba ayrılırlar. Ancak maddeye, kritik sıcaklığının ve kritik basıncının üzerindeki koşullar uygulandığında </a:t>
            </a:r>
            <a:r>
              <a:rPr lang="tr-TR" sz="1800" b="1" i="1" dirty="0" err="1" smtClean="0">
                <a:latin typeface="Times New Roman" pitchFamily="18" charset="0"/>
                <a:cs typeface="Times New Roman" pitchFamily="18" charset="0"/>
              </a:rPr>
              <a:t>süperkritik</a:t>
            </a:r>
            <a:r>
              <a:rPr lang="tr-TR" sz="1800" b="1" i="1" dirty="0" smtClean="0">
                <a:latin typeface="Times New Roman" pitchFamily="18" charset="0"/>
                <a:cs typeface="Times New Roman" pitchFamily="18" charset="0"/>
              </a:rPr>
              <a:t> akışkan</a:t>
            </a:r>
            <a:r>
              <a:rPr lang="tr-TR" sz="1800" b="1"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olarak adlandırılan dördüncü gruba girmektedir.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229600" cy="1571636"/>
          </a:xfrm>
        </p:spPr>
        <p:txBody>
          <a:bodyPr anchor="ctr">
            <a:normAutofit/>
          </a:bodyPr>
          <a:lstStyle/>
          <a:p>
            <a:pPr marL="0" indent="266700" algn="just">
              <a:buNone/>
            </a:pPr>
            <a:r>
              <a:rPr lang="tr-TR" sz="1800" dirty="0" err="1" smtClean="0">
                <a:latin typeface="Times New Roman" pitchFamily="18" charset="0"/>
                <a:cs typeface="Times New Roman" pitchFamily="18" charset="0"/>
              </a:rPr>
              <a:t>Süperkritik</a:t>
            </a:r>
            <a:r>
              <a:rPr lang="tr-TR" sz="1800" dirty="0" smtClean="0">
                <a:latin typeface="Times New Roman" pitchFamily="18" charset="0"/>
                <a:cs typeface="Times New Roman" pitchFamily="18" charset="0"/>
              </a:rPr>
              <a:t> akışkanların fiziksel ve taşınım özellikleri sıvı ve gazlarınkine benzerdir. Çözücülük gücü ise sıvılardaki gibidir. Yayınırlıkları gaz fazdakinden daha düşük fakat normal sıvılarınkinden daha büyük değer almaktadır. </a:t>
            </a:r>
            <a:endParaRPr lang="tr-TR"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85794"/>
            <a:ext cx="8229600" cy="725470"/>
          </a:xfrm>
        </p:spPr>
        <p:txBody>
          <a:bodyPr>
            <a:noAutofit/>
          </a:bodyPr>
          <a:lstStyle/>
          <a:p>
            <a:pPr lvl="0" algn="l"/>
            <a:r>
              <a:rPr lang="tr-TR" sz="2800" b="1" i="1" dirty="0" smtClean="0">
                <a:latin typeface="Times New Roman" pitchFamily="18" charset="0"/>
                <a:cs typeface="Times New Roman" pitchFamily="18" charset="0"/>
              </a:rPr>
              <a:t>2) SÜPERKRİTİK AKIŞKANIN SEÇİMİ</a:t>
            </a:r>
            <a:br>
              <a:rPr lang="tr-TR" sz="2800" b="1" i="1" dirty="0" smtClean="0">
                <a:latin typeface="Times New Roman" pitchFamily="18" charset="0"/>
                <a:cs typeface="Times New Roman" pitchFamily="18" charset="0"/>
              </a:rPr>
            </a:br>
            <a:endParaRPr lang="tr-TR" sz="2800" b="1" i="1" dirty="0">
              <a:latin typeface="Times New Roman" pitchFamily="18" charset="0"/>
              <a:cs typeface="Times New Roman" pitchFamily="18" charset="0"/>
            </a:endParaRPr>
          </a:p>
        </p:txBody>
      </p:sp>
      <p:sp>
        <p:nvSpPr>
          <p:cNvPr id="3" name="2 İçerik Yer Tutucusu"/>
          <p:cNvSpPr>
            <a:spLocks noGrp="1"/>
          </p:cNvSpPr>
          <p:nvPr>
            <p:ph idx="1"/>
          </p:nvPr>
        </p:nvSpPr>
        <p:spPr>
          <a:xfrm>
            <a:off x="428596" y="1617681"/>
            <a:ext cx="8229600" cy="4525963"/>
          </a:xfrm>
        </p:spPr>
        <p:txBody>
          <a:bodyPr anchor="ctr">
            <a:normAutofit/>
          </a:bodyPr>
          <a:lstStyle/>
          <a:p>
            <a:pPr marL="0" indent="266700" algn="just">
              <a:buFont typeface="Wingdings" pitchFamily="2" charset="2"/>
              <a:buChar char="v"/>
            </a:pPr>
            <a:r>
              <a:rPr lang="tr-TR" sz="1800" dirty="0" smtClean="0">
                <a:latin typeface="Times New Roman" pitchFamily="18" charset="0"/>
                <a:cs typeface="Times New Roman" pitchFamily="18" charset="0"/>
              </a:rPr>
              <a:t>Gıda ve ilaç </a:t>
            </a:r>
            <a:r>
              <a:rPr lang="tr-TR" sz="1800" dirty="0" smtClean="0">
                <a:latin typeface="Times New Roman" pitchFamily="18" charset="0"/>
                <a:cs typeface="Times New Roman" pitchFamily="18" charset="0"/>
              </a:rPr>
              <a:t>endüstrisinde</a:t>
            </a:r>
            <a:r>
              <a:rPr lang="tr-TR" sz="1800" dirty="0" smtClean="0">
                <a:latin typeface="Times New Roman" pitchFamily="18" charset="0"/>
                <a:cs typeface="Times New Roman" pitchFamily="18" charset="0"/>
              </a:rPr>
              <a:t>, değerli ve ortam koşullarına duyarlı hammaddelerin SC akışkanlarla </a:t>
            </a:r>
            <a:r>
              <a:rPr lang="tr-TR" sz="1800" dirty="0" err="1" smtClean="0">
                <a:latin typeface="Times New Roman" pitchFamily="18" charset="0"/>
                <a:cs typeface="Times New Roman" pitchFamily="18" charset="0"/>
              </a:rPr>
              <a:t>ekstraksiyon</a:t>
            </a:r>
            <a:r>
              <a:rPr lang="tr-TR" sz="1800" dirty="0" smtClean="0">
                <a:latin typeface="Times New Roman" pitchFamily="18" charset="0"/>
                <a:cs typeface="Times New Roman" pitchFamily="18" charset="0"/>
              </a:rPr>
              <a:t> işleminde kullanılacak akışkanın seçimi son derece önemlidir. Bu seçimde, hammaddenin akışkan içinde çözünürlüğü; kimyasal kararlılığı; ekonomik ve kolay bulunabilen bir akışkan olması ve akışkanın </a:t>
            </a:r>
            <a:r>
              <a:rPr lang="tr-TR" sz="1800" dirty="0" err="1" smtClean="0">
                <a:latin typeface="Times New Roman" pitchFamily="18" charset="0"/>
                <a:cs typeface="Times New Roman" pitchFamily="18" charset="0"/>
              </a:rPr>
              <a:t>toksik</a:t>
            </a:r>
            <a:r>
              <a:rPr lang="tr-TR" sz="1800" dirty="0" smtClean="0">
                <a:latin typeface="Times New Roman" pitchFamily="18" charset="0"/>
                <a:cs typeface="Times New Roman" pitchFamily="18" charset="0"/>
              </a:rPr>
              <a:t>, patlayıcı ve yanıcı olmaması gibi güvenlik sorunları göz önünde tutulmalıdır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285720" y="1857365"/>
            <a:ext cx="8572560" cy="1200329"/>
          </a:xfrm>
          <a:prstGeom prst="rect">
            <a:avLst/>
          </a:prstGeom>
          <a:noFill/>
        </p:spPr>
        <p:txBody>
          <a:bodyPr wrap="square" rtlCol="0" anchor="ctr">
            <a:spAutoFit/>
          </a:bodyPr>
          <a:lstStyle/>
          <a:p>
            <a:pPr indent="266700" algn="just"/>
            <a:r>
              <a:rPr lang="tr-TR" dirty="0" smtClean="0">
                <a:latin typeface="Times New Roman" pitchFamily="18" charset="0"/>
                <a:cs typeface="Times New Roman" pitchFamily="18" charset="0"/>
              </a:rPr>
              <a:t>Amonyak gibi bazı maddeler zehirlidir ve bundan dolayı yiyeceklerde kullanılmaz. </a:t>
            </a:r>
            <a:r>
              <a:rPr lang="tr-TR" dirty="0" err="1" smtClean="0">
                <a:latin typeface="Times New Roman" pitchFamily="18" charset="0"/>
                <a:cs typeface="Times New Roman" pitchFamily="18" charset="0"/>
              </a:rPr>
              <a:t>Propan</a:t>
            </a:r>
            <a:r>
              <a:rPr lang="tr-TR" dirty="0" smtClean="0">
                <a:latin typeface="Times New Roman" pitchFamily="18" charset="0"/>
                <a:cs typeface="Times New Roman" pitchFamily="18" charset="0"/>
              </a:rPr>
              <a:t> gibi maddeler patlayıcıdır, yüksek sıcaklık ve basınçlarda çok dikkatli çalışmak gerekir. Bu nedenlerle, çoğu biyolojik uygulama CO</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kullanımı ile sınırlanmıştır </a:t>
            </a:r>
            <a:r>
              <a:rPr lang="tr-TR"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chor="ctr">
            <a:normAutofit/>
          </a:bodyPr>
          <a:lstStyle/>
          <a:p>
            <a:pPr algn="l"/>
            <a:r>
              <a:rPr lang="en-US" sz="2400" b="1" i="1" smtClean="0">
                <a:latin typeface="Times New Roman" pitchFamily="18" charset="0"/>
                <a:cs typeface="Times New Roman" pitchFamily="18" charset="0"/>
              </a:rPr>
              <a:t>SÜPERKRİTİK </a:t>
            </a:r>
            <a:r>
              <a:rPr lang="en-US" sz="2400" b="1" i="1" dirty="0" smtClean="0">
                <a:latin typeface="Times New Roman" pitchFamily="18" charset="0"/>
                <a:cs typeface="Times New Roman" pitchFamily="18" charset="0"/>
              </a:rPr>
              <a:t>AKIŞKAN EKSTRAKSİYON UYGULAMALARI</a:t>
            </a:r>
            <a:endParaRPr lang="tr-TR" sz="2400" b="1" i="1" dirty="0">
              <a:latin typeface="Times New Roman" pitchFamily="18" charset="0"/>
              <a:cs typeface="Times New Roman" pitchFamily="18" charset="0"/>
            </a:endParaRPr>
          </a:p>
        </p:txBody>
      </p:sp>
      <p:sp>
        <p:nvSpPr>
          <p:cNvPr id="3" name="2 İçerik Yer Tutucusu"/>
          <p:cNvSpPr>
            <a:spLocks noGrp="1"/>
          </p:cNvSpPr>
          <p:nvPr>
            <p:ph idx="1"/>
          </p:nvPr>
        </p:nvSpPr>
        <p:spPr/>
        <p:txBody>
          <a:bodyPr anchor="ctr">
            <a:normAutofit fontScale="55000" lnSpcReduction="20000"/>
          </a:bodyPr>
          <a:lstStyle/>
          <a:p>
            <a:pPr algn="just">
              <a:buFont typeface="Wingdings" pitchFamily="2" charset="2"/>
              <a:buChar char="v"/>
            </a:pPr>
            <a:r>
              <a:rPr lang="tr-TR" dirty="0" smtClean="0">
                <a:latin typeface="Times New Roman" pitchFamily="18" charset="0"/>
                <a:cs typeface="Times New Roman" pitchFamily="18" charset="0"/>
              </a:rPr>
              <a:t>Kahve ve çaydan kafeinin uzaklaştırılması</a:t>
            </a:r>
          </a:p>
          <a:p>
            <a:pPr algn="just">
              <a:buFont typeface="Wingdings" pitchFamily="2" charset="2"/>
              <a:buChar char="v"/>
            </a:pPr>
            <a:r>
              <a:rPr lang="tr-TR" dirty="0" smtClean="0">
                <a:latin typeface="Times New Roman" pitchFamily="18" charset="0"/>
                <a:cs typeface="Times New Roman" pitchFamily="18" charset="0"/>
              </a:rPr>
              <a:t>Tohumlardan vitamin yağlarının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Tat verici, güzel kokulu aroma ve parfümlerin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Baharat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Hayvansal ve bitkisel kaynaklı yağlarda koku veren maddelerin uzaklaştırılması</a:t>
            </a:r>
          </a:p>
          <a:p>
            <a:pPr algn="just">
              <a:buFont typeface="Wingdings" pitchFamily="2" charset="2"/>
              <a:buChar char="v"/>
            </a:pPr>
            <a:r>
              <a:rPr lang="tr-TR" dirty="0" smtClean="0">
                <a:latin typeface="Times New Roman" pitchFamily="18" charset="0"/>
                <a:cs typeface="Times New Roman" pitchFamily="18" charset="0"/>
              </a:rPr>
              <a:t>Meyve sularının stabilizasyon işlemleri</a:t>
            </a:r>
          </a:p>
          <a:p>
            <a:pPr algn="just">
              <a:buFont typeface="Wingdings" pitchFamily="2" charset="2"/>
              <a:buChar char="v"/>
            </a:pPr>
            <a:r>
              <a:rPr lang="tr-TR" dirty="0" smtClean="0">
                <a:latin typeface="Times New Roman" pitchFamily="18" charset="0"/>
                <a:cs typeface="Times New Roman" pitchFamily="18" charset="0"/>
              </a:rPr>
              <a:t>Yünden lanolin üretimi</a:t>
            </a:r>
          </a:p>
          <a:p>
            <a:pPr algn="just">
              <a:buFont typeface="Wingdings" pitchFamily="2" charset="2"/>
              <a:buChar char="v"/>
            </a:pPr>
            <a:r>
              <a:rPr lang="tr-TR" dirty="0" smtClean="0">
                <a:latin typeface="Times New Roman" pitchFamily="18" charset="0"/>
                <a:cs typeface="Times New Roman" pitchFamily="18" charset="0"/>
              </a:rPr>
              <a:t>Doğal ürünlerden pigment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Hazır yiyeceklerdeki yağın uzaklaştırılması</a:t>
            </a:r>
          </a:p>
          <a:p>
            <a:pPr algn="just">
              <a:buFont typeface="Wingdings" pitchFamily="2" charset="2"/>
              <a:buChar char="v"/>
            </a:pPr>
            <a:r>
              <a:rPr lang="tr-TR" dirty="0" smtClean="0">
                <a:latin typeface="Times New Roman" pitchFamily="18" charset="0"/>
                <a:cs typeface="Times New Roman" pitchFamily="18" charset="0"/>
              </a:rPr>
              <a:t>Kolesterol uzaklaştırılması</a:t>
            </a:r>
          </a:p>
          <a:p>
            <a:pPr algn="just">
              <a:buFont typeface="Wingdings" pitchFamily="2" charset="2"/>
              <a:buChar char="v"/>
            </a:pPr>
            <a:r>
              <a:rPr lang="tr-TR" dirty="0" smtClean="0">
                <a:latin typeface="Times New Roman" pitchFamily="18" charset="0"/>
                <a:cs typeface="Times New Roman" pitchFamily="18" charset="0"/>
              </a:rPr>
              <a:t>Bitkilerden antioksidan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Doğal </a:t>
            </a:r>
            <a:r>
              <a:rPr lang="tr-TR" dirty="0" err="1" smtClean="0">
                <a:latin typeface="Times New Roman" pitchFamily="18" charset="0"/>
                <a:cs typeface="Times New Roman" pitchFamily="18" charset="0"/>
              </a:rPr>
              <a:t>pestisitler</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Tütünden nikotinin uzaklaştırılması</a:t>
            </a:r>
          </a:p>
          <a:p>
            <a:pPr algn="just">
              <a:buFont typeface="Wingdings" pitchFamily="2" charset="2"/>
              <a:buChar char="v"/>
            </a:pPr>
            <a:r>
              <a:rPr lang="tr-TR" dirty="0" err="1" smtClean="0">
                <a:latin typeface="Times New Roman" pitchFamily="18" charset="0"/>
                <a:cs typeface="Times New Roman" pitchFamily="18" charset="0"/>
              </a:rPr>
              <a:t>Farmasötik</a:t>
            </a:r>
            <a:r>
              <a:rPr lang="tr-TR" dirty="0" smtClean="0">
                <a:latin typeface="Times New Roman" pitchFamily="18" charset="0"/>
                <a:cs typeface="Times New Roman" pitchFamily="18" charset="0"/>
              </a:rPr>
              <a:t> bitkilerden ilaç etken maddelerin </a:t>
            </a:r>
            <a:r>
              <a:rPr lang="tr-TR" dirty="0" err="1" smtClean="0">
                <a:latin typeface="Times New Roman" pitchFamily="18" charset="0"/>
                <a:cs typeface="Times New Roman" pitchFamily="18" charset="0"/>
              </a:rPr>
              <a:t>ekstraksiyonu</a:t>
            </a:r>
            <a:endParaRPr lang="tr-TR" dirty="0" smtClean="0">
              <a:latin typeface="Times New Roman" pitchFamily="18" charset="0"/>
              <a:cs typeface="Times New Roman" pitchFamily="18" charset="0"/>
            </a:endParaRPr>
          </a:p>
          <a:p>
            <a:pPr algn="just">
              <a:buFont typeface="Wingdings" pitchFamily="2" charset="2"/>
              <a:buChar char="v"/>
            </a:pPr>
            <a:r>
              <a:rPr lang="tr-TR" dirty="0" smtClean="0">
                <a:latin typeface="Times New Roman" pitchFamily="18" charset="0"/>
                <a:cs typeface="Times New Roman" pitchFamily="18" charset="0"/>
              </a:rPr>
              <a:t>Şerbetçi otunda acılık veren maddelerin uzaklaştırılması</a:t>
            </a:r>
          </a:p>
          <a:p>
            <a:pPr algn="just">
              <a:buFont typeface="Wingdings" pitchFamily="2" charset="2"/>
              <a:buChar char="v"/>
            </a:pPr>
            <a:r>
              <a:rPr lang="tr-TR" dirty="0" err="1" smtClean="0">
                <a:latin typeface="Times New Roman" pitchFamily="18" charset="0"/>
                <a:cs typeface="Times New Roman" pitchFamily="18" charset="0"/>
              </a:rPr>
              <a:t>Antibadilerden</a:t>
            </a:r>
            <a:r>
              <a:rPr lang="tr-TR" dirty="0" smtClean="0">
                <a:latin typeface="Times New Roman" pitchFamily="18" charset="0"/>
                <a:cs typeface="Times New Roman" pitchFamily="18" charset="0"/>
              </a:rPr>
              <a:t> asetonun uzaklaştırılması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13</TotalTime>
  <Words>298</Words>
  <Application>Microsoft Office PowerPoint</Application>
  <PresentationFormat>Ekran Gösterisi (4:3)</PresentationFormat>
  <Paragraphs>30</Paragraphs>
  <Slides>7</Slides>
  <Notes>0</Notes>
  <HiddenSlides>0</HiddenSlides>
  <MMClips>0</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sunum_sablon</vt:lpstr>
      <vt:lpstr>Slayt 1</vt:lpstr>
      <vt:lpstr>SÜPERKRİTİK AKIŞKAN TEKNOLOJİSİ</vt:lpstr>
      <vt:lpstr>SÜPERKRİTİK AKIŞKAN NEDİR</vt:lpstr>
      <vt:lpstr>Slayt 4</vt:lpstr>
      <vt:lpstr>2) SÜPERKRİTİK AKIŞKANIN SEÇİMİ </vt:lpstr>
      <vt:lpstr>Slayt 6</vt:lpstr>
      <vt:lpstr>SÜPERKRİTİK AKIŞKAN EKSTRAKSİYON UYGULAMALARI</vt:lpstr>
    </vt:vector>
  </TitlesOfParts>
  <Company>E.YK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EYK</dc:creator>
  <cp:lastModifiedBy>EYK</cp:lastModifiedBy>
  <cp:revision>9</cp:revision>
  <cp:lastPrinted>1601-01-01T00:00:00Z</cp:lastPrinted>
  <dcterms:created xsi:type="dcterms:W3CDTF">2020-01-15T09:03:59Z</dcterms:created>
  <dcterms:modified xsi:type="dcterms:W3CDTF">2020-01-20T15:34:17Z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