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9.12.2021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2. </a:t>
            </a:r>
            <a:r>
              <a:rPr lang="tr-TR" dirty="0" smtClean="0"/>
              <a:t>Hafta</a:t>
            </a:r>
            <a:br>
              <a:rPr lang="tr-TR" dirty="0" smtClean="0"/>
            </a:br>
            <a:r>
              <a:rPr lang="tr-TR" dirty="0" smtClean="0"/>
              <a:t>Serbest radikaller ve </a:t>
            </a:r>
            <a:r>
              <a:rPr lang="tr-TR" dirty="0" smtClean="0"/>
              <a:t>sağlık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GMB611 Doğal Antioksidanlar</a:t>
            </a:r>
          </a:p>
          <a:p>
            <a:r>
              <a:rPr lang="tr-TR" dirty="0" smtClean="0"/>
              <a:t>Prof. Dr. İlkay KOCA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Lipid peroksidasyonu</a:t>
            </a:r>
          </a:p>
        </p:txBody>
      </p:sp>
      <p:sp>
        <p:nvSpPr>
          <p:cNvPr id="3072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 Serbest oksijen radikalleri, plazma ve organel membranlarında lipit peroksidasyonuna neden olur. Hidroksil radikali membran lipitleriyle çift bağ yapar ve böylece lipit-radikal etkileşimiyle zincirleme reaksiyon sonucunda, malondialdehit (MDA), dien konjugatları gibi lipit peroksidasyon ürünleri oluşur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2800" smtClean="0"/>
              <a:t>Proteinlerin oksidatif modifikasyonu</a:t>
            </a:r>
          </a:p>
        </p:txBody>
      </p:sp>
      <p:sp>
        <p:nvSpPr>
          <p:cNvPr id="3481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Yapılan çalışmalar, protein </a:t>
            </a:r>
            <a:r>
              <a:rPr lang="tr-TR" dirty="0" err="1" smtClean="0"/>
              <a:t>oksidasyonuna</a:t>
            </a:r>
            <a:r>
              <a:rPr lang="tr-TR" dirty="0" smtClean="0"/>
              <a:t> yol açan ana mekanizmanın, </a:t>
            </a:r>
            <a:r>
              <a:rPr lang="tr-TR" dirty="0" err="1" smtClean="0"/>
              <a:t>polipeptid</a:t>
            </a:r>
            <a:r>
              <a:rPr lang="tr-TR" dirty="0" smtClean="0"/>
              <a:t> omurgasında bulunan aminoasitlerin </a:t>
            </a:r>
            <a:r>
              <a:rPr lang="el-GR" dirty="0" smtClean="0"/>
              <a:t>α-</a:t>
            </a:r>
            <a:r>
              <a:rPr lang="tr-TR" dirty="0" smtClean="0"/>
              <a:t>karbon atomlarından, hidroksil </a:t>
            </a:r>
            <a:r>
              <a:rPr lang="fi-FI" dirty="0" smtClean="0"/>
              <a:t>radikalinin etkisiyle hidrojen atomunun çıkması</a:t>
            </a:r>
            <a:r>
              <a:rPr lang="tr-TR" dirty="0" smtClean="0"/>
              <a:t> sonucu başladığı saptamıştır.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DNA hasarı</a:t>
            </a:r>
          </a:p>
        </p:txBody>
      </p:sp>
      <p:sp>
        <p:nvSpPr>
          <p:cNvPr id="3584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Serbest oksijen radikalleri, nükleer </a:t>
            </a:r>
            <a:r>
              <a:rPr lang="nn-NO" dirty="0" smtClean="0"/>
              <a:t>ve mitokondrial DNA’daki timinle reaksiyona girerek,</a:t>
            </a:r>
            <a:r>
              <a:rPr lang="tr-TR" dirty="0" smtClean="0"/>
              <a:t> tek zincir kırılmalarına yol açar. Sonuçta, hücrelerin enerji kaybetmesiyle nekrotik tipte hücre ölümü gerçekleşmektedir.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2800" smtClean="0"/>
              <a:t>Serbest radikallerin neden olduğu bazı hastalıklar :</a:t>
            </a:r>
            <a:br>
              <a:rPr lang="tr-TR" sz="2800" smtClean="0"/>
            </a:br>
            <a:endParaRPr lang="tr-TR" sz="2800" smtClean="0"/>
          </a:p>
        </p:txBody>
      </p:sp>
      <p:sp>
        <p:nvSpPr>
          <p:cNvPr id="3686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Vazkülitler, romatoid artrit gibi iltihabi ve immün hasarlar</a:t>
            </a:r>
          </a:p>
          <a:p>
            <a:pPr eaLnBrk="1" hangingPunct="1">
              <a:buFont typeface="Wingdings 2" pitchFamily="18" charset="2"/>
              <a:buNone/>
            </a:pPr>
            <a:r>
              <a:rPr lang="tr-TR" smtClean="0"/>
              <a:t> Solunum sisteminde anfizem, akciğer kanseri, KOAH</a:t>
            </a:r>
          </a:p>
          <a:p>
            <a:pPr eaLnBrk="1" hangingPunct="1">
              <a:buFont typeface="Wingdings 2" pitchFamily="18" charset="2"/>
              <a:buNone/>
            </a:pPr>
            <a:r>
              <a:rPr lang="tr-TR" smtClean="0"/>
              <a:t>Kardiyovasküler sistemde ateroskleroz</a:t>
            </a:r>
          </a:p>
          <a:p>
            <a:pPr eaLnBrk="1" hangingPunct="1"/>
            <a:r>
              <a:rPr lang="tr-TR" smtClean="0"/>
              <a:t>Böbreklerde otoimmün nefrotik sendromlar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789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 Gastrointestinal sistemde mide mukozası ülserleri, pankreatitler;</a:t>
            </a:r>
          </a:p>
          <a:p>
            <a:pPr eaLnBrk="1" hangingPunct="1"/>
            <a:r>
              <a:rPr lang="tr-TR" smtClean="0"/>
              <a:t>Eritrositlerde sıtma, anemi, kurşun zehirlenmesi;</a:t>
            </a:r>
          </a:p>
          <a:p>
            <a:pPr eaLnBrk="1" hangingPunct="1"/>
            <a:r>
              <a:rPr lang="tr-TR" smtClean="0"/>
              <a:t>Stres ülserleri, serebral iskemi gibi iskemi-reperfüzyon sendromları </a:t>
            </a:r>
          </a:p>
          <a:p>
            <a:pPr eaLnBrk="1" hangingPunct="1"/>
            <a:r>
              <a:rPr lang="tr-TR" smtClean="0"/>
              <a:t>Gözde katarakt, retinopatiler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891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 Karaciğerde endotoksin;</a:t>
            </a:r>
          </a:p>
          <a:p>
            <a:pPr eaLnBrk="1" hangingPunct="1"/>
            <a:r>
              <a:rPr lang="tr-TR" smtClean="0"/>
              <a:t>Sinir sisteminde epilepsi, Parkinson, Alzheimer</a:t>
            </a:r>
          </a:p>
          <a:p>
            <a:pPr eaLnBrk="1" hangingPunct="1"/>
            <a:r>
              <a:rPr lang="tr-TR" smtClean="0"/>
              <a:t>Ciltte yanıklar, porfiria, kontakt dermatit gibi bozukluklar;</a:t>
            </a:r>
          </a:p>
          <a:p>
            <a:pPr eaLnBrk="1" hangingPunct="1"/>
            <a:r>
              <a:rPr lang="tr-TR" smtClean="0"/>
              <a:t>Şeker hastalığı</a:t>
            </a:r>
          </a:p>
          <a:p>
            <a:pPr eaLnBrk="1" hangingPunct="1"/>
            <a:r>
              <a:rPr lang="tr-TR" smtClean="0"/>
              <a:t>Kas distrofisi,</a:t>
            </a:r>
          </a:p>
          <a:p>
            <a:pPr eaLnBrk="1" hangingPunct="1"/>
            <a:r>
              <a:rPr lang="tr-TR" smtClean="0"/>
              <a:t> Yaşlanma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205</Words>
  <PresentationFormat>Ekran Gösterisi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2. Hafta Serbest radikaller ve sağlık</vt:lpstr>
      <vt:lpstr>Lipid peroksidasyonu</vt:lpstr>
      <vt:lpstr>Proteinlerin oksidatif modifikasyonu</vt:lpstr>
      <vt:lpstr>DNA hasarı</vt:lpstr>
      <vt:lpstr>Serbest radikallerin neden olduğu bazı hastalıklar : </vt:lpstr>
      <vt:lpstr>Slayt 6</vt:lpstr>
      <vt:lpstr>Slayt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USER</cp:lastModifiedBy>
  <cp:revision>17</cp:revision>
  <dcterms:created xsi:type="dcterms:W3CDTF">2021-11-30T20:32:30Z</dcterms:created>
  <dcterms:modified xsi:type="dcterms:W3CDTF">2021-12-09T17:38:22Z</dcterms:modified>
</cp:coreProperties>
</file>