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9"/>
  </p:handoutMasterIdLst>
  <p:sldIdLst>
    <p:sldId id="256" r:id="rId2"/>
    <p:sldId id="315" r:id="rId3"/>
    <p:sldId id="316" r:id="rId4"/>
    <p:sldId id="319" r:id="rId5"/>
    <p:sldId id="317" r:id="rId6"/>
    <p:sldId id="323" r:id="rId7"/>
    <p:sldId id="318" r:id="rId8"/>
    <p:sldId id="320" r:id="rId9"/>
    <p:sldId id="353" r:id="rId10"/>
    <p:sldId id="325" r:id="rId11"/>
    <p:sldId id="326" r:id="rId12"/>
    <p:sldId id="354" r:id="rId13"/>
    <p:sldId id="324" r:id="rId14"/>
    <p:sldId id="355" r:id="rId15"/>
    <p:sldId id="331" r:id="rId16"/>
    <p:sldId id="327" r:id="rId17"/>
    <p:sldId id="332" r:id="rId18"/>
    <p:sldId id="328" r:id="rId19"/>
    <p:sldId id="329" r:id="rId20"/>
    <p:sldId id="333" r:id="rId21"/>
    <p:sldId id="330" r:id="rId22"/>
    <p:sldId id="334" r:id="rId23"/>
    <p:sldId id="335" r:id="rId24"/>
    <p:sldId id="322" r:id="rId25"/>
    <p:sldId id="338" r:id="rId26"/>
    <p:sldId id="337" r:id="rId27"/>
    <p:sldId id="336" r:id="rId28"/>
    <p:sldId id="356" r:id="rId29"/>
    <p:sldId id="321" r:id="rId30"/>
    <p:sldId id="339" r:id="rId31"/>
    <p:sldId id="340" r:id="rId32"/>
    <p:sldId id="357" r:id="rId33"/>
    <p:sldId id="341" r:id="rId34"/>
    <p:sldId id="358" r:id="rId35"/>
    <p:sldId id="345" r:id="rId36"/>
    <p:sldId id="346" r:id="rId37"/>
    <p:sldId id="347" r:id="rId38"/>
    <p:sldId id="359" r:id="rId39"/>
    <p:sldId id="342" r:id="rId40"/>
    <p:sldId id="351" r:id="rId41"/>
    <p:sldId id="350" r:id="rId42"/>
    <p:sldId id="352" r:id="rId43"/>
    <p:sldId id="389" r:id="rId44"/>
    <p:sldId id="344" r:id="rId45"/>
    <p:sldId id="360" r:id="rId46"/>
    <p:sldId id="361" r:id="rId47"/>
    <p:sldId id="362" r:id="rId48"/>
    <p:sldId id="377" r:id="rId49"/>
    <p:sldId id="363" r:id="rId50"/>
    <p:sldId id="379" r:id="rId51"/>
    <p:sldId id="378" r:id="rId52"/>
    <p:sldId id="364" r:id="rId53"/>
    <p:sldId id="365" r:id="rId54"/>
    <p:sldId id="380" r:id="rId55"/>
    <p:sldId id="382" r:id="rId56"/>
    <p:sldId id="366" r:id="rId57"/>
    <p:sldId id="383" r:id="rId58"/>
    <p:sldId id="367" r:id="rId59"/>
    <p:sldId id="384" r:id="rId60"/>
    <p:sldId id="368" r:id="rId61"/>
    <p:sldId id="385" r:id="rId62"/>
    <p:sldId id="369" r:id="rId63"/>
    <p:sldId id="386" r:id="rId64"/>
    <p:sldId id="370" r:id="rId65"/>
    <p:sldId id="387" r:id="rId66"/>
    <p:sldId id="388" r:id="rId67"/>
    <p:sldId id="302" r:id="rId6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606" autoAdjust="0"/>
  </p:normalViewPr>
  <p:slideViewPr>
    <p:cSldViewPr>
      <p:cViewPr varScale="1">
        <p:scale>
          <a:sx n="86" d="100"/>
          <a:sy n="86" d="100"/>
        </p:scale>
        <p:origin x="15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279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4D3E8776-AB09-4EDC-BA1D-EF4E5378F2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EC0ED28E-E00B-48F0-8DCE-0A0CDD4EA5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D1730A-0A11-42E7-8CE9-6123E48B2DB5}" type="datetimeFigureOut">
              <a:rPr lang="tr-TR" smtClean="0"/>
              <a:t>9.01.2023</a:t>
            </a:fld>
            <a:endParaRPr lang="tr-TR"/>
          </a:p>
        </p:txBody>
      </p:sp>
      <p:sp>
        <p:nvSpPr>
          <p:cNvPr id="4" name="Alt Bilgi Yer Tutucusu 3">
            <a:extLst>
              <a:ext uri="{FF2B5EF4-FFF2-40B4-BE49-F238E27FC236}">
                <a16:creationId xmlns:a16="http://schemas.microsoft.com/office/drawing/2014/main" id="{C7EB4F14-AF67-4617-94A3-B44E02F469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B1031D0F-BB1A-45A1-BB38-B8B30A1B3E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86F970-FFD7-4C47-8F4E-4A357BFA8F9B}" type="slidenum">
              <a:rPr lang="tr-TR" smtClean="0"/>
              <a:t>‹#›</a:t>
            </a:fld>
            <a:endParaRPr lang="tr-TR"/>
          </a:p>
        </p:txBody>
      </p:sp>
    </p:spTree>
    <p:extLst>
      <p:ext uri="{BB962C8B-B14F-4D97-AF65-F5344CB8AC3E}">
        <p14:creationId xmlns:p14="http://schemas.microsoft.com/office/powerpoint/2010/main" val="12275735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7487D298-1B85-4809-8876-81D3304E2AC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BC37AB5C-7F07-47D8-A788-722AAEF2B7EA}"/>
              </a:ext>
            </a:extLst>
          </p:cNvPr>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a:extLst>
              <a:ext uri="{FF2B5EF4-FFF2-40B4-BE49-F238E27FC236}">
                <a16:creationId xmlns:a16="http://schemas.microsoft.com/office/drawing/2014/main" id="{E335F604-7929-4CDE-8A84-087B8DAF0D5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a:extLst>
              <a:ext uri="{FF2B5EF4-FFF2-40B4-BE49-F238E27FC236}">
                <a16:creationId xmlns:a16="http://schemas.microsoft.com/office/drawing/2014/main" id="{2D46F884-D715-4ED2-875E-08FBCF8ADFA7}"/>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A4BE28AE-7438-4147-A44D-FD6BBB5AF783}"/>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FF8D3C9B-FEDD-4309-A91C-9CA1AC6827F8}"/>
              </a:ext>
            </a:extLst>
          </p:cNvPr>
          <p:cNvSpPr>
            <a:spLocks noGrp="1"/>
          </p:cNvSpPr>
          <p:nvPr>
            <p:ph type="sldNum" sz="quarter" idx="12"/>
          </p:nvPr>
        </p:nvSpPr>
        <p:spPr/>
        <p:txBody>
          <a:bodyPr/>
          <a:lstStyle>
            <a:lvl1pPr>
              <a:defRPr/>
            </a:lvl1pPr>
          </a:lstStyle>
          <a:p>
            <a:fld id="{7CAA2947-FA5D-453E-83C0-691EA497C3A3}" type="slidenum">
              <a:rPr lang="tr-TR" altLang="tr-TR"/>
              <a:pPr/>
              <a:t>‹#›</a:t>
            </a:fld>
            <a:endParaRPr lang="tr-TR" altLang="tr-TR"/>
          </a:p>
        </p:txBody>
      </p:sp>
    </p:spTree>
    <p:extLst>
      <p:ext uri="{BB962C8B-B14F-4D97-AF65-F5344CB8AC3E}">
        <p14:creationId xmlns:p14="http://schemas.microsoft.com/office/powerpoint/2010/main" val="253098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88F26E1D-B5D5-467D-A732-7F9CA8F46E2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2D9801B3-D8C9-443D-AFA1-C8E352C699AD}"/>
              </a:ext>
            </a:extLst>
          </p:cNvPr>
          <p:cNvSpPr>
            <a:spLocks noGrp="1"/>
          </p:cNvSpPr>
          <p:nvPr>
            <p:ph type="title"/>
          </p:nvPr>
        </p:nvSpPr>
        <p:spPr/>
        <p:txBody>
          <a:bodyPr/>
          <a:lstStyle/>
          <a:p>
            <a:r>
              <a:rPr lang="tr-TR"/>
              <a:t>Asıl başlık stili için tıklatın</a:t>
            </a:r>
          </a:p>
        </p:txBody>
      </p:sp>
      <p:sp>
        <p:nvSpPr>
          <p:cNvPr id="3" name="Dikey Metin Yer Tutucusu 2">
            <a:extLst>
              <a:ext uri="{FF2B5EF4-FFF2-40B4-BE49-F238E27FC236}">
                <a16:creationId xmlns:a16="http://schemas.microsoft.com/office/drawing/2014/main" id="{9212BA58-6D5E-45A1-8BB2-B58B764336DF}"/>
              </a:ext>
            </a:extLst>
          </p:cNvPr>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7FAAEB-FF59-4AF9-B9AB-AEEDBF0FA107}"/>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6A03263D-EBFC-4F3E-85B8-443336C1AA6C}"/>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65D55F20-03AF-4AD6-857E-596F2A931DB3}"/>
              </a:ext>
            </a:extLst>
          </p:cNvPr>
          <p:cNvSpPr>
            <a:spLocks noGrp="1"/>
          </p:cNvSpPr>
          <p:nvPr>
            <p:ph type="sldNum" sz="quarter" idx="12"/>
          </p:nvPr>
        </p:nvSpPr>
        <p:spPr/>
        <p:txBody>
          <a:bodyPr/>
          <a:lstStyle>
            <a:lvl1pPr>
              <a:defRPr/>
            </a:lvl1pPr>
          </a:lstStyle>
          <a:p>
            <a:fld id="{6E67DD90-68E9-4A4B-ABDD-0E8BBEF178D2}" type="slidenum">
              <a:rPr lang="tr-TR" altLang="tr-TR"/>
              <a:pPr/>
              <a:t>‹#›</a:t>
            </a:fld>
            <a:endParaRPr lang="tr-TR" altLang="tr-TR"/>
          </a:p>
        </p:txBody>
      </p:sp>
    </p:spTree>
    <p:extLst>
      <p:ext uri="{BB962C8B-B14F-4D97-AF65-F5344CB8AC3E}">
        <p14:creationId xmlns:p14="http://schemas.microsoft.com/office/powerpoint/2010/main" val="187262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5C8FEA4F-139E-4BFA-9857-260A0F744E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Dikey Başlık 1">
            <a:extLst>
              <a:ext uri="{FF2B5EF4-FFF2-40B4-BE49-F238E27FC236}">
                <a16:creationId xmlns:a16="http://schemas.microsoft.com/office/drawing/2014/main" id="{F60D4DFA-8B07-484B-89F1-D97C917C1B9D}"/>
              </a:ext>
            </a:extLst>
          </p:cNvPr>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a:extLst>
              <a:ext uri="{FF2B5EF4-FFF2-40B4-BE49-F238E27FC236}">
                <a16:creationId xmlns:a16="http://schemas.microsoft.com/office/drawing/2014/main" id="{6407E197-D18E-4AAA-98CB-38D89A2A056D}"/>
              </a:ext>
            </a:extLst>
          </p:cNvPr>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0C9DE15-502A-4510-8FD4-702426956D5B}"/>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AF428F35-1D3B-46A8-B02C-CB5D1125A4A0}"/>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4DCC5110-F755-4AD6-805D-EAA8F7CED855}"/>
              </a:ext>
            </a:extLst>
          </p:cNvPr>
          <p:cNvSpPr>
            <a:spLocks noGrp="1"/>
          </p:cNvSpPr>
          <p:nvPr>
            <p:ph type="sldNum" sz="quarter" idx="12"/>
          </p:nvPr>
        </p:nvSpPr>
        <p:spPr/>
        <p:txBody>
          <a:bodyPr/>
          <a:lstStyle>
            <a:lvl1pPr>
              <a:defRPr/>
            </a:lvl1pPr>
          </a:lstStyle>
          <a:p>
            <a:fld id="{55CA82F0-B3AF-4CB7-97F8-ACD6140A6373}" type="slidenum">
              <a:rPr lang="tr-TR" altLang="tr-TR"/>
              <a:pPr/>
              <a:t>‹#›</a:t>
            </a:fld>
            <a:endParaRPr lang="tr-TR" altLang="tr-TR"/>
          </a:p>
        </p:txBody>
      </p:sp>
    </p:spTree>
    <p:extLst>
      <p:ext uri="{BB962C8B-B14F-4D97-AF65-F5344CB8AC3E}">
        <p14:creationId xmlns:p14="http://schemas.microsoft.com/office/powerpoint/2010/main" val="324784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9B78E955-A148-4354-AE04-7503133F735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42D4F82A-8FE9-41CF-A790-97BBBD58FF37}"/>
              </a:ext>
            </a:extLst>
          </p:cNvPr>
          <p:cNvSpPr>
            <a:spLocks noGrp="1"/>
          </p:cNvSpPr>
          <p:nvPr>
            <p:ph type="title"/>
          </p:nvPr>
        </p:nvSpPr>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16F19FC7-2638-4BB7-A0CC-8A82FB887288}"/>
              </a:ext>
            </a:extLst>
          </p:cNvPr>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A90686B-8279-46FB-B41F-E98E2231DC81}"/>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9FDBFD0C-237B-4504-989F-BF2E7774E579}"/>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58678693-2296-4922-804D-9180843CA3E7}"/>
              </a:ext>
            </a:extLst>
          </p:cNvPr>
          <p:cNvSpPr>
            <a:spLocks noGrp="1"/>
          </p:cNvSpPr>
          <p:nvPr>
            <p:ph type="sldNum" sz="quarter" idx="12"/>
          </p:nvPr>
        </p:nvSpPr>
        <p:spPr/>
        <p:txBody>
          <a:bodyPr/>
          <a:lstStyle>
            <a:lvl1pPr>
              <a:defRPr/>
            </a:lvl1pPr>
          </a:lstStyle>
          <a:p>
            <a:fld id="{5FDAFA7B-F565-4E90-89BF-5854C230462A}" type="slidenum">
              <a:rPr lang="tr-TR" altLang="tr-TR"/>
              <a:pPr/>
              <a:t>‹#›</a:t>
            </a:fld>
            <a:endParaRPr lang="tr-TR" altLang="tr-TR"/>
          </a:p>
        </p:txBody>
      </p:sp>
    </p:spTree>
    <p:extLst>
      <p:ext uri="{BB962C8B-B14F-4D97-AF65-F5344CB8AC3E}">
        <p14:creationId xmlns:p14="http://schemas.microsoft.com/office/powerpoint/2010/main" val="192996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44F11540-A512-4E5B-A3F1-95331763FF8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747B5DBF-EBBA-480D-A9DC-A7E1021486F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a:extLst>
              <a:ext uri="{FF2B5EF4-FFF2-40B4-BE49-F238E27FC236}">
                <a16:creationId xmlns:a16="http://schemas.microsoft.com/office/drawing/2014/main" id="{1C006CE3-0AD1-413F-909C-F58E44CAEEB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a:extLst>
              <a:ext uri="{FF2B5EF4-FFF2-40B4-BE49-F238E27FC236}">
                <a16:creationId xmlns:a16="http://schemas.microsoft.com/office/drawing/2014/main" id="{4EB13188-DE1D-4E11-8057-0402AED49731}"/>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E74A2D2F-79BB-400E-AA0F-B8760CBC77BA}"/>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769E4D60-8FE9-4979-A580-405515C0EAF7}"/>
              </a:ext>
            </a:extLst>
          </p:cNvPr>
          <p:cNvSpPr>
            <a:spLocks noGrp="1"/>
          </p:cNvSpPr>
          <p:nvPr>
            <p:ph type="sldNum" sz="quarter" idx="12"/>
          </p:nvPr>
        </p:nvSpPr>
        <p:spPr/>
        <p:txBody>
          <a:bodyPr/>
          <a:lstStyle>
            <a:lvl1pPr>
              <a:defRPr/>
            </a:lvl1pPr>
          </a:lstStyle>
          <a:p>
            <a:fld id="{2D72CB6F-A420-4BBF-ACAC-AB0D809A336D}" type="slidenum">
              <a:rPr lang="tr-TR" altLang="tr-TR"/>
              <a:pPr/>
              <a:t>‹#›</a:t>
            </a:fld>
            <a:endParaRPr lang="tr-TR" altLang="tr-TR"/>
          </a:p>
        </p:txBody>
      </p:sp>
    </p:spTree>
    <p:extLst>
      <p:ext uri="{BB962C8B-B14F-4D97-AF65-F5344CB8AC3E}">
        <p14:creationId xmlns:p14="http://schemas.microsoft.com/office/powerpoint/2010/main" val="83520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4" descr="sunu">
            <a:extLst>
              <a:ext uri="{FF2B5EF4-FFF2-40B4-BE49-F238E27FC236}">
                <a16:creationId xmlns:a16="http://schemas.microsoft.com/office/drawing/2014/main" id="{CCAFC7C3-4533-4FB6-8C78-99A4DB9E3D7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30FE0336-BADE-47BD-BE6A-990E6F66DC40}"/>
              </a:ext>
            </a:extLst>
          </p:cNvPr>
          <p:cNvSpPr>
            <a:spLocks noGrp="1"/>
          </p:cNvSpPr>
          <p:nvPr>
            <p:ph type="title"/>
          </p:nvPr>
        </p:nvSpPr>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3F923556-F8E4-4F08-A1F2-94F024C0FCA6}"/>
              </a:ext>
            </a:extLst>
          </p:cNvPr>
          <p:cNvSpPr>
            <a:spLocks noGrp="1"/>
          </p:cNvSpPr>
          <p:nvPr>
            <p:ph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3FB7E4D-A16F-488A-B333-8301C72390D0}"/>
              </a:ext>
            </a:extLst>
          </p:cNvPr>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9A7BDA5-F376-4683-8C4B-CD8AFEAE35DB}"/>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15C91FAC-9B81-4CA7-A8E8-8F116CFF90BA}"/>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2C3AE39E-7FA5-490C-9137-88B17FB40CCB}"/>
              </a:ext>
            </a:extLst>
          </p:cNvPr>
          <p:cNvSpPr>
            <a:spLocks noGrp="1"/>
          </p:cNvSpPr>
          <p:nvPr>
            <p:ph type="sldNum" sz="quarter" idx="12"/>
          </p:nvPr>
        </p:nvSpPr>
        <p:spPr/>
        <p:txBody>
          <a:bodyPr/>
          <a:lstStyle>
            <a:lvl1pPr>
              <a:defRPr/>
            </a:lvl1pPr>
          </a:lstStyle>
          <a:p>
            <a:fld id="{E3D0633C-18C6-44E5-9903-E97B7A49D340}" type="slidenum">
              <a:rPr lang="tr-TR" altLang="tr-TR"/>
              <a:pPr/>
              <a:t>‹#›</a:t>
            </a:fld>
            <a:endParaRPr lang="tr-TR" altLang="tr-TR"/>
          </a:p>
        </p:txBody>
      </p:sp>
    </p:spTree>
    <p:extLst>
      <p:ext uri="{BB962C8B-B14F-4D97-AF65-F5344CB8AC3E}">
        <p14:creationId xmlns:p14="http://schemas.microsoft.com/office/powerpoint/2010/main" val="160436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4" descr="sunu">
            <a:extLst>
              <a:ext uri="{FF2B5EF4-FFF2-40B4-BE49-F238E27FC236}">
                <a16:creationId xmlns:a16="http://schemas.microsoft.com/office/drawing/2014/main" id="{050BA558-371F-47B7-8FA6-502B03CDF3F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75389893-28F9-455C-A1FC-27E27109A98A}"/>
              </a:ext>
            </a:extLst>
          </p:cNvPr>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a:extLst>
              <a:ext uri="{FF2B5EF4-FFF2-40B4-BE49-F238E27FC236}">
                <a16:creationId xmlns:a16="http://schemas.microsoft.com/office/drawing/2014/main" id="{50662EFB-E91A-4B3A-B747-69A34EF5D44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a:extLst>
              <a:ext uri="{FF2B5EF4-FFF2-40B4-BE49-F238E27FC236}">
                <a16:creationId xmlns:a16="http://schemas.microsoft.com/office/drawing/2014/main" id="{B7A13075-96FD-4858-A466-15ABF643609F}"/>
              </a:ext>
            </a:extLst>
          </p:cNvPr>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0984A82-D9D3-4F89-9465-A05B70E7DDB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a:extLst>
              <a:ext uri="{FF2B5EF4-FFF2-40B4-BE49-F238E27FC236}">
                <a16:creationId xmlns:a16="http://schemas.microsoft.com/office/drawing/2014/main" id="{087132E1-2F48-4174-8193-87E5C0AE16F1}"/>
              </a:ext>
            </a:extLst>
          </p:cNvPr>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58A4AAA-F04A-482D-8287-F06E79205EB1}"/>
              </a:ext>
            </a:extLst>
          </p:cNvPr>
          <p:cNvSpPr>
            <a:spLocks noGrp="1"/>
          </p:cNvSpPr>
          <p:nvPr>
            <p:ph type="dt" sz="half" idx="10"/>
          </p:nvPr>
        </p:nvSpPr>
        <p:spPr/>
        <p:txBody>
          <a:bodyPr/>
          <a:lstStyle>
            <a:lvl1pPr>
              <a:defRPr/>
            </a:lvl1pPr>
          </a:lstStyle>
          <a:p>
            <a:endParaRPr lang="tr-TR" altLang="tr-TR"/>
          </a:p>
        </p:txBody>
      </p:sp>
      <p:sp>
        <p:nvSpPr>
          <p:cNvPr id="8" name="Alt Bilgi Yer Tutucusu 7">
            <a:extLst>
              <a:ext uri="{FF2B5EF4-FFF2-40B4-BE49-F238E27FC236}">
                <a16:creationId xmlns:a16="http://schemas.microsoft.com/office/drawing/2014/main" id="{05471C06-8301-417F-A2AF-1B2E754EBC94}"/>
              </a:ext>
            </a:extLst>
          </p:cNvPr>
          <p:cNvSpPr>
            <a:spLocks noGrp="1"/>
          </p:cNvSpPr>
          <p:nvPr>
            <p:ph type="ftr" sz="quarter" idx="11"/>
          </p:nvPr>
        </p:nvSpPr>
        <p:spPr/>
        <p:txBody>
          <a:bodyPr/>
          <a:lstStyle>
            <a:lvl1pPr>
              <a:defRPr/>
            </a:lvl1pPr>
          </a:lstStyle>
          <a:p>
            <a:endParaRPr lang="tr-TR" altLang="tr-TR"/>
          </a:p>
        </p:txBody>
      </p:sp>
      <p:sp>
        <p:nvSpPr>
          <p:cNvPr id="9" name="Slayt Numarası Yer Tutucusu 8">
            <a:extLst>
              <a:ext uri="{FF2B5EF4-FFF2-40B4-BE49-F238E27FC236}">
                <a16:creationId xmlns:a16="http://schemas.microsoft.com/office/drawing/2014/main" id="{1B2A6F5A-071A-404C-BF92-792C691066CB}"/>
              </a:ext>
            </a:extLst>
          </p:cNvPr>
          <p:cNvSpPr>
            <a:spLocks noGrp="1"/>
          </p:cNvSpPr>
          <p:nvPr>
            <p:ph type="sldNum" sz="quarter" idx="12"/>
          </p:nvPr>
        </p:nvSpPr>
        <p:spPr/>
        <p:txBody>
          <a:bodyPr/>
          <a:lstStyle>
            <a:lvl1pPr>
              <a:defRPr/>
            </a:lvl1pPr>
          </a:lstStyle>
          <a:p>
            <a:fld id="{8D3AF721-B687-4810-AD40-7C70B07FDF3E}" type="slidenum">
              <a:rPr lang="tr-TR" altLang="tr-TR"/>
              <a:pPr/>
              <a:t>‹#›</a:t>
            </a:fld>
            <a:endParaRPr lang="tr-TR" altLang="tr-TR"/>
          </a:p>
        </p:txBody>
      </p:sp>
    </p:spTree>
    <p:extLst>
      <p:ext uri="{BB962C8B-B14F-4D97-AF65-F5344CB8AC3E}">
        <p14:creationId xmlns:p14="http://schemas.microsoft.com/office/powerpoint/2010/main" val="279165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FB983A-9774-46FC-AB7D-63F42A520EF6}"/>
              </a:ext>
            </a:extLst>
          </p:cNvPr>
          <p:cNvSpPr>
            <a:spLocks noGrp="1"/>
          </p:cNvSpPr>
          <p:nvPr>
            <p:ph type="title"/>
          </p:nvPr>
        </p:nvSpPr>
        <p:spPr/>
        <p:txBody>
          <a:bodyPr/>
          <a:lstStyle/>
          <a:p>
            <a:r>
              <a:rPr lang="tr-TR"/>
              <a:t>Asıl başlık stili için tıklatın</a:t>
            </a:r>
          </a:p>
        </p:txBody>
      </p:sp>
      <p:sp>
        <p:nvSpPr>
          <p:cNvPr id="3" name="Veri Yer Tutucusu 2">
            <a:extLst>
              <a:ext uri="{FF2B5EF4-FFF2-40B4-BE49-F238E27FC236}">
                <a16:creationId xmlns:a16="http://schemas.microsoft.com/office/drawing/2014/main" id="{56674E93-5FA3-45AB-A711-AED667B253D9}"/>
              </a:ext>
            </a:extLst>
          </p:cNvPr>
          <p:cNvSpPr>
            <a:spLocks noGrp="1"/>
          </p:cNvSpPr>
          <p:nvPr>
            <p:ph type="dt" sz="half" idx="10"/>
          </p:nvPr>
        </p:nvSpPr>
        <p:spPr/>
        <p:txBody>
          <a:bodyPr/>
          <a:lstStyle>
            <a:lvl1pPr>
              <a:defRPr/>
            </a:lvl1pPr>
          </a:lstStyle>
          <a:p>
            <a:endParaRPr lang="tr-TR" altLang="tr-TR"/>
          </a:p>
        </p:txBody>
      </p:sp>
      <p:sp>
        <p:nvSpPr>
          <p:cNvPr id="4" name="Alt Bilgi Yer Tutucusu 3">
            <a:extLst>
              <a:ext uri="{FF2B5EF4-FFF2-40B4-BE49-F238E27FC236}">
                <a16:creationId xmlns:a16="http://schemas.microsoft.com/office/drawing/2014/main" id="{DE1F7518-33CD-4404-9F63-A885FF394200}"/>
              </a:ext>
            </a:extLst>
          </p:cNvPr>
          <p:cNvSpPr>
            <a:spLocks noGrp="1"/>
          </p:cNvSpPr>
          <p:nvPr>
            <p:ph type="ftr" sz="quarter" idx="11"/>
          </p:nvPr>
        </p:nvSpPr>
        <p:spPr/>
        <p:txBody>
          <a:bodyPr/>
          <a:lstStyle>
            <a:lvl1pPr>
              <a:defRPr/>
            </a:lvl1pPr>
          </a:lstStyle>
          <a:p>
            <a:endParaRPr lang="tr-TR" altLang="tr-TR"/>
          </a:p>
        </p:txBody>
      </p:sp>
      <p:sp>
        <p:nvSpPr>
          <p:cNvPr id="5" name="Slayt Numarası Yer Tutucusu 4">
            <a:extLst>
              <a:ext uri="{FF2B5EF4-FFF2-40B4-BE49-F238E27FC236}">
                <a16:creationId xmlns:a16="http://schemas.microsoft.com/office/drawing/2014/main" id="{BE3031B0-4789-45E8-A840-3AACBB04191D}"/>
              </a:ext>
            </a:extLst>
          </p:cNvPr>
          <p:cNvSpPr>
            <a:spLocks noGrp="1"/>
          </p:cNvSpPr>
          <p:nvPr>
            <p:ph type="sldNum" sz="quarter" idx="12"/>
          </p:nvPr>
        </p:nvSpPr>
        <p:spPr/>
        <p:txBody>
          <a:bodyPr/>
          <a:lstStyle>
            <a:lvl1pPr>
              <a:defRPr/>
            </a:lvl1pPr>
          </a:lstStyle>
          <a:p>
            <a:fld id="{5DBCE01B-BC79-4EBF-AABB-9049824FFFEA}" type="slidenum">
              <a:rPr lang="tr-TR" altLang="tr-TR"/>
              <a:pPr/>
              <a:t>‹#›</a:t>
            </a:fld>
            <a:endParaRPr lang="tr-TR" altLang="tr-TR"/>
          </a:p>
        </p:txBody>
      </p:sp>
      <p:pic>
        <p:nvPicPr>
          <p:cNvPr id="6" name="Picture 4" descr="sunu">
            <a:extLst>
              <a:ext uri="{FF2B5EF4-FFF2-40B4-BE49-F238E27FC236}">
                <a16:creationId xmlns:a16="http://schemas.microsoft.com/office/drawing/2014/main" id="{B104AD21-30E9-4A01-8166-A5EE38AE716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2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sunu">
            <a:extLst>
              <a:ext uri="{FF2B5EF4-FFF2-40B4-BE49-F238E27FC236}">
                <a16:creationId xmlns:a16="http://schemas.microsoft.com/office/drawing/2014/main" id="{60EF2FE9-5B91-4E83-A174-050677E2DBA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2D1FFAF3-7EFB-4987-8493-187087346E10}"/>
              </a:ext>
            </a:extLst>
          </p:cNvPr>
          <p:cNvSpPr>
            <a:spLocks noGrp="1"/>
          </p:cNvSpPr>
          <p:nvPr>
            <p:ph type="dt" sz="half" idx="10"/>
          </p:nvPr>
        </p:nvSpPr>
        <p:spPr/>
        <p:txBody>
          <a:bodyPr/>
          <a:lstStyle>
            <a:lvl1pPr>
              <a:defRPr/>
            </a:lvl1pPr>
          </a:lstStyle>
          <a:p>
            <a:endParaRPr lang="tr-TR" altLang="tr-TR"/>
          </a:p>
        </p:txBody>
      </p:sp>
      <p:sp>
        <p:nvSpPr>
          <p:cNvPr id="3" name="Alt Bilgi Yer Tutucusu 2">
            <a:extLst>
              <a:ext uri="{FF2B5EF4-FFF2-40B4-BE49-F238E27FC236}">
                <a16:creationId xmlns:a16="http://schemas.microsoft.com/office/drawing/2014/main" id="{9531664F-7100-4381-A309-4920AAE877BF}"/>
              </a:ext>
            </a:extLst>
          </p:cNvPr>
          <p:cNvSpPr>
            <a:spLocks noGrp="1"/>
          </p:cNvSpPr>
          <p:nvPr>
            <p:ph type="ftr" sz="quarter" idx="11"/>
          </p:nvPr>
        </p:nvSpPr>
        <p:spPr/>
        <p:txBody>
          <a:bodyPr/>
          <a:lstStyle>
            <a:lvl1pPr>
              <a:defRPr/>
            </a:lvl1pPr>
          </a:lstStyle>
          <a:p>
            <a:endParaRPr lang="tr-TR" altLang="tr-TR"/>
          </a:p>
        </p:txBody>
      </p:sp>
      <p:sp>
        <p:nvSpPr>
          <p:cNvPr id="4" name="Slayt Numarası Yer Tutucusu 3">
            <a:extLst>
              <a:ext uri="{FF2B5EF4-FFF2-40B4-BE49-F238E27FC236}">
                <a16:creationId xmlns:a16="http://schemas.microsoft.com/office/drawing/2014/main" id="{1B0EDF4D-A215-4F4C-B721-92D3357A910F}"/>
              </a:ext>
            </a:extLst>
          </p:cNvPr>
          <p:cNvSpPr>
            <a:spLocks noGrp="1"/>
          </p:cNvSpPr>
          <p:nvPr>
            <p:ph type="sldNum" sz="quarter" idx="12"/>
          </p:nvPr>
        </p:nvSpPr>
        <p:spPr/>
        <p:txBody>
          <a:bodyPr/>
          <a:lstStyle>
            <a:lvl1pPr>
              <a:defRPr/>
            </a:lvl1pPr>
          </a:lstStyle>
          <a:p>
            <a:fld id="{C0DB2017-C5EA-4040-AFCE-66D928E4D27A}" type="slidenum">
              <a:rPr lang="tr-TR" altLang="tr-TR"/>
              <a:pPr/>
              <a:t>‹#›</a:t>
            </a:fld>
            <a:endParaRPr lang="tr-TR" altLang="tr-TR"/>
          </a:p>
        </p:txBody>
      </p:sp>
    </p:spTree>
    <p:extLst>
      <p:ext uri="{BB962C8B-B14F-4D97-AF65-F5344CB8AC3E}">
        <p14:creationId xmlns:p14="http://schemas.microsoft.com/office/powerpoint/2010/main" val="286379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4" descr="sunu">
            <a:extLst>
              <a:ext uri="{FF2B5EF4-FFF2-40B4-BE49-F238E27FC236}">
                <a16:creationId xmlns:a16="http://schemas.microsoft.com/office/drawing/2014/main" id="{2F46E11D-82FC-4A81-B285-A43A1849538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B2E54319-3A17-43C6-A602-9A1DD41A4ED1}"/>
              </a:ext>
            </a:extLst>
          </p:cNvPr>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a:extLst>
              <a:ext uri="{FF2B5EF4-FFF2-40B4-BE49-F238E27FC236}">
                <a16:creationId xmlns:a16="http://schemas.microsoft.com/office/drawing/2014/main" id="{EDF23EF2-C3E3-40B2-8607-968EF51F26D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D9C3D52-DC02-4970-9D95-AF91DC6A9A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a:extLst>
              <a:ext uri="{FF2B5EF4-FFF2-40B4-BE49-F238E27FC236}">
                <a16:creationId xmlns:a16="http://schemas.microsoft.com/office/drawing/2014/main" id="{36155F93-8516-4423-BB06-FE58C6BC18EC}"/>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507077AC-5583-4387-953F-4136A5B0555E}"/>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3B5A4FE1-63E2-43CA-8B3E-66C7A4D5FB09}"/>
              </a:ext>
            </a:extLst>
          </p:cNvPr>
          <p:cNvSpPr>
            <a:spLocks noGrp="1"/>
          </p:cNvSpPr>
          <p:nvPr>
            <p:ph type="sldNum" sz="quarter" idx="12"/>
          </p:nvPr>
        </p:nvSpPr>
        <p:spPr/>
        <p:txBody>
          <a:bodyPr/>
          <a:lstStyle>
            <a:lvl1pPr>
              <a:defRPr/>
            </a:lvl1pPr>
          </a:lstStyle>
          <a:p>
            <a:fld id="{CA35059F-8913-415E-B6EE-8A0C42125F00}" type="slidenum">
              <a:rPr lang="tr-TR" altLang="tr-TR"/>
              <a:pPr/>
              <a:t>‹#›</a:t>
            </a:fld>
            <a:endParaRPr lang="tr-TR" altLang="tr-TR"/>
          </a:p>
        </p:txBody>
      </p:sp>
    </p:spTree>
    <p:extLst>
      <p:ext uri="{BB962C8B-B14F-4D97-AF65-F5344CB8AC3E}">
        <p14:creationId xmlns:p14="http://schemas.microsoft.com/office/powerpoint/2010/main" val="181784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4" descr="sunu">
            <a:extLst>
              <a:ext uri="{FF2B5EF4-FFF2-40B4-BE49-F238E27FC236}">
                <a16:creationId xmlns:a16="http://schemas.microsoft.com/office/drawing/2014/main" id="{DA90758A-5C1B-417F-A445-9333CC1F7BA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B62BB14D-A81B-4BF0-9E5C-85B48DB3449D}"/>
              </a:ext>
            </a:extLst>
          </p:cNvPr>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a:extLst>
              <a:ext uri="{FF2B5EF4-FFF2-40B4-BE49-F238E27FC236}">
                <a16:creationId xmlns:a16="http://schemas.microsoft.com/office/drawing/2014/main" id="{F9C027C4-3CCB-41BC-A1B0-C948BA7A7EA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a:extLst>
              <a:ext uri="{FF2B5EF4-FFF2-40B4-BE49-F238E27FC236}">
                <a16:creationId xmlns:a16="http://schemas.microsoft.com/office/drawing/2014/main" id="{2EC9412D-38CF-44CA-AB58-109946B99B3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a:extLst>
              <a:ext uri="{FF2B5EF4-FFF2-40B4-BE49-F238E27FC236}">
                <a16:creationId xmlns:a16="http://schemas.microsoft.com/office/drawing/2014/main" id="{30EED56E-5A68-4365-8B88-F5C974F7A748}"/>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A366051D-8C40-41E1-9FAC-3333DEA17A12}"/>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FF462AE5-A6F0-4C34-907D-1D343CF21471}"/>
              </a:ext>
            </a:extLst>
          </p:cNvPr>
          <p:cNvSpPr>
            <a:spLocks noGrp="1"/>
          </p:cNvSpPr>
          <p:nvPr>
            <p:ph type="sldNum" sz="quarter" idx="12"/>
          </p:nvPr>
        </p:nvSpPr>
        <p:spPr/>
        <p:txBody>
          <a:bodyPr/>
          <a:lstStyle>
            <a:lvl1pPr>
              <a:defRPr/>
            </a:lvl1pPr>
          </a:lstStyle>
          <a:p>
            <a:fld id="{2FD47004-EDAA-4BCF-9DE3-C7477122C224}" type="slidenum">
              <a:rPr lang="tr-TR" altLang="tr-TR"/>
              <a:pPr/>
              <a:t>‹#›</a:t>
            </a:fld>
            <a:endParaRPr lang="tr-TR" altLang="tr-TR"/>
          </a:p>
        </p:txBody>
      </p:sp>
    </p:spTree>
    <p:extLst>
      <p:ext uri="{BB962C8B-B14F-4D97-AF65-F5344CB8AC3E}">
        <p14:creationId xmlns:p14="http://schemas.microsoft.com/office/powerpoint/2010/main" val="234205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72F3F7-B9CC-4C99-93C4-E01C35479B1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a:extLst>
              <a:ext uri="{FF2B5EF4-FFF2-40B4-BE49-F238E27FC236}">
                <a16:creationId xmlns:a16="http://schemas.microsoft.com/office/drawing/2014/main" id="{773EF15F-EC6B-4E6E-BC68-97CFA2DF0CD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a:extLst>
              <a:ext uri="{FF2B5EF4-FFF2-40B4-BE49-F238E27FC236}">
                <a16:creationId xmlns:a16="http://schemas.microsoft.com/office/drawing/2014/main" id="{3D7AB4DE-139B-43F0-B6A7-166B526EC03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tr-TR" altLang="tr-TR"/>
          </a:p>
        </p:txBody>
      </p:sp>
      <p:sp>
        <p:nvSpPr>
          <p:cNvPr id="1029" name="Rectangle 5">
            <a:extLst>
              <a:ext uri="{FF2B5EF4-FFF2-40B4-BE49-F238E27FC236}">
                <a16:creationId xmlns:a16="http://schemas.microsoft.com/office/drawing/2014/main" id="{C1205DE4-E68B-4831-96FC-7B4627FF135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tr-TR"/>
          </a:p>
        </p:txBody>
      </p:sp>
      <p:sp>
        <p:nvSpPr>
          <p:cNvPr id="1030" name="Rectangle 6">
            <a:extLst>
              <a:ext uri="{FF2B5EF4-FFF2-40B4-BE49-F238E27FC236}">
                <a16:creationId xmlns:a16="http://schemas.microsoft.com/office/drawing/2014/main" id="{FDB0B5E3-58EB-493C-B893-C9EDC94552F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C2AD343-42BE-4C0D-8C43-9BE1CB1E29F7}"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sunu kapak">
            <a:extLst>
              <a:ext uri="{FF2B5EF4-FFF2-40B4-BE49-F238E27FC236}">
                <a16:creationId xmlns:a16="http://schemas.microsoft.com/office/drawing/2014/main" id="{95F6E267-728F-4FB0-8651-BFFD2B0EC1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012"/>
            <a:ext cx="9392574" cy="6850988"/>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
            <a:extLst>
              <a:ext uri="{FF2B5EF4-FFF2-40B4-BE49-F238E27FC236}">
                <a16:creationId xmlns:a16="http://schemas.microsoft.com/office/drawing/2014/main" id="{F38C432D-5372-448E-9829-E0F45631D439}"/>
              </a:ext>
            </a:extLst>
          </p:cNvPr>
          <p:cNvSpPr>
            <a:spLocks noGrp="1" noChangeArrowheads="1"/>
          </p:cNvSpPr>
          <p:nvPr>
            <p:ph type="subTitle" idx="1"/>
          </p:nvPr>
        </p:nvSpPr>
        <p:spPr>
          <a:xfrm>
            <a:off x="3048000" y="3162300"/>
            <a:ext cx="6248400" cy="952500"/>
          </a:xfrm>
        </p:spPr>
        <p:txBody>
          <a:bodyPr/>
          <a:lstStyle/>
          <a:p>
            <a:pPr>
              <a:lnSpc>
                <a:spcPct val="90000"/>
              </a:lnSpc>
            </a:pPr>
            <a:r>
              <a:rPr lang="tr-TR" altLang="tr-TR" sz="3200" b="1" dirty="0"/>
              <a:t>REKREASYONDA GÜNCEL TREND VE GELİŞMELER</a:t>
            </a:r>
          </a:p>
        </p:txBody>
      </p:sp>
      <p:sp>
        <p:nvSpPr>
          <p:cNvPr id="6" name="Rectangle 8">
            <a:extLst>
              <a:ext uri="{FF2B5EF4-FFF2-40B4-BE49-F238E27FC236}">
                <a16:creationId xmlns:a16="http://schemas.microsoft.com/office/drawing/2014/main" id="{40919079-B759-42A8-9F3B-9A1143AB97DE}"/>
              </a:ext>
            </a:extLst>
          </p:cNvPr>
          <p:cNvSpPr txBox="1">
            <a:spLocks noChangeArrowheads="1"/>
          </p:cNvSpPr>
          <p:nvPr/>
        </p:nvSpPr>
        <p:spPr bwMode="auto">
          <a:xfrm>
            <a:off x="2895600" y="1143000"/>
            <a:ext cx="609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sz="3200" b="1" dirty="0"/>
              <a:t>YAŞAR DOĞU SPOR BİLİMLERİ FAKÜLTESİ</a:t>
            </a:r>
          </a:p>
        </p:txBody>
      </p:sp>
      <p:sp>
        <p:nvSpPr>
          <p:cNvPr id="8" name="Rectangle 8">
            <a:extLst>
              <a:ext uri="{FF2B5EF4-FFF2-40B4-BE49-F238E27FC236}">
                <a16:creationId xmlns:a16="http://schemas.microsoft.com/office/drawing/2014/main" id="{2B89DD1B-66F7-4797-94FB-C51343EB1C18}"/>
              </a:ext>
            </a:extLst>
          </p:cNvPr>
          <p:cNvSpPr txBox="1">
            <a:spLocks noChangeArrowheads="1"/>
          </p:cNvSpPr>
          <p:nvPr/>
        </p:nvSpPr>
        <p:spPr bwMode="auto">
          <a:xfrm>
            <a:off x="3048000" y="5334000"/>
            <a:ext cx="609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sz="2000" b="1" i="1" dirty="0">
                <a:solidFill>
                  <a:schemeClr val="bg1">
                    <a:lumMod val="50000"/>
                  </a:schemeClr>
                </a:solidFill>
              </a:rPr>
              <a:t>Dr. İzzet İSLAMOĞLU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E1AA03-5F68-4857-9B50-32BEC18FF1AB}"/>
              </a:ext>
            </a:extLst>
          </p:cNvPr>
          <p:cNvSpPr>
            <a:spLocks noGrp="1"/>
          </p:cNvSpPr>
          <p:nvPr>
            <p:ph idx="1"/>
          </p:nvPr>
        </p:nvSpPr>
        <p:spPr>
          <a:xfrm>
            <a:off x="152399" y="152400"/>
            <a:ext cx="8686800" cy="4525963"/>
          </a:xfrm>
        </p:spPr>
        <p:txBody>
          <a:bodyPr/>
          <a:lstStyle/>
          <a:p>
            <a:pPr marL="0" indent="0" algn="just">
              <a:buNone/>
            </a:pPr>
            <a:r>
              <a:rPr lang="tr-TR" sz="2800" b="1" dirty="0"/>
              <a:t>Wellness</a:t>
            </a:r>
            <a:r>
              <a:rPr lang="tr-TR" sz="2800" dirty="0"/>
              <a:t> ise bazen "</a:t>
            </a:r>
            <a:r>
              <a:rPr lang="tr-TR" sz="2800" dirty="0" err="1"/>
              <a:t>health</a:t>
            </a:r>
            <a:r>
              <a:rPr lang="tr-TR" sz="2800" dirty="0"/>
              <a:t> (sağlık)” kelimesi ile aynı anlamda kullanılmakla beraber esasen anlamca farklılık içermektedir. "</a:t>
            </a:r>
            <a:r>
              <a:rPr lang="tr-TR" sz="2800" dirty="0" err="1"/>
              <a:t>Health</a:t>
            </a:r>
            <a:r>
              <a:rPr lang="tr-TR" sz="2800" dirty="0"/>
              <a:t>" bedenin genel durumunu (fiziksel ve zihinsel) ifade ederken, </a:t>
            </a:r>
            <a:r>
              <a:rPr lang="tr-TR" sz="2800" dirty="0" err="1"/>
              <a:t>wellness</a:t>
            </a:r>
            <a:r>
              <a:rPr lang="tr-TR" sz="2800" dirty="0"/>
              <a:t>” bireylerin kendi fiziksel ve zihinsel durumlarından, diğer bir ifade ile sağlıklarından memnuniyetini içeren daha iyi bir yaşam kalitesine ve sağlıklı yaşama yönelik özlemlerini ifade eder (</a:t>
            </a:r>
            <a:r>
              <a:rPr lang="tr-TR" sz="2800" dirty="0" err="1"/>
              <a:t>Koskinen</a:t>
            </a:r>
            <a:r>
              <a:rPr lang="tr-TR" sz="2800" dirty="0"/>
              <a:t> ve </a:t>
            </a:r>
            <a:r>
              <a:rPr lang="tr-TR" sz="2800" dirty="0" err="1"/>
              <a:t>Wilska</a:t>
            </a:r>
            <a:r>
              <a:rPr lang="tr-TR" sz="2800" dirty="0"/>
              <a:t>, 2019: 261). </a:t>
            </a:r>
          </a:p>
        </p:txBody>
      </p:sp>
      <p:pic>
        <p:nvPicPr>
          <p:cNvPr id="5" name="Resim 4">
            <a:extLst>
              <a:ext uri="{FF2B5EF4-FFF2-40B4-BE49-F238E27FC236}">
                <a16:creationId xmlns:a16="http://schemas.microsoft.com/office/drawing/2014/main" id="{9920B578-CA95-4F58-B7CE-2A7B32091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038600"/>
            <a:ext cx="6898889" cy="2819400"/>
          </a:xfrm>
          <a:prstGeom prst="rect">
            <a:avLst/>
          </a:prstGeom>
        </p:spPr>
      </p:pic>
    </p:spTree>
    <p:extLst>
      <p:ext uri="{BB962C8B-B14F-4D97-AF65-F5344CB8AC3E}">
        <p14:creationId xmlns:p14="http://schemas.microsoft.com/office/powerpoint/2010/main" val="221978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E1AA03-5F68-4857-9B50-32BEC18FF1AB}"/>
              </a:ext>
            </a:extLst>
          </p:cNvPr>
          <p:cNvSpPr>
            <a:spLocks noGrp="1"/>
          </p:cNvSpPr>
          <p:nvPr>
            <p:ph idx="1"/>
          </p:nvPr>
        </p:nvSpPr>
        <p:spPr>
          <a:xfrm>
            <a:off x="457200" y="762000"/>
            <a:ext cx="8229600" cy="4525963"/>
          </a:xfrm>
        </p:spPr>
        <p:txBody>
          <a:bodyPr/>
          <a:lstStyle/>
          <a:p>
            <a:pPr marL="0" indent="0" algn="just">
              <a:lnSpc>
                <a:spcPct val="150000"/>
              </a:lnSpc>
              <a:buNone/>
            </a:pPr>
            <a:r>
              <a:rPr lang="tr-TR" sz="2800" dirty="0"/>
              <a:t>Bu bağlamda sağlıklı yaşam, zindelik anlamına gelen "</a:t>
            </a:r>
            <a:r>
              <a:rPr lang="tr-TR" sz="2800" dirty="0" err="1"/>
              <a:t>wellness</a:t>
            </a:r>
            <a:r>
              <a:rPr lang="tr-TR" sz="2800" dirty="0"/>
              <a:t>” ile kaplıca anlamına da gelen "</a:t>
            </a:r>
            <a:r>
              <a:rPr lang="tr-TR" sz="2800" dirty="0" err="1"/>
              <a:t>spa</a:t>
            </a:r>
            <a:r>
              <a:rPr lang="tr-TR" sz="2800" dirty="0"/>
              <a:t>” kelimeleri uluslararası tanımlanmış bir deyim hâline gelmiştir. Termal turizmin yeni bir boyutu olarak karşımıza çıkan "Spa &amp; </a:t>
            </a:r>
            <a:r>
              <a:rPr lang="tr-TR" sz="2800" dirty="0" err="1"/>
              <a:t>wellness</a:t>
            </a:r>
            <a:r>
              <a:rPr lang="tr-TR" sz="2800" dirty="0"/>
              <a:t>” merkezleri genellikle lüks otellerin bünyesinde bulunmaktadır (Apaydın Başa, 2009: 214). </a:t>
            </a:r>
            <a:endParaRPr lang="tr-TR" dirty="0"/>
          </a:p>
        </p:txBody>
      </p:sp>
    </p:spTree>
    <p:extLst>
      <p:ext uri="{BB962C8B-B14F-4D97-AF65-F5344CB8AC3E}">
        <p14:creationId xmlns:p14="http://schemas.microsoft.com/office/powerpoint/2010/main" val="87149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E1AA03-5F68-4857-9B50-32BEC18FF1AB}"/>
              </a:ext>
            </a:extLst>
          </p:cNvPr>
          <p:cNvSpPr>
            <a:spLocks noGrp="1"/>
          </p:cNvSpPr>
          <p:nvPr>
            <p:ph idx="1"/>
          </p:nvPr>
        </p:nvSpPr>
        <p:spPr>
          <a:xfrm>
            <a:off x="381000" y="533400"/>
            <a:ext cx="8382000" cy="4525963"/>
          </a:xfrm>
        </p:spPr>
        <p:txBody>
          <a:bodyPr/>
          <a:lstStyle/>
          <a:p>
            <a:pPr marL="0" indent="0" algn="just">
              <a:lnSpc>
                <a:spcPct val="150000"/>
              </a:lnSpc>
              <a:buNone/>
            </a:pPr>
            <a:r>
              <a:rPr lang="tr-TR" sz="2800" dirty="0"/>
              <a:t>Geçmişte olduğu gibi günümüzde de insanlar sağlıklı kalmak ve dinlenmek için termal ve Spa hizmetleri sunan işletmelerden yoğun bir şekilde yararlanmaya çalışmaktadırlar. Gerek sağlıklarını geliştirmek, gerek bozulan  sağlıklarını geri elde etmek için gerçekleştirilen bu faaliyetler </a:t>
            </a:r>
            <a:r>
              <a:rPr lang="tr-TR" sz="2800" dirty="0" err="1"/>
              <a:t>rekreatif</a:t>
            </a:r>
            <a:r>
              <a:rPr lang="tr-TR" sz="2800" dirty="0"/>
              <a:t> faaliyetler olarak değerlendirilebilmektedir (Tütüncü, 2014:3).</a:t>
            </a:r>
          </a:p>
          <a:p>
            <a:pPr marL="0" indent="0">
              <a:buNone/>
            </a:pPr>
            <a:endParaRPr lang="tr-TR" dirty="0"/>
          </a:p>
        </p:txBody>
      </p:sp>
    </p:spTree>
    <p:extLst>
      <p:ext uri="{BB962C8B-B14F-4D97-AF65-F5344CB8AC3E}">
        <p14:creationId xmlns:p14="http://schemas.microsoft.com/office/powerpoint/2010/main" val="9615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1B3CDA7-6750-4130-87C0-48E645850983}"/>
              </a:ext>
            </a:extLst>
          </p:cNvPr>
          <p:cNvSpPr>
            <a:spLocks noGrp="1"/>
          </p:cNvSpPr>
          <p:nvPr>
            <p:ph idx="1"/>
          </p:nvPr>
        </p:nvSpPr>
        <p:spPr>
          <a:xfrm>
            <a:off x="152400" y="228600"/>
            <a:ext cx="8534400" cy="5897563"/>
          </a:xfrm>
        </p:spPr>
        <p:txBody>
          <a:bodyPr/>
          <a:lstStyle/>
          <a:p>
            <a:pPr marL="0" indent="0" algn="just">
              <a:lnSpc>
                <a:spcPct val="150000"/>
              </a:lnSpc>
              <a:buNone/>
            </a:pPr>
            <a:r>
              <a:rPr lang="tr-TR" sz="2800" dirty="0"/>
              <a:t>Global Wellness Enstitü (GWI)'nün açıkladığı rapora göre, global "</a:t>
            </a:r>
            <a:r>
              <a:rPr lang="tr-TR" sz="2800" dirty="0" err="1"/>
              <a:t>wellness</a:t>
            </a:r>
            <a:r>
              <a:rPr lang="tr-TR" sz="2800" dirty="0"/>
              <a:t>” ekonomisi 2018 yılında 4,5 trilyon ABD dolarlık bir ekonomik büyüklüğe ulaşmıştır ve bu rakamın küresel ekonomik büyüklüğün %5,3'ünü temsil ettiği ifade edilmiştir. Aynı raporda Dünyada "</a:t>
            </a:r>
            <a:r>
              <a:rPr lang="tr-TR" sz="2800" dirty="0" err="1"/>
              <a:t>wellness</a:t>
            </a:r>
            <a:r>
              <a:rPr lang="tr-TR" sz="2800" dirty="0"/>
              <a:t>” faaliyetlerine katılan bireylerin yaptıkları harcamaların toplam küresel sağlık harcamalarının yarısı kadar olduğu belirtilmiştir. </a:t>
            </a:r>
            <a:endParaRPr lang="tr-TR" dirty="0"/>
          </a:p>
          <a:p>
            <a:endParaRPr lang="tr-TR" dirty="0"/>
          </a:p>
        </p:txBody>
      </p:sp>
    </p:spTree>
    <p:extLst>
      <p:ext uri="{BB962C8B-B14F-4D97-AF65-F5344CB8AC3E}">
        <p14:creationId xmlns:p14="http://schemas.microsoft.com/office/powerpoint/2010/main" val="3080747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1B3CDA7-6750-4130-87C0-48E645850983}"/>
              </a:ext>
            </a:extLst>
          </p:cNvPr>
          <p:cNvSpPr>
            <a:spLocks noGrp="1"/>
          </p:cNvSpPr>
          <p:nvPr>
            <p:ph idx="1"/>
          </p:nvPr>
        </p:nvSpPr>
        <p:spPr>
          <a:xfrm>
            <a:off x="152400" y="762000"/>
            <a:ext cx="8534400" cy="5897563"/>
          </a:xfrm>
        </p:spPr>
        <p:txBody>
          <a:bodyPr/>
          <a:lstStyle/>
          <a:p>
            <a:pPr marL="0" indent="0" algn="just">
              <a:lnSpc>
                <a:spcPct val="150000"/>
              </a:lnSpc>
              <a:buNone/>
            </a:pPr>
            <a:r>
              <a:rPr lang="tr-TR" sz="2800" dirty="0"/>
              <a:t>Ayrıca raporda 2015 ile 2017 yılları arasında gelirlerde en  çok büyüme gösteren sağlıklı yaşam ekonomisi sektörünün bir oran ile Spa endüstrisi olduğu ifade edilmekte olup, ikinci en büyük büyümenin ise bir oranla ”Wellness” alanında ortaya çıktığı vurgulanmaktadır (Global Wellness </a:t>
            </a:r>
            <a:r>
              <a:rPr lang="tr-TR" sz="2800" dirty="0" err="1"/>
              <a:t>Institute</a:t>
            </a:r>
            <a:r>
              <a:rPr lang="tr-TR" sz="2800" dirty="0"/>
              <a:t>, 2018).</a:t>
            </a:r>
          </a:p>
          <a:p>
            <a:pPr marL="0" indent="0">
              <a:buNone/>
            </a:pPr>
            <a:endParaRPr lang="tr-TR" dirty="0"/>
          </a:p>
          <a:p>
            <a:endParaRPr lang="tr-TR" dirty="0"/>
          </a:p>
        </p:txBody>
      </p:sp>
    </p:spTree>
    <p:extLst>
      <p:ext uri="{BB962C8B-B14F-4D97-AF65-F5344CB8AC3E}">
        <p14:creationId xmlns:p14="http://schemas.microsoft.com/office/powerpoint/2010/main" val="48009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E1AA03-5F68-4857-9B50-32BEC18FF1AB}"/>
              </a:ext>
            </a:extLst>
          </p:cNvPr>
          <p:cNvSpPr>
            <a:spLocks noGrp="1"/>
          </p:cNvSpPr>
          <p:nvPr>
            <p:ph idx="1"/>
          </p:nvPr>
        </p:nvSpPr>
        <p:spPr>
          <a:xfrm>
            <a:off x="76200" y="0"/>
            <a:ext cx="8610600" cy="5745163"/>
          </a:xfrm>
        </p:spPr>
        <p:txBody>
          <a:bodyPr/>
          <a:lstStyle/>
          <a:p>
            <a:pPr marL="0" indent="0" algn="just">
              <a:buNone/>
            </a:pPr>
            <a:r>
              <a:rPr lang="tr-TR" sz="2800" b="1" dirty="0"/>
              <a:t>Son yıllarda </a:t>
            </a:r>
            <a:r>
              <a:rPr lang="tr-TR" sz="2800" b="1" dirty="0" err="1"/>
              <a:t>spa</a:t>
            </a:r>
            <a:r>
              <a:rPr lang="tr-TR" sz="2800" b="1" dirty="0"/>
              <a:t> işletmelerinde Yeni trend olan hizmetler olarak da şunlar ön plana çıkmaktadır (</a:t>
            </a:r>
            <a:r>
              <a:rPr lang="tr-TR" sz="2800" b="1" dirty="0" err="1"/>
              <a:t>Bayburs</a:t>
            </a:r>
            <a:r>
              <a:rPr lang="tr-TR" sz="2800" b="1" dirty="0"/>
              <a:t>, 2019);</a:t>
            </a:r>
          </a:p>
          <a:p>
            <a:pPr marL="0" indent="0" algn="just">
              <a:buNone/>
            </a:pPr>
            <a:r>
              <a:rPr lang="tr-TR" sz="2800" b="1" dirty="0" err="1">
                <a:solidFill>
                  <a:srgbClr val="FF0000"/>
                </a:solidFill>
              </a:rPr>
              <a:t>Watsu</a:t>
            </a:r>
            <a:r>
              <a:rPr lang="tr-TR" sz="2800" b="1" dirty="0">
                <a:solidFill>
                  <a:srgbClr val="FF0000"/>
                </a:solidFill>
              </a:rPr>
              <a:t>: </a:t>
            </a:r>
            <a:r>
              <a:rPr lang="tr-TR" sz="2800" dirty="0"/>
              <a:t>Kişinin stresini azaltıp ve rahatlamasını sağlamak için ılık yapılan su dansı, masaj ve germe işlemlerinin bileşiminden oluşmaktadır.</a:t>
            </a:r>
          </a:p>
          <a:p>
            <a:pPr marL="0" indent="0" algn="just">
              <a:buNone/>
            </a:pPr>
            <a:r>
              <a:rPr lang="tr-TR" sz="2800" b="1" dirty="0">
                <a:solidFill>
                  <a:srgbClr val="FF0000"/>
                </a:solidFill>
              </a:rPr>
              <a:t>Kristal Şifa Tedavisi: </a:t>
            </a:r>
            <a:r>
              <a:rPr lang="tr-TR" sz="2800" dirty="0"/>
              <a:t>Kişilerin bağışıklık sitemini güçlendirmek ve çakraları dengeleyip kan dolaşımını düzenleyebilmek için değerli taşların sahip olduğu özelliklerden faydalanılmaktadır. </a:t>
            </a:r>
          </a:p>
          <a:p>
            <a:pPr marL="0" indent="0" algn="just">
              <a:buNone/>
            </a:pPr>
            <a:endParaRPr lang="tr-TR" sz="2800" dirty="0"/>
          </a:p>
        </p:txBody>
      </p:sp>
      <p:pic>
        <p:nvPicPr>
          <p:cNvPr id="4" name="Resim 3">
            <a:extLst>
              <a:ext uri="{FF2B5EF4-FFF2-40B4-BE49-F238E27FC236}">
                <a16:creationId xmlns:a16="http://schemas.microsoft.com/office/drawing/2014/main" id="{919A5B61-AC6C-4FF5-9320-ECB161DE2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2" y="4572001"/>
            <a:ext cx="4296937" cy="2205896"/>
          </a:xfrm>
          <a:prstGeom prst="rect">
            <a:avLst/>
          </a:prstGeom>
        </p:spPr>
      </p:pic>
    </p:spTree>
    <p:extLst>
      <p:ext uri="{BB962C8B-B14F-4D97-AF65-F5344CB8AC3E}">
        <p14:creationId xmlns:p14="http://schemas.microsoft.com/office/powerpoint/2010/main" val="409414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E1AA03-5F68-4857-9B50-32BEC18FF1AB}"/>
              </a:ext>
            </a:extLst>
          </p:cNvPr>
          <p:cNvSpPr>
            <a:spLocks noGrp="1"/>
          </p:cNvSpPr>
          <p:nvPr>
            <p:ph idx="1"/>
          </p:nvPr>
        </p:nvSpPr>
        <p:spPr>
          <a:xfrm>
            <a:off x="457200" y="381000"/>
            <a:ext cx="8229600" cy="5745163"/>
          </a:xfrm>
        </p:spPr>
        <p:txBody>
          <a:bodyPr/>
          <a:lstStyle/>
          <a:p>
            <a:pPr marL="0" indent="0" algn="just">
              <a:buNone/>
            </a:pPr>
            <a:r>
              <a:rPr lang="tr-TR" sz="2800" b="1" dirty="0">
                <a:solidFill>
                  <a:srgbClr val="FF0000"/>
                </a:solidFill>
              </a:rPr>
              <a:t>Dijital </a:t>
            </a:r>
            <a:r>
              <a:rPr lang="tr-TR" sz="2800" b="1" dirty="0" err="1">
                <a:solidFill>
                  <a:srgbClr val="FF0000"/>
                </a:solidFill>
              </a:rPr>
              <a:t>Detoks</a:t>
            </a:r>
            <a:r>
              <a:rPr lang="tr-TR" sz="2800" b="1" dirty="0">
                <a:solidFill>
                  <a:srgbClr val="FF0000"/>
                </a:solidFill>
              </a:rPr>
              <a:t>: </a:t>
            </a:r>
            <a:r>
              <a:rPr lang="tr-TR" sz="2800" dirty="0"/>
              <a:t>Son günlerde birçok </a:t>
            </a:r>
            <a:r>
              <a:rPr lang="tr-TR" sz="2800" dirty="0" err="1"/>
              <a:t>spa</a:t>
            </a:r>
            <a:r>
              <a:rPr lang="tr-TR" sz="2800" dirty="0"/>
              <a:t> merkezinin hizmetleri arasına koyduğu bu program, kişilerin cep telefonu, tablet ve dizüstü bilgisayar gibi devamlı kullandığı cihazları kapatıp, ellerinden bırakmayı teşvik eden programları kapsamaktadır.</a:t>
            </a:r>
          </a:p>
          <a:p>
            <a:pPr marL="0" indent="0" algn="just">
              <a:buNone/>
            </a:pPr>
            <a:r>
              <a:rPr lang="tr-TR" sz="2800" b="1" dirty="0">
                <a:solidFill>
                  <a:srgbClr val="FF0000"/>
                </a:solidFill>
              </a:rPr>
              <a:t>Kriyoterapi: </a:t>
            </a:r>
            <a:r>
              <a:rPr lang="tr-TR" sz="2800" dirty="0"/>
              <a:t>Soğuk mekânlar kullanılarak uygulanan bu program, kişilerin kronik ağrılarını tedavi etmek için uygulanılmaktadır. Kişi soğuk yere donmaya karşı ağız ve kulaklarına koruyucu takıp, ayağına çorap giyerek girdiği bu tedavide, sıvı nitrojen sprey deri üzerinde yer alan iyi ve kötü huylu tümörlere ve lekelere uygulanılmaktadır. </a:t>
            </a:r>
          </a:p>
          <a:p>
            <a:pPr marL="0" indent="0" algn="just">
              <a:buNone/>
            </a:pPr>
            <a:endParaRPr lang="tr-TR" sz="2800" dirty="0"/>
          </a:p>
        </p:txBody>
      </p:sp>
    </p:spTree>
    <p:extLst>
      <p:ext uri="{BB962C8B-B14F-4D97-AF65-F5344CB8AC3E}">
        <p14:creationId xmlns:p14="http://schemas.microsoft.com/office/powerpoint/2010/main" val="6879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E1AA03-5F68-4857-9B50-32BEC18FF1AB}"/>
              </a:ext>
            </a:extLst>
          </p:cNvPr>
          <p:cNvSpPr>
            <a:spLocks noGrp="1"/>
          </p:cNvSpPr>
          <p:nvPr>
            <p:ph idx="1"/>
          </p:nvPr>
        </p:nvSpPr>
        <p:spPr>
          <a:xfrm>
            <a:off x="457200" y="381000"/>
            <a:ext cx="8229600" cy="5745163"/>
          </a:xfrm>
        </p:spPr>
        <p:txBody>
          <a:bodyPr/>
          <a:lstStyle/>
          <a:p>
            <a:pPr marL="0" indent="0" algn="just">
              <a:lnSpc>
                <a:spcPct val="150000"/>
              </a:lnSpc>
              <a:buNone/>
            </a:pPr>
            <a:r>
              <a:rPr lang="tr-TR" sz="2800" b="1" dirty="0">
                <a:solidFill>
                  <a:srgbClr val="FF0000"/>
                </a:solidFill>
              </a:rPr>
              <a:t>Tuz Mağaraları: </a:t>
            </a:r>
            <a:r>
              <a:rPr lang="tr-TR" sz="2800" dirty="0"/>
              <a:t>İnsanların yaptığı tuz mağaralarında oturularak nefes açılan bu terapi programı </a:t>
            </a:r>
            <a:r>
              <a:rPr lang="tr-TR" sz="2800" dirty="0" err="1"/>
              <a:t>Haloterapi</a:t>
            </a:r>
            <a:r>
              <a:rPr lang="tr-TR" sz="2800" dirty="0"/>
              <a:t> olarak da bilinmektedir. </a:t>
            </a:r>
            <a:r>
              <a:rPr lang="tr-TR" sz="2800" dirty="0" err="1"/>
              <a:t>Antibakteriyel</a:t>
            </a:r>
            <a:r>
              <a:rPr lang="tr-TR" sz="2800" dirty="0"/>
              <a:t> özellikler içeren tuz, solunum ve cilt sorunlarının azalmasına yardımcı olmaktadır.</a:t>
            </a:r>
          </a:p>
          <a:p>
            <a:pPr marL="0" indent="0" algn="just">
              <a:buNone/>
            </a:pPr>
            <a:endParaRPr lang="tr-TR" sz="2800" dirty="0"/>
          </a:p>
        </p:txBody>
      </p:sp>
      <p:pic>
        <p:nvPicPr>
          <p:cNvPr id="4" name="Resim 3">
            <a:extLst>
              <a:ext uri="{FF2B5EF4-FFF2-40B4-BE49-F238E27FC236}">
                <a16:creationId xmlns:a16="http://schemas.microsoft.com/office/drawing/2014/main" id="{F056C735-C6D4-4CD0-A76A-23CAD1450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570705"/>
            <a:ext cx="4669445" cy="3203076"/>
          </a:xfrm>
          <a:prstGeom prst="rect">
            <a:avLst/>
          </a:prstGeom>
        </p:spPr>
      </p:pic>
    </p:spTree>
    <p:extLst>
      <p:ext uri="{BB962C8B-B14F-4D97-AF65-F5344CB8AC3E}">
        <p14:creationId xmlns:p14="http://schemas.microsoft.com/office/powerpoint/2010/main" val="52587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2EE7C4-15B5-47AB-A390-B71050625A6B}"/>
              </a:ext>
            </a:extLst>
          </p:cNvPr>
          <p:cNvSpPr>
            <a:spLocks noGrp="1"/>
          </p:cNvSpPr>
          <p:nvPr>
            <p:ph type="title"/>
          </p:nvPr>
        </p:nvSpPr>
        <p:spPr>
          <a:xfrm>
            <a:off x="457200" y="274638"/>
            <a:ext cx="8229600" cy="563562"/>
          </a:xfrm>
        </p:spPr>
        <p:txBody>
          <a:bodyPr/>
          <a:lstStyle/>
          <a:p>
            <a:pPr marL="555625" marR="1771650" indent="400685">
              <a:lnSpc>
                <a:spcPct val="107000"/>
              </a:lnSpc>
              <a:spcAft>
                <a:spcPts val="25"/>
              </a:spcAft>
            </a:pPr>
            <a:br>
              <a:rPr lang="tr-TR" sz="3600" dirty="0">
                <a:solidFill>
                  <a:srgbClr val="FF0000"/>
                </a:solidFill>
                <a:effectLst/>
                <a:latin typeface="Times New Roman" panose="02020603050405020304" pitchFamily="18" charset="0"/>
                <a:ea typeface="Times New Roman" panose="02020603050405020304" pitchFamily="18" charset="0"/>
              </a:rPr>
            </a:br>
            <a:r>
              <a:rPr lang="tr-TR" sz="3600" dirty="0">
                <a:solidFill>
                  <a:srgbClr val="FF0000"/>
                </a:solidFill>
                <a:effectLst/>
                <a:latin typeface="Times New Roman" panose="02020603050405020304" pitchFamily="18" charset="0"/>
                <a:ea typeface="Times New Roman" panose="02020603050405020304" pitchFamily="18" charset="0"/>
              </a:rPr>
              <a:t>Yoga</a:t>
            </a:r>
            <a:br>
              <a:rPr lang="tr-TR" sz="3600" dirty="0">
                <a:solidFill>
                  <a:srgbClr val="FF0000"/>
                </a:solidFill>
                <a:effectLst/>
                <a:latin typeface="Times New Roman" panose="02020603050405020304" pitchFamily="18" charset="0"/>
                <a:ea typeface="Times New Roman" panose="02020603050405020304" pitchFamily="18" charset="0"/>
              </a:rPr>
            </a:br>
            <a:endParaRPr lang="tr-TR" sz="3600" dirty="0">
              <a:solidFill>
                <a:srgbClr val="FF0000"/>
              </a:solidFill>
            </a:endParaRPr>
          </a:p>
        </p:txBody>
      </p:sp>
      <p:sp>
        <p:nvSpPr>
          <p:cNvPr id="3" name="İçerik Yer Tutucusu 2">
            <a:extLst>
              <a:ext uri="{FF2B5EF4-FFF2-40B4-BE49-F238E27FC236}">
                <a16:creationId xmlns:a16="http://schemas.microsoft.com/office/drawing/2014/main" id="{EEE1AA03-5F68-4857-9B50-32BEC18FF1AB}"/>
              </a:ext>
            </a:extLst>
          </p:cNvPr>
          <p:cNvSpPr>
            <a:spLocks noGrp="1"/>
          </p:cNvSpPr>
          <p:nvPr>
            <p:ph idx="1"/>
          </p:nvPr>
        </p:nvSpPr>
        <p:spPr>
          <a:xfrm>
            <a:off x="228600" y="1031062"/>
            <a:ext cx="8686800" cy="4525963"/>
          </a:xfrm>
        </p:spPr>
        <p:txBody>
          <a:bodyPr/>
          <a:lstStyle/>
          <a:p>
            <a:pPr marL="0" indent="0" algn="just">
              <a:buNone/>
            </a:pPr>
            <a:r>
              <a:rPr lang="tr-TR" dirty="0"/>
              <a:t>Son yıllarda ortaya çıkan ve günümüzde de oldukça moda olan </a:t>
            </a:r>
            <a:r>
              <a:rPr lang="tr-TR" dirty="0" err="1"/>
              <a:t>rekreatif</a:t>
            </a:r>
            <a:r>
              <a:rPr lang="tr-TR" dirty="0"/>
              <a:t> faaliyetlerden biri de yogadır. Özellikle </a:t>
            </a:r>
            <a:r>
              <a:rPr lang="tr-TR" dirty="0" err="1"/>
              <a:t>ekorekreasyon</a:t>
            </a:r>
            <a:r>
              <a:rPr lang="tr-TR" dirty="0"/>
              <a:t> faaliyetleri kapsamında doğada gerçekleştirilen, insanları hem dinlendiren ve sakinleştiren hem de huzurlu bir yerde boş zamanlarını değerlendirmesini sağlayan yoga faaliyetlerine karşı olan talep artmaktadır. </a:t>
            </a:r>
          </a:p>
        </p:txBody>
      </p:sp>
    </p:spTree>
    <p:extLst>
      <p:ext uri="{BB962C8B-B14F-4D97-AF65-F5344CB8AC3E}">
        <p14:creationId xmlns:p14="http://schemas.microsoft.com/office/powerpoint/2010/main" val="105815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E1AA03-5F68-4857-9B50-32BEC18FF1AB}"/>
              </a:ext>
            </a:extLst>
          </p:cNvPr>
          <p:cNvSpPr>
            <a:spLocks noGrp="1"/>
          </p:cNvSpPr>
          <p:nvPr>
            <p:ph idx="1"/>
          </p:nvPr>
        </p:nvSpPr>
        <p:spPr>
          <a:xfrm>
            <a:off x="152400" y="609600"/>
            <a:ext cx="8839200" cy="5897563"/>
          </a:xfrm>
        </p:spPr>
        <p:txBody>
          <a:bodyPr/>
          <a:lstStyle/>
          <a:p>
            <a:pPr marL="0" indent="0" algn="just">
              <a:buNone/>
            </a:pPr>
            <a:r>
              <a:rPr lang="tr-TR" dirty="0"/>
              <a:t>Sanskrit dilinde "kontrol etmek", "boyunduruk altına almak” veya "birleştirmek” anlamında kullanılan ”</a:t>
            </a:r>
            <a:r>
              <a:rPr lang="tr-TR" dirty="0" err="1"/>
              <a:t>yuj</a:t>
            </a:r>
            <a:r>
              <a:rPr lang="tr-TR" dirty="0"/>
              <a:t>” kelimesinden türeyen yoga (tr. </a:t>
            </a:r>
            <a:r>
              <a:rPr lang="tr-TR" dirty="0" err="1"/>
              <a:t>wikipedia</a:t>
            </a:r>
            <a:r>
              <a:rPr lang="tr-TR" dirty="0"/>
              <a:t>. org, 2020b) fiziksel hareketlerin, nefes egzersizlerinin ve meditasyonun bir araya gelmesinden oluşmaktadır. Asıl hedefi ise bireylerin zihninin, bedeninin ve nefesinin bütünlüğünü sağlayabilmektir (Akarsu ve </a:t>
            </a:r>
            <a:r>
              <a:rPr lang="tr-TR" dirty="0" err="1"/>
              <a:t>Rathfisch</a:t>
            </a:r>
            <a:r>
              <a:rPr lang="tr-TR" dirty="0"/>
              <a:t>, 2018: 57). </a:t>
            </a:r>
          </a:p>
        </p:txBody>
      </p:sp>
    </p:spTree>
    <p:extLst>
      <p:ext uri="{BB962C8B-B14F-4D97-AF65-F5344CB8AC3E}">
        <p14:creationId xmlns:p14="http://schemas.microsoft.com/office/powerpoint/2010/main" val="37570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86EA06-158C-42A7-A7AC-286B9901CAB8}"/>
              </a:ext>
            </a:extLst>
          </p:cNvPr>
          <p:cNvSpPr>
            <a:spLocks noGrp="1"/>
          </p:cNvSpPr>
          <p:nvPr>
            <p:ph idx="1"/>
          </p:nvPr>
        </p:nvSpPr>
        <p:spPr>
          <a:xfrm>
            <a:off x="342900" y="533400"/>
            <a:ext cx="8458200" cy="4525963"/>
          </a:xfrm>
        </p:spPr>
        <p:txBody>
          <a:bodyPr/>
          <a:lstStyle/>
          <a:p>
            <a:pPr marL="0" indent="0" algn="just">
              <a:lnSpc>
                <a:spcPct val="150000"/>
              </a:lnSpc>
              <a:buNone/>
            </a:pPr>
            <a:r>
              <a:rPr lang="tr-TR" sz="2800" dirty="0"/>
              <a:t>Potansiyel rekreasyon katılımcılarının sosyal yapılarındaki değişim, kişilerin sağlık konularına verdikleri önemin ve bilinç seviyelerinin artması, konaklama tercihlerinde yaşanan değişimler ve boş zaman faaliyetlerinde ortaya çıkan çeşitlenme ve trendler, rekreasyonda yenilikleri takip etme eğilimlerini artırmaktadır. </a:t>
            </a:r>
          </a:p>
        </p:txBody>
      </p:sp>
    </p:spTree>
    <p:extLst>
      <p:ext uri="{BB962C8B-B14F-4D97-AF65-F5344CB8AC3E}">
        <p14:creationId xmlns:p14="http://schemas.microsoft.com/office/powerpoint/2010/main" val="3549655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E1AA03-5F68-4857-9B50-32BEC18FF1AB}"/>
              </a:ext>
            </a:extLst>
          </p:cNvPr>
          <p:cNvSpPr>
            <a:spLocks noGrp="1"/>
          </p:cNvSpPr>
          <p:nvPr>
            <p:ph idx="1"/>
          </p:nvPr>
        </p:nvSpPr>
        <p:spPr>
          <a:xfrm>
            <a:off x="152400" y="609600"/>
            <a:ext cx="8839200" cy="5897563"/>
          </a:xfrm>
        </p:spPr>
        <p:txBody>
          <a:bodyPr/>
          <a:lstStyle/>
          <a:p>
            <a:pPr marL="0" indent="0" algn="just">
              <a:lnSpc>
                <a:spcPct val="150000"/>
              </a:lnSpc>
              <a:buNone/>
            </a:pPr>
            <a:r>
              <a:rPr lang="tr-TR" dirty="0"/>
              <a:t>Diğer bir ifade ile yoga, bireylerin kendi sağlıklarım iyileştirebilmeleri ve hatta daha iyi bir noktaya taşıyabilmeleri amacının yanında' kendilerini tam anlamıyla tanıyabilmeleri ve kendi öz benliğine ulaşmak için kullandıkları bir yoldur (</a:t>
            </a:r>
            <a:r>
              <a:rPr lang="tr-TR" dirty="0" err="1"/>
              <a:t>Küçükelçi</a:t>
            </a:r>
            <a:r>
              <a:rPr lang="tr-TR" dirty="0"/>
              <a:t>, 2018: 907). </a:t>
            </a:r>
          </a:p>
        </p:txBody>
      </p:sp>
    </p:spTree>
    <p:extLst>
      <p:ext uri="{BB962C8B-B14F-4D97-AF65-F5344CB8AC3E}">
        <p14:creationId xmlns:p14="http://schemas.microsoft.com/office/powerpoint/2010/main" val="4259930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1B3CDA7-6750-4130-87C0-48E645850983}"/>
              </a:ext>
            </a:extLst>
          </p:cNvPr>
          <p:cNvSpPr>
            <a:spLocks noGrp="1"/>
          </p:cNvSpPr>
          <p:nvPr>
            <p:ph idx="1"/>
          </p:nvPr>
        </p:nvSpPr>
        <p:spPr>
          <a:xfrm>
            <a:off x="342900" y="152400"/>
            <a:ext cx="8458200" cy="4525963"/>
          </a:xfrm>
        </p:spPr>
        <p:txBody>
          <a:bodyPr/>
          <a:lstStyle/>
          <a:p>
            <a:pPr marL="0" indent="0" algn="just">
              <a:lnSpc>
                <a:spcPct val="150000"/>
              </a:lnSpc>
              <a:buNone/>
            </a:pPr>
            <a:r>
              <a:rPr lang="tr-TR" sz="2400" dirty="0"/>
              <a:t>Yaklaşık 5000 yıllık bir geçmişe sahip olan yoga, zihinsel ve bedensel birçok faydasından dolayı son yıllarda dünyada popülerlik kazanmaya devam etmektedir. Dünya yoga istatistiklerine bakıldığında, dünya genelinde 300 milyon kişi yoga yaparken, bu kişilerin %44'ü haftada 2 veya 3 defa bu aktivitelerini gerçekleştirmektedirler. Amerika Birleşik Devletleri'nde ise yoga yapan her üç kişiden biri en az bir kez sınıf dışında açık alanda Yoga yapmaya çalışmıştır. </a:t>
            </a:r>
          </a:p>
        </p:txBody>
      </p:sp>
    </p:spTree>
    <p:extLst>
      <p:ext uri="{BB962C8B-B14F-4D97-AF65-F5344CB8AC3E}">
        <p14:creationId xmlns:p14="http://schemas.microsoft.com/office/powerpoint/2010/main" val="4007331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1B3CDA7-6750-4130-87C0-48E645850983}"/>
              </a:ext>
            </a:extLst>
          </p:cNvPr>
          <p:cNvSpPr>
            <a:spLocks noGrp="1"/>
          </p:cNvSpPr>
          <p:nvPr>
            <p:ph idx="1"/>
          </p:nvPr>
        </p:nvSpPr>
        <p:spPr>
          <a:xfrm>
            <a:off x="152400" y="152400"/>
            <a:ext cx="8458200" cy="4525963"/>
          </a:xfrm>
        </p:spPr>
        <p:txBody>
          <a:bodyPr/>
          <a:lstStyle/>
          <a:p>
            <a:pPr marL="0" indent="0" algn="just">
              <a:lnSpc>
                <a:spcPct val="150000"/>
              </a:lnSpc>
              <a:buNone/>
            </a:pPr>
            <a:r>
              <a:rPr lang="tr-TR" sz="2400" dirty="0"/>
              <a:t>Yoga faaliyetlerine katılan kişilerin %54'ü yoganın ruhsal olarak gerginliklerini azaltmaya yardımcı olduğunu ifade etmişlerdir, Yoga yapan kişi, yoga için ayda ortalama yaklaşık 90 Amerikan doları harcarken, dünya genelinde yoga </a:t>
            </a:r>
            <a:r>
              <a:rPr lang="tr-TR" sz="2400" dirty="0" err="1"/>
              <a:t>endüstfişinin</a:t>
            </a:r>
            <a:r>
              <a:rPr lang="tr-TR" sz="2400" dirty="0"/>
              <a:t> ekonomik büyüklüğü 84 milyar doların üzerine çıkmıştır. (</a:t>
            </a:r>
            <a:r>
              <a:rPr lang="tr-TR" sz="2400" dirty="0" err="1"/>
              <a:t>Zuckerman</a:t>
            </a:r>
            <a:r>
              <a:rPr lang="tr-TR" sz="2400" dirty="0"/>
              <a:t>, 2020). Bununla birlikte evcil köpekler ile yapılan yoga pratiği olarak ilk defa 2001 yılında Suzi </a:t>
            </a:r>
            <a:r>
              <a:rPr lang="tr-TR" sz="2400" dirty="0" err="1"/>
              <a:t>Teitelman</a:t>
            </a:r>
            <a:r>
              <a:rPr lang="tr-TR" sz="2400" dirty="0"/>
              <a:t> tarafından ortaya çıkarılan "</a:t>
            </a:r>
            <a:r>
              <a:rPr lang="tr-TR" sz="2400" dirty="0" err="1"/>
              <a:t>Doga</a:t>
            </a:r>
            <a:r>
              <a:rPr lang="tr-TR" sz="2400" dirty="0"/>
              <a:t> (</a:t>
            </a:r>
            <a:r>
              <a:rPr lang="tr-TR" sz="2400" dirty="0" err="1"/>
              <a:t>Dog</a:t>
            </a:r>
            <a:r>
              <a:rPr lang="tr-TR" sz="2400" dirty="0"/>
              <a:t>-Yoga)” ise tüm dünyadaki yoga topluluklarında popülerlik kazanamaya devam etmektedir. </a:t>
            </a:r>
          </a:p>
        </p:txBody>
      </p:sp>
    </p:spTree>
    <p:extLst>
      <p:ext uri="{BB962C8B-B14F-4D97-AF65-F5344CB8AC3E}">
        <p14:creationId xmlns:p14="http://schemas.microsoft.com/office/powerpoint/2010/main" val="581932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1B3CDA7-6750-4130-87C0-48E645850983}"/>
              </a:ext>
            </a:extLst>
          </p:cNvPr>
          <p:cNvSpPr>
            <a:spLocks noGrp="1"/>
          </p:cNvSpPr>
          <p:nvPr>
            <p:ph idx="1"/>
          </p:nvPr>
        </p:nvSpPr>
        <p:spPr>
          <a:xfrm>
            <a:off x="152400" y="762000"/>
            <a:ext cx="8458200" cy="4525963"/>
          </a:xfrm>
        </p:spPr>
        <p:txBody>
          <a:bodyPr/>
          <a:lstStyle/>
          <a:p>
            <a:pPr marL="0" indent="0" algn="just">
              <a:lnSpc>
                <a:spcPct val="150000"/>
              </a:lnSpc>
              <a:buNone/>
            </a:pPr>
            <a:r>
              <a:rPr lang="tr-TR" sz="2400" dirty="0"/>
              <a:t>Birçok köpek sahibi, bunu sadece bir egzersiz olmadığını, aynı zamanda köpekleriyle kaliteli zaman geçirmek için eğlenceli bir yol olduğunu düşünmektedir. </a:t>
            </a:r>
          </a:p>
          <a:p>
            <a:pPr marL="0" indent="0" algn="just">
              <a:lnSpc>
                <a:spcPct val="150000"/>
              </a:lnSpc>
              <a:buNone/>
            </a:pPr>
            <a:r>
              <a:rPr lang="tr-TR" sz="2400" dirty="0"/>
              <a:t>Özellikle "</a:t>
            </a:r>
            <a:r>
              <a:rPr lang="tr-TR" sz="2400" dirty="0" err="1"/>
              <a:t>Doga</a:t>
            </a:r>
            <a:r>
              <a:rPr lang="tr-TR" sz="2400" dirty="0"/>
              <a:t>” egzersizlerinde sırasında köpek sahipleri belirli hareketleri yapmak için köpeklerine yardımcı olduklarında, köpek ve sahiplerinin daha büyük bir uyum ve daha yakın bir bağ geliştirdikleri gözlemlenmiştir (</a:t>
            </a:r>
            <a:r>
              <a:rPr lang="tr-TR" sz="2400" dirty="0" err="1"/>
              <a:t>rawbistro</a:t>
            </a:r>
            <a:r>
              <a:rPr lang="tr-TR" sz="2400" dirty="0"/>
              <a:t>, com, 2019). </a:t>
            </a:r>
          </a:p>
        </p:txBody>
      </p:sp>
    </p:spTree>
    <p:extLst>
      <p:ext uri="{BB962C8B-B14F-4D97-AF65-F5344CB8AC3E}">
        <p14:creationId xmlns:p14="http://schemas.microsoft.com/office/powerpoint/2010/main" val="245743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615731-1084-43A1-BB7E-5507BC056605}"/>
              </a:ext>
            </a:extLst>
          </p:cNvPr>
          <p:cNvSpPr>
            <a:spLocks noGrp="1"/>
          </p:cNvSpPr>
          <p:nvPr>
            <p:ph type="title"/>
          </p:nvPr>
        </p:nvSpPr>
        <p:spPr>
          <a:xfrm>
            <a:off x="457200" y="152400"/>
            <a:ext cx="8229600" cy="457199"/>
          </a:xfrm>
        </p:spPr>
        <p:txBody>
          <a:bodyPr/>
          <a:lstStyle/>
          <a:p>
            <a:br>
              <a:rPr lang="tr-TR" sz="3600" dirty="0">
                <a:solidFill>
                  <a:srgbClr val="FF0000"/>
                </a:solidFill>
              </a:rPr>
            </a:br>
            <a:r>
              <a:rPr lang="tr-TR" sz="3600" dirty="0">
                <a:solidFill>
                  <a:srgbClr val="FF0000"/>
                </a:solidFill>
              </a:rPr>
              <a:t>Toplum Sağlığı Aktiviteleri </a:t>
            </a:r>
            <a:br>
              <a:rPr lang="tr-TR" sz="3600" dirty="0">
                <a:solidFill>
                  <a:srgbClr val="FF0000"/>
                </a:solidFill>
              </a:rPr>
            </a:br>
            <a:endParaRPr lang="tr-TR" sz="3600" dirty="0">
              <a:solidFill>
                <a:srgbClr val="FF0000"/>
              </a:solidFill>
            </a:endParaRPr>
          </a:p>
        </p:txBody>
      </p:sp>
      <p:sp>
        <p:nvSpPr>
          <p:cNvPr id="3" name="İçerik Yer Tutucusu 2">
            <a:extLst>
              <a:ext uri="{FF2B5EF4-FFF2-40B4-BE49-F238E27FC236}">
                <a16:creationId xmlns:a16="http://schemas.microsoft.com/office/drawing/2014/main" id="{4B7D52D5-D85D-44B0-8102-B847EBC07440}"/>
              </a:ext>
            </a:extLst>
          </p:cNvPr>
          <p:cNvSpPr>
            <a:spLocks noGrp="1"/>
          </p:cNvSpPr>
          <p:nvPr>
            <p:ph idx="1"/>
          </p:nvPr>
        </p:nvSpPr>
        <p:spPr>
          <a:xfrm>
            <a:off x="18585" y="762000"/>
            <a:ext cx="8686800" cy="4525963"/>
          </a:xfrm>
        </p:spPr>
        <p:txBody>
          <a:bodyPr/>
          <a:lstStyle/>
          <a:p>
            <a:pPr marL="0" indent="0" algn="just">
              <a:lnSpc>
                <a:spcPct val="150000"/>
              </a:lnSpc>
              <a:buNone/>
            </a:pPr>
            <a:r>
              <a:rPr lang="tr-TR" sz="2400" dirty="0"/>
              <a:t>Günümüzde daha sık karşılaştığımız insanların boş zamanlarım değerlendirdiği rekreasyon faaliyetlerinden biri de genellikle parklarda ve spor tesisle rinde gerçekleştirilen toplum sağlığı için yapılan aktivitelerdir. Bu aktiviteler den bazıları aktif olmayan bir hayat süren çocukları hedeflemektedir. Genellikle yaz dönemlerinde gerçekleştirilen bu aktiviteler içerisinde yülüyüş, yüzme, buz pateni, futbol, basketbol gibi spor etkinlikleri vardır. Bu aktiviteleri daha eğlenceli kılabilmek için bazen yarışmalar sırasında müzik gruplarından da destek alınmaktadır (</a:t>
            </a:r>
            <a:r>
              <a:rPr lang="tr-TR" sz="2400" dirty="0" err="1"/>
              <a:t>leam</a:t>
            </a:r>
            <a:r>
              <a:rPr lang="tr-TR" sz="2400" dirty="0"/>
              <a:t>. org, 2020). </a:t>
            </a:r>
          </a:p>
        </p:txBody>
      </p:sp>
    </p:spTree>
    <p:extLst>
      <p:ext uri="{BB962C8B-B14F-4D97-AF65-F5344CB8AC3E}">
        <p14:creationId xmlns:p14="http://schemas.microsoft.com/office/powerpoint/2010/main" val="223321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615731-1084-43A1-BB7E-5507BC056605}"/>
              </a:ext>
            </a:extLst>
          </p:cNvPr>
          <p:cNvSpPr>
            <a:spLocks noGrp="1"/>
          </p:cNvSpPr>
          <p:nvPr>
            <p:ph type="title"/>
          </p:nvPr>
        </p:nvSpPr>
        <p:spPr>
          <a:xfrm>
            <a:off x="457200" y="274638"/>
            <a:ext cx="8229600" cy="457199"/>
          </a:xfrm>
        </p:spPr>
        <p:txBody>
          <a:bodyPr/>
          <a:lstStyle/>
          <a:p>
            <a:br>
              <a:rPr lang="tr-TR" sz="3600" dirty="0">
                <a:solidFill>
                  <a:srgbClr val="FF0000"/>
                </a:solidFill>
              </a:rPr>
            </a:br>
            <a:r>
              <a:rPr lang="tr-TR" sz="3600" dirty="0">
                <a:solidFill>
                  <a:srgbClr val="FF0000"/>
                </a:solidFill>
              </a:rPr>
              <a:t>Toplum Sağlığı Aktiviteleri </a:t>
            </a:r>
            <a:br>
              <a:rPr lang="tr-TR" sz="3600" dirty="0">
                <a:solidFill>
                  <a:srgbClr val="FF0000"/>
                </a:solidFill>
              </a:rPr>
            </a:br>
            <a:endParaRPr lang="tr-TR" sz="3600" dirty="0">
              <a:solidFill>
                <a:srgbClr val="FF0000"/>
              </a:solidFill>
            </a:endParaRPr>
          </a:p>
        </p:txBody>
      </p:sp>
      <p:sp>
        <p:nvSpPr>
          <p:cNvPr id="3" name="İçerik Yer Tutucusu 2">
            <a:extLst>
              <a:ext uri="{FF2B5EF4-FFF2-40B4-BE49-F238E27FC236}">
                <a16:creationId xmlns:a16="http://schemas.microsoft.com/office/drawing/2014/main" id="{4B7D52D5-D85D-44B0-8102-B847EBC07440}"/>
              </a:ext>
            </a:extLst>
          </p:cNvPr>
          <p:cNvSpPr>
            <a:spLocks noGrp="1"/>
          </p:cNvSpPr>
          <p:nvPr>
            <p:ph idx="1"/>
          </p:nvPr>
        </p:nvSpPr>
        <p:spPr>
          <a:xfrm>
            <a:off x="0" y="990600"/>
            <a:ext cx="8686800" cy="4525963"/>
          </a:xfrm>
        </p:spPr>
        <p:txBody>
          <a:bodyPr/>
          <a:lstStyle/>
          <a:p>
            <a:pPr marL="0" indent="0" algn="just">
              <a:lnSpc>
                <a:spcPct val="150000"/>
              </a:lnSpc>
              <a:buNone/>
            </a:pPr>
            <a:r>
              <a:rPr lang="tr-TR" sz="2400" dirty="0"/>
              <a:t>Aynı zamanda son yıllarda küresel ısınmanın bir sonucu olarak dış ortam sıcaklığının artması nedeni ile açık havada gerçek(eştirilen </a:t>
            </a:r>
            <a:r>
              <a:rPr lang="tr-TR" sz="2400" dirty="0" err="1"/>
              <a:t>rekreatif</a:t>
            </a:r>
            <a:r>
              <a:rPr lang="tr-TR" sz="2400" dirty="0"/>
              <a:t> faaliyetlerin kapalı rekreasyon tesislerinde gerçekleştirilmesinde artış gözlemlenmektedir. Artan bu talebi karşılayabilmek için içerisinde </a:t>
            </a:r>
            <a:r>
              <a:rPr lang="tr-TR" sz="2400" dirty="0" err="1"/>
              <a:t>trambolin</a:t>
            </a:r>
            <a:r>
              <a:rPr lang="tr-TR" sz="2400" dirty="0"/>
              <a:t> alanlarından tırmanma alanlarına kadar, futbol ve </a:t>
            </a:r>
            <a:r>
              <a:rPr lang="tr-TR" sz="2400" dirty="0" err="1"/>
              <a:t>beyzbol</a:t>
            </a:r>
            <a:r>
              <a:rPr lang="tr-TR" sz="2400" dirty="0"/>
              <a:t> gibi saha sporları alanlarının da olduğu rekreasyon tesislerinde artış vardır (</a:t>
            </a:r>
            <a:r>
              <a:rPr lang="tr-TR" sz="2400" dirty="0" err="1"/>
              <a:t>nrpa</a:t>
            </a:r>
            <a:r>
              <a:rPr lang="tr-TR" sz="2400" dirty="0"/>
              <a:t>. org, 020).</a:t>
            </a:r>
          </a:p>
          <a:p>
            <a:endParaRPr lang="tr-TR" dirty="0"/>
          </a:p>
        </p:txBody>
      </p:sp>
    </p:spTree>
    <p:extLst>
      <p:ext uri="{BB962C8B-B14F-4D97-AF65-F5344CB8AC3E}">
        <p14:creationId xmlns:p14="http://schemas.microsoft.com/office/powerpoint/2010/main" val="2344850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29C914-172E-451E-AFFF-97FBAC4EE6FD}"/>
              </a:ext>
            </a:extLst>
          </p:cNvPr>
          <p:cNvSpPr>
            <a:spLocks noGrp="1"/>
          </p:cNvSpPr>
          <p:nvPr>
            <p:ph idx="1"/>
          </p:nvPr>
        </p:nvSpPr>
        <p:spPr>
          <a:xfrm>
            <a:off x="457200" y="838200"/>
            <a:ext cx="8229600" cy="4525963"/>
          </a:xfrm>
        </p:spPr>
        <p:txBody>
          <a:bodyPr/>
          <a:lstStyle/>
          <a:p>
            <a:pPr marL="0" indent="0" algn="just">
              <a:buNone/>
            </a:pPr>
            <a:r>
              <a:rPr lang="tr-TR" sz="2800" dirty="0"/>
              <a:t>Amerika Birleşik Devletleri'nde Ulusal Rekreasyon ve Park Birliği (NRPA)'</a:t>
            </a:r>
            <a:r>
              <a:rPr lang="tr-TR" sz="2800" dirty="0" err="1"/>
              <a:t>nin</a:t>
            </a:r>
            <a:r>
              <a:rPr lang="tr-TR" sz="2800" dirty="0"/>
              <a:t> organize ettiği otuz bir adet yerel rekreasyon ajanslarının desteklediği sağlıklı beslenmeye ve yiyeceklere erişim programlarında, 2010 yılından itibaren 300'den fazla şehirde milyon çocuğa 85 milyon öğün yemek sunulmuştur. Bu programlarda ayrıca çocuklara sağlıklı beslenme ve fiziksel aktivite eğitimleri verilmiştir (</a:t>
            </a:r>
            <a:r>
              <a:rPr lang="tr-TR" sz="2800" dirty="0" err="1"/>
              <a:t>nrpa</a:t>
            </a:r>
            <a:r>
              <a:rPr lang="tr-TR" sz="2800" dirty="0"/>
              <a:t>. org, 2018).</a:t>
            </a:r>
          </a:p>
        </p:txBody>
      </p:sp>
    </p:spTree>
    <p:extLst>
      <p:ext uri="{BB962C8B-B14F-4D97-AF65-F5344CB8AC3E}">
        <p14:creationId xmlns:p14="http://schemas.microsoft.com/office/powerpoint/2010/main" val="4000905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52C334-9D66-4F61-A100-FF3271C48132}"/>
              </a:ext>
            </a:extLst>
          </p:cNvPr>
          <p:cNvSpPr>
            <a:spLocks noGrp="1"/>
          </p:cNvSpPr>
          <p:nvPr>
            <p:ph type="title"/>
          </p:nvPr>
        </p:nvSpPr>
        <p:spPr>
          <a:xfrm>
            <a:off x="457200" y="274638"/>
            <a:ext cx="8229600" cy="457199"/>
          </a:xfrm>
        </p:spPr>
        <p:txBody>
          <a:bodyPr/>
          <a:lstStyle/>
          <a:p>
            <a:br>
              <a:rPr lang="tr-TR" dirty="0"/>
            </a:br>
            <a:r>
              <a:rPr lang="tr-TR" sz="3600" b="1" dirty="0">
                <a:solidFill>
                  <a:srgbClr val="FF0000"/>
                </a:solidFill>
              </a:rPr>
              <a:t>Oryantiring</a:t>
            </a:r>
            <a:br>
              <a:rPr lang="tr-TR" sz="3600" b="1" dirty="0">
                <a:solidFill>
                  <a:srgbClr val="FF0000"/>
                </a:solidFill>
              </a:rPr>
            </a:br>
            <a:endParaRPr lang="tr-TR" sz="3600" b="1" dirty="0">
              <a:solidFill>
                <a:srgbClr val="FF0000"/>
              </a:solidFill>
            </a:endParaRPr>
          </a:p>
        </p:txBody>
      </p:sp>
      <p:sp>
        <p:nvSpPr>
          <p:cNvPr id="3" name="İçerik Yer Tutucusu 2">
            <a:extLst>
              <a:ext uri="{FF2B5EF4-FFF2-40B4-BE49-F238E27FC236}">
                <a16:creationId xmlns:a16="http://schemas.microsoft.com/office/drawing/2014/main" id="{20C5778F-7F70-4E80-9F9A-C7848E9599CA}"/>
              </a:ext>
            </a:extLst>
          </p:cNvPr>
          <p:cNvSpPr>
            <a:spLocks noGrp="1"/>
          </p:cNvSpPr>
          <p:nvPr>
            <p:ph idx="1"/>
          </p:nvPr>
        </p:nvSpPr>
        <p:spPr>
          <a:xfrm>
            <a:off x="462776" y="914400"/>
            <a:ext cx="8229600" cy="4525963"/>
          </a:xfrm>
        </p:spPr>
        <p:txBody>
          <a:bodyPr/>
          <a:lstStyle/>
          <a:p>
            <a:pPr marL="0" indent="0" algn="just">
              <a:buNone/>
            </a:pPr>
            <a:r>
              <a:rPr lang="tr-TR" sz="2800" dirty="0"/>
              <a:t>Uluslararası Oryantiring Federasyonu'na (IOF) göre </a:t>
            </a:r>
            <a:r>
              <a:rPr lang="tr-TR" sz="2800" dirty="0" err="1"/>
              <a:t>oryantiring</a:t>
            </a:r>
            <a:r>
              <a:rPr lang="tr-TR" sz="2800" dirty="0"/>
              <a:t>, haritaya çizilen ve araziye konulan kontrol noktaları arasında yol bulma sporudur (IOF, 2020). </a:t>
            </a:r>
            <a:endParaRPr lang="tr-TR" dirty="0"/>
          </a:p>
        </p:txBody>
      </p:sp>
      <p:pic>
        <p:nvPicPr>
          <p:cNvPr id="5" name="Resim 4">
            <a:extLst>
              <a:ext uri="{FF2B5EF4-FFF2-40B4-BE49-F238E27FC236}">
                <a16:creationId xmlns:a16="http://schemas.microsoft.com/office/drawing/2014/main" id="{F4222626-5AA1-4553-9516-7000CEDF95A4}"/>
              </a:ext>
            </a:extLst>
          </p:cNvPr>
          <p:cNvPicPr>
            <a:picLocks noChangeAspect="1"/>
          </p:cNvPicPr>
          <p:nvPr/>
        </p:nvPicPr>
        <p:blipFill rotWithShape="1">
          <a:blip r:embed="rId2">
            <a:extLst>
              <a:ext uri="{28A0092B-C50C-407E-A947-70E740481C1C}">
                <a14:useLocalDpi xmlns:a14="http://schemas.microsoft.com/office/drawing/2010/main" val="0"/>
              </a:ext>
            </a:extLst>
          </a:blip>
          <a:srcRect l="3564" t="5465" r="1377" b="10742"/>
          <a:stretch/>
        </p:blipFill>
        <p:spPr>
          <a:xfrm>
            <a:off x="0" y="3356517"/>
            <a:ext cx="5410200" cy="3505200"/>
          </a:xfrm>
          <a:prstGeom prst="rect">
            <a:avLst/>
          </a:prstGeom>
        </p:spPr>
      </p:pic>
      <p:pic>
        <p:nvPicPr>
          <p:cNvPr id="7" name="Resim 6">
            <a:extLst>
              <a:ext uri="{FF2B5EF4-FFF2-40B4-BE49-F238E27FC236}">
                <a16:creationId xmlns:a16="http://schemas.microsoft.com/office/drawing/2014/main" id="{90F11C34-75BF-4759-AF47-6B4654CA2AC5}"/>
              </a:ext>
            </a:extLst>
          </p:cNvPr>
          <p:cNvPicPr>
            <a:picLocks noChangeAspect="1"/>
          </p:cNvPicPr>
          <p:nvPr/>
        </p:nvPicPr>
        <p:blipFill rotWithShape="1">
          <a:blip r:embed="rId3">
            <a:extLst>
              <a:ext uri="{28A0092B-C50C-407E-A947-70E740481C1C}">
                <a14:useLocalDpi xmlns:a14="http://schemas.microsoft.com/office/drawing/2010/main" val="0"/>
              </a:ext>
            </a:extLst>
          </a:blip>
          <a:srcRect l="8639" t="12216"/>
          <a:stretch/>
        </p:blipFill>
        <p:spPr>
          <a:xfrm>
            <a:off x="5410200" y="3356517"/>
            <a:ext cx="3733800" cy="3614467"/>
          </a:xfrm>
          <a:prstGeom prst="rect">
            <a:avLst/>
          </a:prstGeom>
        </p:spPr>
      </p:pic>
    </p:spTree>
    <p:extLst>
      <p:ext uri="{BB962C8B-B14F-4D97-AF65-F5344CB8AC3E}">
        <p14:creationId xmlns:p14="http://schemas.microsoft.com/office/powerpoint/2010/main" val="699897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52C334-9D66-4F61-A100-FF3271C48132}"/>
              </a:ext>
            </a:extLst>
          </p:cNvPr>
          <p:cNvSpPr>
            <a:spLocks noGrp="1"/>
          </p:cNvSpPr>
          <p:nvPr>
            <p:ph type="title"/>
          </p:nvPr>
        </p:nvSpPr>
        <p:spPr>
          <a:xfrm>
            <a:off x="457200" y="274638"/>
            <a:ext cx="8229600" cy="457199"/>
          </a:xfrm>
        </p:spPr>
        <p:txBody>
          <a:bodyPr/>
          <a:lstStyle/>
          <a:p>
            <a:br>
              <a:rPr lang="tr-TR" dirty="0"/>
            </a:br>
            <a:r>
              <a:rPr lang="tr-TR" sz="3600" b="1" dirty="0">
                <a:solidFill>
                  <a:srgbClr val="FF0000"/>
                </a:solidFill>
              </a:rPr>
              <a:t>Oryantiring</a:t>
            </a:r>
            <a:br>
              <a:rPr lang="tr-TR" sz="3600" b="1" dirty="0">
                <a:solidFill>
                  <a:srgbClr val="FF0000"/>
                </a:solidFill>
              </a:rPr>
            </a:br>
            <a:endParaRPr lang="tr-TR" sz="3600" b="1" dirty="0">
              <a:solidFill>
                <a:srgbClr val="FF0000"/>
              </a:solidFill>
            </a:endParaRPr>
          </a:p>
        </p:txBody>
      </p:sp>
      <p:sp>
        <p:nvSpPr>
          <p:cNvPr id="3" name="İçerik Yer Tutucusu 2">
            <a:extLst>
              <a:ext uri="{FF2B5EF4-FFF2-40B4-BE49-F238E27FC236}">
                <a16:creationId xmlns:a16="http://schemas.microsoft.com/office/drawing/2014/main" id="{20C5778F-7F70-4E80-9F9A-C7848E9599CA}"/>
              </a:ext>
            </a:extLst>
          </p:cNvPr>
          <p:cNvSpPr>
            <a:spLocks noGrp="1"/>
          </p:cNvSpPr>
          <p:nvPr>
            <p:ph idx="1"/>
          </p:nvPr>
        </p:nvSpPr>
        <p:spPr>
          <a:xfrm>
            <a:off x="462776" y="914400"/>
            <a:ext cx="8229600" cy="4525963"/>
          </a:xfrm>
        </p:spPr>
        <p:txBody>
          <a:bodyPr/>
          <a:lstStyle/>
          <a:p>
            <a:pPr marL="0" indent="0" algn="just">
              <a:buNone/>
            </a:pPr>
            <a:r>
              <a:rPr lang="tr-TR" sz="2800" dirty="0"/>
              <a:t>Diğer bir tanıma göre </a:t>
            </a:r>
            <a:r>
              <a:rPr lang="tr-TR" sz="2800" dirty="0" err="1"/>
              <a:t>oryantiring</a:t>
            </a:r>
            <a:r>
              <a:rPr lang="tr-TR" sz="2800" dirty="0"/>
              <a:t>, genellikle ormanlık ve bilinmeyen bir arazide, yine arazinin haritası üzerinde belirtilmiş hedefleri pusula ve harita yardımıyla en kısa zamanda bulmayı amaçlayan bir spor türüdür, Oryantiring ormanlık alanların yanında bu spora yeni başlayanlar için parklarda, spor salonlarında ve açık alanlarda da yapılabilmektedir (Tanrıkulu, 2011: 121). </a:t>
            </a:r>
            <a:endParaRPr lang="tr-TR" dirty="0"/>
          </a:p>
        </p:txBody>
      </p:sp>
    </p:spTree>
    <p:extLst>
      <p:ext uri="{BB962C8B-B14F-4D97-AF65-F5344CB8AC3E}">
        <p14:creationId xmlns:p14="http://schemas.microsoft.com/office/powerpoint/2010/main" val="4215601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BE27B80-828D-47D5-8331-572582E10EA1}"/>
              </a:ext>
            </a:extLst>
          </p:cNvPr>
          <p:cNvSpPr>
            <a:spLocks noGrp="1"/>
          </p:cNvSpPr>
          <p:nvPr>
            <p:ph idx="1"/>
          </p:nvPr>
        </p:nvSpPr>
        <p:spPr>
          <a:xfrm>
            <a:off x="457200" y="304800"/>
            <a:ext cx="8229600" cy="4525963"/>
          </a:xfrm>
        </p:spPr>
        <p:txBody>
          <a:bodyPr/>
          <a:lstStyle/>
          <a:p>
            <a:pPr marL="0" indent="0" algn="just">
              <a:buNone/>
            </a:pPr>
            <a:r>
              <a:rPr lang="tr-TR" sz="2800" dirty="0"/>
              <a:t>İlk günlerde doğada gerçekleştirilen bir spor olarak ortaya çıkan </a:t>
            </a:r>
            <a:r>
              <a:rPr lang="tr-TR" sz="2800" dirty="0" err="1"/>
              <a:t>oryantiring</a:t>
            </a:r>
            <a:r>
              <a:rPr lang="tr-TR" sz="2800" dirty="0"/>
              <a:t> faaliyetleri, bugünlerde kapsamı genişleyerek bir serbest zaman etkinliği olarak turizm ve rekreasyon alanlarında yaygınlaştığı görülmektedir (Özaltın ve Gül, 2006: 264). Uluslararası Oryantiring Federasyonu'na göre </a:t>
            </a:r>
            <a:r>
              <a:rPr lang="tr-TR" sz="2800" dirty="0" err="1"/>
              <a:t>oryantiring</a:t>
            </a:r>
            <a:r>
              <a:rPr lang="tr-TR" sz="2800" dirty="0"/>
              <a:t> dört farklı disipline  ayrılmıştır (IOF, 2020). Bunlar;</a:t>
            </a:r>
          </a:p>
          <a:p>
            <a:pPr algn="just"/>
            <a:r>
              <a:rPr lang="tr-TR" sz="2800" dirty="0"/>
              <a:t>Yürüyerek ve/veya koşarak yapılan (</a:t>
            </a:r>
            <a:r>
              <a:rPr lang="tr-TR" sz="2800" dirty="0" err="1"/>
              <a:t>food</a:t>
            </a:r>
            <a:r>
              <a:rPr lang="tr-TR" sz="2800" dirty="0"/>
              <a:t>) </a:t>
            </a:r>
            <a:r>
              <a:rPr lang="tr-TR" sz="2800" dirty="0" err="1"/>
              <a:t>oryantiring</a:t>
            </a:r>
            <a:r>
              <a:rPr lang="tr-TR" sz="2800" dirty="0"/>
              <a:t>, </a:t>
            </a:r>
          </a:p>
          <a:p>
            <a:pPr algn="just"/>
            <a:r>
              <a:rPr lang="tr-TR" sz="2800" dirty="0"/>
              <a:t>Kar kayağı (Ski) ile gerçekleştirilen </a:t>
            </a:r>
            <a:r>
              <a:rPr lang="tr-TR" sz="2800" dirty="0" err="1"/>
              <a:t>oryantiring</a:t>
            </a:r>
            <a:r>
              <a:rPr lang="tr-TR" sz="2800" dirty="0"/>
              <a:t>, </a:t>
            </a:r>
          </a:p>
          <a:p>
            <a:endParaRPr lang="tr-TR" dirty="0"/>
          </a:p>
        </p:txBody>
      </p:sp>
    </p:spTree>
    <p:extLst>
      <p:ext uri="{BB962C8B-B14F-4D97-AF65-F5344CB8AC3E}">
        <p14:creationId xmlns:p14="http://schemas.microsoft.com/office/powerpoint/2010/main" val="320813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CBAFDB0-810C-40F1-B7F5-5EEAED21E219}"/>
              </a:ext>
            </a:extLst>
          </p:cNvPr>
          <p:cNvSpPr>
            <a:spLocks noGrp="1"/>
          </p:cNvSpPr>
          <p:nvPr>
            <p:ph idx="1"/>
          </p:nvPr>
        </p:nvSpPr>
        <p:spPr>
          <a:xfrm>
            <a:off x="457200" y="685800"/>
            <a:ext cx="8229600" cy="4525963"/>
          </a:xfrm>
        </p:spPr>
        <p:txBody>
          <a:bodyPr/>
          <a:lstStyle/>
          <a:p>
            <a:pPr marL="0" indent="0" algn="just">
              <a:lnSpc>
                <a:spcPct val="150000"/>
              </a:lnSpc>
              <a:buNone/>
            </a:pPr>
            <a:r>
              <a:rPr lang="tr-TR" dirty="0"/>
              <a:t>Benzer şekilde teknolojik gelişmeler de teknolojinin sunduğu güncel uygulamaları rekreasyon faaliyetleri ile birleştirmekte, böylelikle duyulmamış ve bilinmeyen yeni rekreasyon uygulamalarım tüketicinin kullanımına sunmaktadır.</a:t>
            </a:r>
          </a:p>
        </p:txBody>
      </p:sp>
    </p:spTree>
    <p:extLst>
      <p:ext uri="{BB962C8B-B14F-4D97-AF65-F5344CB8AC3E}">
        <p14:creationId xmlns:p14="http://schemas.microsoft.com/office/powerpoint/2010/main" val="7927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5FDB9B-6802-4DCD-B6F6-642155FF563F}"/>
              </a:ext>
            </a:extLst>
          </p:cNvPr>
          <p:cNvSpPr>
            <a:spLocks noGrp="1"/>
          </p:cNvSpPr>
          <p:nvPr>
            <p:ph idx="1"/>
          </p:nvPr>
        </p:nvSpPr>
        <p:spPr>
          <a:xfrm>
            <a:off x="609600" y="152400"/>
            <a:ext cx="8229600" cy="4525963"/>
          </a:xfrm>
        </p:spPr>
        <p:txBody>
          <a:bodyPr/>
          <a:lstStyle/>
          <a:p>
            <a:pPr algn="just">
              <a:lnSpc>
                <a:spcPct val="150000"/>
              </a:lnSpc>
            </a:pPr>
            <a:r>
              <a:rPr lang="tr-TR" sz="2800" dirty="0"/>
              <a:t>Dağ bisikleti (</a:t>
            </a:r>
            <a:r>
              <a:rPr lang="tr-TR" sz="2800" dirty="0" err="1"/>
              <a:t>Mountain</a:t>
            </a:r>
            <a:r>
              <a:rPr lang="tr-TR" sz="2800" dirty="0"/>
              <a:t> Bike) ile gerçekleştirilen </a:t>
            </a:r>
            <a:r>
              <a:rPr lang="tr-TR" sz="2800" dirty="0" err="1"/>
              <a:t>oryantiring</a:t>
            </a:r>
            <a:r>
              <a:rPr lang="tr-TR" sz="2800" dirty="0"/>
              <a:t>,</a:t>
            </a:r>
          </a:p>
          <a:p>
            <a:pPr algn="just">
              <a:lnSpc>
                <a:spcPct val="150000"/>
              </a:lnSpc>
            </a:pPr>
            <a:r>
              <a:rPr lang="tr-TR" sz="2800" dirty="0"/>
              <a:t>Bedensel engelliler için (</a:t>
            </a:r>
            <a:r>
              <a:rPr lang="tr-TR" sz="2800" dirty="0" err="1"/>
              <a:t>Trail</a:t>
            </a:r>
            <a:r>
              <a:rPr lang="tr-TR" sz="2800" dirty="0"/>
              <a:t>) gerçekleştirilen </a:t>
            </a:r>
            <a:r>
              <a:rPr lang="tr-TR" sz="2800" dirty="0" err="1"/>
              <a:t>oryantiring</a:t>
            </a:r>
            <a:r>
              <a:rPr lang="tr-TR" sz="2800" dirty="0"/>
              <a:t>. </a:t>
            </a:r>
          </a:p>
          <a:p>
            <a:pPr algn="just">
              <a:lnSpc>
                <a:spcPct val="150000"/>
              </a:lnSpc>
            </a:pPr>
            <a:r>
              <a:rPr lang="tr-TR" sz="2800" dirty="0"/>
              <a:t>Bunlarla birlikte </a:t>
            </a:r>
            <a:r>
              <a:rPr lang="tr-TR" sz="2800" dirty="0" err="1"/>
              <a:t>oryantiring</a:t>
            </a:r>
            <a:r>
              <a:rPr lang="tr-TR" sz="2800" dirty="0"/>
              <a:t> spor faaliyetlerinin gerçekleştirildiği araziye' kurallara ve zamana göre değişen birden çok </a:t>
            </a:r>
            <a:r>
              <a:rPr lang="tr-TR" sz="2800" dirty="0" err="1"/>
              <a:t>oryantiring</a:t>
            </a:r>
            <a:r>
              <a:rPr lang="tr-TR" sz="2800" dirty="0"/>
              <a:t> türü vardır. </a:t>
            </a:r>
            <a:endParaRPr lang="tr-TR" dirty="0"/>
          </a:p>
        </p:txBody>
      </p:sp>
    </p:spTree>
    <p:extLst>
      <p:ext uri="{BB962C8B-B14F-4D97-AF65-F5344CB8AC3E}">
        <p14:creationId xmlns:p14="http://schemas.microsoft.com/office/powerpoint/2010/main" val="1646025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12377DE-9031-4DE1-9E44-3EA2229BB881}"/>
              </a:ext>
            </a:extLst>
          </p:cNvPr>
          <p:cNvSpPr>
            <a:spLocks noGrp="1"/>
          </p:cNvSpPr>
          <p:nvPr>
            <p:ph idx="1"/>
          </p:nvPr>
        </p:nvSpPr>
        <p:spPr>
          <a:xfrm>
            <a:off x="304800" y="152400"/>
            <a:ext cx="8229600" cy="4525963"/>
          </a:xfrm>
        </p:spPr>
        <p:txBody>
          <a:bodyPr/>
          <a:lstStyle/>
          <a:p>
            <a:pPr marL="0" indent="0" algn="just">
              <a:lnSpc>
                <a:spcPct val="150000"/>
              </a:lnSpc>
              <a:buNone/>
            </a:pPr>
            <a:r>
              <a:rPr lang="tr-TR" sz="2800" dirty="0"/>
              <a:t>Bunların bazıları skor </a:t>
            </a:r>
            <a:r>
              <a:rPr lang="tr-TR" sz="2800" dirty="0" err="1"/>
              <a:t>oryantiringi</a:t>
            </a:r>
            <a:r>
              <a:rPr lang="tr-TR" sz="2800" dirty="0"/>
              <a:t>, bayrak </a:t>
            </a:r>
            <a:r>
              <a:rPr lang="tr-TR" sz="2800" dirty="0" err="1"/>
              <a:t>oryantiringi</a:t>
            </a:r>
            <a:r>
              <a:rPr lang="tr-TR" sz="2800" dirty="0"/>
              <a:t>, park </a:t>
            </a:r>
            <a:r>
              <a:rPr lang="tr-TR" sz="2800" dirty="0" err="1"/>
              <a:t>oryantiringi</a:t>
            </a:r>
            <a:r>
              <a:rPr lang="tr-TR" sz="2800" dirty="0"/>
              <a:t>, dağ maratonu  gece </a:t>
            </a:r>
            <a:r>
              <a:rPr lang="tr-TR" sz="2800" dirty="0" err="1"/>
              <a:t>oryantiringi</a:t>
            </a:r>
            <a:r>
              <a:rPr lang="tr-TR" sz="2800" dirty="0"/>
              <a:t> ve atlı </a:t>
            </a:r>
            <a:r>
              <a:rPr lang="tr-TR" sz="2800" dirty="0" err="1"/>
              <a:t>oryantringdir</a:t>
            </a:r>
            <a:r>
              <a:rPr lang="tr-TR" sz="2800" dirty="0"/>
              <a:t> (Güngör, 2016: 85). Ayrıca </a:t>
            </a:r>
            <a:r>
              <a:rPr lang="tr-TR" sz="2800" dirty="0" err="1"/>
              <a:t>oryantiring</a:t>
            </a:r>
            <a:r>
              <a:rPr lang="tr-TR" sz="2800" dirty="0"/>
              <a:t> etkinlikleri spor amaçlı yapılmasının yanında rekreasyon faaliyetleri olarak uluslararası veya yerel düzeyde eğlence için de gerçekleştirilmektedir (</a:t>
            </a:r>
            <a:r>
              <a:rPr lang="tr-TR" sz="2800" dirty="0" err="1"/>
              <a:t>Ferguson</a:t>
            </a:r>
            <a:r>
              <a:rPr lang="tr-TR" sz="2800" dirty="0"/>
              <a:t> ve </a:t>
            </a:r>
            <a:r>
              <a:rPr lang="tr-TR" sz="2800" dirty="0" err="1"/>
              <a:t>Turbfill</a:t>
            </a:r>
            <a:r>
              <a:rPr lang="tr-TR" sz="2800" dirty="0"/>
              <a:t>, 2013).</a:t>
            </a:r>
          </a:p>
          <a:p>
            <a:endParaRPr lang="tr-TR" dirty="0"/>
          </a:p>
        </p:txBody>
      </p:sp>
    </p:spTree>
    <p:extLst>
      <p:ext uri="{BB962C8B-B14F-4D97-AF65-F5344CB8AC3E}">
        <p14:creationId xmlns:p14="http://schemas.microsoft.com/office/powerpoint/2010/main" val="1478273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12377DE-9031-4DE1-9E44-3EA2229BB881}"/>
              </a:ext>
            </a:extLst>
          </p:cNvPr>
          <p:cNvSpPr>
            <a:spLocks noGrp="1"/>
          </p:cNvSpPr>
          <p:nvPr>
            <p:ph idx="1"/>
          </p:nvPr>
        </p:nvSpPr>
        <p:spPr>
          <a:xfrm>
            <a:off x="457200" y="152400"/>
            <a:ext cx="8229600" cy="4525963"/>
          </a:xfrm>
        </p:spPr>
        <p:txBody>
          <a:bodyPr/>
          <a:lstStyle/>
          <a:p>
            <a:pPr marL="0" indent="0" algn="just">
              <a:lnSpc>
                <a:spcPct val="150000"/>
              </a:lnSpc>
              <a:buNone/>
            </a:pPr>
            <a:r>
              <a:rPr lang="tr-TR" sz="2800" dirty="0"/>
              <a:t>Oryantiring faaliyetleri ayrıca eğitici yönü ile kişisel kazanım sağlamaya katkı sağlayan bir aktivite türü olarak ön plana çıkmaktadır,   Bu bağlamda bu faaliyetlere </a:t>
            </a:r>
            <a:r>
              <a:rPr lang="tr-TR" sz="2800" dirty="0" err="1"/>
              <a:t>rekreasyonel</a:t>
            </a:r>
            <a:r>
              <a:rPr lang="tr-TR" sz="2800" dirty="0"/>
              <a:t> amaçlı katılan bireyler, bu spor türünde deneyim kazanırken kişisel becerilerini geliştirme imkânı bulmakta ve keyifli zaman geçirmektedirler (</a:t>
            </a:r>
            <a:r>
              <a:rPr lang="tr-TR" sz="2800" dirty="0" err="1"/>
              <a:t>Karaküçük</a:t>
            </a:r>
            <a:r>
              <a:rPr lang="tr-TR" sz="2800" dirty="0"/>
              <a:t> vd., 2019: 296-297).</a:t>
            </a:r>
          </a:p>
          <a:p>
            <a:endParaRPr lang="tr-TR" dirty="0"/>
          </a:p>
        </p:txBody>
      </p:sp>
    </p:spTree>
    <p:extLst>
      <p:ext uri="{BB962C8B-B14F-4D97-AF65-F5344CB8AC3E}">
        <p14:creationId xmlns:p14="http://schemas.microsoft.com/office/powerpoint/2010/main" val="980486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5A8CBA-4C2A-489C-B013-81A6EFA9AE54}"/>
              </a:ext>
            </a:extLst>
          </p:cNvPr>
          <p:cNvSpPr>
            <a:spLocks noGrp="1"/>
          </p:cNvSpPr>
          <p:nvPr>
            <p:ph type="title"/>
          </p:nvPr>
        </p:nvSpPr>
        <p:spPr>
          <a:xfrm>
            <a:off x="457200" y="26020"/>
            <a:ext cx="8229600" cy="457199"/>
          </a:xfrm>
        </p:spPr>
        <p:txBody>
          <a:bodyPr/>
          <a:lstStyle/>
          <a:p>
            <a:r>
              <a:rPr lang="tr-TR" sz="3600" b="1" dirty="0">
                <a:solidFill>
                  <a:srgbClr val="FF0000"/>
                </a:solidFill>
              </a:rPr>
              <a:t>Glamping</a:t>
            </a:r>
            <a:r>
              <a:rPr lang="tr-TR" b="1" dirty="0">
                <a:solidFill>
                  <a:srgbClr val="FF0000"/>
                </a:solidFill>
              </a:rPr>
              <a:t> </a:t>
            </a:r>
          </a:p>
        </p:txBody>
      </p:sp>
      <p:sp>
        <p:nvSpPr>
          <p:cNvPr id="3" name="İçerik Yer Tutucusu 2">
            <a:extLst>
              <a:ext uri="{FF2B5EF4-FFF2-40B4-BE49-F238E27FC236}">
                <a16:creationId xmlns:a16="http://schemas.microsoft.com/office/drawing/2014/main" id="{39B4F9AF-B1E1-4BF8-8CC2-4940DD073F74}"/>
              </a:ext>
            </a:extLst>
          </p:cNvPr>
          <p:cNvSpPr>
            <a:spLocks noGrp="1"/>
          </p:cNvSpPr>
          <p:nvPr>
            <p:ph idx="1"/>
          </p:nvPr>
        </p:nvSpPr>
        <p:spPr>
          <a:xfrm>
            <a:off x="228600" y="762000"/>
            <a:ext cx="8482361" cy="4525963"/>
          </a:xfrm>
        </p:spPr>
        <p:txBody>
          <a:bodyPr/>
          <a:lstStyle/>
          <a:p>
            <a:pPr marL="0" indent="0" algn="just">
              <a:lnSpc>
                <a:spcPct val="150000"/>
              </a:lnSpc>
              <a:buNone/>
            </a:pPr>
            <a:r>
              <a:rPr lang="tr-TR" sz="2400" dirty="0"/>
              <a:t>Doğaya dayalı ve açık hava (</a:t>
            </a:r>
            <a:r>
              <a:rPr lang="tr-TR" sz="2400" dirty="0" err="1"/>
              <a:t>outdoor</a:t>
            </a:r>
            <a:r>
              <a:rPr lang="tr-TR" sz="2400" dirty="0"/>
              <a:t>) turizm faaliyetlerine olan ilgi son yıllarda giderek artmaktadır (</a:t>
            </a:r>
            <a:r>
              <a:rPr lang="tr-TR" sz="2400" dirty="0" err="1"/>
              <a:t>O'Neil</a:t>
            </a:r>
            <a:r>
              <a:rPr lang="tr-TR" sz="2400" dirty="0"/>
              <a:t> vd., 2010) Günümüzde doğaya dayalı turizm ve açık hava rekreasyon faaliyetlerini tüketiciler, kendileri, aileleri veya arkadaşlarıyla doğal ortamda dinlendirici aktiviteler yaparken, kentsel ortamlardan biraz olsun uzaklaşabilme fırsatı olarak değerlendirmektedirler (</a:t>
            </a:r>
            <a:r>
              <a:rPr lang="tr-TR" sz="2400" dirty="0" err="1"/>
              <a:t>Brochado</a:t>
            </a:r>
            <a:r>
              <a:rPr lang="tr-TR" sz="2400" dirty="0"/>
              <a:t> ve </a:t>
            </a:r>
            <a:r>
              <a:rPr lang="tr-TR" sz="2400" dirty="0" err="1"/>
              <a:t>Pereira</a:t>
            </a:r>
            <a:r>
              <a:rPr lang="tr-TR" sz="2400" dirty="0"/>
              <a:t>, 2017: 77). </a:t>
            </a:r>
          </a:p>
        </p:txBody>
      </p:sp>
    </p:spTree>
    <p:extLst>
      <p:ext uri="{BB962C8B-B14F-4D97-AF65-F5344CB8AC3E}">
        <p14:creationId xmlns:p14="http://schemas.microsoft.com/office/powerpoint/2010/main" val="1193625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5A8CBA-4C2A-489C-B013-81A6EFA9AE54}"/>
              </a:ext>
            </a:extLst>
          </p:cNvPr>
          <p:cNvSpPr>
            <a:spLocks noGrp="1"/>
          </p:cNvSpPr>
          <p:nvPr>
            <p:ph type="title"/>
          </p:nvPr>
        </p:nvSpPr>
        <p:spPr>
          <a:xfrm>
            <a:off x="457200" y="26020"/>
            <a:ext cx="8229600" cy="457199"/>
          </a:xfrm>
        </p:spPr>
        <p:txBody>
          <a:bodyPr/>
          <a:lstStyle/>
          <a:p>
            <a:r>
              <a:rPr lang="tr-TR" sz="3600" b="1" dirty="0">
                <a:solidFill>
                  <a:srgbClr val="FF0000"/>
                </a:solidFill>
              </a:rPr>
              <a:t>Glamping</a:t>
            </a:r>
            <a:r>
              <a:rPr lang="tr-TR" b="1" dirty="0">
                <a:solidFill>
                  <a:srgbClr val="FF0000"/>
                </a:solidFill>
              </a:rPr>
              <a:t> </a:t>
            </a:r>
          </a:p>
        </p:txBody>
      </p:sp>
      <p:sp>
        <p:nvSpPr>
          <p:cNvPr id="3" name="İçerik Yer Tutucusu 2">
            <a:extLst>
              <a:ext uri="{FF2B5EF4-FFF2-40B4-BE49-F238E27FC236}">
                <a16:creationId xmlns:a16="http://schemas.microsoft.com/office/drawing/2014/main" id="{39B4F9AF-B1E1-4BF8-8CC2-4940DD073F74}"/>
              </a:ext>
            </a:extLst>
          </p:cNvPr>
          <p:cNvSpPr>
            <a:spLocks noGrp="1"/>
          </p:cNvSpPr>
          <p:nvPr>
            <p:ph idx="1"/>
          </p:nvPr>
        </p:nvSpPr>
        <p:spPr>
          <a:xfrm>
            <a:off x="228600" y="762000"/>
            <a:ext cx="8482361" cy="4525963"/>
          </a:xfrm>
        </p:spPr>
        <p:txBody>
          <a:bodyPr/>
          <a:lstStyle/>
          <a:p>
            <a:pPr marL="0" indent="0" algn="just">
              <a:lnSpc>
                <a:spcPct val="150000"/>
              </a:lnSpc>
              <a:buNone/>
            </a:pPr>
            <a:r>
              <a:rPr lang="tr-TR" sz="2400" dirty="0"/>
              <a:t>Kişilerin doğa ile iç içe tatillerini geçirebildikleri ve sosyal olarak da etkileşim hâlinde oldukları en eski açık hava rekreasyon etkinliklerinden birisi ise kamp yapmaktır (Bildir vd., 2015: 168). </a:t>
            </a:r>
          </a:p>
        </p:txBody>
      </p:sp>
      <p:pic>
        <p:nvPicPr>
          <p:cNvPr id="5" name="Resim 4">
            <a:extLst>
              <a:ext uri="{FF2B5EF4-FFF2-40B4-BE49-F238E27FC236}">
                <a16:creationId xmlns:a16="http://schemas.microsoft.com/office/drawing/2014/main" id="{3B32B727-5276-4B35-90E0-A1190193B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200400"/>
            <a:ext cx="6254273" cy="3612994"/>
          </a:xfrm>
          <a:prstGeom prst="rect">
            <a:avLst/>
          </a:prstGeom>
        </p:spPr>
      </p:pic>
    </p:spTree>
    <p:extLst>
      <p:ext uri="{BB962C8B-B14F-4D97-AF65-F5344CB8AC3E}">
        <p14:creationId xmlns:p14="http://schemas.microsoft.com/office/powerpoint/2010/main" val="187319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5A8CBA-4C2A-489C-B013-81A6EFA9AE54}"/>
              </a:ext>
            </a:extLst>
          </p:cNvPr>
          <p:cNvSpPr>
            <a:spLocks noGrp="1"/>
          </p:cNvSpPr>
          <p:nvPr>
            <p:ph type="title"/>
          </p:nvPr>
        </p:nvSpPr>
        <p:spPr>
          <a:xfrm>
            <a:off x="457200" y="26020"/>
            <a:ext cx="8229600" cy="457199"/>
          </a:xfrm>
        </p:spPr>
        <p:txBody>
          <a:bodyPr/>
          <a:lstStyle/>
          <a:p>
            <a:r>
              <a:rPr lang="tr-TR" sz="3600" b="1" dirty="0">
                <a:solidFill>
                  <a:srgbClr val="FF0000"/>
                </a:solidFill>
              </a:rPr>
              <a:t>Glamping</a:t>
            </a:r>
            <a:r>
              <a:rPr lang="tr-TR" b="1" dirty="0">
                <a:solidFill>
                  <a:srgbClr val="FF0000"/>
                </a:solidFill>
              </a:rPr>
              <a:t> </a:t>
            </a:r>
          </a:p>
        </p:txBody>
      </p:sp>
      <p:sp>
        <p:nvSpPr>
          <p:cNvPr id="3" name="İçerik Yer Tutucusu 2">
            <a:extLst>
              <a:ext uri="{FF2B5EF4-FFF2-40B4-BE49-F238E27FC236}">
                <a16:creationId xmlns:a16="http://schemas.microsoft.com/office/drawing/2014/main" id="{39B4F9AF-B1E1-4BF8-8CC2-4940DD073F74}"/>
              </a:ext>
            </a:extLst>
          </p:cNvPr>
          <p:cNvSpPr>
            <a:spLocks noGrp="1"/>
          </p:cNvSpPr>
          <p:nvPr>
            <p:ph idx="1"/>
          </p:nvPr>
        </p:nvSpPr>
        <p:spPr>
          <a:xfrm>
            <a:off x="228600" y="762000"/>
            <a:ext cx="8482361" cy="4525963"/>
          </a:xfrm>
        </p:spPr>
        <p:txBody>
          <a:bodyPr/>
          <a:lstStyle/>
          <a:p>
            <a:pPr marL="0" indent="0" algn="just">
              <a:lnSpc>
                <a:spcPct val="150000"/>
              </a:lnSpc>
              <a:buNone/>
            </a:pPr>
            <a:r>
              <a:rPr lang="tr-TR" sz="2400" dirty="0"/>
              <a:t>Son yıllarda dünyada kent yaşamından bunalan, doğa ile içe içe olmak isteyen ve kamp yapmaya karşı ilgisi olan bireyler yeni trend olmaya başlayan </a:t>
            </a:r>
            <a:r>
              <a:rPr lang="tr-TR" sz="2400" dirty="0" err="1"/>
              <a:t>glamping</a:t>
            </a:r>
            <a:r>
              <a:rPr lang="tr-TR" sz="2400" dirty="0"/>
              <a:t> turizmini daha çok tercih etmeye başlamışlardır (Göktaş vd., 2017: 108). Glamping, geleneksel kamptan daha rahat ve daha lüks bir kamp türü olarak tanımlanmaktadır (</a:t>
            </a:r>
            <a:r>
              <a:rPr lang="tr-TR" sz="2400" dirty="0" err="1"/>
              <a:t>Camb</a:t>
            </a:r>
            <a:r>
              <a:rPr lang="tr-TR" sz="2400" dirty="0"/>
              <a:t> </a:t>
            </a:r>
            <a:r>
              <a:rPr lang="tr-TR" sz="2400" dirty="0" err="1"/>
              <a:t>ridge</a:t>
            </a:r>
            <a:r>
              <a:rPr lang="tr-TR" sz="2400" dirty="0"/>
              <a:t> Dictionary, 2020). </a:t>
            </a:r>
          </a:p>
        </p:txBody>
      </p:sp>
    </p:spTree>
    <p:extLst>
      <p:ext uri="{BB962C8B-B14F-4D97-AF65-F5344CB8AC3E}">
        <p14:creationId xmlns:p14="http://schemas.microsoft.com/office/powerpoint/2010/main" val="1482184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5A8CBA-4C2A-489C-B013-81A6EFA9AE54}"/>
              </a:ext>
            </a:extLst>
          </p:cNvPr>
          <p:cNvSpPr>
            <a:spLocks noGrp="1"/>
          </p:cNvSpPr>
          <p:nvPr>
            <p:ph type="title"/>
          </p:nvPr>
        </p:nvSpPr>
        <p:spPr>
          <a:xfrm>
            <a:off x="457200" y="26020"/>
            <a:ext cx="8229600" cy="457199"/>
          </a:xfrm>
        </p:spPr>
        <p:txBody>
          <a:bodyPr/>
          <a:lstStyle/>
          <a:p>
            <a:r>
              <a:rPr lang="tr-TR" sz="3600" b="1" dirty="0">
                <a:solidFill>
                  <a:srgbClr val="FF0000"/>
                </a:solidFill>
              </a:rPr>
              <a:t>Glamping</a:t>
            </a:r>
            <a:r>
              <a:rPr lang="tr-TR" b="1" dirty="0">
                <a:solidFill>
                  <a:srgbClr val="FF0000"/>
                </a:solidFill>
              </a:rPr>
              <a:t> </a:t>
            </a:r>
          </a:p>
        </p:txBody>
      </p:sp>
      <p:sp>
        <p:nvSpPr>
          <p:cNvPr id="3" name="İçerik Yer Tutucusu 2">
            <a:extLst>
              <a:ext uri="{FF2B5EF4-FFF2-40B4-BE49-F238E27FC236}">
                <a16:creationId xmlns:a16="http://schemas.microsoft.com/office/drawing/2014/main" id="{39B4F9AF-B1E1-4BF8-8CC2-4940DD073F74}"/>
              </a:ext>
            </a:extLst>
          </p:cNvPr>
          <p:cNvSpPr>
            <a:spLocks noGrp="1"/>
          </p:cNvSpPr>
          <p:nvPr>
            <p:ph idx="1"/>
          </p:nvPr>
        </p:nvSpPr>
        <p:spPr>
          <a:xfrm>
            <a:off x="228600" y="762000"/>
            <a:ext cx="8482361" cy="4525963"/>
          </a:xfrm>
        </p:spPr>
        <p:txBody>
          <a:bodyPr/>
          <a:lstStyle/>
          <a:p>
            <a:pPr marL="0" indent="0" algn="just">
              <a:lnSpc>
                <a:spcPct val="150000"/>
              </a:lnSpc>
              <a:buNone/>
            </a:pPr>
            <a:r>
              <a:rPr lang="tr-TR" sz="2800" dirty="0"/>
              <a:t>"Göz kamaştırıcı, göz alıcı” (</a:t>
            </a:r>
            <a:r>
              <a:rPr lang="tr-TR" sz="2800" dirty="0" err="1"/>
              <a:t>glamorous</a:t>
            </a:r>
            <a:r>
              <a:rPr lang="tr-TR" sz="2800" dirty="0"/>
              <a:t>) sözcüğü ile "kamp yapma” (</a:t>
            </a:r>
            <a:r>
              <a:rPr lang="tr-TR" sz="2800" dirty="0" err="1"/>
              <a:t>camping</a:t>
            </a:r>
            <a:r>
              <a:rPr lang="tr-TR" sz="2800" dirty="0"/>
              <a:t>) sözcüklerinin birleşiminden türetilen "Glamping” kavramı lüks kampçılıkla ilgili olup, beş yıldızlı bir kamp olarak da ifade edilmektedir (</a:t>
            </a:r>
            <a:r>
              <a:rPr lang="tr-TR" sz="2800" dirty="0" err="1"/>
              <a:t>Latza</a:t>
            </a:r>
            <a:r>
              <a:rPr lang="tr-TR" sz="2800" dirty="0"/>
              <a:t>, 2011). </a:t>
            </a:r>
          </a:p>
        </p:txBody>
      </p:sp>
    </p:spTree>
    <p:extLst>
      <p:ext uri="{BB962C8B-B14F-4D97-AF65-F5344CB8AC3E}">
        <p14:creationId xmlns:p14="http://schemas.microsoft.com/office/powerpoint/2010/main" val="4277335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5A8CBA-4C2A-489C-B013-81A6EFA9AE54}"/>
              </a:ext>
            </a:extLst>
          </p:cNvPr>
          <p:cNvSpPr>
            <a:spLocks noGrp="1"/>
          </p:cNvSpPr>
          <p:nvPr>
            <p:ph type="title"/>
          </p:nvPr>
        </p:nvSpPr>
        <p:spPr>
          <a:xfrm>
            <a:off x="457200" y="26020"/>
            <a:ext cx="8229600" cy="457199"/>
          </a:xfrm>
        </p:spPr>
        <p:txBody>
          <a:bodyPr/>
          <a:lstStyle/>
          <a:p>
            <a:r>
              <a:rPr lang="tr-TR" sz="3600" b="1" dirty="0">
                <a:solidFill>
                  <a:srgbClr val="FF0000"/>
                </a:solidFill>
              </a:rPr>
              <a:t>Glamping</a:t>
            </a:r>
            <a:r>
              <a:rPr lang="tr-TR" b="1" dirty="0">
                <a:solidFill>
                  <a:srgbClr val="FF0000"/>
                </a:solidFill>
              </a:rPr>
              <a:t> </a:t>
            </a:r>
          </a:p>
        </p:txBody>
      </p:sp>
      <p:sp>
        <p:nvSpPr>
          <p:cNvPr id="3" name="İçerik Yer Tutucusu 2">
            <a:extLst>
              <a:ext uri="{FF2B5EF4-FFF2-40B4-BE49-F238E27FC236}">
                <a16:creationId xmlns:a16="http://schemas.microsoft.com/office/drawing/2014/main" id="{39B4F9AF-B1E1-4BF8-8CC2-4940DD073F74}"/>
              </a:ext>
            </a:extLst>
          </p:cNvPr>
          <p:cNvSpPr>
            <a:spLocks noGrp="1"/>
          </p:cNvSpPr>
          <p:nvPr>
            <p:ph idx="1"/>
          </p:nvPr>
        </p:nvSpPr>
        <p:spPr>
          <a:xfrm>
            <a:off x="228600" y="762000"/>
            <a:ext cx="8482361" cy="4525963"/>
          </a:xfrm>
        </p:spPr>
        <p:txBody>
          <a:bodyPr/>
          <a:lstStyle/>
          <a:p>
            <a:pPr marL="0" indent="0" algn="just">
              <a:lnSpc>
                <a:spcPct val="150000"/>
              </a:lnSpc>
              <a:buNone/>
            </a:pPr>
            <a:r>
              <a:rPr lang="tr-TR" sz="2400" dirty="0" err="1"/>
              <a:t>Gamping</a:t>
            </a:r>
            <a:r>
              <a:rPr lang="tr-TR" sz="2400" dirty="0"/>
              <a:t> kavramını "bireylerin yaşadıkları yerlerden uzaklaşma ve doğa ile iç içe olma isteği ile başlayan, gidilen destinasyonda lüks konaklama hizmetinin yanında yüksek kaliteli hizmet ve yiyecek-içecek hizmetlerinin alınabildiği  ayrıca sürdürülebilirlik kapsamında macera ve yenilenme/iyi hissetme gibi </a:t>
            </a:r>
            <a:r>
              <a:rPr lang="tr-TR" sz="2400" dirty="0" err="1"/>
              <a:t>rekreasyonel</a:t>
            </a:r>
            <a:r>
              <a:rPr lang="tr-TR" sz="2400" dirty="0"/>
              <a:t> turizm faaliyetlerine katılmalarının mümkün olduğu bir turistlik ürün çeşididir” diye tanımlamışlardır.</a:t>
            </a:r>
          </a:p>
          <a:p>
            <a:endParaRPr lang="tr-TR" dirty="0"/>
          </a:p>
        </p:txBody>
      </p:sp>
    </p:spTree>
    <p:extLst>
      <p:ext uri="{BB962C8B-B14F-4D97-AF65-F5344CB8AC3E}">
        <p14:creationId xmlns:p14="http://schemas.microsoft.com/office/powerpoint/2010/main" val="3216744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166787C-48DD-437A-83AB-D9352EE0794D}"/>
              </a:ext>
            </a:extLst>
          </p:cNvPr>
          <p:cNvSpPr>
            <a:spLocks noGrp="1"/>
          </p:cNvSpPr>
          <p:nvPr>
            <p:ph idx="1"/>
          </p:nvPr>
        </p:nvSpPr>
        <p:spPr>
          <a:xfrm>
            <a:off x="685800" y="152400"/>
            <a:ext cx="8229600" cy="4525963"/>
          </a:xfrm>
        </p:spPr>
        <p:txBody>
          <a:bodyPr/>
          <a:lstStyle/>
          <a:p>
            <a:pPr marL="0" indent="0" algn="just">
              <a:lnSpc>
                <a:spcPct val="150000"/>
              </a:lnSpc>
              <a:buNone/>
            </a:pPr>
            <a:r>
              <a:rPr lang="tr-TR" sz="2800" dirty="0" err="1"/>
              <a:t>Glamper</a:t>
            </a:r>
            <a:r>
              <a:rPr lang="tr-TR" sz="2800" dirty="0"/>
              <a:t> olarak adlandırılan bireylerin ortak özellikleri şu şekilde sıralanabilir (Çelik vd., 2017: 1284);</a:t>
            </a:r>
          </a:p>
          <a:p>
            <a:pPr marL="342900" marR="0" lvl="0" indent="-342900" algn="just" defTabSz="914400" rtl="0" eaLnBrk="1" fontAlgn="base" latinLnBrk="0" hangingPunct="1">
              <a:lnSpc>
                <a:spcPct val="150000"/>
              </a:lnSpc>
              <a:spcBef>
                <a:spcPct val="20000"/>
              </a:spcBef>
              <a:spcAft>
                <a:spcPct val="0"/>
              </a:spcAft>
              <a:buClrTx/>
              <a:buSzTx/>
              <a:buFontTx/>
              <a:buChar char="•"/>
              <a:tabLst/>
              <a:defRPr/>
            </a:pPr>
            <a:r>
              <a:rPr kumimoji="0" lang="tr-TR" sz="2800" b="0" i="0" u="none" strike="noStrike" kern="1200" cap="none" spc="0" normalizeH="0" baseline="0" noProof="0" dirty="0">
                <a:ln>
                  <a:noFill/>
                </a:ln>
                <a:solidFill>
                  <a:srgbClr val="000000"/>
                </a:solidFill>
                <a:effectLst/>
                <a:uLnTx/>
                <a:uFillTx/>
                <a:latin typeface="Arial"/>
                <a:ea typeface="+mn-ea"/>
                <a:cs typeface="Arial"/>
              </a:rPr>
              <a:t>Günlük hayatın yoğun temposundan ve stresinden uzak kalmak isterler o Kamp yapmayı severler fakat yanlarında çok fazla eşya yerine az sayıda eşya taşımak isterler,  o Vahşi doğayı severler,</a:t>
            </a:r>
          </a:p>
          <a:p>
            <a:pPr marL="0" indent="0">
              <a:buNone/>
            </a:pPr>
            <a:endParaRPr lang="tr-TR" dirty="0"/>
          </a:p>
        </p:txBody>
      </p:sp>
    </p:spTree>
    <p:extLst>
      <p:ext uri="{BB962C8B-B14F-4D97-AF65-F5344CB8AC3E}">
        <p14:creationId xmlns:p14="http://schemas.microsoft.com/office/powerpoint/2010/main" val="4162981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08E6D3-972B-4B5B-A7C4-7D724E617311}"/>
              </a:ext>
            </a:extLst>
          </p:cNvPr>
          <p:cNvSpPr>
            <a:spLocks noGrp="1"/>
          </p:cNvSpPr>
          <p:nvPr>
            <p:ph idx="1"/>
          </p:nvPr>
        </p:nvSpPr>
        <p:spPr>
          <a:xfrm>
            <a:off x="457200" y="76200"/>
            <a:ext cx="8229600" cy="4525963"/>
          </a:xfrm>
        </p:spPr>
        <p:txBody>
          <a:bodyPr/>
          <a:lstStyle/>
          <a:p>
            <a:pPr algn="just">
              <a:lnSpc>
                <a:spcPct val="150000"/>
              </a:lnSpc>
            </a:pPr>
            <a:r>
              <a:rPr lang="tr-TR" sz="2800" dirty="0"/>
              <a:t>Günlük hayatın yoğun temposundan ve stresinden uzak kalmak isterler o Kamp yapmayı severler fakat yanlarında çok fazla eşya yerine az sayıda eşya taşımak isterler,  o Vahşi doğayı severler,</a:t>
            </a:r>
          </a:p>
          <a:p>
            <a:pPr algn="just">
              <a:lnSpc>
                <a:spcPct val="150000"/>
              </a:lnSpc>
            </a:pPr>
            <a:r>
              <a:rPr lang="tr-TR" sz="2800" dirty="0"/>
              <a:t> Doğa ile iç içe ve yakın temasta olmak isterler,</a:t>
            </a:r>
          </a:p>
          <a:p>
            <a:pPr algn="just">
              <a:lnSpc>
                <a:spcPct val="150000"/>
              </a:lnSpc>
            </a:pPr>
            <a:r>
              <a:rPr lang="tr-TR" sz="2800" dirty="0"/>
              <a:t> Lüksü severler, </a:t>
            </a:r>
          </a:p>
          <a:p>
            <a:pPr algn="just">
              <a:lnSpc>
                <a:spcPct val="150000"/>
              </a:lnSpc>
            </a:pPr>
            <a:r>
              <a:rPr lang="tr-TR" sz="2800" dirty="0"/>
              <a:t>Özgür ve bağımsız olmanın </a:t>
            </a:r>
            <a:r>
              <a:rPr lang="tr-TR" sz="2800" dirty="0" err="1"/>
              <a:t>yanmda</a:t>
            </a:r>
            <a:r>
              <a:rPr lang="tr-TR" sz="2800" dirty="0"/>
              <a:t> macerayı da severler. </a:t>
            </a:r>
          </a:p>
          <a:p>
            <a:endParaRPr lang="tr-TR" dirty="0"/>
          </a:p>
        </p:txBody>
      </p:sp>
    </p:spTree>
    <p:extLst>
      <p:ext uri="{BB962C8B-B14F-4D97-AF65-F5344CB8AC3E}">
        <p14:creationId xmlns:p14="http://schemas.microsoft.com/office/powerpoint/2010/main" val="3557720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9D9A7EC-DBE6-42CA-8F36-C053380438A2}"/>
              </a:ext>
            </a:extLst>
          </p:cNvPr>
          <p:cNvSpPr>
            <a:spLocks noGrp="1"/>
          </p:cNvSpPr>
          <p:nvPr>
            <p:ph idx="1"/>
          </p:nvPr>
        </p:nvSpPr>
        <p:spPr>
          <a:xfrm>
            <a:off x="457200" y="381000"/>
            <a:ext cx="8229600" cy="4525963"/>
          </a:xfrm>
        </p:spPr>
        <p:txBody>
          <a:bodyPr/>
          <a:lstStyle/>
          <a:p>
            <a:pPr marL="0" indent="0" algn="just">
              <a:lnSpc>
                <a:spcPct val="150000"/>
              </a:lnSpc>
              <a:buNone/>
            </a:pPr>
            <a:r>
              <a:rPr lang="tr-TR" sz="2800" dirty="0"/>
              <a:t>Eski çağlarda özellikle soylu sınıfın bir araya gelmesi ve boş zamanlarında sosyal etkileşim içinde bulunabilmesi için park, tiyatro, stadyum, hamam, bahçe, havuz ve spor alanları inşa edilmiş olduğu bilinmektedir. Avrupa'da bu alanlarda gerçekleştirilen rekreasyon faaliyetlerine soylu sınıfın katılımının ise Rönesans'ın sonuna kadar devam ettiği görülmüştür. </a:t>
            </a:r>
          </a:p>
        </p:txBody>
      </p:sp>
    </p:spTree>
    <p:extLst>
      <p:ext uri="{BB962C8B-B14F-4D97-AF65-F5344CB8AC3E}">
        <p14:creationId xmlns:p14="http://schemas.microsoft.com/office/powerpoint/2010/main" val="2312175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F9CCB3A-2793-4995-91DD-B63BDEE63E7E}"/>
              </a:ext>
            </a:extLst>
          </p:cNvPr>
          <p:cNvSpPr>
            <a:spLocks noGrp="1"/>
          </p:cNvSpPr>
          <p:nvPr>
            <p:ph idx="1"/>
          </p:nvPr>
        </p:nvSpPr>
        <p:spPr>
          <a:xfrm>
            <a:off x="457200" y="304800"/>
            <a:ext cx="8229600" cy="4525963"/>
          </a:xfrm>
        </p:spPr>
        <p:txBody>
          <a:bodyPr/>
          <a:lstStyle/>
          <a:p>
            <a:pPr marL="0" indent="0" algn="just">
              <a:lnSpc>
                <a:spcPct val="150000"/>
              </a:lnSpc>
              <a:buNone/>
            </a:pPr>
            <a:r>
              <a:rPr lang="tr-TR" sz="2800" dirty="0"/>
              <a:t>Eko-turizme ve macera temalı seyahatlere karşı eğilimin artması gibi faktörler nedeniyle, dünyada </a:t>
            </a:r>
            <a:r>
              <a:rPr lang="tr-TR" sz="2800" dirty="0" err="1"/>
              <a:t>glamping</a:t>
            </a:r>
            <a:r>
              <a:rPr lang="tr-TR" sz="2800" dirty="0"/>
              <a:t> konaklamalara yönelik ilgi gün geçtikçe artmaktadır. 2018 yılında uluslararası </a:t>
            </a:r>
            <a:r>
              <a:rPr lang="tr-TR" sz="2800" dirty="0" err="1"/>
              <a:t>glamping</a:t>
            </a:r>
            <a:r>
              <a:rPr lang="tr-TR" sz="2800" dirty="0"/>
              <a:t> pazar büyüklüğü 2,1 milyar dolar olarak değerlendirilirken, 2019'dan 2025 yılına kadar her yıl %12,5'lik bir büyümenin gerçekleşmesi beklenmektedir (Grand </a:t>
            </a:r>
            <a:r>
              <a:rPr lang="tr-TR" sz="2800" dirty="0" err="1"/>
              <a:t>View</a:t>
            </a:r>
            <a:r>
              <a:rPr lang="tr-TR" sz="2800" dirty="0"/>
              <a:t> </a:t>
            </a:r>
            <a:r>
              <a:rPr lang="tr-TR" sz="2800" dirty="0" err="1"/>
              <a:t>Research</a:t>
            </a:r>
            <a:r>
              <a:rPr lang="tr-TR" sz="2800" dirty="0"/>
              <a:t>, 2019). </a:t>
            </a:r>
          </a:p>
        </p:txBody>
      </p:sp>
    </p:spTree>
    <p:extLst>
      <p:ext uri="{BB962C8B-B14F-4D97-AF65-F5344CB8AC3E}">
        <p14:creationId xmlns:p14="http://schemas.microsoft.com/office/powerpoint/2010/main" val="2164344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F9CCB3A-2793-4995-91DD-B63BDEE63E7E}"/>
              </a:ext>
            </a:extLst>
          </p:cNvPr>
          <p:cNvSpPr>
            <a:spLocks noGrp="1"/>
          </p:cNvSpPr>
          <p:nvPr>
            <p:ph idx="1"/>
          </p:nvPr>
        </p:nvSpPr>
        <p:spPr>
          <a:xfrm>
            <a:off x="457200" y="304800"/>
            <a:ext cx="8229600" cy="4525963"/>
          </a:xfrm>
        </p:spPr>
        <p:txBody>
          <a:bodyPr/>
          <a:lstStyle/>
          <a:p>
            <a:pPr marL="0" indent="0" algn="just">
              <a:lnSpc>
                <a:spcPct val="150000"/>
              </a:lnSpc>
              <a:buNone/>
            </a:pPr>
            <a:r>
              <a:rPr lang="tr-TR" sz="2800" dirty="0"/>
              <a:t>2020'li yılların turizm trendlerinden biri olarak görülen </a:t>
            </a:r>
            <a:r>
              <a:rPr lang="tr-TR" sz="2800" dirty="0" err="1"/>
              <a:t>glamping</a:t>
            </a:r>
            <a:r>
              <a:rPr lang="tr-TR" sz="2800" dirty="0"/>
              <a:t>, Türkiye için yeni bir kavramdır (Ergüven vd., 2015: 257). Uluslararası </a:t>
            </a:r>
            <a:r>
              <a:rPr lang="tr-TR" sz="2800" dirty="0" err="1"/>
              <a:t>glamping</a:t>
            </a:r>
            <a:r>
              <a:rPr lang="tr-TR" sz="2800" dirty="0"/>
              <a:t> pazarında önemli bir rol oynayan ve </a:t>
            </a:r>
            <a:r>
              <a:rPr lang="tr-TR" sz="2800" dirty="0" err="1"/>
              <a:t>glamping</a:t>
            </a:r>
            <a:r>
              <a:rPr lang="tr-TR" sz="2800" dirty="0"/>
              <a:t> turizmine ilgi duyanların tesis bulmak için kullandıkları sitelerin başında gelen </a:t>
            </a:r>
            <a:r>
              <a:rPr lang="tr-TR" sz="2800" dirty="0" err="1"/>
              <a:t>glampinghub</a:t>
            </a:r>
            <a:r>
              <a:rPr lang="tr-TR" sz="2800" dirty="0"/>
              <a:t>. com sitesine Türkiye'den kayıtlı 28 tesisin olduğu belirlenmiştir (Glamping </a:t>
            </a:r>
            <a:r>
              <a:rPr lang="tr-TR" sz="2800" dirty="0" err="1"/>
              <a:t>hub</a:t>
            </a:r>
            <a:r>
              <a:rPr lang="tr-TR" sz="2800" dirty="0"/>
              <a:t>, 2020). </a:t>
            </a:r>
          </a:p>
        </p:txBody>
      </p:sp>
    </p:spTree>
    <p:extLst>
      <p:ext uri="{BB962C8B-B14F-4D97-AF65-F5344CB8AC3E}">
        <p14:creationId xmlns:p14="http://schemas.microsoft.com/office/powerpoint/2010/main" val="2951937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F9CCB3A-2793-4995-91DD-B63BDEE63E7E}"/>
              </a:ext>
            </a:extLst>
          </p:cNvPr>
          <p:cNvSpPr>
            <a:spLocks noGrp="1"/>
          </p:cNvSpPr>
          <p:nvPr>
            <p:ph idx="1"/>
          </p:nvPr>
        </p:nvSpPr>
        <p:spPr>
          <a:xfrm>
            <a:off x="457200" y="304800"/>
            <a:ext cx="8229600" cy="4525963"/>
          </a:xfrm>
        </p:spPr>
        <p:txBody>
          <a:bodyPr/>
          <a:lstStyle/>
          <a:p>
            <a:pPr marL="0" indent="0" algn="just">
              <a:lnSpc>
                <a:spcPct val="150000"/>
              </a:lnSpc>
              <a:buNone/>
            </a:pPr>
            <a:r>
              <a:rPr lang="tr-TR" sz="2800" dirty="0"/>
              <a:t>Türkiye gibi doğal güzellikler açısından oldukça zengin olan bir ülkede bu tesislerin sayısının arttırılması, </a:t>
            </a:r>
            <a:r>
              <a:rPr lang="tr-TR" sz="2800" dirty="0" err="1"/>
              <a:t>glamping</a:t>
            </a:r>
            <a:r>
              <a:rPr lang="tr-TR" sz="2800" dirty="0"/>
              <a:t> turizmine ilgi duyanlara farklı seçenekler sunmak adına önemli olacaktır.</a:t>
            </a:r>
          </a:p>
        </p:txBody>
      </p:sp>
    </p:spTree>
    <p:extLst>
      <p:ext uri="{BB962C8B-B14F-4D97-AF65-F5344CB8AC3E}">
        <p14:creationId xmlns:p14="http://schemas.microsoft.com/office/powerpoint/2010/main" val="29712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sunu kapak">
            <a:extLst>
              <a:ext uri="{FF2B5EF4-FFF2-40B4-BE49-F238E27FC236}">
                <a16:creationId xmlns:a16="http://schemas.microsoft.com/office/drawing/2014/main" id="{95F6E267-728F-4FB0-8651-BFFD2B0EC1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012"/>
            <a:ext cx="9392574" cy="6850988"/>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
            <a:extLst>
              <a:ext uri="{FF2B5EF4-FFF2-40B4-BE49-F238E27FC236}">
                <a16:creationId xmlns:a16="http://schemas.microsoft.com/office/drawing/2014/main" id="{F38C432D-5372-448E-9829-E0F45631D439}"/>
              </a:ext>
            </a:extLst>
          </p:cNvPr>
          <p:cNvSpPr>
            <a:spLocks noGrp="1" noChangeArrowheads="1"/>
          </p:cNvSpPr>
          <p:nvPr>
            <p:ph type="subTitle" idx="1"/>
          </p:nvPr>
        </p:nvSpPr>
        <p:spPr>
          <a:xfrm>
            <a:off x="3048000" y="3162300"/>
            <a:ext cx="6248400" cy="952500"/>
          </a:xfrm>
        </p:spPr>
        <p:txBody>
          <a:bodyPr/>
          <a:lstStyle/>
          <a:p>
            <a:pPr>
              <a:lnSpc>
                <a:spcPct val="90000"/>
              </a:lnSpc>
            </a:pPr>
            <a:r>
              <a:rPr lang="tr-TR" altLang="tr-TR" sz="3200" b="1" dirty="0"/>
              <a:t>REKREASYONDA GÜNCEL TREND VE GELİŞMELER</a:t>
            </a:r>
          </a:p>
        </p:txBody>
      </p:sp>
      <p:sp>
        <p:nvSpPr>
          <p:cNvPr id="6" name="Rectangle 8">
            <a:extLst>
              <a:ext uri="{FF2B5EF4-FFF2-40B4-BE49-F238E27FC236}">
                <a16:creationId xmlns:a16="http://schemas.microsoft.com/office/drawing/2014/main" id="{40919079-B759-42A8-9F3B-9A1143AB97DE}"/>
              </a:ext>
            </a:extLst>
          </p:cNvPr>
          <p:cNvSpPr txBox="1">
            <a:spLocks noChangeArrowheads="1"/>
          </p:cNvSpPr>
          <p:nvPr/>
        </p:nvSpPr>
        <p:spPr bwMode="auto">
          <a:xfrm>
            <a:off x="2895600" y="1143000"/>
            <a:ext cx="609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tr-TR" altLang="tr-TR" sz="3200" b="1" i="0" u="none" strike="noStrike" kern="1200" cap="none" spc="0" normalizeH="0" baseline="0" noProof="0" dirty="0">
                <a:ln>
                  <a:noFill/>
                </a:ln>
                <a:solidFill>
                  <a:srgbClr val="000000"/>
                </a:solidFill>
                <a:effectLst/>
                <a:uLnTx/>
                <a:uFillTx/>
                <a:latin typeface="Arial"/>
                <a:ea typeface="+mn-ea"/>
                <a:cs typeface="Arial"/>
              </a:rPr>
              <a:t>YAŞAR DOĞU SPOR BİLİMLERİ FAKÜLTESİ</a:t>
            </a:r>
          </a:p>
        </p:txBody>
      </p:sp>
      <p:sp>
        <p:nvSpPr>
          <p:cNvPr id="8" name="Rectangle 8">
            <a:extLst>
              <a:ext uri="{FF2B5EF4-FFF2-40B4-BE49-F238E27FC236}">
                <a16:creationId xmlns:a16="http://schemas.microsoft.com/office/drawing/2014/main" id="{2B89DD1B-66F7-4797-94FB-C51343EB1C18}"/>
              </a:ext>
            </a:extLst>
          </p:cNvPr>
          <p:cNvSpPr txBox="1">
            <a:spLocks noChangeArrowheads="1"/>
          </p:cNvSpPr>
          <p:nvPr/>
        </p:nvSpPr>
        <p:spPr bwMode="auto">
          <a:xfrm>
            <a:off x="3048000" y="5334000"/>
            <a:ext cx="609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tr-TR" altLang="tr-TR" sz="2000" b="1" i="1" u="none" strike="noStrike" kern="1200" cap="none" spc="0" normalizeH="0" baseline="0" noProof="0" dirty="0">
                <a:ln>
                  <a:noFill/>
                </a:ln>
                <a:solidFill>
                  <a:srgbClr val="FFFFFF">
                    <a:lumMod val="50000"/>
                  </a:srgbClr>
                </a:solidFill>
                <a:effectLst/>
                <a:uLnTx/>
                <a:uFillTx/>
                <a:latin typeface="Arial"/>
                <a:ea typeface="+mn-ea"/>
                <a:cs typeface="Arial"/>
              </a:rPr>
              <a:t>Dr. İzzet İSLAMOĞLU</a:t>
            </a:r>
          </a:p>
        </p:txBody>
      </p:sp>
    </p:spTree>
    <p:extLst>
      <p:ext uri="{BB962C8B-B14F-4D97-AF65-F5344CB8AC3E}">
        <p14:creationId xmlns:p14="http://schemas.microsoft.com/office/powerpoint/2010/main" val="1293052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FA60A19-33C5-4A68-9A01-C85B735F7D6C}"/>
              </a:ext>
            </a:extLst>
          </p:cNvPr>
          <p:cNvSpPr>
            <a:spLocks noChangeArrowheads="1"/>
          </p:cNvSpPr>
          <p:nvPr/>
        </p:nvSpPr>
        <p:spPr bwMode="auto">
          <a:xfrm>
            <a:off x="228600" y="990600"/>
            <a:ext cx="8350003" cy="285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6846" tIns="45720" rIns="91440" bIns="38088"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60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Rekreasyonda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60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Teknoloji Temelli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6000" b="1" i="0" u="none" strike="noStrike" cap="none" normalizeH="0" baseline="0" dirty="0">
                <a:ln>
                  <a:noFill/>
                </a:ln>
                <a:solidFill>
                  <a:srgbClr val="FF0000"/>
                </a:solidFill>
                <a:effectLst/>
                <a:latin typeface="Arial" panose="020B0604020202020204" pitchFamily="34" charset="0"/>
                <a:ea typeface="Calibri" panose="020F0502020204030204" pitchFamily="34" charset="0"/>
              </a:rPr>
              <a:t>Trend ve Gelişmeler </a:t>
            </a:r>
            <a:endParaRPr kumimoji="0" lang="tr-TR" altLang="tr-TR" sz="6000" b="1" i="0" u="none" strike="noStrike" cap="none" normalizeH="0" baseline="0" dirty="0">
              <a:ln>
                <a:noFill/>
              </a:ln>
              <a:solidFill>
                <a:srgbClr val="FF0000"/>
              </a:solidFill>
              <a:effectLst/>
              <a:latin typeface="Arial" panose="020B0604020202020204" pitchFamily="34" charset="0"/>
            </a:endParaRPr>
          </a:p>
        </p:txBody>
      </p:sp>
      <p:pic>
        <p:nvPicPr>
          <p:cNvPr id="1025" name="Picture 1616">
            <a:extLst>
              <a:ext uri="{FF2B5EF4-FFF2-40B4-BE49-F238E27FC236}">
                <a16:creationId xmlns:a16="http://schemas.microsoft.com/office/drawing/2014/main" id="{26F8A239-61E5-495F-AE7F-0337646B4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36C7C4D-9AC3-4795-951A-4F38249D0486}"/>
              </a:ext>
            </a:extLst>
          </p:cNvPr>
          <p:cNvSpPr>
            <a:spLocks noChangeArrowheads="1"/>
          </p:cNvSpPr>
          <p:nvPr/>
        </p:nvSpPr>
        <p:spPr bwMode="auto">
          <a:xfrm>
            <a:off x="0" y="46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200" b="0" i="0" u="none" strike="noStrike" cap="none" normalizeH="0" baseline="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1515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0F1D52D-13B4-4296-BB89-04F8AB74F854}"/>
              </a:ext>
            </a:extLst>
          </p:cNvPr>
          <p:cNvSpPr>
            <a:spLocks noGrp="1"/>
          </p:cNvSpPr>
          <p:nvPr>
            <p:ph idx="1"/>
          </p:nvPr>
        </p:nvSpPr>
        <p:spPr>
          <a:xfrm>
            <a:off x="457200" y="457200"/>
            <a:ext cx="8229600" cy="4525963"/>
          </a:xfrm>
        </p:spPr>
        <p:txBody>
          <a:bodyPr/>
          <a:lstStyle/>
          <a:p>
            <a:pPr marL="0" indent="0" algn="just">
              <a:lnSpc>
                <a:spcPct val="150000"/>
              </a:lnSpc>
              <a:buNone/>
            </a:pPr>
            <a:r>
              <a:rPr lang="tr-TR" sz="2800" dirty="0"/>
              <a:t>Bireylerin değişen istek ve beklentileri rekreasyonda her gün yeni uygulamaları gün yüzüne çıkarmakta, değişen taleplere yönelik yapılan yenilik ve çeşitlenmeler artmaktadır. Teknolojide yaşanan değişimler de bireylerin istek ve beklentilerine doğrudan yansımaktadır. </a:t>
            </a:r>
          </a:p>
        </p:txBody>
      </p:sp>
    </p:spTree>
    <p:extLst>
      <p:ext uri="{BB962C8B-B14F-4D97-AF65-F5344CB8AC3E}">
        <p14:creationId xmlns:p14="http://schemas.microsoft.com/office/powerpoint/2010/main" val="724122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0F1D52D-13B4-4296-BB89-04F8AB74F854}"/>
              </a:ext>
            </a:extLst>
          </p:cNvPr>
          <p:cNvSpPr>
            <a:spLocks noGrp="1"/>
          </p:cNvSpPr>
          <p:nvPr>
            <p:ph idx="1"/>
          </p:nvPr>
        </p:nvSpPr>
        <p:spPr>
          <a:xfrm>
            <a:off x="304800" y="533400"/>
            <a:ext cx="8534400" cy="4525963"/>
          </a:xfrm>
        </p:spPr>
        <p:txBody>
          <a:bodyPr/>
          <a:lstStyle/>
          <a:p>
            <a:pPr marL="0" indent="0" algn="just">
              <a:lnSpc>
                <a:spcPct val="150000"/>
              </a:lnSpc>
              <a:buNone/>
            </a:pPr>
            <a:r>
              <a:rPr lang="tr-TR" sz="2800" dirty="0"/>
              <a:t>Teknolojik gelişmeler çağımızda büyük bir hız kazanmış olup rekabette öne çıkmak ve bu yeniliklerden geri kalmak istemeyen rekreasyon işletmeleri ve sanal uygulamalar her geçen gün yeni faaliyet alanlarını tüketiciler ile buluşturmaktadır. Rekreasyonda teknoloji temelli ortaya çıkan yeni trend ve gelişmeler aşağıda sıralanmaktadır.</a:t>
            </a:r>
          </a:p>
        </p:txBody>
      </p:sp>
    </p:spTree>
    <p:extLst>
      <p:ext uri="{BB962C8B-B14F-4D97-AF65-F5344CB8AC3E}">
        <p14:creationId xmlns:p14="http://schemas.microsoft.com/office/powerpoint/2010/main" val="951516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a:xfrm>
            <a:off x="457200" y="274638"/>
            <a:ext cx="8229600" cy="334962"/>
          </a:xfrm>
        </p:spPr>
        <p:txBody>
          <a:bodyPr/>
          <a:lstStyle/>
          <a:p>
            <a:br>
              <a:rPr lang="tr-TR" sz="3600" b="1" dirty="0">
                <a:solidFill>
                  <a:srgbClr val="FF0000"/>
                </a:solidFill>
              </a:rPr>
            </a:br>
            <a:r>
              <a:rPr lang="tr-TR" sz="3600" b="1" dirty="0">
                <a:solidFill>
                  <a:srgbClr val="FF0000"/>
                </a:solidFill>
              </a:rPr>
              <a:t>E-</a:t>
            </a:r>
            <a:r>
              <a:rPr lang="tr-TR" sz="3600" b="1" dirty="0" err="1">
                <a:solidFill>
                  <a:srgbClr val="FF0000"/>
                </a:solidFill>
              </a:rPr>
              <a:t>Sport</a:t>
            </a:r>
            <a:br>
              <a:rPr lang="tr-TR" dirty="0"/>
            </a:br>
            <a:endParaRPr lang="tr-TR" dirty="0"/>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457200" y="685800"/>
            <a:ext cx="8229600" cy="4525963"/>
          </a:xfrm>
        </p:spPr>
        <p:txBody>
          <a:bodyPr/>
          <a:lstStyle/>
          <a:p>
            <a:pPr marL="0" indent="0" algn="just">
              <a:lnSpc>
                <a:spcPct val="150000"/>
              </a:lnSpc>
              <a:buNone/>
            </a:pPr>
            <a:r>
              <a:rPr lang="tr-TR" sz="2400" dirty="0"/>
              <a:t>Fiziksel olarak gerçekleştirilen spor faaliyetlerinin yanında özellikle Amerika Birleşik Devletleri'nde parklarda ve rekreasyon merkezlerinde gerçekleştirilen </a:t>
            </a:r>
            <a:r>
              <a:rPr kumimoji="0" lang="tr-TR" sz="2400" b="0" i="0" u="none" strike="noStrike" kern="1200" cap="none" spc="0" normalizeH="0" baseline="0" noProof="0" dirty="0">
                <a:ln>
                  <a:noFill/>
                </a:ln>
                <a:solidFill>
                  <a:srgbClr val="000000"/>
                </a:solidFill>
                <a:effectLst/>
                <a:uLnTx/>
                <a:uFillTx/>
                <a:latin typeface="Arial"/>
                <a:ea typeface="+mn-ea"/>
                <a:cs typeface="Arial"/>
              </a:rPr>
              <a:t>"e-</a:t>
            </a:r>
            <a:r>
              <a:rPr kumimoji="0" lang="tr-TR" sz="2400" b="0" i="0" u="none" strike="noStrike" kern="1200" cap="none" spc="0" normalizeH="0" baseline="0" noProof="0" dirty="0" err="1">
                <a:ln>
                  <a:noFill/>
                </a:ln>
                <a:solidFill>
                  <a:srgbClr val="000000"/>
                </a:solidFill>
                <a:effectLst/>
                <a:uLnTx/>
                <a:uFillTx/>
                <a:latin typeface="Arial"/>
                <a:ea typeface="+mn-ea"/>
                <a:cs typeface="Arial"/>
              </a:rPr>
              <a:t>sports</a:t>
            </a:r>
            <a:r>
              <a:rPr kumimoji="0" lang="tr-TR" sz="2400" b="0" i="0" u="none" strike="noStrike" kern="1200" cap="none" spc="0" normalizeH="0" baseline="0" noProof="0" dirty="0">
                <a:ln>
                  <a:noFill/>
                </a:ln>
                <a:solidFill>
                  <a:srgbClr val="000000"/>
                </a:solidFill>
                <a:effectLst/>
                <a:uLnTx/>
                <a:uFillTx/>
                <a:latin typeface="Arial"/>
                <a:ea typeface="+mn-ea"/>
                <a:cs typeface="Arial"/>
              </a:rPr>
              <a:t>” </a:t>
            </a:r>
            <a:r>
              <a:rPr lang="tr-TR" sz="2400" dirty="0"/>
              <a:t>aktiviteleri popüler olmaya başlamıştır. Birçok yenilikçi parklar ve rekreasyon ajansları "e-</a:t>
            </a:r>
            <a:r>
              <a:rPr lang="tr-TR" sz="2400" dirty="0" err="1"/>
              <a:t>sports</a:t>
            </a:r>
            <a:r>
              <a:rPr lang="tr-TR" sz="2400" dirty="0"/>
              <a:t>” oyun odaları veya tesisler inşa etmeye başlamışlardır. Bu tesislerde ayrıca oyuncuların performanslarını iyileştirebilmeleri için antrenör istihdam etmeye başlamışlardır (</a:t>
            </a:r>
            <a:r>
              <a:rPr lang="tr-TR" sz="2400" dirty="0" err="1"/>
              <a:t>nrpa</a:t>
            </a:r>
            <a:r>
              <a:rPr lang="tr-TR" sz="2400" dirty="0"/>
              <a:t>. org, 2020). </a:t>
            </a:r>
          </a:p>
        </p:txBody>
      </p:sp>
    </p:spTree>
    <p:extLst>
      <p:ext uri="{BB962C8B-B14F-4D97-AF65-F5344CB8AC3E}">
        <p14:creationId xmlns:p14="http://schemas.microsoft.com/office/powerpoint/2010/main" val="1716917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a:xfrm>
            <a:off x="457200" y="274638"/>
            <a:ext cx="8229600" cy="334962"/>
          </a:xfrm>
        </p:spPr>
        <p:txBody>
          <a:bodyPr/>
          <a:lstStyle/>
          <a:p>
            <a:br>
              <a:rPr lang="tr-TR" sz="3600" b="1" dirty="0">
                <a:solidFill>
                  <a:srgbClr val="FF0000"/>
                </a:solidFill>
              </a:rPr>
            </a:br>
            <a:r>
              <a:rPr lang="tr-TR" sz="3600" b="1" dirty="0">
                <a:solidFill>
                  <a:srgbClr val="FF0000"/>
                </a:solidFill>
              </a:rPr>
              <a:t>E-</a:t>
            </a:r>
            <a:r>
              <a:rPr lang="tr-TR" sz="3600" b="1" dirty="0" err="1">
                <a:solidFill>
                  <a:srgbClr val="FF0000"/>
                </a:solidFill>
              </a:rPr>
              <a:t>Sport</a:t>
            </a:r>
            <a:br>
              <a:rPr lang="tr-TR" dirty="0"/>
            </a:br>
            <a:endParaRPr lang="tr-TR" dirty="0"/>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457200" y="685800"/>
            <a:ext cx="8229600" cy="4525963"/>
          </a:xfrm>
        </p:spPr>
        <p:txBody>
          <a:bodyPr/>
          <a:lstStyle/>
          <a:p>
            <a:pPr marL="0" indent="0" algn="just">
              <a:lnSpc>
                <a:spcPct val="150000"/>
              </a:lnSpc>
              <a:buNone/>
            </a:pPr>
            <a:r>
              <a:rPr lang="tr-TR" sz="2400" dirty="0"/>
              <a:t>"E-</a:t>
            </a:r>
            <a:r>
              <a:rPr lang="tr-TR" sz="2400" dirty="0" err="1"/>
              <a:t>sport</a:t>
            </a:r>
            <a:r>
              <a:rPr lang="tr-TR" sz="2400" dirty="0"/>
              <a:t>” terimi,  daha teknik anlamda kullanılan "elektronik spor” teriminden türetilmiştir. En basit anlamda "e-</a:t>
            </a:r>
            <a:r>
              <a:rPr lang="tr-TR" sz="2400" dirty="0" err="1"/>
              <a:t>sports</a:t>
            </a:r>
            <a:r>
              <a:rPr lang="tr-TR" sz="2400" dirty="0"/>
              <a:t>”, dünyanın birçok yerinden oyuncuların internet yardımı ile bir araya gelip oyun oynayabildiği veya belirli dönemlerde uluslararası elektronik spor organizasyonlarında dünyanın çeşitli yerlerinden gelen oyuncuların buluşup, oyun oynadıkları bir spor türü olarak tanımlanmaktadır (fanatik. com. tr, 2017).</a:t>
            </a:r>
          </a:p>
          <a:p>
            <a:endParaRPr lang="tr-TR" dirty="0"/>
          </a:p>
        </p:txBody>
      </p:sp>
    </p:spTree>
    <p:extLst>
      <p:ext uri="{BB962C8B-B14F-4D97-AF65-F5344CB8AC3E}">
        <p14:creationId xmlns:p14="http://schemas.microsoft.com/office/powerpoint/2010/main" val="1666030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p:txBody>
          <a:bodyPr/>
          <a:lstStyle/>
          <a:p>
            <a:r>
              <a:rPr lang="tr-TR" b="1" dirty="0">
                <a:solidFill>
                  <a:srgbClr val="FF0000"/>
                </a:solidFill>
              </a:rPr>
              <a:t>Geocaching </a:t>
            </a:r>
            <a:br>
              <a:rPr lang="tr-TR" b="1" dirty="0">
                <a:solidFill>
                  <a:srgbClr val="FF0000"/>
                </a:solidFill>
              </a:rPr>
            </a:br>
            <a:endParaRPr lang="tr-TR" b="1" dirty="0">
              <a:solidFill>
                <a:srgbClr val="FF0000"/>
              </a:solidFill>
            </a:endParaRPr>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457200" y="874016"/>
            <a:ext cx="8229600" cy="4525963"/>
          </a:xfrm>
        </p:spPr>
        <p:txBody>
          <a:bodyPr/>
          <a:lstStyle/>
          <a:p>
            <a:pPr marL="0" indent="0" algn="just">
              <a:lnSpc>
                <a:spcPct val="150000"/>
              </a:lnSpc>
              <a:buNone/>
            </a:pPr>
            <a:r>
              <a:rPr lang="tr-TR" sz="2400" dirty="0"/>
              <a:t>Geocaching, kişilerin küresel konumlandırma sistemini (GPS) kullanarak  "hazineyi” (kutu, sandık vs. ) bulma ve saklama süreçlerinde onaya çıkan bir açık hava faaliyeti olarak ifade edilmektedir. Bu açık hava faaliyetinde hazine avcısını yönlendirecek şifreleme ve bulmaca gibi bazı ipuçları verilmekte ve hazine avcısı harita gibi bazı yön bulma uygulamaları ile hazine avına başlamaktadır (Şimşek, 2020: 629). </a:t>
            </a:r>
          </a:p>
        </p:txBody>
      </p:sp>
    </p:spTree>
    <p:extLst>
      <p:ext uri="{BB962C8B-B14F-4D97-AF65-F5344CB8AC3E}">
        <p14:creationId xmlns:p14="http://schemas.microsoft.com/office/powerpoint/2010/main" val="225937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7C55F9E-E8BC-4962-A053-B26420F6F311}"/>
              </a:ext>
            </a:extLst>
          </p:cNvPr>
          <p:cNvSpPr>
            <a:spLocks noGrp="1"/>
          </p:cNvSpPr>
          <p:nvPr>
            <p:ph idx="1"/>
          </p:nvPr>
        </p:nvSpPr>
        <p:spPr>
          <a:xfrm>
            <a:off x="152400" y="152400"/>
            <a:ext cx="8686800" cy="4525963"/>
          </a:xfrm>
        </p:spPr>
        <p:txBody>
          <a:bodyPr/>
          <a:lstStyle/>
          <a:p>
            <a:pPr marL="0" indent="0" algn="just">
              <a:lnSpc>
                <a:spcPct val="150000"/>
              </a:lnSpc>
              <a:buNone/>
            </a:pPr>
            <a:r>
              <a:rPr lang="tr-TR" sz="2800" dirty="0"/>
              <a:t>Sanayi Devrimi sonrasında ise teknolojik gelişimler hız kazanmıştır. Sanayi Devrimi ile artan üretim, refah seviyesinin artmasına ve çalışma saatlerinin azalmasına neden olmuş, hayat şartlarında ortaya çıkan bu değişimler de boş zaman ve rekreasyon faaliyetlerine bireylerin katılımını artırmıştır (</a:t>
            </a:r>
            <a:r>
              <a:rPr lang="tr-TR" sz="2800" dirty="0" err="1"/>
              <a:t>Karaçar</a:t>
            </a:r>
            <a:r>
              <a:rPr lang="tr-TR" sz="2800" dirty="0"/>
              <a:t>, 2014). Böylece teknolojide yaşanan gelişmeler rekreasyon uygulamalarım doğrudan etkilemiştir.</a:t>
            </a:r>
          </a:p>
        </p:txBody>
      </p:sp>
    </p:spTree>
    <p:extLst>
      <p:ext uri="{BB962C8B-B14F-4D97-AF65-F5344CB8AC3E}">
        <p14:creationId xmlns:p14="http://schemas.microsoft.com/office/powerpoint/2010/main" val="2905429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p:txBody>
          <a:bodyPr/>
          <a:lstStyle/>
          <a:p>
            <a:r>
              <a:rPr lang="tr-TR" sz="3600" b="1" dirty="0">
                <a:solidFill>
                  <a:srgbClr val="FF0000"/>
                </a:solidFill>
              </a:rPr>
              <a:t>Geocaching </a:t>
            </a:r>
            <a:br>
              <a:rPr lang="tr-TR" sz="3600" b="1" dirty="0">
                <a:solidFill>
                  <a:srgbClr val="FF0000"/>
                </a:solidFill>
              </a:rPr>
            </a:br>
            <a:endParaRPr lang="tr-TR" sz="3600" b="1" dirty="0">
              <a:solidFill>
                <a:srgbClr val="FF0000"/>
              </a:solidFill>
            </a:endParaRPr>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457200" y="874016"/>
            <a:ext cx="8229600" cy="4525963"/>
          </a:xfrm>
        </p:spPr>
        <p:txBody>
          <a:bodyPr/>
          <a:lstStyle/>
          <a:p>
            <a:pPr marL="0" indent="0" algn="just">
              <a:lnSpc>
                <a:spcPct val="150000"/>
              </a:lnSpc>
              <a:buNone/>
            </a:pPr>
            <a:r>
              <a:rPr lang="tr-TR" sz="2400" dirty="0"/>
              <a:t>Diğer bir ifade ile Geocaching, bir GPS kullanıcısının bütün koordinatlarını internette yayınladığı "hazineyi” (bir kutu ve içerisindekileri) saklaması ve diğer GPS kullanıcılarında koordinatlarını bildikleri  bu hazineyi bulmaya çalışmalarını içeren bir çeşit oyundur. Oyunun iki temel kuralı olup bunların birincisi, kutudan bir şey alındığı takdirde, yerine başka bir şey konulmasıdır. İkicisi ise de kutu içerisindeki seyir defterine hazineyi bulmanın ziyareti hakkında bir şeyler yazmasıdır (</a:t>
            </a:r>
            <a:r>
              <a:rPr lang="tr-TR" sz="2400" dirty="0" err="1"/>
              <a:t>geocaching</a:t>
            </a:r>
            <a:r>
              <a:rPr lang="tr-TR" sz="2400" dirty="0"/>
              <a:t>. com, 2020a).</a:t>
            </a:r>
          </a:p>
          <a:p>
            <a:pPr marL="0" indent="0">
              <a:buNone/>
            </a:pPr>
            <a:endParaRPr lang="tr-TR" dirty="0"/>
          </a:p>
        </p:txBody>
      </p:sp>
    </p:spTree>
    <p:extLst>
      <p:ext uri="{BB962C8B-B14F-4D97-AF65-F5344CB8AC3E}">
        <p14:creationId xmlns:p14="http://schemas.microsoft.com/office/powerpoint/2010/main" val="3774142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p:txBody>
          <a:bodyPr/>
          <a:lstStyle/>
          <a:p>
            <a:r>
              <a:rPr lang="tr-TR" sz="3600" b="1" dirty="0">
                <a:solidFill>
                  <a:srgbClr val="FF0000"/>
                </a:solidFill>
              </a:rPr>
              <a:t>Geocaching </a:t>
            </a:r>
            <a:br>
              <a:rPr lang="tr-TR" sz="3600" b="1" dirty="0">
                <a:solidFill>
                  <a:srgbClr val="FF0000"/>
                </a:solidFill>
              </a:rPr>
            </a:br>
            <a:endParaRPr lang="tr-TR" sz="3600" b="1" dirty="0">
              <a:solidFill>
                <a:srgbClr val="FF0000"/>
              </a:solidFill>
            </a:endParaRPr>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457200" y="1066800"/>
            <a:ext cx="8229600" cy="4525963"/>
          </a:xfrm>
        </p:spPr>
        <p:txBody>
          <a:bodyPr/>
          <a:lstStyle/>
          <a:p>
            <a:pPr marL="0" indent="0" algn="just">
              <a:lnSpc>
                <a:spcPct val="150000"/>
              </a:lnSpc>
              <a:buNone/>
            </a:pPr>
            <a:r>
              <a:rPr lang="tr-TR" sz="2400" dirty="0"/>
              <a:t>Geocaching, gün geçtikçe her yaş grubundan çok sayıda katılımcıyı çekerek daha popüler bir açık hava etkinliği hâline gelmektedir (</a:t>
            </a:r>
            <a:r>
              <a:rPr lang="tr-TR" sz="2400" dirty="0" err="1"/>
              <a:t>Huddart</a:t>
            </a:r>
            <a:r>
              <a:rPr lang="tr-TR" sz="2400" dirty="0"/>
              <a:t> ve </a:t>
            </a:r>
            <a:r>
              <a:rPr lang="tr-TR" sz="2400" dirty="0" err="1"/>
              <a:t>Stott</a:t>
            </a:r>
            <a:r>
              <a:rPr lang="tr-TR" sz="2400" dirty="0"/>
              <a:t>,  2019:250). Özellikle bir oyun olarak </a:t>
            </a:r>
            <a:r>
              <a:rPr lang="tr-TR" sz="2400" dirty="0" err="1"/>
              <a:t>geocaching</a:t>
            </a:r>
            <a:r>
              <a:rPr lang="tr-TR" sz="2400" dirty="0"/>
              <a:t>, çeşitli deneyimleri olan istekli katılımcıların rekreasyon ihtiyaçlarım karşılayan bir etkinlik olarak değerlendirilmektedir (Şimşek, 2020: 629). Günümüzde dünya genelinde Antarktika dâhil olmak üzere 191 farklı ülkede üç milyon saklanmış </a:t>
            </a:r>
            <a:r>
              <a:rPr lang="tr-TR" sz="2400" dirty="0" err="1"/>
              <a:t>geocaching</a:t>
            </a:r>
            <a:r>
              <a:rPr lang="tr-TR" sz="2400" dirty="0"/>
              <a:t> kutusu mevcuttur. </a:t>
            </a:r>
          </a:p>
          <a:p>
            <a:endParaRPr lang="tr-TR" dirty="0"/>
          </a:p>
        </p:txBody>
      </p:sp>
    </p:spTree>
    <p:extLst>
      <p:ext uri="{BB962C8B-B14F-4D97-AF65-F5344CB8AC3E}">
        <p14:creationId xmlns:p14="http://schemas.microsoft.com/office/powerpoint/2010/main" val="4292209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a:xfrm>
            <a:off x="457200" y="381000"/>
            <a:ext cx="8229600" cy="563562"/>
          </a:xfrm>
        </p:spPr>
        <p:txBody>
          <a:bodyPr/>
          <a:lstStyle/>
          <a:p>
            <a:r>
              <a:rPr lang="tr-TR" sz="3600" b="1" dirty="0">
                <a:solidFill>
                  <a:srgbClr val="FF0000"/>
                </a:solidFill>
              </a:rPr>
              <a:t>Geocaching </a:t>
            </a:r>
            <a:br>
              <a:rPr lang="tr-TR" sz="3600" b="1" dirty="0">
                <a:solidFill>
                  <a:srgbClr val="FF0000"/>
                </a:solidFill>
              </a:rPr>
            </a:br>
            <a:endParaRPr lang="tr-TR" sz="3600" b="1" dirty="0">
              <a:solidFill>
                <a:srgbClr val="FF0000"/>
              </a:solidFill>
            </a:endParaRPr>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486937" y="1166018"/>
            <a:ext cx="8229600" cy="4525963"/>
          </a:xfrm>
        </p:spPr>
        <p:txBody>
          <a:bodyPr/>
          <a:lstStyle/>
          <a:p>
            <a:pPr marL="0" indent="0" algn="just">
              <a:lnSpc>
                <a:spcPct val="150000"/>
              </a:lnSpc>
              <a:buNone/>
            </a:pPr>
            <a:r>
              <a:rPr lang="tr-TR" sz="2800" dirty="0"/>
              <a:t>Geocaching oyuncuları, hikâyelerini paylaşmak ve oyun oynamak için yılda 36 binden fazla etkinlikte bir araya gelirken dünya genelinde 200'den fazla </a:t>
            </a:r>
            <a:r>
              <a:rPr lang="tr-TR" sz="2800" dirty="0" err="1"/>
              <a:t>geocaching</a:t>
            </a:r>
            <a:r>
              <a:rPr lang="tr-TR" sz="2800" dirty="0"/>
              <a:t> topluluğu mevcuttur. Türkiye'de ise sadece İstanbul'da 298 adet </a:t>
            </a:r>
            <a:r>
              <a:rPr lang="tr-TR" sz="2800" dirty="0" err="1"/>
              <a:t>geocaching</a:t>
            </a:r>
            <a:r>
              <a:rPr lang="tr-TR" sz="2800" dirty="0"/>
              <a:t> kutusu vardır (Geocaching. com, 2020b).</a:t>
            </a:r>
          </a:p>
        </p:txBody>
      </p:sp>
    </p:spTree>
    <p:extLst>
      <p:ext uri="{BB962C8B-B14F-4D97-AF65-F5344CB8AC3E}">
        <p14:creationId xmlns:p14="http://schemas.microsoft.com/office/powerpoint/2010/main" val="1157043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a:xfrm>
            <a:off x="457200" y="152400"/>
            <a:ext cx="8229600" cy="457199"/>
          </a:xfrm>
        </p:spPr>
        <p:txBody>
          <a:bodyPr/>
          <a:lstStyle/>
          <a:p>
            <a:br>
              <a:rPr lang="tr-TR" sz="3600" b="1" dirty="0">
                <a:solidFill>
                  <a:srgbClr val="FF0000"/>
                </a:solidFill>
              </a:rPr>
            </a:br>
            <a:r>
              <a:rPr lang="tr-TR" sz="3600" b="1" dirty="0" err="1">
                <a:solidFill>
                  <a:srgbClr val="FF0000"/>
                </a:solidFill>
              </a:rPr>
              <a:t>Drone</a:t>
            </a:r>
            <a:r>
              <a:rPr lang="tr-TR" sz="3600" b="1" dirty="0">
                <a:solidFill>
                  <a:srgbClr val="FF0000"/>
                </a:solidFill>
              </a:rPr>
              <a:t> Teknolojisi </a:t>
            </a:r>
            <a:br>
              <a:rPr lang="tr-TR" sz="3600" b="1" dirty="0">
                <a:solidFill>
                  <a:srgbClr val="FF0000"/>
                </a:solidFill>
              </a:rPr>
            </a:br>
            <a:endParaRPr lang="tr-TR" sz="3600" b="1" dirty="0">
              <a:solidFill>
                <a:srgbClr val="FF0000"/>
              </a:solidFill>
            </a:endParaRPr>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457200" y="609599"/>
            <a:ext cx="8229600" cy="4525963"/>
          </a:xfrm>
        </p:spPr>
        <p:txBody>
          <a:bodyPr/>
          <a:lstStyle/>
          <a:p>
            <a:pPr marL="0" indent="0" algn="just">
              <a:lnSpc>
                <a:spcPct val="150000"/>
              </a:lnSpc>
              <a:buNone/>
            </a:pPr>
            <a:r>
              <a:rPr lang="tr-TR" sz="2400" dirty="0"/>
              <a:t>Son yıllarda yaygın olarak "</a:t>
            </a:r>
            <a:r>
              <a:rPr lang="tr-TR" sz="2400" dirty="0" err="1"/>
              <a:t>drone</a:t>
            </a:r>
            <a:r>
              <a:rPr lang="tr-TR" sz="2400" dirty="0"/>
              <a:t>” adıyla bilinen küçük otomatik kontrollü uçan araçların kullanımında hızlı bir artış yaşanmıştır (Hay, 2016: 49). </a:t>
            </a:r>
            <a:r>
              <a:rPr lang="tr-TR" sz="2400" dirty="0" err="1"/>
              <a:t>Drone</a:t>
            </a:r>
            <a:r>
              <a:rPr lang="tr-TR" sz="2400" dirty="0"/>
              <a:t> araçlar ilk olarak sivil savunma amacıyla geliştirilmiş olup özellikle savaşlarda keşif yapmak, tuzak gibi davranmak ve sabit hedeflere karşı füze fırlatmak için kullanılmıştır. Ayrıca savaşlarda psikolojik operasyon olarak adlandırılan, insanlara bilgi vermek için gökyüzünden bilgilendirme broşürü atma uygulamalarında da </a:t>
            </a:r>
            <a:r>
              <a:rPr lang="tr-TR" sz="2400" dirty="0" err="1"/>
              <a:t>drone</a:t>
            </a:r>
            <a:r>
              <a:rPr lang="tr-TR" sz="2400" dirty="0"/>
              <a:t> teknolojisinden faydalanılmıştır (</a:t>
            </a:r>
            <a:r>
              <a:rPr lang="tr-TR" sz="2400" dirty="0" err="1"/>
              <a:t>imperial</a:t>
            </a:r>
            <a:r>
              <a:rPr lang="tr-TR" sz="2400" dirty="0"/>
              <a:t> </a:t>
            </a:r>
            <a:r>
              <a:rPr lang="tr-TR" sz="2400" dirty="0" err="1"/>
              <a:t>War</a:t>
            </a:r>
            <a:r>
              <a:rPr lang="tr-TR" sz="2400" dirty="0"/>
              <a:t> </a:t>
            </a:r>
            <a:r>
              <a:rPr lang="tr-TR" sz="2400" dirty="0" err="1"/>
              <a:t>Museums</a:t>
            </a:r>
            <a:r>
              <a:rPr lang="tr-TR" sz="2400" dirty="0"/>
              <a:t>, 2020). </a:t>
            </a:r>
          </a:p>
        </p:txBody>
      </p:sp>
    </p:spTree>
    <p:extLst>
      <p:ext uri="{BB962C8B-B14F-4D97-AF65-F5344CB8AC3E}">
        <p14:creationId xmlns:p14="http://schemas.microsoft.com/office/powerpoint/2010/main" val="1096736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a:xfrm>
            <a:off x="457200" y="152400"/>
            <a:ext cx="8229600" cy="457199"/>
          </a:xfrm>
        </p:spPr>
        <p:txBody>
          <a:bodyPr/>
          <a:lstStyle/>
          <a:p>
            <a:br>
              <a:rPr lang="tr-TR" sz="3600" b="1" dirty="0">
                <a:solidFill>
                  <a:srgbClr val="FF0000"/>
                </a:solidFill>
              </a:rPr>
            </a:br>
            <a:r>
              <a:rPr lang="tr-TR" sz="3600" b="1" dirty="0" err="1">
                <a:solidFill>
                  <a:srgbClr val="FF0000"/>
                </a:solidFill>
              </a:rPr>
              <a:t>Drone</a:t>
            </a:r>
            <a:r>
              <a:rPr lang="tr-TR" sz="3600" b="1" dirty="0">
                <a:solidFill>
                  <a:srgbClr val="FF0000"/>
                </a:solidFill>
              </a:rPr>
              <a:t> Teknolojisi </a:t>
            </a:r>
            <a:br>
              <a:rPr lang="tr-TR" sz="3600" b="1" dirty="0">
                <a:solidFill>
                  <a:srgbClr val="FF0000"/>
                </a:solidFill>
              </a:rPr>
            </a:br>
            <a:endParaRPr lang="tr-TR" sz="3600" b="1" dirty="0">
              <a:solidFill>
                <a:srgbClr val="FF0000"/>
              </a:solidFill>
            </a:endParaRPr>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457200" y="914400"/>
            <a:ext cx="8229600" cy="4525963"/>
          </a:xfrm>
        </p:spPr>
        <p:txBody>
          <a:bodyPr/>
          <a:lstStyle/>
          <a:p>
            <a:pPr marL="0" indent="0" algn="just">
              <a:lnSpc>
                <a:spcPct val="150000"/>
              </a:lnSpc>
              <a:buNone/>
            </a:pPr>
            <a:r>
              <a:rPr lang="tr-TR" sz="2400" dirty="0" err="1"/>
              <a:t>Drone</a:t>
            </a:r>
            <a:r>
              <a:rPr lang="tr-TR" sz="2400" dirty="0"/>
              <a:t> araçların sivil kullanıma izin verilmesi ile bu teknoloji hem İşletmeler hem turizm hem de rekreasyon faaliyetlerinde sıkça kullanılan yeni bir uygula </a:t>
            </a:r>
            <a:r>
              <a:rPr lang="tr-TR" sz="2400" dirty="0" err="1"/>
              <a:t>ma</a:t>
            </a:r>
            <a:r>
              <a:rPr lang="tr-TR" sz="2400" dirty="0"/>
              <a:t> olarak karşımıza çıkmıştır. 2013 yılında Amazon şirketi malları teslim etmek için </a:t>
            </a:r>
            <a:r>
              <a:rPr lang="tr-TR" sz="2400" dirty="0" err="1"/>
              <a:t>drone</a:t>
            </a:r>
            <a:r>
              <a:rPr lang="tr-TR" sz="2400" dirty="0"/>
              <a:t> kullanmayı planladığım duyurup, yakın gelecekte </a:t>
            </a:r>
            <a:r>
              <a:rPr lang="tr-TR" sz="2400" dirty="0" err="1"/>
              <a:t>dronların</a:t>
            </a:r>
            <a:r>
              <a:rPr lang="tr-TR" sz="2400" dirty="0"/>
              <a:t> teslimat kamyonları kadar yaygın olacağım dile getirmiştir (BBC, 2013). </a:t>
            </a:r>
            <a:endParaRPr lang="tr-TR" dirty="0"/>
          </a:p>
        </p:txBody>
      </p:sp>
    </p:spTree>
    <p:extLst>
      <p:ext uri="{BB962C8B-B14F-4D97-AF65-F5344CB8AC3E}">
        <p14:creationId xmlns:p14="http://schemas.microsoft.com/office/powerpoint/2010/main" val="1118216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a:xfrm>
            <a:off x="457200" y="152400"/>
            <a:ext cx="8229600" cy="457199"/>
          </a:xfrm>
        </p:spPr>
        <p:txBody>
          <a:bodyPr/>
          <a:lstStyle/>
          <a:p>
            <a:br>
              <a:rPr lang="tr-TR" sz="3600" b="1" dirty="0">
                <a:solidFill>
                  <a:srgbClr val="FF0000"/>
                </a:solidFill>
              </a:rPr>
            </a:br>
            <a:r>
              <a:rPr lang="tr-TR" sz="3600" b="1" dirty="0" err="1">
                <a:solidFill>
                  <a:srgbClr val="FF0000"/>
                </a:solidFill>
              </a:rPr>
              <a:t>Drone</a:t>
            </a:r>
            <a:r>
              <a:rPr lang="tr-TR" sz="3600" b="1" dirty="0">
                <a:solidFill>
                  <a:srgbClr val="FF0000"/>
                </a:solidFill>
              </a:rPr>
              <a:t> Teknolojisi </a:t>
            </a:r>
            <a:br>
              <a:rPr lang="tr-TR" sz="3600" b="1" dirty="0">
                <a:solidFill>
                  <a:srgbClr val="FF0000"/>
                </a:solidFill>
              </a:rPr>
            </a:br>
            <a:endParaRPr lang="tr-TR" sz="3600" b="1" dirty="0">
              <a:solidFill>
                <a:srgbClr val="FF0000"/>
              </a:solidFill>
            </a:endParaRPr>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457200" y="914400"/>
            <a:ext cx="8229600" cy="4525963"/>
          </a:xfrm>
        </p:spPr>
        <p:txBody>
          <a:bodyPr/>
          <a:lstStyle/>
          <a:p>
            <a:pPr marL="0" indent="0" algn="just">
              <a:lnSpc>
                <a:spcPct val="150000"/>
              </a:lnSpc>
              <a:buNone/>
            </a:pPr>
            <a:r>
              <a:rPr lang="tr-TR" sz="2800" dirty="0"/>
              <a:t>Yine konaklama sektöründe de </a:t>
            </a:r>
            <a:r>
              <a:rPr lang="tr-TR" sz="2800" dirty="0" err="1"/>
              <a:t>drone'lar</a:t>
            </a:r>
            <a:r>
              <a:rPr lang="tr-TR" sz="2800" dirty="0"/>
              <a:t> teslimat için kullanılmaya başlanmış olup 2014 yılında </a:t>
            </a:r>
            <a:r>
              <a:rPr lang="tr-TR" sz="2800" dirty="0" err="1"/>
              <a:t>Las</a:t>
            </a:r>
            <a:r>
              <a:rPr lang="tr-TR" sz="2800" dirty="0"/>
              <a:t> </a:t>
            </a:r>
            <a:r>
              <a:rPr lang="tr-TR" sz="2800" dirty="0" err="1"/>
              <a:t>Vegas'ta</a:t>
            </a:r>
            <a:r>
              <a:rPr lang="tr-TR" sz="2800" dirty="0"/>
              <a:t> bulunan </a:t>
            </a:r>
            <a:r>
              <a:rPr lang="tr-TR" sz="2800" dirty="0" err="1"/>
              <a:t>The</a:t>
            </a:r>
            <a:r>
              <a:rPr lang="tr-TR" sz="2800" dirty="0"/>
              <a:t> </a:t>
            </a:r>
            <a:r>
              <a:rPr lang="tr-TR" sz="2800" dirty="0" err="1"/>
              <a:t>Cosmopolitan</a:t>
            </a:r>
            <a:r>
              <a:rPr lang="tr-TR" sz="2800" dirty="0"/>
              <a:t> Oteli havuz partilerine </a:t>
            </a:r>
            <a:r>
              <a:rPr lang="tr-TR" sz="2800" dirty="0" err="1"/>
              <a:t>drone'lar</a:t>
            </a:r>
            <a:r>
              <a:rPr lang="tr-TR" sz="2800" dirty="0"/>
              <a:t> ile içecek servisi yapmaya başlamıştır (</a:t>
            </a:r>
            <a:r>
              <a:rPr lang="tr-TR" sz="2800" dirty="0" err="1"/>
              <a:t>Eugenios</a:t>
            </a:r>
            <a:r>
              <a:rPr lang="tr-TR" sz="2800" dirty="0"/>
              <a:t>, 2014). </a:t>
            </a:r>
          </a:p>
          <a:p>
            <a:endParaRPr lang="tr-TR" dirty="0"/>
          </a:p>
        </p:txBody>
      </p:sp>
    </p:spTree>
    <p:extLst>
      <p:ext uri="{BB962C8B-B14F-4D97-AF65-F5344CB8AC3E}">
        <p14:creationId xmlns:p14="http://schemas.microsoft.com/office/powerpoint/2010/main" val="1887937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457200" y="304800"/>
            <a:ext cx="8229600" cy="4525963"/>
          </a:xfrm>
        </p:spPr>
        <p:txBody>
          <a:bodyPr/>
          <a:lstStyle/>
          <a:p>
            <a:pPr marL="0" indent="0" algn="just">
              <a:lnSpc>
                <a:spcPct val="150000"/>
              </a:lnSpc>
              <a:buNone/>
            </a:pPr>
            <a:r>
              <a:rPr lang="tr-TR" sz="2400" dirty="0" err="1"/>
              <a:t>Drone'lar</a:t>
            </a:r>
            <a:r>
              <a:rPr lang="tr-TR" sz="2400" dirty="0"/>
              <a:t> günümüzde rekreasyonda da kullanım alam artan uygulamalardandır. </a:t>
            </a:r>
            <a:r>
              <a:rPr lang="tr-TR" sz="2400" dirty="0" err="1"/>
              <a:t>Rekreasyonel</a:t>
            </a:r>
            <a:r>
              <a:rPr lang="tr-TR" sz="2400" dirty="0"/>
              <a:t> </a:t>
            </a:r>
            <a:r>
              <a:rPr lang="tr-TR" sz="2400" dirty="0" err="1"/>
              <a:t>Drone</a:t>
            </a:r>
            <a:r>
              <a:rPr lang="tr-TR" sz="2400" dirty="0"/>
              <a:t> kullanımı olarak adlandırılan uygulamalarda araç sahipleri belirlenen alanlarda insansız hava araçlarını uçurabilmekte ve kamera kaydı alabilmektedirler. Fakat </a:t>
            </a:r>
            <a:r>
              <a:rPr lang="tr-TR" sz="2400" dirty="0" err="1"/>
              <a:t>rekreasyonel</a:t>
            </a:r>
            <a:r>
              <a:rPr lang="tr-TR" sz="2400" dirty="0"/>
              <a:t> </a:t>
            </a:r>
            <a:r>
              <a:rPr lang="tr-TR" sz="2400" dirty="0" err="1"/>
              <a:t>drone</a:t>
            </a:r>
            <a:r>
              <a:rPr lang="tr-TR" sz="2400" dirty="0"/>
              <a:t> kullanımında destinasyonlara göre farklılık gösteren belirli kurallar ve yasaklar bulunmaktadır.</a:t>
            </a:r>
          </a:p>
        </p:txBody>
      </p:sp>
    </p:spTree>
    <p:extLst>
      <p:ext uri="{BB962C8B-B14F-4D97-AF65-F5344CB8AC3E}">
        <p14:creationId xmlns:p14="http://schemas.microsoft.com/office/powerpoint/2010/main" val="389983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152400" y="152400"/>
            <a:ext cx="8534400" cy="4525963"/>
          </a:xfrm>
        </p:spPr>
        <p:txBody>
          <a:bodyPr/>
          <a:lstStyle/>
          <a:p>
            <a:pPr marL="0" indent="0" algn="just">
              <a:lnSpc>
                <a:spcPct val="150000"/>
              </a:lnSpc>
              <a:buNone/>
            </a:pPr>
            <a:r>
              <a:rPr lang="tr-TR" sz="2400" dirty="0"/>
              <a:t>Örneğin, </a:t>
            </a:r>
            <a:r>
              <a:rPr lang="tr-TR" sz="2400" dirty="0" err="1"/>
              <a:t>Califomia</a:t>
            </a:r>
            <a:r>
              <a:rPr lang="tr-TR" sz="2400" dirty="0"/>
              <a:t> Eyaletinde yalnızca Eyalet Parkları, Eyalet Plajları, Eyalet Tarihî Parkları, Eyalet Rekreasyon Alanları ve Eyalet Taşıt Rekreasyon Alanlarında </a:t>
            </a:r>
            <a:r>
              <a:rPr lang="tr-TR" sz="2400" dirty="0" err="1"/>
              <a:t>drone</a:t>
            </a:r>
            <a:r>
              <a:rPr lang="tr-TR" sz="2400" dirty="0"/>
              <a:t> kullanımına izin verilmektedir. Bu kullanım alanlarında ise tehdit altındaki türlerin korunması, kültürel ve doğal kaynaklara yönelik tehditler, yüksek yangın tehlikesi, kamu güvenliği, eğlence çatışmaları, ziyaretçi gizliliği ihlal edildiği durumlarda uçuşlara yasak getirilebilmektedir (</a:t>
            </a:r>
            <a:r>
              <a:rPr lang="tr-TR" sz="2400" dirty="0" err="1"/>
              <a:t>Califomia</a:t>
            </a:r>
            <a:r>
              <a:rPr lang="tr-TR" sz="2400" dirty="0"/>
              <a:t> </a:t>
            </a:r>
            <a:r>
              <a:rPr lang="tr-TR" sz="2400" dirty="0" err="1"/>
              <a:t>Department</a:t>
            </a:r>
            <a:r>
              <a:rPr lang="tr-TR" sz="2400" dirty="0"/>
              <a:t> of </a:t>
            </a:r>
            <a:r>
              <a:rPr lang="tr-TR" sz="2400" dirty="0" err="1"/>
              <a:t>Parks</a:t>
            </a:r>
            <a:r>
              <a:rPr lang="tr-TR" sz="2400" dirty="0"/>
              <a:t> </a:t>
            </a:r>
            <a:r>
              <a:rPr lang="tr-TR" sz="2400" dirty="0" err="1"/>
              <a:t>and</a:t>
            </a:r>
            <a:r>
              <a:rPr lang="tr-TR" sz="2400" dirty="0"/>
              <a:t> </a:t>
            </a:r>
            <a:r>
              <a:rPr lang="tr-TR" sz="2400" dirty="0" err="1"/>
              <a:t>Recreation</a:t>
            </a:r>
            <a:r>
              <a:rPr lang="tr-TR" sz="2400" dirty="0"/>
              <a:t>, 2020). </a:t>
            </a:r>
            <a:endParaRPr lang="tr-TR" dirty="0"/>
          </a:p>
        </p:txBody>
      </p:sp>
    </p:spTree>
    <p:extLst>
      <p:ext uri="{BB962C8B-B14F-4D97-AF65-F5344CB8AC3E}">
        <p14:creationId xmlns:p14="http://schemas.microsoft.com/office/powerpoint/2010/main" val="4227909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152400" y="228600"/>
            <a:ext cx="8915400" cy="4525963"/>
          </a:xfrm>
        </p:spPr>
        <p:txBody>
          <a:bodyPr/>
          <a:lstStyle/>
          <a:p>
            <a:pPr marL="0" indent="0" algn="just">
              <a:lnSpc>
                <a:spcPct val="150000"/>
              </a:lnSpc>
              <a:buNone/>
            </a:pPr>
            <a:r>
              <a:rPr lang="tr-TR" sz="2800" dirty="0"/>
              <a:t>Günümüzde rekreasyon alanında </a:t>
            </a:r>
            <a:r>
              <a:rPr lang="tr-TR" sz="2800" dirty="0" err="1"/>
              <a:t>dronelar</a:t>
            </a:r>
            <a:r>
              <a:rPr lang="tr-TR" sz="2800" dirty="0"/>
              <a:t> sadece kişisel kullanımda bulunmamakta ayrıca ticari amaçlarla da </a:t>
            </a:r>
            <a:r>
              <a:rPr lang="tr-TR" sz="2800" dirty="0" err="1"/>
              <a:t>drone</a:t>
            </a:r>
            <a:r>
              <a:rPr lang="tr-TR" sz="2800" dirty="0"/>
              <a:t> teknolojisinden faydalanılmaktadır.</a:t>
            </a:r>
          </a:p>
          <a:p>
            <a:pPr marL="0" indent="0" algn="just">
              <a:lnSpc>
                <a:spcPct val="150000"/>
              </a:lnSpc>
              <a:buNone/>
            </a:pPr>
            <a:r>
              <a:rPr lang="tr-TR" sz="2800" dirty="0"/>
              <a:t>Artık </a:t>
            </a:r>
            <a:r>
              <a:rPr lang="tr-TR" sz="2800" dirty="0" err="1"/>
              <a:t>dronelar</a:t>
            </a:r>
            <a:r>
              <a:rPr lang="tr-TR" sz="2800" dirty="0"/>
              <a:t> park alanlarına yiyecek ve içecek servisi yapmak için kullanılmaktadır. </a:t>
            </a:r>
          </a:p>
        </p:txBody>
      </p:sp>
    </p:spTree>
    <p:extLst>
      <p:ext uri="{BB962C8B-B14F-4D97-AF65-F5344CB8AC3E}">
        <p14:creationId xmlns:p14="http://schemas.microsoft.com/office/powerpoint/2010/main" val="880634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152400" y="228600"/>
            <a:ext cx="8915400" cy="4525963"/>
          </a:xfrm>
        </p:spPr>
        <p:txBody>
          <a:bodyPr/>
          <a:lstStyle/>
          <a:p>
            <a:pPr marL="0" indent="0" algn="just">
              <a:lnSpc>
                <a:spcPct val="150000"/>
              </a:lnSpc>
              <a:buNone/>
            </a:pPr>
            <a:r>
              <a:rPr lang="tr-TR" sz="2800" dirty="0"/>
              <a:t>2019 yılının sonlarında Japonya </a:t>
            </a:r>
            <a:r>
              <a:rPr lang="tr-TR" sz="2800" dirty="0" err="1"/>
              <a:t>Yokosuko'da</a:t>
            </a:r>
            <a:r>
              <a:rPr lang="tr-TR" sz="2800" dirty="0"/>
              <a:t> bulunan bir parkta başlanan </a:t>
            </a:r>
            <a:r>
              <a:rPr lang="tr-TR" sz="2800" dirty="0" err="1"/>
              <a:t>drone</a:t>
            </a:r>
            <a:r>
              <a:rPr lang="tr-TR" sz="2800" dirty="0"/>
              <a:t> teslimli ürün alımı, Japon e-ticaret devi </a:t>
            </a:r>
            <a:r>
              <a:rPr lang="tr-TR" sz="2800" dirty="0" err="1"/>
              <a:t>Rakuten</a:t>
            </a:r>
            <a:r>
              <a:rPr lang="tr-TR" sz="2800" dirty="0"/>
              <a:t> uygulamasında bulunan 400'den fazla ürünü rekreasyon alanına dakikalar içerisinde ulaştırmış ve kullanıcıların beğenisini kazanmıştır (</a:t>
            </a:r>
            <a:r>
              <a:rPr lang="tr-TR" sz="2800" dirty="0" err="1"/>
              <a:t>China</a:t>
            </a:r>
            <a:r>
              <a:rPr lang="tr-TR" sz="2800" dirty="0"/>
              <a:t> Global </a:t>
            </a:r>
            <a:r>
              <a:rPr lang="tr-TR" sz="2800" dirty="0" err="1"/>
              <a:t>Television</a:t>
            </a:r>
            <a:r>
              <a:rPr lang="tr-TR" sz="2800" dirty="0"/>
              <a:t> Network, 2019).</a:t>
            </a:r>
          </a:p>
        </p:txBody>
      </p:sp>
    </p:spTree>
    <p:extLst>
      <p:ext uri="{BB962C8B-B14F-4D97-AF65-F5344CB8AC3E}">
        <p14:creationId xmlns:p14="http://schemas.microsoft.com/office/powerpoint/2010/main" val="418210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BAF1C8-C1E3-4041-9187-6295BDF37725}"/>
              </a:ext>
            </a:extLst>
          </p:cNvPr>
          <p:cNvSpPr>
            <a:spLocks noGrp="1"/>
          </p:cNvSpPr>
          <p:nvPr>
            <p:ph type="title"/>
          </p:nvPr>
        </p:nvSpPr>
        <p:spPr>
          <a:xfrm>
            <a:off x="457200" y="274638"/>
            <a:ext cx="8229600" cy="457199"/>
          </a:xfrm>
        </p:spPr>
        <p:txBody>
          <a:bodyPr/>
          <a:lstStyle/>
          <a:p>
            <a:r>
              <a:rPr lang="tr-TR" sz="3600" b="1" dirty="0">
                <a:solidFill>
                  <a:srgbClr val="FF0000"/>
                </a:solidFill>
              </a:rPr>
              <a:t>Rekreasyonda Güncel Trendler</a:t>
            </a:r>
          </a:p>
        </p:txBody>
      </p:sp>
      <p:sp>
        <p:nvSpPr>
          <p:cNvPr id="3" name="İçerik Yer Tutucusu 2">
            <a:extLst>
              <a:ext uri="{FF2B5EF4-FFF2-40B4-BE49-F238E27FC236}">
                <a16:creationId xmlns:a16="http://schemas.microsoft.com/office/drawing/2014/main" id="{D8745F5F-CB79-4389-8F08-24910D60A61F}"/>
              </a:ext>
            </a:extLst>
          </p:cNvPr>
          <p:cNvSpPr>
            <a:spLocks noGrp="1"/>
          </p:cNvSpPr>
          <p:nvPr>
            <p:ph idx="1"/>
          </p:nvPr>
        </p:nvSpPr>
        <p:spPr>
          <a:xfrm>
            <a:off x="457200" y="739271"/>
            <a:ext cx="8229600" cy="4525963"/>
          </a:xfrm>
        </p:spPr>
        <p:txBody>
          <a:bodyPr/>
          <a:lstStyle/>
          <a:p>
            <a:pPr marL="0" indent="0" algn="just">
              <a:lnSpc>
                <a:spcPct val="150000"/>
              </a:lnSpc>
              <a:buNone/>
            </a:pPr>
            <a:r>
              <a:rPr lang="tr-TR" sz="2800" dirty="0"/>
              <a:t>Günümüzde modem iş yaşamının neden olduğu yoğun çalışma temposu ve buna bağlı olarak artan stres, bireylerin hem ruhen hem de bedenen çok fazla yıpranmasına neden olmaktadır. Bu yoğun iş temposundan ve şehir hayatından uzaklaşmak isteyen insanlar, biraz daha rahat hissedebilmek ve tazelenebilmek için farklı beklentiler içine girmektedirler. </a:t>
            </a:r>
          </a:p>
        </p:txBody>
      </p:sp>
    </p:spTree>
    <p:extLst>
      <p:ext uri="{BB962C8B-B14F-4D97-AF65-F5344CB8AC3E}">
        <p14:creationId xmlns:p14="http://schemas.microsoft.com/office/powerpoint/2010/main" val="3634515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a:xfrm>
            <a:off x="457200" y="168275"/>
            <a:ext cx="8229600" cy="563562"/>
          </a:xfrm>
        </p:spPr>
        <p:txBody>
          <a:bodyPr/>
          <a:lstStyle/>
          <a:p>
            <a:br>
              <a:rPr lang="tr-TR" sz="3600" b="1" dirty="0">
                <a:solidFill>
                  <a:srgbClr val="FF0000"/>
                </a:solidFill>
              </a:rPr>
            </a:br>
            <a:r>
              <a:rPr lang="tr-TR" sz="3600" b="1" dirty="0">
                <a:solidFill>
                  <a:srgbClr val="FF0000"/>
                </a:solidFill>
              </a:rPr>
              <a:t>Sanal Gerçeklik</a:t>
            </a:r>
            <a:br>
              <a:rPr lang="tr-TR" sz="3600" b="1" dirty="0">
                <a:solidFill>
                  <a:srgbClr val="FF0000"/>
                </a:solidFill>
              </a:rPr>
            </a:br>
            <a:endParaRPr lang="tr-TR" sz="3600" b="1" dirty="0">
              <a:solidFill>
                <a:srgbClr val="FF0000"/>
              </a:solidFill>
            </a:endParaRPr>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304800" y="914400"/>
            <a:ext cx="8382000" cy="4525963"/>
          </a:xfrm>
        </p:spPr>
        <p:txBody>
          <a:bodyPr/>
          <a:lstStyle/>
          <a:p>
            <a:pPr marL="0" indent="0" algn="just">
              <a:lnSpc>
                <a:spcPct val="150000"/>
              </a:lnSpc>
              <a:buNone/>
            </a:pPr>
            <a:r>
              <a:rPr lang="tr-TR" sz="2400" dirty="0"/>
              <a:t>Günümüzde rekreasyon alanında teknolojik gelişimin bir diğer yansıması olan sanal gerçeklik uygulamaları da göze çapmaktadır. Sanal gerçeklik, belirli platformlar, cihazlar veya içeriklerden yararlanılarak dünyanın herhangi bir noktasında bulunan çekiciliği sanal olarak gezme imkânı sunmaktadır (</a:t>
            </a:r>
            <a:r>
              <a:rPr lang="tr-TR" sz="2400" dirty="0" err="1"/>
              <a:t>Tussyadiah</a:t>
            </a:r>
            <a:r>
              <a:rPr lang="tr-TR" sz="2400" dirty="0"/>
              <a:t>, 2018: 140). </a:t>
            </a:r>
          </a:p>
          <a:p>
            <a:endParaRPr lang="tr-TR" dirty="0"/>
          </a:p>
        </p:txBody>
      </p:sp>
    </p:spTree>
    <p:extLst>
      <p:ext uri="{BB962C8B-B14F-4D97-AF65-F5344CB8AC3E}">
        <p14:creationId xmlns:p14="http://schemas.microsoft.com/office/powerpoint/2010/main" val="210546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a:xfrm>
            <a:off x="457200" y="168275"/>
            <a:ext cx="8229600" cy="563562"/>
          </a:xfrm>
        </p:spPr>
        <p:txBody>
          <a:bodyPr/>
          <a:lstStyle/>
          <a:p>
            <a:br>
              <a:rPr lang="tr-TR" sz="3600" b="1" dirty="0">
                <a:solidFill>
                  <a:srgbClr val="FF0000"/>
                </a:solidFill>
              </a:rPr>
            </a:br>
            <a:r>
              <a:rPr lang="tr-TR" sz="3600" b="1" dirty="0">
                <a:solidFill>
                  <a:srgbClr val="FF0000"/>
                </a:solidFill>
              </a:rPr>
              <a:t>Sanal Gerçeklik</a:t>
            </a:r>
            <a:br>
              <a:rPr lang="tr-TR" sz="3600" b="1" dirty="0">
                <a:solidFill>
                  <a:srgbClr val="FF0000"/>
                </a:solidFill>
              </a:rPr>
            </a:br>
            <a:endParaRPr lang="tr-TR" sz="3600" b="1" dirty="0">
              <a:solidFill>
                <a:srgbClr val="FF0000"/>
              </a:solidFill>
            </a:endParaRPr>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304800" y="914400"/>
            <a:ext cx="8382000" cy="4525963"/>
          </a:xfrm>
        </p:spPr>
        <p:txBody>
          <a:bodyPr/>
          <a:lstStyle/>
          <a:p>
            <a:pPr marL="0" indent="0" algn="just">
              <a:lnSpc>
                <a:spcPct val="150000"/>
              </a:lnSpc>
              <a:buNone/>
            </a:pPr>
            <a:r>
              <a:rPr lang="tr-TR" sz="2400" dirty="0"/>
              <a:t>Sanal gerçeklik araçları kullanılarak yapılan çevrim içi turlarda günden güne anış yaşanmakta olup </a:t>
            </a:r>
            <a:r>
              <a:rPr lang="tr-TR" sz="2400" dirty="0" err="1"/>
              <a:t>Louvre</a:t>
            </a:r>
            <a:r>
              <a:rPr lang="tr-TR" sz="2400" dirty="0"/>
              <a:t> Müzesi, San Diego Hayvanat Bahçesi, Disney World, Çin Seddi, </a:t>
            </a:r>
            <a:r>
              <a:rPr lang="tr-TR" sz="2400" dirty="0" err="1"/>
              <a:t>Guggenheim</a:t>
            </a:r>
            <a:r>
              <a:rPr lang="tr-TR" sz="2400" dirty="0"/>
              <a:t>, Eiffel Kulesi, </a:t>
            </a:r>
            <a:r>
              <a:rPr lang="tr-TR" sz="2400" dirty="0" err="1"/>
              <a:t>Metropolitan</a:t>
            </a:r>
            <a:r>
              <a:rPr lang="tr-TR" sz="2400" dirty="0"/>
              <a:t> Sanat Müzesi, Georgia Akvaryumu ve Londra Ulusal Galeri gibi çekicilikler 2020 yılında dünyada en çok çevrim içi ziyaret edilen alanlar olmuştur (</a:t>
            </a:r>
            <a:r>
              <a:rPr lang="tr-TR" sz="2400" dirty="0" err="1"/>
              <a:t>Bloom</a:t>
            </a:r>
            <a:r>
              <a:rPr lang="tr-TR" sz="2400" dirty="0"/>
              <a:t>, 2020).</a:t>
            </a:r>
          </a:p>
          <a:p>
            <a:endParaRPr lang="tr-TR" dirty="0"/>
          </a:p>
        </p:txBody>
      </p:sp>
    </p:spTree>
    <p:extLst>
      <p:ext uri="{BB962C8B-B14F-4D97-AF65-F5344CB8AC3E}">
        <p14:creationId xmlns:p14="http://schemas.microsoft.com/office/powerpoint/2010/main" val="2184692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304800" y="457200"/>
            <a:ext cx="8382000" cy="4525963"/>
          </a:xfrm>
        </p:spPr>
        <p:txBody>
          <a:bodyPr/>
          <a:lstStyle/>
          <a:p>
            <a:pPr marL="0" indent="0" algn="just">
              <a:lnSpc>
                <a:spcPct val="150000"/>
              </a:lnSpc>
              <a:buNone/>
            </a:pPr>
            <a:r>
              <a:rPr lang="tr-TR" sz="2800" dirty="0"/>
              <a:t>Sanal gerçeklik uygulamalarından yararlanılarak yapılan turlar ya da bu araçlarla oynanan oyunlar kişilerin kendilerini iyi hissetmesini sağlayan ve ağrı tedavisi, fobiler, travma sonrası stres, şizofreni gibi olumsuzlukları iyileştirici ve </a:t>
            </a:r>
            <a:r>
              <a:rPr lang="tr-TR" sz="2800" dirty="0" err="1"/>
              <a:t>rehabilite</a:t>
            </a:r>
            <a:r>
              <a:rPr lang="tr-TR" sz="2800" dirty="0"/>
              <a:t> edici etkisi olan faaliyetlerdir (</a:t>
            </a:r>
            <a:r>
              <a:rPr lang="tr-TR" sz="2800" dirty="0" err="1"/>
              <a:t>Kershner</a:t>
            </a:r>
            <a:r>
              <a:rPr lang="tr-TR" sz="2800" dirty="0"/>
              <a:t>, 2020). </a:t>
            </a:r>
          </a:p>
        </p:txBody>
      </p:sp>
    </p:spTree>
    <p:extLst>
      <p:ext uri="{BB962C8B-B14F-4D97-AF65-F5344CB8AC3E}">
        <p14:creationId xmlns:p14="http://schemas.microsoft.com/office/powerpoint/2010/main" val="16820045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381000" y="457200"/>
            <a:ext cx="8382000" cy="4525963"/>
          </a:xfrm>
        </p:spPr>
        <p:txBody>
          <a:bodyPr/>
          <a:lstStyle/>
          <a:p>
            <a:pPr marL="0" indent="0" algn="just">
              <a:lnSpc>
                <a:spcPct val="150000"/>
              </a:lnSpc>
              <a:buNone/>
            </a:pPr>
            <a:r>
              <a:rPr lang="tr-TR" sz="2800" dirty="0" err="1"/>
              <a:t>Ferguson</a:t>
            </a:r>
            <a:r>
              <a:rPr lang="tr-TR" sz="2800" dirty="0"/>
              <a:t> vd.  (2020)'</a:t>
            </a:r>
            <a:r>
              <a:rPr lang="tr-TR" sz="2800" dirty="0" err="1"/>
              <a:t>nın</a:t>
            </a:r>
            <a:r>
              <a:rPr lang="tr-TR" sz="2800" dirty="0"/>
              <a:t> yaptıkları çalışmada da sanal gerçeklik uygulamalarının kişilere anlamlı faaliyetler sunduğu ve kişilerin yaşam kalitesini artırdığına yönelik bulgulara ulaşılmıştır. Yaşam kalitesini olumlu yönde etkileyen rekreasyon faaliyetlerinin (Tütüncü, 2012: 252) sanal gerçeklik uygulamalarının olumlu etkileri ile uyum gösterdiği görülmektedir.</a:t>
            </a:r>
          </a:p>
        </p:txBody>
      </p:sp>
    </p:spTree>
    <p:extLst>
      <p:ext uri="{BB962C8B-B14F-4D97-AF65-F5344CB8AC3E}">
        <p14:creationId xmlns:p14="http://schemas.microsoft.com/office/powerpoint/2010/main" val="4118736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a:xfrm>
            <a:off x="457200" y="228600"/>
            <a:ext cx="8229600" cy="457199"/>
          </a:xfrm>
        </p:spPr>
        <p:txBody>
          <a:bodyPr/>
          <a:lstStyle/>
          <a:p>
            <a:br>
              <a:rPr lang="tr-TR" sz="3600" b="1" dirty="0">
                <a:solidFill>
                  <a:srgbClr val="FF0000"/>
                </a:solidFill>
              </a:rPr>
            </a:br>
            <a:r>
              <a:rPr lang="tr-TR" sz="3600" b="1" dirty="0">
                <a:solidFill>
                  <a:srgbClr val="FF0000"/>
                </a:solidFill>
              </a:rPr>
              <a:t>Sonuç </a:t>
            </a:r>
            <a:br>
              <a:rPr lang="tr-TR" sz="3600" b="1" dirty="0">
                <a:solidFill>
                  <a:srgbClr val="FF0000"/>
                </a:solidFill>
              </a:rPr>
            </a:br>
            <a:endParaRPr lang="tr-TR" sz="3600" b="1" dirty="0">
              <a:solidFill>
                <a:srgbClr val="FF0000"/>
              </a:solidFill>
            </a:endParaRPr>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381000" y="838200"/>
            <a:ext cx="8229600" cy="4525963"/>
          </a:xfrm>
        </p:spPr>
        <p:txBody>
          <a:bodyPr/>
          <a:lstStyle/>
          <a:p>
            <a:pPr marL="0" indent="0" algn="just">
              <a:lnSpc>
                <a:spcPct val="150000"/>
              </a:lnSpc>
              <a:buNone/>
            </a:pPr>
            <a:r>
              <a:rPr lang="tr-TR" sz="2400" dirty="0"/>
              <a:t>Yukarıdaki örneklerde görüldüğü gibi, bireylerin istek ve beklentilerinde ortaya çıkan değişimler her geçen gün çeşitlenmeye devam etmektedir. Bu değişimler rekreasyon faaliyetlerinde de her gün yeni uygulama alanlarını tüketici ile buluşturmaktadır. Tarih boyunca her dönemde trend olan ve insanların boş zamanlarını gündelik hayattan farklı şekilde geçirmesine yardımcı olan uygulamalar yapılmıştır. </a:t>
            </a:r>
          </a:p>
        </p:txBody>
      </p:sp>
    </p:spTree>
    <p:extLst>
      <p:ext uri="{BB962C8B-B14F-4D97-AF65-F5344CB8AC3E}">
        <p14:creationId xmlns:p14="http://schemas.microsoft.com/office/powerpoint/2010/main" val="2658716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a:xfrm>
            <a:off x="457200" y="228600"/>
            <a:ext cx="8229600" cy="457199"/>
          </a:xfrm>
        </p:spPr>
        <p:txBody>
          <a:bodyPr/>
          <a:lstStyle/>
          <a:p>
            <a:br>
              <a:rPr lang="tr-TR" sz="3600" b="1" dirty="0">
                <a:solidFill>
                  <a:srgbClr val="FF0000"/>
                </a:solidFill>
              </a:rPr>
            </a:br>
            <a:r>
              <a:rPr lang="tr-TR" sz="3600" b="1" dirty="0">
                <a:solidFill>
                  <a:srgbClr val="FF0000"/>
                </a:solidFill>
              </a:rPr>
              <a:t>Sonuç </a:t>
            </a:r>
            <a:br>
              <a:rPr lang="tr-TR" sz="3600" b="1" dirty="0">
                <a:solidFill>
                  <a:srgbClr val="FF0000"/>
                </a:solidFill>
              </a:rPr>
            </a:br>
            <a:endParaRPr lang="tr-TR" sz="3600" b="1" dirty="0">
              <a:solidFill>
                <a:srgbClr val="FF0000"/>
              </a:solidFill>
            </a:endParaRPr>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381000" y="838200"/>
            <a:ext cx="8229600" cy="4525963"/>
          </a:xfrm>
        </p:spPr>
        <p:txBody>
          <a:bodyPr/>
          <a:lstStyle/>
          <a:p>
            <a:pPr marL="0" indent="0" algn="just">
              <a:lnSpc>
                <a:spcPct val="150000"/>
              </a:lnSpc>
              <a:buNone/>
            </a:pPr>
            <a:r>
              <a:rPr lang="tr-TR" sz="2400" dirty="0"/>
              <a:t>Günümüzde de sınırsız istekleri karşılamak için boş zaman ve rekreasyon faaliyetleri yenilenmekte, çeşitlenmekte ve hedef pazarlara sunulamaya devem etmektedir. Gelecekte de hem teknolojik gelişmelerin artması hem de önem verilen alanların ve beklentilerin değişimi ile pek çok farklı ve bilinmeyen rekreasyon uygulamalarının dünyada ve ülkemizde ortaya çıkacağı açıktır. </a:t>
            </a:r>
          </a:p>
        </p:txBody>
      </p:sp>
    </p:spTree>
    <p:extLst>
      <p:ext uri="{BB962C8B-B14F-4D97-AF65-F5344CB8AC3E}">
        <p14:creationId xmlns:p14="http://schemas.microsoft.com/office/powerpoint/2010/main" val="27404493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5F197-220B-4010-BB81-1D2611154EA2}"/>
              </a:ext>
            </a:extLst>
          </p:cNvPr>
          <p:cNvSpPr>
            <a:spLocks noGrp="1"/>
          </p:cNvSpPr>
          <p:nvPr>
            <p:ph type="title"/>
          </p:nvPr>
        </p:nvSpPr>
        <p:spPr>
          <a:xfrm>
            <a:off x="457200" y="228600"/>
            <a:ext cx="8229600" cy="457199"/>
          </a:xfrm>
        </p:spPr>
        <p:txBody>
          <a:bodyPr/>
          <a:lstStyle/>
          <a:p>
            <a:br>
              <a:rPr lang="tr-TR" sz="3600" b="1" dirty="0">
                <a:solidFill>
                  <a:srgbClr val="FF0000"/>
                </a:solidFill>
              </a:rPr>
            </a:br>
            <a:r>
              <a:rPr lang="tr-TR" sz="3600" b="1" dirty="0">
                <a:solidFill>
                  <a:srgbClr val="FF0000"/>
                </a:solidFill>
              </a:rPr>
              <a:t>Sonuç </a:t>
            </a:r>
            <a:br>
              <a:rPr lang="tr-TR" sz="3600" b="1" dirty="0">
                <a:solidFill>
                  <a:srgbClr val="FF0000"/>
                </a:solidFill>
              </a:rPr>
            </a:br>
            <a:endParaRPr lang="tr-TR" sz="3600" b="1" dirty="0">
              <a:solidFill>
                <a:srgbClr val="FF0000"/>
              </a:solidFill>
            </a:endParaRPr>
          </a:p>
        </p:txBody>
      </p:sp>
      <p:sp>
        <p:nvSpPr>
          <p:cNvPr id="3" name="İçerik Yer Tutucusu 2">
            <a:extLst>
              <a:ext uri="{FF2B5EF4-FFF2-40B4-BE49-F238E27FC236}">
                <a16:creationId xmlns:a16="http://schemas.microsoft.com/office/drawing/2014/main" id="{AA34710F-141F-4D1B-AEFE-8CB1D4AAB122}"/>
              </a:ext>
            </a:extLst>
          </p:cNvPr>
          <p:cNvSpPr>
            <a:spLocks noGrp="1"/>
          </p:cNvSpPr>
          <p:nvPr>
            <p:ph idx="1"/>
          </p:nvPr>
        </p:nvSpPr>
        <p:spPr>
          <a:xfrm>
            <a:off x="457200" y="1066800"/>
            <a:ext cx="8229600" cy="4525963"/>
          </a:xfrm>
        </p:spPr>
        <p:txBody>
          <a:bodyPr/>
          <a:lstStyle/>
          <a:p>
            <a:pPr marL="0" indent="0" algn="just">
              <a:lnSpc>
                <a:spcPct val="150000"/>
              </a:lnSpc>
              <a:buNone/>
            </a:pPr>
            <a:r>
              <a:rPr lang="tr-TR" sz="2400" dirty="0"/>
              <a:t>Rekreasyon İşletmeleri, kamu kurum ve kuruluşları, bireysel girişimler ve teknoloji temelli kurumlar bu değişimleri karşılamak, rekreasyon pazarında ortaya çıkan yenilikleri yakalamak ve finansal kazanım elde etmek için bu yeni uygulamaları tüketiciye sunmaya devam edeceklerdir. </a:t>
            </a:r>
          </a:p>
          <a:p>
            <a:endParaRPr lang="tr-TR" dirty="0"/>
          </a:p>
        </p:txBody>
      </p:sp>
    </p:spTree>
    <p:extLst>
      <p:ext uri="{BB962C8B-B14F-4D97-AF65-F5344CB8AC3E}">
        <p14:creationId xmlns:p14="http://schemas.microsoft.com/office/powerpoint/2010/main" val="500452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Başlık 1"/>
          <p:cNvSpPr>
            <a:spLocks noGrp="1"/>
          </p:cNvSpPr>
          <p:nvPr>
            <p:ph type="title"/>
          </p:nvPr>
        </p:nvSpPr>
        <p:spPr>
          <a:xfrm>
            <a:off x="250825" y="549275"/>
            <a:ext cx="8229600" cy="5775325"/>
          </a:xfrm>
        </p:spPr>
        <p:txBody>
          <a:bodyPr/>
          <a:lstStyle/>
          <a:p>
            <a:br>
              <a:rPr lang="tr-TR" altLang="tr-TR" sz="4800" b="1" dirty="0">
                <a:latin typeface="Times New Roman" pitchFamily="18" charset="0"/>
                <a:cs typeface="Times New Roman" pitchFamily="18" charset="0"/>
              </a:rPr>
            </a:br>
            <a:br>
              <a:rPr lang="tr-TR" altLang="tr-TR" sz="4800" b="1" dirty="0">
                <a:latin typeface="Times New Roman" pitchFamily="18" charset="0"/>
                <a:cs typeface="Times New Roman" pitchFamily="18" charset="0"/>
              </a:rPr>
            </a:br>
            <a:r>
              <a:rPr lang="tr-TR" altLang="tr-TR" sz="6000" b="1" dirty="0">
                <a:solidFill>
                  <a:srgbClr val="FF0000"/>
                </a:solidFill>
                <a:latin typeface="Times New Roman" pitchFamily="18" charset="0"/>
                <a:cs typeface="Times New Roman" pitchFamily="18" charset="0"/>
              </a:rPr>
              <a:t>TEŞEKKÜRLER</a:t>
            </a:r>
            <a:br>
              <a:rPr lang="tr-TR" altLang="tr-TR" sz="6000" b="1" dirty="0">
                <a:solidFill>
                  <a:srgbClr val="FF0000"/>
                </a:solidFill>
                <a:latin typeface="Times New Roman" pitchFamily="18" charset="0"/>
                <a:cs typeface="Times New Roman" pitchFamily="18" charset="0"/>
              </a:rPr>
            </a:br>
            <a:br>
              <a:rPr lang="tr-TR" altLang="tr-TR" b="1" dirty="0">
                <a:solidFill>
                  <a:srgbClr val="FF0000"/>
                </a:solidFill>
                <a:latin typeface="Times New Roman" pitchFamily="18" charset="0"/>
                <a:cs typeface="Times New Roman" pitchFamily="18" charset="0"/>
              </a:rPr>
            </a:br>
            <a:br>
              <a:rPr lang="tr-TR" altLang="tr-TR" b="1" dirty="0">
                <a:solidFill>
                  <a:srgbClr val="FF0000"/>
                </a:solidFill>
                <a:latin typeface="Times New Roman" pitchFamily="18" charset="0"/>
                <a:cs typeface="Times New Roman" pitchFamily="18" charset="0"/>
              </a:rPr>
            </a:br>
            <a:endParaRPr lang="tr-TR" altLang="tr-TR"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993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BF4257C-5651-4B39-BF5E-CCF82AD6D38C}"/>
              </a:ext>
            </a:extLst>
          </p:cNvPr>
          <p:cNvSpPr>
            <a:spLocks noGrp="1"/>
          </p:cNvSpPr>
          <p:nvPr>
            <p:ph idx="1"/>
          </p:nvPr>
        </p:nvSpPr>
        <p:spPr>
          <a:xfrm>
            <a:off x="457200" y="1066800"/>
            <a:ext cx="8229600" cy="4525963"/>
          </a:xfrm>
        </p:spPr>
        <p:txBody>
          <a:bodyPr/>
          <a:lstStyle/>
          <a:p>
            <a:pPr marL="0" indent="0" algn="just">
              <a:lnSpc>
                <a:spcPct val="150000"/>
              </a:lnSpc>
              <a:buNone/>
            </a:pPr>
            <a:r>
              <a:rPr lang="tr-TR" dirty="0"/>
              <a:t>Bu beklentileri karşılayabilmek için yapılan arayışlar, kişilerin farklı yaşam biçimleri ve imkânları farklı rekreasyon faaliyetlerinin de ortaya çıkmasına yol açmaktadır (Değer, 2020: 309). </a:t>
            </a:r>
          </a:p>
        </p:txBody>
      </p:sp>
    </p:spTree>
    <p:extLst>
      <p:ext uri="{BB962C8B-B14F-4D97-AF65-F5344CB8AC3E}">
        <p14:creationId xmlns:p14="http://schemas.microsoft.com/office/powerpoint/2010/main" val="3447404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2EE7C4-15B5-47AB-A390-B71050625A6B}"/>
              </a:ext>
            </a:extLst>
          </p:cNvPr>
          <p:cNvSpPr>
            <a:spLocks noGrp="1"/>
          </p:cNvSpPr>
          <p:nvPr>
            <p:ph type="title"/>
          </p:nvPr>
        </p:nvSpPr>
        <p:spPr>
          <a:xfrm>
            <a:off x="457200" y="274638"/>
            <a:ext cx="8229600" cy="457199"/>
          </a:xfrm>
        </p:spPr>
        <p:txBody>
          <a:bodyPr/>
          <a:lstStyle/>
          <a:p>
            <a:r>
              <a:rPr lang="tr-TR" sz="3600" b="1" dirty="0">
                <a:solidFill>
                  <a:srgbClr val="FF0000"/>
                </a:solidFill>
              </a:rPr>
              <a:t>Spa&amp; Wellness</a:t>
            </a:r>
          </a:p>
        </p:txBody>
      </p:sp>
      <p:sp>
        <p:nvSpPr>
          <p:cNvPr id="3" name="İçerik Yer Tutucusu 2">
            <a:extLst>
              <a:ext uri="{FF2B5EF4-FFF2-40B4-BE49-F238E27FC236}">
                <a16:creationId xmlns:a16="http://schemas.microsoft.com/office/drawing/2014/main" id="{EEE1AA03-5F68-4857-9B50-32BEC18FF1AB}"/>
              </a:ext>
            </a:extLst>
          </p:cNvPr>
          <p:cNvSpPr>
            <a:spLocks noGrp="1"/>
          </p:cNvSpPr>
          <p:nvPr>
            <p:ph idx="1"/>
          </p:nvPr>
        </p:nvSpPr>
        <p:spPr>
          <a:xfrm>
            <a:off x="457200" y="838200"/>
            <a:ext cx="8229600" cy="4525963"/>
          </a:xfrm>
        </p:spPr>
        <p:txBody>
          <a:bodyPr/>
          <a:lstStyle/>
          <a:p>
            <a:pPr marL="0" indent="0" algn="just">
              <a:lnSpc>
                <a:spcPct val="150000"/>
              </a:lnSpc>
              <a:buNone/>
            </a:pPr>
            <a:r>
              <a:rPr lang="tr-TR" sz="2800" dirty="0"/>
              <a:t>Günümüzde yoğun çalışma şartlarının olumsuz etkilerinden uzaklaşmak ve ruhsal ve bedensel yenilenme sağlamak amacıyla tercih edilen en popüler rekreasyon faaliyetlerinden biri </a:t>
            </a:r>
            <a:r>
              <a:rPr lang="tr-TR" sz="2800" dirty="0" err="1"/>
              <a:t>spa</a:t>
            </a:r>
            <a:r>
              <a:rPr lang="tr-TR" sz="2800" dirty="0"/>
              <a:t> &amp; </a:t>
            </a:r>
            <a:r>
              <a:rPr lang="tr-TR" sz="2800" dirty="0" err="1"/>
              <a:t>Wellness’dır</a:t>
            </a:r>
            <a:r>
              <a:rPr lang="tr-TR" sz="2800" dirty="0"/>
              <a:t>. </a:t>
            </a:r>
          </a:p>
        </p:txBody>
      </p:sp>
      <p:pic>
        <p:nvPicPr>
          <p:cNvPr id="4" name="Resim 3">
            <a:extLst>
              <a:ext uri="{FF2B5EF4-FFF2-40B4-BE49-F238E27FC236}">
                <a16:creationId xmlns:a16="http://schemas.microsoft.com/office/drawing/2014/main" id="{91D55E43-72C8-4007-8EEF-6BCB226A4F2A}"/>
              </a:ext>
            </a:extLst>
          </p:cNvPr>
          <p:cNvPicPr>
            <a:picLocks noChangeAspect="1"/>
          </p:cNvPicPr>
          <p:nvPr/>
        </p:nvPicPr>
        <p:blipFill rotWithShape="1">
          <a:blip r:embed="rId2"/>
          <a:srcRect l="5452" r="4179"/>
          <a:stretch/>
        </p:blipFill>
        <p:spPr>
          <a:xfrm>
            <a:off x="2895600" y="3808074"/>
            <a:ext cx="3429000" cy="2970985"/>
          </a:xfrm>
          <a:prstGeom prst="rect">
            <a:avLst/>
          </a:prstGeom>
        </p:spPr>
      </p:pic>
    </p:spTree>
    <p:extLst>
      <p:ext uri="{BB962C8B-B14F-4D97-AF65-F5344CB8AC3E}">
        <p14:creationId xmlns:p14="http://schemas.microsoft.com/office/powerpoint/2010/main" val="141093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2EE7C4-15B5-47AB-A390-B71050625A6B}"/>
              </a:ext>
            </a:extLst>
          </p:cNvPr>
          <p:cNvSpPr>
            <a:spLocks noGrp="1"/>
          </p:cNvSpPr>
          <p:nvPr>
            <p:ph type="title"/>
          </p:nvPr>
        </p:nvSpPr>
        <p:spPr>
          <a:xfrm>
            <a:off x="457200" y="274638"/>
            <a:ext cx="8229600" cy="457199"/>
          </a:xfrm>
        </p:spPr>
        <p:txBody>
          <a:bodyPr/>
          <a:lstStyle/>
          <a:p>
            <a:r>
              <a:rPr lang="tr-TR" sz="3600" b="1" dirty="0">
                <a:solidFill>
                  <a:srgbClr val="FF0000"/>
                </a:solidFill>
              </a:rPr>
              <a:t>Spa&amp; Wellness</a:t>
            </a:r>
          </a:p>
        </p:txBody>
      </p:sp>
      <p:sp>
        <p:nvSpPr>
          <p:cNvPr id="3" name="İçerik Yer Tutucusu 2">
            <a:extLst>
              <a:ext uri="{FF2B5EF4-FFF2-40B4-BE49-F238E27FC236}">
                <a16:creationId xmlns:a16="http://schemas.microsoft.com/office/drawing/2014/main" id="{EEE1AA03-5F68-4857-9B50-32BEC18FF1AB}"/>
              </a:ext>
            </a:extLst>
          </p:cNvPr>
          <p:cNvSpPr>
            <a:spLocks noGrp="1"/>
          </p:cNvSpPr>
          <p:nvPr>
            <p:ph idx="1"/>
          </p:nvPr>
        </p:nvSpPr>
        <p:spPr>
          <a:xfrm>
            <a:off x="457200" y="838200"/>
            <a:ext cx="8229600" cy="4525963"/>
          </a:xfrm>
        </p:spPr>
        <p:txBody>
          <a:bodyPr/>
          <a:lstStyle/>
          <a:p>
            <a:pPr marL="0" indent="0" algn="just">
              <a:lnSpc>
                <a:spcPct val="150000"/>
              </a:lnSpc>
              <a:buNone/>
            </a:pPr>
            <a:r>
              <a:rPr lang="tr-TR" sz="2800" dirty="0"/>
              <a:t>Şifalı sulardan gelen sağlık anlamına gelen </a:t>
            </a:r>
            <a:r>
              <a:rPr lang="tr-TR" sz="2800" dirty="0" err="1"/>
              <a:t>Spa'nın</a:t>
            </a:r>
            <a:r>
              <a:rPr lang="tr-TR" sz="2800" dirty="0"/>
              <a:t> orijinal adı "</a:t>
            </a:r>
            <a:r>
              <a:rPr lang="tr-TR" sz="2800" dirty="0" err="1"/>
              <a:t>sanitas</a:t>
            </a:r>
            <a:r>
              <a:rPr lang="tr-TR" sz="2800" dirty="0"/>
              <a:t> Per </a:t>
            </a:r>
            <a:r>
              <a:rPr lang="tr-TR" sz="2800" dirty="0" err="1"/>
              <a:t>Aquam”dır</a:t>
            </a:r>
            <a:r>
              <a:rPr lang="tr-TR" sz="2800" dirty="0"/>
              <a:t>. Spa "Su ile şifa bulma, suyun kullanılması ile gelen sağlık ve suyun soğuk, ve damlama, </a:t>
            </a:r>
            <a:r>
              <a:rPr lang="tr-TR" sz="2800" dirty="0" err="1"/>
              <a:t>duşlama</a:t>
            </a:r>
            <a:r>
              <a:rPr lang="tr-TR" sz="2800" dirty="0"/>
              <a:t>, akıtma gibi farklı şekillerde uygulanması ile elde edilen ferahlama ve dinlenme duygularının kazanıldığı terapi" anlamında kullanılmaktadır.</a:t>
            </a:r>
          </a:p>
        </p:txBody>
      </p:sp>
    </p:spTree>
    <p:extLst>
      <p:ext uri="{BB962C8B-B14F-4D97-AF65-F5344CB8AC3E}">
        <p14:creationId xmlns:p14="http://schemas.microsoft.com/office/powerpoint/2010/main" val="2591489540"/>
      </p:ext>
    </p:extLst>
  </p:cSld>
  <p:clrMapOvr>
    <a:masterClrMapping/>
  </p:clrMapOvr>
</p:sld>
</file>

<file path=ppt/theme/theme1.xml><?xml version="1.0" encoding="utf-8"?>
<a:theme xmlns:a="http://schemas.openxmlformats.org/drawingml/2006/main" name="sunum_sablon (1)">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unu1" id="{8726E870-6B55-4993-B173-C1955522032C}" vid="{39669771-7DC0-4038-AD34-67DC5E4A088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sunum_sablon (1)</Template>
  <TotalTime>1684</TotalTime>
  <Words>3377</Words>
  <Application>Microsoft Office PowerPoint</Application>
  <PresentationFormat>Ekran Gösterisi (4:3)</PresentationFormat>
  <Paragraphs>113</Paragraphs>
  <Slides>67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67</vt:i4>
      </vt:variant>
    </vt:vector>
  </HeadingPairs>
  <TitlesOfParts>
    <vt:vector size="70" baseType="lpstr">
      <vt:lpstr>Arial</vt:lpstr>
      <vt:lpstr>Times New Roman</vt:lpstr>
      <vt:lpstr>sunum_sablon (1)</vt:lpstr>
      <vt:lpstr>PowerPoint Sunusu</vt:lpstr>
      <vt:lpstr>PowerPoint Sunusu</vt:lpstr>
      <vt:lpstr>PowerPoint Sunusu</vt:lpstr>
      <vt:lpstr>PowerPoint Sunusu</vt:lpstr>
      <vt:lpstr>PowerPoint Sunusu</vt:lpstr>
      <vt:lpstr>Rekreasyonda Güncel Trendler</vt:lpstr>
      <vt:lpstr>PowerPoint Sunusu</vt:lpstr>
      <vt:lpstr>Spa&amp; Wellness</vt:lpstr>
      <vt:lpstr>Spa&amp; Wellness</vt:lpstr>
      <vt:lpstr>PowerPoint Sunusu</vt:lpstr>
      <vt:lpstr>PowerPoint Sunusu</vt:lpstr>
      <vt:lpstr>PowerPoint Sunusu</vt:lpstr>
      <vt:lpstr>PowerPoint Sunusu</vt:lpstr>
      <vt:lpstr>PowerPoint Sunusu</vt:lpstr>
      <vt:lpstr>PowerPoint Sunusu</vt:lpstr>
      <vt:lpstr>PowerPoint Sunusu</vt:lpstr>
      <vt:lpstr>PowerPoint Sunusu</vt:lpstr>
      <vt:lpstr> Yoga </vt:lpstr>
      <vt:lpstr>PowerPoint Sunusu</vt:lpstr>
      <vt:lpstr>PowerPoint Sunusu</vt:lpstr>
      <vt:lpstr>PowerPoint Sunusu</vt:lpstr>
      <vt:lpstr>PowerPoint Sunusu</vt:lpstr>
      <vt:lpstr>PowerPoint Sunusu</vt:lpstr>
      <vt:lpstr> Toplum Sağlığı Aktiviteleri  </vt:lpstr>
      <vt:lpstr> Toplum Sağlığı Aktiviteleri  </vt:lpstr>
      <vt:lpstr>PowerPoint Sunusu</vt:lpstr>
      <vt:lpstr> Oryantiring </vt:lpstr>
      <vt:lpstr> Oryantiring </vt:lpstr>
      <vt:lpstr>PowerPoint Sunusu</vt:lpstr>
      <vt:lpstr>PowerPoint Sunusu</vt:lpstr>
      <vt:lpstr>PowerPoint Sunusu</vt:lpstr>
      <vt:lpstr>PowerPoint Sunusu</vt:lpstr>
      <vt:lpstr>Glamping </vt:lpstr>
      <vt:lpstr>Glamping </vt:lpstr>
      <vt:lpstr>Glamping </vt:lpstr>
      <vt:lpstr>Glamping </vt:lpstr>
      <vt:lpstr>Glamping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E-Sport </vt:lpstr>
      <vt:lpstr> E-Sport </vt:lpstr>
      <vt:lpstr>Geocaching  </vt:lpstr>
      <vt:lpstr>Geocaching  </vt:lpstr>
      <vt:lpstr>Geocaching  </vt:lpstr>
      <vt:lpstr>Geocaching  </vt:lpstr>
      <vt:lpstr> Drone Teknolojisi  </vt:lpstr>
      <vt:lpstr> Drone Teknolojisi  </vt:lpstr>
      <vt:lpstr> Drone Teknolojisi  </vt:lpstr>
      <vt:lpstr>PowerPoint Sunusu</vt:lpstr>
      <vt:lpstr>PowerPoint Sunusu</vt:lpstr>
      <vt:lpstr>PowerPoint Sunusu</vt:lpstr>
      <vt:lpstr>PowerPoint Sunusu</vt:lpstr>
      <vt:lpstr> Sanal Gerçeklik </vt:lpstr>
      <vt:lpstr> Sanal Gerçeklik </vt:lpstr>
      <vt:lpstr>PowerPoint Sunusu</vt:lpstr>
      <vt:lpstr>PowerPoint Sunusu</vt:lpstr>
      <vt:lpstr> Sonuç  </vt:lpstr>
      <vt:lpstr> Sonuç  </vt:lpstr>
      <vt:lpstr> Sonuç  </vt:lpstr>
      <vt:lpstr>  TEŞEKKÜRLER   </vt:lpstr>
    </vt:vector>
  </TitlesOfParts>
  <Company>NouS 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izzet.islamoglu</cp:lastModifiedBy>
  <cp:revision>86</cp:revision>
  <cp:lastPrinted>1601-01-01T00:00:00Z</cp:lastPrinted>
  <dcterms:created xsi:type="dcterms:W3CDTF">2020-01-16T08:09:11Z</dcterms:created>
  <dcterms:modified xsi:type="dcterms:W3CDTF">2023-01-09T17:31:45Z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