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57" r:id="rId3"/>
    <p:sldId id="264" r:id="rId4"/>
    <p:sldId id="265" r:id="rId5"/>
    <p:sldId id="266" r:id="rId6"/>
    <p:sldId id="267" r:id="rId7"/>
    <p:sldId id="268" r:id="rId8"/>
    <p:sldId id="269" r:id="rId9"/>
    <p:sldId id="271" r:id="rId10"/>
    <p:sldId id="272" r:id="rId11"/>
    <p:sldId id="273" r:id="rId12"/>
    <p:sldId id="274" r:id="rId13"/>
    <p:sldId id="276" r:id="rId14"/>
    <p:sldId id="277" r:id="rId15"/>
    <p:sldId id="278" r:id="rId16"/>
    <p:sldId id="279" r:id="rId17"/>
    <p:sldId id="281" r:id="rId18"/>
    <p:sldId id="282" r:id="rId19"/>
    <p:sldId id="283" r:id="rId20"/>
    <p:sldId id="284" r:id="rId21"/>
    <p:sldId id="286" r:id="rId22"/>
    <p:sldId id="287" r:id="rId23"/>
    <p:sldId id="288" r:id="rId24"/>
    <p:sldId id="289" r:id="rId25"/>
    <p:sldId id="290" r:id="rId26"/>
    <p:sldId id="291" r:id="rId27"/>
    <p:sldId id="294" r:id="rId28"/>
    <p:sldId id="295" r:id="rId29"/>
    <p:sldId id="293" r:id="rId30"/>
    <p:sldId id="262" r:id="rId3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7" autoAdjust="0"/>
  </p:normalViewPr>
  <p:slideViewPr>
    <p:cSldViewPr>
      <p:cViewPr>
        <p:scale>
          <a:sx n="126" d="100"/>
          <a:sy n="126" d="100"/>
        </p:scale>
        <p:origin x="-1194"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 xmlns:a16="http://schemas.microsoft.com/office/drawing/2014/main"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11.02.2020</a:t>
            </a:fld>
            <a:endParaRPr lang="tr-TR"/>
          </a:p>
        </p:txBody>
      </p:sp>
      <p:sp>
        <p:nvSpPr>
          <p:cNvPr id="4" name="Alt Bilgi Yer Tutucusu 3">
            <a:extLst>
              <a:ext uri="{FF2B5EF4-FFF2-40B4-BE49-F238E27FC236}">
                <a16:creationId xmlns="" xmlns:a16="http://schemas.microsoft.com/office/drawing/2014/main"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 xmlns:a16="http://schemas.microsoft.com/office/drawing/2014/main"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a:extLst>
              <a:ext uri="{FF2B5EF4-FFF2-40B4-BE49-F238E27FC236}">
                <a16:creationId xmlns="" xmlns:a16="http://schemas.microsoft.com/office/drawing/2014/main"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a:extLst>
              <a:ext uri="{FF2B5EF4-FFF2-40B4-BE49-F238E27FC236}">
                <a16:creationId xmlns="" xmlns:a16="http://schemas.microsoft.com/office/drawing/2014/main"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2D9801B3-D8C9-443D-AFA1-C8E352C699AD}"/>
              </a:ext>
            </a:extLst>
          </p:cNvPr>
          <p:cNvSpPr>
            <a:spLocks noGrp="1"/>
          </p:cNvSpPr>
          <p:nvPr>
            <p:ph type="title"/>
          </p:nvPr>
        </p:nvSpPr>
        <p:spPr/>
        <p:txBody>
          <a:bodyPr/>
          <a:lstStyle/>
          <a:p>
            <a:r>
              <a:rPr lang="tr-TR" smtClean="0"/>
              <a:t>Asıl başlık stili için tıklatın</a:t>
            </a:r>
            <a:endParaRPr lang="tr-TR"/>
          </a:p>
        </p:txBody>
      </p:sp>
      <p:sp>
        <p:nvSpPr>
          <p:cNvPr id="3" name="Dikey Metin Yer Tutucusu 2">
            <a:extLst>
              <a:ext uri="{FF2B5EF4-FFF2-40B4-BE49-F238E27FC236}">
                <a16:creationId xmlns="" xmlns:a16="http://schemas.microsoft.com/office/drawing/2014/main" id="{9212BA58-6D5E-45A1-8BB2-B58B764336DF}"/>
              </a:ext>
            </a:extLst>
          </p:cNvPr>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 xmlns:a16="http://schemas.microsoft.com/office/drawing/2014/main"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 xmlns:a16="http://schemas.microsoft.com/office/drawing/2014/main" id="{F60D4DFA-8B07-484B-89F1-D97C917C1B9D}"/>
              </a:ext>
            </a:extLst>
          </p:cNvPr>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a:extLst>
              <a:ext uri="{FF2B5EF4-FFF2-40B4-BE49-F238E27FC236}">
                <a16:creationId xmlns="" xmlns:a16="http://schemas.microsoft.com/office/drawing/2014/main" id="{6407E197-D18E-4AAA-98CB-38D89A2A056D}"/>
              </a:ext>
            </a:extLst>
          </p:cNvPr>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 xmlns:a16="http://schemas.microsoft.com/office/drawing/2014/main"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301625" y="228600"/>
            <a:ext cx="8510588" cy="1325563"/>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301625" y="1676400"/>
            <a:ext cx="4194175"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76400"/>
            <a:ext cx="4194175" cy="4422775"/>
          </a:xfrm>
        </p:spPr>
        <p:txBody>
          <a:bodyPr/>
          <a:lstStyle/>
          <a:p>
            <a:pPr lvl="0"/>
            <a:endParaRPr lang="tr-TR" noProof="0" smtClean="0"/>
          </a:p>
        </p:txBody>
      </p:sp>
      <p:sp>
        <p:nvSpPr>
          <p:cNvPr id="5" name="Rectangle 4"/>
          <p:cNvSpPr>
            <a:spLocks noGrp="1" noChangeArrowheads="1"/>
          </p:cNvSpPr>
          <p:nvPr>
            <p:ph type="dt" sz="half" idx="10"/>
          </p:nvPr>
        </p:nvSpPr>
        <p:spPr/>
        <p:txBody>
          <a:bodyPr/>
          <a:lstStyle>
            <a:lvl1pPr>
              <a:defRPr/>
            </a:lvl1pPr>
          </a:lstStyle>
          <a:p>
            <a:pPr>
              <a:defRPr/>
            </a:pPr>
            <a:endParaRPr lang="tr-TR"/>
          </a:p>
        </p:txBody>
      </p:sp>
      <p:sp>
        <p:nvSpPr>
          <p:cNvPr id="6" name="Rectangle 5"/>
          <p:cNvSpPr>
            <a:spLocks noGrp="1" noChangeArrowheads="1"/>
          </p:cNvSpPr>
          <p:nvPr>
            <p:ph type="ftr" sz="quarter" idx="11"/>
          </p:nvPr>
        </p:nvSpPr>
        <p:spPr/>
        <p:txBody>
          <a:bodyPr/>
          <a:lstStyle>
            <a:lvl1pPr>
              <a:defRPr/>
            </a:lvl1pPr>
          </a:lstStyle>
          <a:p>
            <a:pPr>
              <a:defRPr/>
            </a:pPr>
            <a:endParaRPr lang="tr-TR"/>
          </a:p>
        </p:txBody>
      </p:sp>
      <p:sp>
        <p:nvSpPr>
          <p:cNvPr id="7" name="Rectangle 6"/>
          <p:cNvSpPr>
            <a:spLocks noGrp="1" noChangeArrowheads="1"/>
          </p:cNvSpPr>
          <p:nvPr>
            <p:ph type="sldNum" sz="quarter" idx="12"/>
          </p:nvPr>
        </p:nvSpPr>
        <p:spPr/>
        <p:txBody>
          <a:bodyPr/>
          <a:lstStyle>
            <a:lvl1pPr>
              <a:defRPr/>
            </a:lvl1pPr>
          </a:lstStyle>
          <a:p>
            <a:pPr>
              <a:defRPr/>
            </a:pPr>
            <a:fld id="{5179544F-1E6B-4DC5-A443-0A348AF59090}" type="slidenum">
              <a:rPr lang="tr-TR"/>
              <a:pPr>
                <a:defRPr/>
              </a:pPr>
              <a:t>‹#›</a:t>
            </a:fld>
            <a:endParaRPr lang="tr-TR"/>
          </a:p>
        </p:txBody>
      </p:sp>
    </p:spTree>
    <p:extLst>
      <p:ext uri="{BB962C8B-B14F-4D97-AF65-F5344CB8AC3E}">
        <p14:creationId xmlns:p14="http://schemas.microsoft.com/office/powerpoint/2010/main" val="2580096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lipArtAndTx">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301625" y="228600"/>
            <a:ext cx="8540750" cy="1143000"/>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301625" y="1600200"/>
            <a:ext cx="4194175" cy="4498975"/>
          </a:xfrm>
        </p:spPr>
        <p:txBody>
          <a:bodyPr/>
          <a:lstStyle/>
          <a:p>
            <a:pPr lvl="0"/>
            <a:endParaRPr lang="tr-TR" noProof="0" smtClean="0"/>
          </a:p>
        </p:txBody>
      </p:sp>
      <p:sp>
        <p:nvSpPr>
          <p:cNvPr id="4" name="3 Metin Yer Tutucusu"/>
          <p:cNvSpPr>
            <a:spLocks noGrp="1"/>
          </p:cNvSpPr>
          <p:nvPr>
            <p:ph type="body" sz="half" idx="2"/>
          </p:nvPr>
        </p:nvSpPr>
        <p:spPr>
          <a:xfrm>
            <a:off x="4648200" y="1600200"/>
            <a:ext cx="4194175" cy="44989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54"/>
          <p:cNvSpPr>
            <a:spLocks noGrp="1" noChangeArrowheads="1"/>
          </p:cNvSpPr>
          <p:nvPr>
            <p:ph type="dt" sz="half" idx="10"/>
          </p:nvPr>
        </p:nvSpPr>
        <p:spPr/>
        <p:txBody>
          <a:bodyPr/>
          <a:lstStyle>
            <a:lvl1pPr>
              <a:defRPr/>
            </a:lvl1pPr>
          </a:lstStyle>
          <a:p>
            <a:pPr>
              <a:defRPr/>
            </a:pPr>
            <a:endParaRPr lang="tr-TR"/>
          </a:p>
        </p:txBody>
      </p:sp>
      <p:sp>
        <p:nvSpPr>
          <p:cNvPr id="6" name="Rectangle 155"/>
          <p:cNvSpPr>
            <a:spLocks noGrp="1" noChangeArrowheads="1"/>
          </p:cNvSpPr>
          <p:nvPr>
            <p:ph type="ftr" sz="quarter" idx="11"/>
          </p:nvPr>
        </p:nvSpPr>
        <p:spPr/>
        <p:txBody>
          <a:bodyPr/>
          <a:lstStyle>
            <a:lvl1pPr>
              <a:defRPr/>
            </a:lvl1pPr>
          </a:lstStyle>
          <a:p>
            <a:pPr>
              <a:defRPr/>
            </a:pPr>
            <a:endParaRPr lang="tr-TR"/>
          </a:p>
        </p:txBody>
      </p:sp>
      <p:sp>
        <p:nvSpPr>
          <p:cNvPr id="7" name="Rectangle 156"/>
          <p:cNvSpPr>
            <a:spLocks noGrp="1" noChangeArrowheads="1"/>
          </p:cNvSpPr>
          <p:nvPr>
            <p:ph type="sldNum" sz="quarter" idx="12"/>
          </p:nvPr>
        </p:nvSpPr>
        <p:spPr/>
        <p:txBody>
          <a:bodyPr/>
          <a:lstStyle>
            <a:lvl1pPr>
              <a:defRPr/>
            </a:lvl1pPr>
          </a:lstStyle>
          <a:p>
            <a:pPr>
              <a:defRPr/>
            </a:pPr>
            <a:fld id="{1D88FCF5-6BE9-46F8-AF3D-934D0836675B}" type="slidenum">
              <a:rPr lang="tr-TR"/>
              <a:pPr>
                <a:defRPr/>
              </a:pPr>
              <a:t>‹#›</a:t>
            </a:fld>
            <a:endParaRPr lang="tr-TR"/>
          </a:p>
        </p:txBody>
      </p:sp>
    </p:spTree>
    <p:extLst>
      <p:ext uri="{BB962C8B-B14F-4D97-AF65-F5344CB8AC3E}">
        <p14:creationId xmlns:p14="http://schemas.microsoft.com/office/powerpoint/2010/main" val="9600137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42D4F82A-8FE9-41CF-A790-97BBBD58FF37}"/>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 xmlns:a16="http://schemas.microsoft.com/office/drawing/2014/main" id="{16F19FC7-2638-4BB7-A0CC-8A82FB887288}"/>
              </a:ext>
            </a:extLst>
          </p:cNvPr>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 xmlns:a16="http://schemas.microsoft.com/office/drawing/2014/main"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a:extLst>
              <a:ext uri="{FF2B5EF4-FFF2-40B4-BE49-F238E27FC236}">
                <a16:creationId xmlns="" xmlns:a16="http://schemas.microsoft.com/office/drawing/2014/main"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a:extLst>
              <a:ext uri="{FF2B5EF4-FFF2-40B4-BE49-F238E27FC236}">
                <a16:creationId xmlns="" xmlns:a16="http://schemas.microsoft.com/office/drawing/2014/main"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30FE0336-BADE-47BD-BE6A-990E6F66DC40}"/>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 xmlns:a16="http://schemas.microsoft.com/office/drawing/2014/main" id="{3F923556-F8E4-4F08-A1F2-94F024C0FCA6}"/>
              </a:ext>
            </a:extLst>
          </p:cNvPr>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a:extLst>
              <a:ext uri="{FF2B5EF4-FFF2-40B4-BE49-F238E27FC236}">
                <a16:creationId xmlns="" xmlns:a16="http://schemas.microsoft.com/office/drawing/2014/main" id="{A3FB7E4D-A16F-488A-B333-8301C72390D0}"/>
              </a:ext>
            </a:extLst>
          </p:cNvPr>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a:extLst>
              <a:ext uri="{FF2B5EF4-FFF2-40B4-BE49-F238E27FC236}">
                <a16:creationId xmlns="" xmlns:a16="http://schemas.microsoft.com/office/drawing/2014/main"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 xmlns:a16="http://schemas.microsoft.com/office/drawing/2014/main"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75389893-28F9-455C-A1FC-27E27109A98A}"/>
              </a:ext>
            </a:extLst>
          </p:cNvPr>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a:extLst>
              <a:ext uri="{FF2B5EF4-FFF2-40B4-BE49-F238E27FC236}">
                <a16:creationId xmlns="" xmlns:a16="http://schemas.microsoft.com/office/drawing/2014/main"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a:extLst>
              <a:ext uri="{FF2B5EF4-FFF2-40B4-BE49-F238E27FC236}">
                <a16:creationId xmlns="" xmlns:a16="http://schemas.microsoft.com/office/drawing/2014/main" id="{B7A13075-96FD-4858-A466-15ABF643609F}"/>
              </a:ext>
            </a:extLst>
          </p:cNvPr>
          <p:cNvSpPr>
            <a:spLocks noGrp="1"/>
          </p:cNvSpPr>
          <p:nvPr>
            <p:ph sz="half" idx="2"/>
          </p:nvPr>
        </p:nvSpPr>
        <p:spPr>
          <a:xfrm>
            <a:off x="630238" y="2505075"/>
            <a:ext cx="386873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a:extLst>
              <a:ext uri="{FF2B5EF4-FFF2-40B4-BE49-F238E27FC236}">
                <a16:creationId xmlns="" xmlns:a16="http://schemas.microsoft.com/office/drawing/2014/main"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a:extLst>
              <a:ext uri="{FF2B5EF4-FFF2-40B4-BE49-F238E27FC236}">
                <a16:creationId xmlns="" xmlns:a16="http://schemas.microsoft.com/office/drawing/2014/main" id="{087132E1-2F48-4174-8193-87E5C0AE16F1}"/>
              </a:ext>
            </a:extLst>
          </p:cNvPr>
          <p:cNvSpPr>
            <a:spLocks noGrp="1"/>
          </p:cNvSpPr>
          <p:nvPr>
            <p:ph sz="quarter" idx="4"/>
          </p:nvPr>
        </p:nvSpPr>
        <p:spPr>
          <a:xfrm>
            <a:off x="4629150" y="2505075"/>
            <a:ext cx="38877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a:extLst>
              <a:ext uri="{FF2B5EF4-FFF2-40B4-BE49-F238E27FC236}">
                <a16:creationId xmlns="" xmlns:a16="http://schemas.microsoft.com/office/drawing/2014/main"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 xmlns:a16="http://schemas.microsoft.com/office/drawing/2014/main"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 xmlns:a16="http://schemas.microsoft.com/office/drawing/2014/main"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1FB983A-9774-46FC-AB7D-63F42A520EF6}"/>
              </a:ext>
            </a:extLst>
          </p:cNvPr>
          <p:cNvSpPr>
            <a:spLocks noGrp="1"/>
          </p:cNvSpPr>
          <p:nvPr>
            <p:ph type="title"/>
          </p:nvPr>
        </p:nvSpPr>
        <p:spPr/>
        <p:txBody>
          <a:bodyPr/>
          <a:lstStyle/>
          <a:p>
            <a:r>
              <a:rPr lang="tr-TR" smtClean="0"/>
              <a:t>Asıl başlık stili için tıklatın</a:t>
            </a:r>
            <a:endParaRPr lang="tr-TR"/>
          </a:p>
        </p:txBody>
      </p:sp>
      <p:sp>
        <p:nvSpPr>
          <p:cNvPr id="3" name="Veri Yer Tutucusu 2">
            <a:extLst>
              <a:ext uri="{FF2B5EF4-FFF2-40B4-BE49-F238E27FC236}">
                <a16:creationId xmlns="" xmlns:a16="http://schemas.microsoft.com/office/drawing/2014/main"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 xmlns:a16="http://schemas.microsoft.com/office/drawing/2014/main"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 xmlns:a16="http://schemas.microsoft.com/office/drawing/2014/main"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 xmlns:a16="http://schemas.microsoft.com/office/drawing/2014/main"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 xmlns:a16="http://schemas.microsoft.com/office/drawing/2014/main"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 xmlns:a16="http://schemas.microsoft.com/office/drawing/2014/main"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 xmlns:a16="http://schemas.microsoft.com/office/drawing/2014/main"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 xmlns:a16="http://schemas.microsoft.com/office/drawing/2014/main"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a:extLst>
              <a:ext uri="{FF2B5EF4-FFF2-40B4-BE49-F238E27FC236}">
                <a16:creationId xmlns="" xmlns:a16="http://schemas.microsoft.com/office/drawing/2014/main"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a:extLst>
              <a:ext uri="{FF2B5EF4-FFF2-40B4-BE49-F238E27FC236}">
                <a16:creationId xmlns="" xmlns:a16="http://schemas.microsoft.com/office/drawing/2014/main"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 xmlns:a16="http://schemas.microsoft.com/office/drawing/2014/main"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a:extLst>
              <a:ext uri="{FF2B5EF4-FFF2-40B4-BE49-F238E27FC236}">
                <a16:creationId xmlns="" xmlns:a16="http://schemas.microsoft.com/office/drawing/2014/main"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a:extLst>
              <a:ext uri="{FF2B5EF4-FFF2-40B4-BE49-F238E27FC236}">
                <a16:creationId xmlns="" xmlns:a16="http://schemas.microsoft.com/office/drawing/2014/main"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 xmlns:a16="http://schemas.microsoft.com/office/drawing/2014/main"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 xmlns:a16="http://schemas.microsoft.com/office/drawing/2014/main"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 xmlns:a16="http://schemas.microsoft.com/office/drawing/2014/main"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 xmlns:a16="http://schemas.microsoft.com/office/drawing/2014/main"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 xmlns:a16="http://schemas.microsoft.com/office/drawing/2014/main"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 xmlns:a16="http://schemas.microsoft.com/office/drawing/2014/main" id="{F38C432D-5372-448E-9829-E0F45631D439}"/>
              </a:ext>
            </a:extLst>
          </p:cNvPr>
          <p:cNvSpPr>
            <a:spLocks noGrp="1" noChangeArrowheads="1"/>
          </p:cNvSpPr>
          <p:nvPr>
            <p:ph type="subTitle" idx="1"/>
          </p:nvPr>
        </p:nvSpPr>
        <p:spPr>
          <a:xfrm>
            <a:off x="3085785" y="3165806"/>
            <a:ext cx="6096000" cy="533400"/>
          </a:xfrm>
        </p:spPr>
        <p:txBody>
          <a:bodyPr/>
          <a:lstStyle/>
          <a:p>
            <a:pPr>
              <a:lnSpc>
                <a:spcPct val="90000"/>
              </a:lnSpc>
            </a:pPr>
            <a:r>
              <a:rPr lang="tr-TR" altLang="tr-TR" sz="3200" b="1" dirty="0" smtClean="0"/>
              <a:t>SPOR YÖNETİCİLİĞİ BÖLÜMÜ</a:t>
            </a:r>
            <a:endParaRPr lang="tr-TR" altLang="tr-TR" sz="3200" b="1" dirty="0"/>
          </a:p>
        </p:txBody>
      </p:sp>
      <p:sp>
        <p:nvSpPr>
          <p:cNvPr id="6" name="Rectangle 8">
            <a:extLst>
              <a:ext uri="{FF2B5EF4-FFF2-40B4-BE49-F238E27FC236}">
                <a16:creationId xmlns="" xmlns:a16="http://schemas.microsoft.com/office/drawing/2014/main" id="{40919079-B759-42A8-9F3B-9A1143AB97DE}"/>
              </a:ext>
            </a:extLst>
          </p:cNvPr>
          <p:cNvSpPr txBox="1">
            <a:spLocks noChangeArrowheads="1"/>
          </p:cNvSpPr>
          <p:nvPr/>
        </p:nvSpPr>
        <p:spPr bwMode="auto">
          <a:xfrm>
            <a:off x="2895600" y="1143000"/>
            <a:ext cx="609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YAŞAR DOĞU </a:t>
            </a:r>
          </a:p>
          <a:p>
            <a:pPr>
              <a:lnSpc>
                <a:spcPct val="90000"/>
              </a:lnSpc>
            </a:pPr>
            <a:r>
              <a:rPr lang="tr-TR" altLang="tr-TR" sz="3200" b="1" dirty="0" smtClean="0"/>
              <a:t>SPOR BİLİMLERİ FAKÜLTESİ</a:t>
            </a:r>
          </a:p>
        </p:txBody>
      </p:sp>
      <p:sp>
        <p:nvSpPr>
          <p:cNvPr id="7" name="Rectangle 8">
            <a:extLst>
              <a:ext uri="{FF2B5EF4-FFF2-40B4-BE49-F238E27FC236}">
                <a16:creationId xmlns="" xmlns:a16="http://schemas.microsoft.com/office/drawing/2014/main" id="{FA81E1F3-CB27-487C-8780-092A73586388}"/>
              </a:ext>
            </a:extLst>
          </p:cNvPr>
          <p:cNvSpPr txBox="1">
            <a:spLocks noChangeArrowheads="1"/>
          </p:cNvSpPr>
          <p:nvPr/>
        </p:nvSpPr>
        <p:spPr bwMode="auto">
          <a:xfrm>
            <a:off x="3048000" y="47244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endParaRPr lang="tr-TR" altLang="tr-TR" b="1" i="1" dirty="0"/>
          </a:p>
        </p:txBody>
      </p:sp>
      <p:sp>
        <p:nvSpPr>
          <p:cNvPr id="8" name="Rectangle 8">
            <a:extLst>
              <a:ext uri="{FF2B5EF4-FFF2-40B4-BE49-F238E27FC236}">
                <a16:creationId xmlns="" xmlns:a16="http://schemas.microsoft.com/office/drawing/2014/main" id="{2B89DD1B-66F7-4797-94FB-C51343EB1C18}"/>
              </a:ext>
            </a:extLst>
          </p:cNvPr>
          <p:cNvSpPr txBox="1">
            <a:spLocks noChangeArrowheads="1"/>
          </p:cNvSpPr>
          <p:nvPr/>
        </p:nvSpPr>
        <p:spPr bwMode="auto">
          <a:xfrm>
            <a:off x="3048000" y="53340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000" b="1" i="1" dirty="0" smtClean="0"/>
              <a:t>ÖĞR. GÖR. KAZIM BIYIK</a:t>
            </a:r>
            <a:endParaRPr lang="tr-TR" altLang="tr-TR" sz="2000" b="1" i="1"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272756"/>
            <a:ext cx="5867400" cy="90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Rot="1" noChangeArrowheads="1"/>
          </p:cNvSpPr>
          <p:nvPr>
            <p:ph type="body" idx="1"/>
          </p:nvPr>
        </p:nvSpPr>
        <p:spPr>
          <a:xfrm>
            <a:off x="301625" y="836613"/>
            <a:ext cx="8540750" cy="5262562"/>
          </a:xfrm>
        </p:spPr>
        <p:txBody>
          <a:bodyPr/>
          <a:lstStyle/>
          <a:p>
            <a:pPr eaLnBrk="1" hangingPunct="1">
              <a:buFont typeface="Wingdings" pitchFamily="2" charset="2"/>
              <a:buNone/>
              <a:defRPr/>
            </a:pPr>
            <a:r>
              <a:rPr lang="tr-TR" dirty="0" smtClean="0"/>
              <a:t>		</a:t>
            </a:r>
            <a:r>
              <a:rPr lang="tr-TR" b="1" dirty="0" smtClean="0">
                <a:solidFill>
                  <a:srgbClr val="080808"/>
                </a:solidFill>
                <a:effectLst/>
                <a:latin typeface="Times New Roman" pitchFamily="18" charset="0"/>
              </a:rPr>
              <a:t>Kuvvet, sinir sisteminin uyarılmasıyla oluşur ve üç gruba ayrılır.</a:t>
            </a:r>
          </a:p>
          <a:p>
            <a:pPr eaLnBrk="1" hangingPunct="1">
              <a:buFont typeface="Wingdings" pitchFamily="2" charset="2"/>
              <a:buNone/>
              <a:defRPr/>
            </a:pPr>
            <a:r>
              <a:rPr lang="tr-TR" b="1" dirty="0" smtClean="0">
                <a:solidFill>
                  <a:srgbClr val="080808"/>
                </a:solidFill>
                <a:effectLst/>
                <a:latin typeface="Times New Roman" pitchFamily="18" charset="0"/>
              </a:rPr>
              <a:t>	   1-   Birim kuvvet</a:t>
            </a:r>
          </a:p>
          <a:p>
            <a:pPr eaLnBrk="1" hangingPunct="1">
              <a:buFont typeface="Wingdings" pitchFamily="2" charset="2"/>
              <a:buNone/>
              <a:defRPr/>
            </a:pPr>
            <a:r>
              <a:rPr lang="tr-TR" b="1" dirty="0" smtClean="0">
                <a:solidFill>
                  <a:srgbClr val="080808"/>
                </a:solidFill>
                <a:effectLst/>
                <a:latin typeface="Times New Roman" pitchFamily="18" charset="0"/>
              </a:rPr>
              <a:t>	   2-   Çabuk kuvvet</a:t>
            </a:r>
          </a:p>
          <a:p>
            <a:pPr eaLnBrk="1" hangingPunct="1">
              <a:buFont typeface="Wingdings" pitchFamily="2" charset="2"/>
              <a:buNone/>
              <a:defRPr/>
            </a:pPr>
            <a:r>
              <a:rPr lang="tr-TR" b="1" dirty="0" smtClean="0">
                <a:solidFill>
                  <a:srgbClr val="080808"/>
                </a:solidFill>
                <a:effectLst/>
                <a:latin typeface="Times New Roman" pitchFamily="18" charset="0"/>
              </a:rPr>
              <a:t>	   3-   Kuvvette devamlılık</a:t>
            </a:r>
          </a:p>
          <a:p>
            <a:pPr eaLnBrk="1" hangingPunct="1">
              <a:buFont typeface="Wingdings" pitchFamily="2" charset="2"/>
              <a:buNone/>
              <a:defRPr/>
            </a:pPr>
            <a:r>
              <a:rPr lang="tr-TR" b="1" dirty="0" smtClean="0">
                <a:solidFill>
                  <a:srgbClr val="080808"/>
                </a:solidFill>
                <a:effectLst/>
                <a:latin typeface="Times New Roman" pitchFamily="18" charset="0"/>
              </a:rPr>
              <a:t>		Futbolda geçerli olan, birinci derecede “çabuk kuvvet” özelliğidir.</a:t>
            </a:r>
          </a:p>
          <a:p>
            <a:pPr eaLnBrk="1" hangingPunct="1">
              <a:defRPr/>
            </a:pPr>
            <a:endParaRPr lang="tr-TR" b="1" dirty="0" smtClean="0">
              <a:solidFill>
                <a:srgbClr val="333399"/>
              </a:solidFill>
              <a:latin typeface="Times New Roman" pitchFamily="18" charset="0"/>
            </a:endParaRPr>
          </a:p>
        </p:txBody>
      </p:sp>
    </p:spTree>
    <p:extLst>
      <p:ext uri="{BB962C8B-B14F-4D97-AF65-F5344CB8AC3E}">
        <p14:creationId xmlns:p14="http://schemas.microsoft.com/office/powerpoint/2010/main" val="133533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rrowheads="1"/>
          </p:cNvSpPr>
          <p:nvPr>
            <p:ph type="title"/>
          </p:nvPr>
        </p:nvSpPr>
        <p:spPr>
          <a:xfrm>
            <a:off x="0" y="228600"/>
            <a:ext cx="9144000" cy="1325563"/>
          </a:xfrm>
        </p:spPr>
        <p:txBody>
          <a:bodyPr/>
          <a:lstStyle/>
          <a:p>
            <a:pPr eaLnBrk="1" hangingPunct="1"/>
            <a:r>
              <a:rPr lang="tr-TR" altLang="tr-TR" sz="3200" b="1" smtClean="0">
                <a:solidFill>
                  <a:srgbClr val="CC0066"/>
                </a:solidFill>
                <a:effectLst/>
                <a:latin typeface="Comic Sans MS" pitchFamily="66" charset="0"/>
              </a:rPr>
              <a:t>ÇABUK KUVVET (çabuk kuvvette devamlılık)</a:t>
            </a:r>
          </a:p>
        </p:txBody>
      </p:sp>
      <p:sp>
        <p:nvSpPr>
          <p:cNvPr id="90115" name="Rectangle 3"/>
          <p:cNvSpPr>
            <a:spLocks noGrp="1" noRot="1" noChangeArrowheads="1"/>
          </p:cNvSpPr>
          <p:nvPr>
            <p:ph type="body" sz="half" idx="1"/>
          </p:nvPr>
        </p:nvSpPr>
        <p:spPr/>
        <p:txBody>
          <a:bodyPr/>
          <a:lstStyle/>
          <a:p>
            <a:pPr eaLnBrk="1" hangingPunct="1">
              <a:lnSpc>
                <a:spcPct val="90000"/>
              </a:lnSpc>
              <a:buFont typeface="Wingdings" pitchFamily="2" charset="2"/>
              <a:buNone/>
              <a:defRPr/>
            </a:pPr>
            <a:r>
              <a:rPr lang="tr-TR" sz="2800" dirty="0" smtClean="0"/>
              <a:t>		</a:t>
            </a:r>
            <a:r>
              <a:rPr lang="tr-TR" sz="2800" dirty="0" smtClean="0">
                <a:solidFill>
                  <a:srgbClr val="080808"/>
                </a:solidFill>
              </a:rPr>
              <a:t>Futbolcunun antrenmanda %60-80 arasındaki bir yük altında ve maksimal süratte yaptığı çalışmalara, çabuk kuvvet çalışmaları denir.                                        	Bu çalışmalarda setler arası dinlenme 5 dakika olmalıdır. </a:t>
            </a:r>
          </a:p>
        </p:txBody>
      </p:sp>
      <p:sp>
        <p:nvSpPr>
          <p:cNvPr id="120836" name="Rectangle 5"/>
          <p:cNvSpPr>
            <a:spLocks noGrp="1" noRot="1" noChangeArrowheads="1" noTextEdit="1"/>
          </p:cNvSpPr>
          <p:nvPr>
            <p:ph type="clipArt" sz="half" idx="2"/>
          </p:nvPr>
        </p:nvSpPr>
        <p:spPr/>
      </p:sp>
      <p:pic>
        <p:nvPicPr>
          <p:cNvPr id="120837" name="Picture 4" descr="cabuk kuvv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1700213"/>
            <a:ext cx="4176712"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0422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r>
              <a:rPr lang="tr-TR" sz="4000" b="1" dirty="0" smtClean="0">
                <a:solidFill>
                  <a:srgbClr val="FF0000"/>
                </a:solidFill>
                <a:effectLst/>
                <a:latin typeface="Comic Sans MS" pitchFamily="66" charset="0"/>
              </a:rPr>
              <a:t>DAYANIKLILIK ve MUKAVEMET</a:t>
            </a:r>
            <a:r>
              <a:rPr lang="tr-TR" sz="4000" b="1" dirty="0" smtClean="0">
                <a:solidFill>
                  <a:srgbClr val="FF0000"/>
                </a:solidFill>
                <a:latin typeface="Comic Sans MS" pitchFamily="66" charset="0"/>
              </a:rPr>
              <a:t/>
            </a:r>
            <a:br>
              <a:rPr lang="tr-TR" sz="4000" b="1" dirty="0" smtClean="0">
                <a:solidFill>
                  <a:srgbClr val="FF0000"/>
                </a:solidFill>
                <a:latin typeface="Comic Sans MS" pitchFamily="66" charset="0"/>
              </a:rPr>
            </a:br>
            <a:endParaRPr lang="tr-TR" sz="4000" b="1" dirty="0" smtClean="0">
              <a:solidFill>
                <a:srgbClr val="FF0000"/>
              </a:solidFill>
              <a:latin typeface="Comic Sans MS" pitchFamily="66" charset="0"/>
            </a:endParaRPr>
          </a:p>
        </p:txBody>
      </p:sp>
      <p:sp>
        <p:nvSpPr>
          <p:cNvPr id="91139" name="Rectangle 3"/>
          <p:cNvSpPr>
            <a:spLocks noGrp="1" noRot="1" noChangeArrowheads="1"/>
          </p:cNvSpPr>
          <p:nvPr>
            <p:ph type="body" idx="1"/>
          </p:nvPr>
        </p:nvSpPr>
        <p:spPr>
          <a:xfrm>
            <a:off x="0" y="1125538"/>
            <a:ext cx="9144000" cy="5472112"/>
          </a:xfrm>
        </p:spPr>
        <p:txBody>
          <a:bodyPr/>
          <a:lstStyle/>
          <a:p>
            <a:pPr eaLnBrk="1" hangingPunct="1">
              <a:buFont typeface="Wingdings" pitchFamily="2" charset="2"/>
              <a:buNone/>
              <a:defRPr/>
            </a:pPr>
            <a:r>
              <a:rPr lang="tr-TR" sz="2800" dirty="0" smtClean="0"/>
              <a:t>		   </a:t>
            </a:r>
            <a:r>
              <a:rPr lang="tr-TR" sz="2800" dirty="0" smtClean="0">
                <a:solidFill>
                  <a:srgbClr val="080808"/>
                </a:solidFill>
                <a:effectLst/>
              </a:rPr>
              <a:t>Uzun süren çalışmalarda oluşan yorgunluğa karşı koyabilme özelliğine dayanıklılık denir.</a:t>
            </a:r>
          </a:p>
          <a:p>
            <a:pPr eaLnBrk="1" hangingPunct="1">
              <a:buFont typeface="Wingdings" pitchFamily="2" charset="2"/>
              <a:buNone/>
              <a:defRPr/>
            </a:pPr>
            <a:r>
              <a:rPr lang="tr-TR" sz="2800" dirty="0" smtClean="0">
                <a:solidFill>
                  <a:srgbClr val="080808"/>
                </a:solidFill>
                <a:effectLst/>
              </a:rPr>
              <a:t>	         Bir maç boyunca 15 km. koşan bir futbolcunun dayanıklılık ve mukavemet özelliğine sahip olması, kendisinin ve takımının lehine </a:t>
            </a:r>
            <a:r>
              <a:rPr lang="tr-TR" sz="2800" dirty="0" err="1" smtClean="0">
                <a:solidFill>
                  <a:srgbClr val="080808"/>
                </a:solidFill>
                <a:effectLst/>
              </a:rPr>
              <a:t>olacaktır.Uzun</a:t>
            </a:r>
            <a:r>
              <a:rPr lang="tr-TR" sz="2800" dirty="0" smtClean="0">
                <a:solidFill>
                  <a:srgbClr val="080808"/>
                </a:solidFill>
                <a:effectLst/>
              </a:rPr>
              <a:t> mesafe koşularıyla (kros) </a:t>
            </a:r>
            <a:r>
              <a:rPr lang="tr-TR" sz="2800" dirty="0" err="1" smtClean="0">
                <a:solidFill>
                  <a:srgbClr val="080808"/>
                </a:solidFill>
                <a:effectLst/>
              </a:rPr>
              <a:t>lar</a:t>
            </a:r>
            <a:r>
              <a:rPr lang="tr-TR" sz="2800" dirty="0" smtClean="0">
                <a:solidFill>
                  <a:srgbClr val="080808"/>
                </a:solidFill>
                <a:effectLst/>
              </a:rPr>
              <a:t> futbolcunun dayanıklılık özelliğini geliştiren çalışmalardır.</a:t>
            </a:r>
            <a:endParaRPr lang="tr-TR" sz="2800" b="1" dirty="0" smtClean="0">
              <a:solidFill>
                <a:srgbClr val="080808"/>
              </a:solidFill>
              <a:effectLst/>
            </a:endParaRPr>
          </a:p>
          <a:p>
            <a:pPr eaLnBrk="1" hangingPunct="1">
              <a:buFont typeface="Wingdings" pitchFamily="2" charset="2"/>
              <a:buNone/>
              <a:defRPr/>
            </a:pPr>
            <a:r>
              <a:rPr lang="tr-TR" sz="2800" b="1" dirty="0" smtClean="0">
                <a:solidFill>
                  <a:srgbClr val="080808"/>
                </a:solidFill>
                <a:effectLst/>
              </a:rPr>
              <a:t>		   </a:t>
            </a:r>
            <a:r>
              <a:rPr lang="tr-TR" sz="2800" b="1" dirty="0" smtClean="0">
                <a:solidFill>
                  <a:srgbClr val="FF0000"/>
                </a:solidFill>
                <a:effectLst/>
              </a:rPr>
              <a:t>MUKAVEMET</a:t>
            </a:r>
            <a:r>
              <a:rPr lang="tr-TR" sz="2800" b="1" dirty="0" smtClean="0">
                <a:solidFill>
                  <a:srgbClr val="080808"/>
                </a:solidFill>
                <a:effectLst/>
              </a:rPr>
              <a:t> ; </a:t>
            </a:r>
            <a:r>
              <a:rPr lang="tr-TR" sz="2800" dirty="0" smtClean="0">
                <a:solidFill>
                  <a:srgbClr val="080808"/>
                </a:solidFill>
                <a:effectLst/>
              </a:rPr>
              <a:t>Organizmanın sahip olduğu özelliklerden herhangi birindeki devamlılık özelliğidir. Sağlık topları ve </a:t>
            </a:r>
            <a:r>
              <a:rPr lang="tr-TR" sz="2800" dirty="0" err="1" smtClean="0">
                <a:solidFill>
                  <a:srgbClr val="080808"/>
                </a:solidFill>
                <a:effectLst/>
              </a:rPr>
              <a:t>danbıllar</a:t>
            </a:r>
            <a:r>
              <a:rPr lang="tr-TR" sz="2800" dirty="0" smtClean="0">
                <a:solidFill>
                  <a:srgbClr val="080808"/>
                </a:solidFill>
                <a:effectLst/>
              </a:rPr>
              <a:t> ile yapılan çalışmalar, bu gruba girer.</a:t>
            </a:r>
          </a:p>
        </p:txBody>
      </p:sp>
    </p:spTree>
    <p:extLst>
      <p:ext uri="{BB962C8B-B14F-4D97-AF65-F5344CB8AC3E}">
        <p14:creationId xmlns:p14="http://schemas.microsoft.com/office/powerpoint/2010/main" val="155597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Line 64"/>
          <p:cNvSpPr>
            <a:spLocks noChangeShapeType="1"/>
          </p:cNvSpPr>
          <p:nvPr/>
        </p:nvSpPr>
        <p:spPr bwMode="auto">
          <a:xfrm flipV="1">
            <a:off x="1692275" y="2349500"/>
            <a:ext cx="863600" cy="558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907" name="Line 66"/>
          <p:cNvSpPr>
            <a:spLocks noChangeShapeType="1"/>
          </p:cNvSpPr>
          <p:nvPr/>
        </p:nvSpPr>
        <p:spPr bwMode="auto">
          <a:xfrm flipH="1" flipV="1">
            <a:off x="6300788" y="2276475"/>
            <a:ext cx="744537" cy="558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908" name="Line 69"/>
          <p:cNvSpPr>
            <a:spLocks noChangeShapeType="1"/>
          </p:cNvSpPr>
          <p:nvPr/>
        </p:nvSpPr>
        <p:spPr bwMode="auto">
          <a:xfrm flipV="1">
            <a:off x="4500563" y="1916113"/>
            <a:ext cx="0" cy="792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909" name="Rectangle 70"/>
          <p:cNvSpPr>
            <a:spLocks noChangeArrowheads="1"/>
          </p:cNvSpPr>
          <p:nvPr/>
        </p:nvSpPr>
        <p:spPr bwMode="auto">
          <a:xfrm>
            <a:off x="250825" y="552450"/>
            <a:ext cx="8335963"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sz="1800">
                <a:cs typeface="Times New Roman" pitchFamily="18" charset="0"/>
              </a:rPr>
              <a:t>       </a:t>
            </a:r>
            <a:r>
              <a:rPr lang="tr-TR" altLang="tr-TR" sz="2800">
                <a:solidFill>
                  <a:srgbClr val="FF0000"/>
                </a:solidFill>
                <a:latin typeface="Comic Sans MS" pitchFamily="66" charset="0"/>
                <a:cs typeface="Times New Roman" pitchFamily="18" charset="0"/>
              </a:rPr>
              <a:t>FUTBOL  OYUNUNDA  AMAÇ  KAZANMAK </a:t>
            </a:r>
            <a:r>
              <a:rPr lang="tr-TR" altLang="tr-TR" sz="2400" b="0">
                <a:solidFill>
                  <a:srgbClr val="FF0000"/>
                </a:solidFill>
                <a:latin typeface="Comic Sans MS" pitchFamily="66" charset="0"/>
              </a:rPr>
              <a:t>        </a:t>
            </a:r>
          </a:p>
          <a:p>
            <a:pPr algn="ctr" eaLnBrk="1" hangingPunct="1"/>
            <a:r>
              <a:rPr lang="tr-TR" altLang="tr-TR" sz="2400" b="0">
                <a:solidFill>
                  <a:srgbClr val="FF0000"/>
                </a:solidFill>
                <a:latin typeface="Comic Sans MS" pitchFamily="66" charset="0"/>
              </a:rPr>
              <a:t> </a:t>
            </a:r>
          </a:p>
          <a:p>
            <a:pPr algn="ctr" eaLnBrk="1" hangingPunct="1"/>
            <a:r>
              <a:rPr lang="tr-TR" altLang="tr-TR" sz="2800">
                <a:solidFill>
                  <a:srgbClr val="080808"/>
                </a:solidFill>
                <a:latin typeface="Comic Sans MS" pitchFamily="66" charset="0"/>
              </a:rPr>
              <a:t>GOL</a:t>
            </a:r>
            <a:r>
              <a:rPr lang="tr-TR" altLang="tr-TR" sz="2800">
                <a:solidFill>
                  <a:srgbClr val="080808"/>
                </a:solidFill>
                <a:latin typeface="Comic Sans MS" pitchFamily="66" charset="0"/>
                <a:cs typeface="Times New Roman" pitchFamily="18" charset="0"/>
              </a:rPr>
              <a:t> ATMAK</a:t>
            </a:r>
            <a:endParaRPr lang="tr-TR" altLang="tr-TR" sz="2800" b="0">
              <a:solidFill>
                <a:srgbClr val="080808"/>
              </a:solidFill>
              <a:latin typeface="Comic Sans MS" pitchFamily="66" charset="0"/>
            </a:endParaRPr>
          </a:p>
          <a:p>
            <a:pPr algn="ctr"/>
            <a:endParaRPr lang="tr-TR" altLang="tr-TR" sz="2400" b="0">
              <a:solidFill>
                <a:srgbClr val="FF0000"/>
              </a:solidFill>
              <a:latin typeface="Comic Sans MS" pitchFamily="66" charset="0"/>
            </a:endParaRPr>
          </a:p>
        </p:txBody>
      </p:sp>
      <p:sp>
        <p:nvSpPr>
          <p:cNvPr id="123910" name="Rectangle 74"/>
          <p:cNvSpPr>
            <a:spLocks noChangeArrowheads="1"/>
          </p:cNvSpPr>
          <p:nvPr/>
        </p:nvSpPr>
        <p:spPr bwMode="auto">
          <a:xfrm flipH="1" flipV="1">
            <a:off x="1763713" y="4178300"/>
            <a:ext cx="2376487"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sz="1100" b="0">
                <a:latin typeface="Arial" charset="0"/>
              </a:rPr>
              <a:t/>
            </a:r>
            <a:br>
              <a:rPr lang="tr-TR" altLang="tr-TR" sz="1100" b="0">
                <a:latin typeface="Arial" charset="0"/>
              </a:rPr>
            </a:br>
            <a:r>
              <a:rPr lang="tr-TR" altLang="tr-TR" sz="1000" b="0">
                <a:latin typeface="Arial" charset="0"/>
                <a:cs typeface="Times New Roman" pitchFamily="18" charset="0"/>
              </a:rPr>
              <a:t>                                                              </a:t>
            </a:r>
            <a:endParaRPr lang="tr-TR" altLang="tr-TR" sz="1100" b="0">
              <a:latin typeface="Arial" charset="0"/>
            </a:endParaRPr>
          </a:p>
          <a:p>
            <a:endParaRPr lang="tr-TR" altLang="tr-TR" sz="1800" b="0">
              <a:latin typeface="Arial" charset="0"/>
            </a:endParaRPr>
          </a:p>
        </p:txBody>
      </p:sp>
      <p:sp>
        <p:nvSpPr>
          <p:cNvPr id="123911" name="Rectangle 80"/>
          <p:cNvSpPr>
            <a:spLocks noChangeArrowheads="1"/>
          </p:cNvSpPr>
          <p:nvPr/>
        </p:nvSpPr>
        <p:spPr bwMode="auto">
          <a:xfrm>
            <a:off x="611188" y="3213100"/>
            <a:ext cx="2016125" cy="503238"/>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r>
              <a:rPr lang="tr-TR" altLang="tr-TR" sz="1800">
                <a:solidFill>
                  <a:srgbClr val="080808"/>
                </a:solidFill>
                <a:latin typeface="Arial" charset="0"/>
              </a:rPr>
              <a:t>TEKNİK</a:t>
            </a:r>
          </a:p>
        </p:txBody>
      </p:sp>
      <p:sp>
        <p:nvSpPr>
          <p:cNvPr id="123912" name="Rectangle 81"/>
          <p:cNvSpPr>
            <a:spLocks noChangeArrowheads="1"/>
          </p:cNvSpPr>
          <p:nvPr/>
        </p:nvSpPr>
        <p:spPr bwMode="auto">
          <a:xfrm>
            <a:off x="6588125" y="3141663"/>
            <a:ext cx="1871663" cy="503237"/>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r>
              <a:rPr lang="tr-TR" altLang="tr-TR" sz="1800">
                <a:solidFill>
                  <a:srgbClr val="080808"/>
                </a:solidFill>
                <a:latin typeface="Arial" charset="0"/>
              </a:rPr>
              <a:t>KONDİSYON</a:t>
            </a:r>
          </a:p>
        </p:txBody>
      </p:sp>
      <p:sp>
        <p:nvSpPr>
          <p:cNvPr id="123913" name="Rectangle 82"/>
          <p:cNvSpPr>
            <a:spLocks noChangeArrowheads="1"/>
          </p:cNvSpPr>
          <p:nvPr/>
        </p:nvSpPr>
        <p:spPr bwMode="auto">
          <a:xfrm>
            <a:off x="3635375" y="3213100"/>
            <a:ext cx="2089150" cy="503238"/>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r>
              <a:rPr lang="tr-TR" altLang="tr-TR" sz="1800">
                <a:solidFill>
                  <a:srgbClr val="080808"/>
                </a:solidFill>
                <a:latin typeface="Arial" charset="0"/>
              </a:rPr>
              <a:t>TAKTİK</a:t>
            </a:r>
          </a:p>
        </p:txBody>
      </p:sp>
      <p:sp>
        <p:nvSpPr>
          <p:cNvPr id="123914" name="Rectangle 83"/>
          <p:cNvSpPr>
            <a:spLocks noChangeArrowheads="1"/>
          </p:cNvSpPr>
          <p:nvPr/>
        </p:nvSpPr>
        <p:spPr bwMode="auto">
          <a:xfrm>
            <a:off x="3214688" y="4546600"/>
            <a:ext cx="2808287" cy="914400"/>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endParaRPr lang="tr-TR" altLang="tr-TR" b="0">
              <a:latin typeface="Arial" charset="0"/>
            </a:endParaRPr>
          </a:p>
        </p:txBody>
      </p:sp>
      <p:sp>
        <p:nvSpPr>
          <p:cNvPr id="123915" name="Rectangle 85"/>
          <p:cNvSpPr>
            <a:spLocks noChangeArrowheads="1"/>
          </p:cNvSpPr>
          <p:nvPr/>
        </p:nvSpPr>
        <p:spPr bwMode="auto">
          <a:xfrm>
            <a:off x="179388" y="4508500"/>
            <a:ext cx="2879725" cy="914400"/>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r>
              <a:rPr lang="tr-TR" altLang="tr-TR">
                <a:solidFill>
                  <a:srgbClr val="080808"/>
                </a:solidFill>
                <a:latin typeface="Arial" charset="0"/>
              </a:rPr>
              <a:t>FUTBOL</a:t>
            </a:r>
          </a:p>
          <a:p>
            <a:pPr algn="ctr" eaLnBrk="1" hangingPunct="1"/>
            <a:r>
              <a:rPr lang="tr-TR" altLang="tr-TR">
                <a:solidFill>
                  <a:srgbClr val="080808"/>
                </a:solidFill>
                <a:latin typeface="Arial" charset="0"/>
              </a:rPr>
              <a:t>TEKNİĞİ</a:t>
            </a:r>
          </a:p>
        </p:txBody>
      </p:sp>
      <p:sp>
        <p:nvSpPr>
          <p:cNvPr id="123916" name="Rectangle 86"/>
          <p:cNvSpPr>
            <a:spLocks noChangeArrowheads="1"/>
          </p:cNvSpPr>
          <p:nvPr/>
        </p:nvSpPr>
        <p:spPr bwMode="auto">
          <a:xfrm>
            <a:off x="6154738" y="4546600"/>
            <a:ext cx="2989262" cy="812800"/>
          </a:xfrm>
          <a:prstGeom prst="rect">
            <a:avLst/>
          </a:prstGeom>
          <a:solidFill>
            <a:schemeClr val="accent1"/>
          </a:solidFill>
          <a:ln w="9525">
            <a:solidFill>
              <a:schemeClr val="tx1"/>
            </a:solidFill>
            <a:miter lim="800000"/>
            <a:headEnd/>
            <a:tailEnd/>
          </a:ln>
        </p:spPr>
        <p:txBody>
          <a:bodyPr wrap="none" anchor="ct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eaLnBrk="1" hangingPunct="1"/>
            <a:endParaRPr lang="tr-TR" altLang="tr-TR" sz="1800" b="0">
              <a:latin typeface="Arial" charset="0"/>
            </a:endParaRPr>
          </a:p>
        </p:txBody>
      </p:sp>
      <p:sp>
        <p:nvSpPr>
          <p:cNvPr id="123917" name="Line 87"/>
          <p:cNvSpPr>
            <a:spLocks noChangeShapeType="1"/>
          </p:cNvSpPr>
          <p:nvPr/>
        </p:nvSpPr>
        <p:spPr bwMode="auto">
          <a:xfrm>
            <a:off x="1116013"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18" name="Line 88"/>
          <p:cNvSpPr>
            <a:spLocks noChangeShapeType="1"/>
          </p:cNvSpPr>
          <p:nvPr/>
        </p:nvSpPr>
        <p:spPr bwMode="auto">
          <a:xfrm>
            <a:off x="2124075" y="45085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19" name="Line 89"/>
          <p:cNvSpPr>
            <a:spLocks noChangeShapeType="1"/>
          </p:cNvSpPr>
          <p:nvPr/>
        </p:nvSpPr>
        <p:spPr bwMode="auto">
          <a:xfrm>
            <a:off x="1979613" y="45085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20" name="Line 90"/>
          <p:cNvSpPr>
            <a:spLocks noChangeShapeType="1"/>
          </p:cNvSpPr>
          <p:nvPr/>
        </p:nvSpPr>
        <p:spPr bwMode="auto">
          <a:xfrm>
            <a:off x="2051050"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21" name="Text Box 91"/>
          <p:cNvSpPr txBox="1">
            <a:spLocks noChangeArrowheads="1"/>
          </p:cNvSpPr>
          <p:nvPr/>
        </p:nvSpPr>
        <p:spPr bwMode="auto">
          <a:xfrm>
            <a:off x="250825" y="4724400"/>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TOP TEKNİĞİ</a:t>
            </a:r>
          </a:p>
        </p:txBody>
      </p:sp>
      <p:sp>
        <p:nvSpPr>
          <p:cNvPr id="123922" name="Text Box 92"/>
          <p:cNvSpPr txBox="1">
            <a:spLocks noChangeArrowheads="1"/>
          </p:cNvSpPr>
          <p:nvPr/>
        </p:nvSpPr>
        <p:spPr bwMode="auto">
          <a:xfrm>
            <a:off x="2103438" y="4673600"/>
            <a:ext cx="8509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TOPSUZ </a:t>
            </a:r>
          </a:p>
          <a:p>
            <a:pPr eaLnBrk="1" hangingPunct="1"/>
            <a:r>
              <a:rPr lang="tr-TR" altLang="tr-TR">
                <a:solidFill>
                  <a:srgbClr val="080808"/>
                </a:solidFill>
                <a:latin typeface="Arial" charset="0"/>
              </a:rPr>
              <a:t>VUCÜT</a:t>
            </a:r>
          </a:p>
          <a:p>
            <a:pPr eaLnBrk="1" hangingPunct="1"/>
            <a:r>
              <a:rPr lang="tr-TR" altLang="tr-TR">
                <a:solidFill>
                  <a:srgbClr val="080808"/>
                </a:solidFill>
                <a:latin typeface="Arial" charset="0"/>
              </a:rPr>
              <a:t>TEKNİĞİ</a:t>
            </a:r>
          </a:p>
        </p:txBody>
      </p:sp>
      <p:sp>
        <p:nvSpPr>
          <p:cNvPr id="123923" name="Line 95"/>
          <p:cNvSpPr>
            <a:spLocks noChangeShapeType="1"/>
          </p:cNvSpPr>
          <p:nvPr/>
        </p:nvSpPr>
        <p:spPr bwMode="auto">
          <a:xfrm>
            <a:off x="4211638"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24" name="Line 96"/>
          <p:cNvSpPr>
            <a:spLocks noChangeShapeType="1"/>
          </p:cNvSpPr>
          <p:nvPr/>
        </p:nvSpPr>
        <p:spPr bwMode="auto">
          <a:xfrm>
            <a:off x="5148263"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25" name="Text Box 99"/>
          <p:cNvSpPr txBox="1">
            <a:spLocks noChangeArrowheads="1"/>
          </p:cNvSpPr>
          <p:nvPr/>
        </p:nvSpPr>
        <p:spPr bwMode="auto">
          <a:xfrm>
            <a:off x="3255963" y="4673600"/>
            <a:ext cx="790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BİREY</a:t>
            </a:r>
          </a:p>
          <a:p>
            <a:pPr eaLnBrk="1" hangingPunct="1"/>
            <a:r>
              <a:rPr lang="tr-TR" altLang="tr-TR">
                <a:solidFill>
                  <a:srgbClr val="080808"/>
                </a:solidFill>
                <a:latin typeface="Arial" charset="0"/>
              </a:rPr>
              <a:t>TAKTİĞİ</a:t>
            </a:r>
          </a:p>
        </p:txBody>
      </p:sp>
      <p:sp>
        <p:nvSpPr>
          <p:cNvPr id="123926" name="Text Box 101"/>
          <p:cNvSpPr txBox="1">
            <a:spLocks noChangeArrowheads="1"/>
          </p:cNvSpPr>
          <p:nvPr/>
        </p:nvSpPr>
        <p:spPr bwMode="auto">
          <a:xfrm>
            <a:off x="4335463" y="4746625"/>
            <a:ext cx="790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TAKIM</a:t>
            </a:r>
          </a:p>
          <a:p>
            <a:pPr eaLnBrk="1" hangingPunct="1"/>
            <a:r>
              <a:rPr lang="tr-TR" altLang="tr-TR">
                <a:solidFill>
                  <a:srgbClr val="080808"/>
                </a:solidFill>
                <a:latin typeface="Arial" charset="0"/>
              </a:rPr>
              <a:t>TAKTİĞİ</a:t>
            </a:r>
          </a:p>
        </p:txBody>
      </p:sp>
      <p:sp>
        <p:nvSpPr>
          <p:cNvPr id="123927" name="Text Box 103"/>
          <p:cNvSpPr txBox="1">
            <a:spLocks noChangeArrowheads="1"/>
          </p:cNvSpPr>
          <p:nvPr/>
        </p:nvSpPr>
        <p:spPr bwMode="auto">
          <a:xfrm>
            <a:off x="5200650" y="4673600"/>
            <a:ext cx="790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GRUP</a:t>
            </a:r>
          </a:p>
          <a:p>
            <a:pPr eaLnBrk="1" hangingPunct="1"/>
            <a:r>
              <a:rPr lang="tr-TR" altLang="tr-TR">
                <a:solidFill>
                  <a:srgbClr val="080808"/>
                </a:solidFill>
                <a:latin typeface="Arial" charset="0"/>
              </a:rPr>
              <a:t>TAKTİĞİ</a:t>
            </a:r>
          </a:p>
        </p:txBody>
      </p:sp>
      <p:sp>
        <p:nvSpPr>
          <p:cNvPr id="123928" name="Line 104"/>
          <p:cNvSpPr>
            <a:spLocks noChangeShapeType="1"/>
          </p:cNvSpPr>
          <p:nvPr/>
        </p:nvSpPr>
        <p:spPr bwMode="auto">
          <a:xfrm>
            <a:off x="7164388"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29" name="Line 107"/>
          <p:cNvSpPr>
            <a:spLocks noChangeShapeType="1"/>
          </p:cNvSpPr>
          <p:nvPr/>
        </p:nvSpPr>
        <p:spPr bwMode="auto">
          <a:xfrm>
            <a:off x="8101013" y="450850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0" name="Text Box 109"/>
          <p:cNvSpPr txBox="1">
            <a:spLocks noChangeArrowheads="1"/>
          </p:cNvSpPr>
          <p:nvPr/>
        </p:nvSpPr>
        <p:spPr bwMode="auto">
          <a:xfrm>
            <a:off x="6227763" y="4581525"/>
            <a:ext cx="14398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ÖN YAPI</a:t>
            </a:r>
          </a:p>
          <a:p>
            <a:pPr eaLnBrk="1" hangingPunct="1"/>
            <a:r>
              <a:rPr lang="tr-TR" altLang="tr-TR" sz="1100">
                <a:solidFill>
                  <a:srgbClr val="080808"/>
                </a:solidFill>
                <a:latin typeface="Arial" charset="0"/>
              </a:rPr>
              <a:t>KONDİSYON</a:t>
            </a:r>
          </a:p>
        </p:txBody>
      </p:sp>
      <p:sp>
        <p:nvSpPr>
          <p:cNvPr id="123931" name="Text Box 111"/>
          <p:cNvSpPr txBox="1">
            <a:spLocks noChangeArrowheads="1"/>
          </p:cNvSpPr>
          <p:nvPr/>
        </p:nvSpPr>
        <p:spPr bwMode="auto">
          <a:xfrm>
            <a:off x="7143750" y="4602163"/>
            <a:ext cx="938213"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a:solidFill>
                  <a:srgbClr val="080808"/>
                </a:solidFill>
                <a:latin typeface="Arial" charset="0"/>
              </a:rPr>
              <a:t>TEMEL</a:t>
            </a:r>
          </a:p>
          <a:p>
            <a:pPr eaLnBrk="1" hangingPunct="1"/>
            <a:r>
              <a:rPr lang="tr-TR" altLang="tr-TR" sz="1100">
                <a:solidFill>
                  <a:srgbClr val="080808"/>
                </a:solidFill>
                <a:latin typeface="Arial" charset="0"/>
              </a:rPr>
              <a:t>KODİSYON</a:t>
            </a:r>
          </a:p>
        </p:txBody>
      </p:sp>
      <p:sp>
        <p:nvSpPr>
          <p:cNvPr id="66588" name="Text Box 112"/>
          <p:cNvSpPr txBox="1">
            <a:spLocks noChangeArrowheads="1"/>
          </p:cNvSpPr>
          <p:nvPr/>
        </p:nvSpPr>
        <p:spPr bwMode="auto">
          <a:xfrm>
            <a:off x="8027988" y="4602163"/>
            <a:ext cx="111601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defRPr/>
            </a:pPr>
            <a:r>
              <a:rPr lang="tr-TR" dirty="0" smtClean="0">
                <a:solidFill>
                  <a:srgbClr val="080808"/>
                </a:solidFill>
                <a:latin typeface="Arial" charset="0"/>
              </a:rPr>
              <a:t> MÜSABAKA</a:t>
            </a:r>
          </a:p>
          <a:p>
            <a:pPr eaLnBrk="1" hangingPunct="1">
              <a:defRPr/>
            </a:pPr>
            <a:r>
              <a:rPr lang="tr-TR" sz="1050" dirty="0" smtClean="0">
                <a:solidFill>
                  <a:srgbClr val="080808"/>
                </a:solidFill>
                <a:effectLst>
                  <a:outerShdw blurRad="38100" dist="38100" dir="2700000" algn="tl">
                    <a:srgbClr val="000000">
                      <a:alpha val="43137"/>
                    </a:srgbClr>
                  </a:outerShdw>
                </a:effectLst>
                <a:latin typeface="Arial" charset="0"/>
              </a:rPr>
              <a:t>KONDİSYONU</a:t>
            </a:r>
          </a:p>
        </p:txBody>
      </p:sp>
      <p:sp>
        <p:nvSpPr>
          <p:cNvPr id="123933" name="Line 113"/>
          <p:cNvSpPr>
            <a:spLocks noChangeShapeType="1"/>
          </p:cNvSpPr>
          <p:nvPr/>
        </p:nvSpPr>
        <p:spPr bwMode="auto">
          <a:xfrm>
            <a:off x="900113"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4" name="Line 115"/>
          <p:cNvSpPr>
            <a:spLocks noChangeShapeType="1"/>
          </p:cNvSpPr>
          <p:nvPr/>
        </p:nvSpPr>
        <p:spPr bwMode="auto">
          <a:xfrm>
            <a:off x="1547813"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5" name="Line 116"/>
          <p:cNvSpPr>
            <a:spLocks noChangeShapeType="1"/>
          </p:cNvSpPr>
          <p:nvPr/>
        </p:nvSpPr>
        <p:spPr bwMode="auto">
          <a:xfrm>
            <a:off x="2339975"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6" name="Line 118"/>
          <p:cNvSpPr>
            <a:spLocks noChangeShapeType="1"/>
          </p:cNvSpPr>
          <p:nvPr/>
        </p:nvSpPr>
        <p:spPr bwMode="auto">
          <a:xfrm>
            <a:off x="3851275"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7" name="Line 121"/>
          <p:cNvSpPr>
            <a:spLocks noChangeShapeType="1"/>
          </p:cNvSpPr>
          <p:nvPr/>
        </p:nvSpPr>
        <p:spPr bwMode="auto">
          <a:xfrm>
            <a:off x="4643438"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8" name="Line 122"/>
          <p:cNvSpPr>
            <a:spLocks noChangeShapeType="1"/>
          </p:cNvSpPr>
          <p:nvPr/>
        </p:nvSpPr>
        <p:spPr bwMode="auto">
          <a:xfrm>
            <a:off x="5508625" y="37163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39" name="Line 123"/>
          <p:cNvSpPr>
            <a:spLocks noChangeShapeType="1"/>
          </p:cNvSpPr>
          <p:nvPr/>
        </p:nvSpPr>
        <p:spPr bwMode="auto">
          <a:xfrm>
            <a:off x="6804025" y="3644900"/>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40" name="Line 124"/>
          <p:cNvSpPr>
            <a:spLocks noChangeShapeType="1"/>
          </p:cNvSpPr>
          <p:nvPr/>
        </p:nvSpPr>
        <p:spPr bwMode="auto">
          <a:xfrm>
            <a:off x="7596188" y="3644900"/>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3941" name="Line 125"/>
          <p:cNvSpPr>
            <a:spLocks noChangeShapeType="1"/>
          </p:cNvSpPr>
          <p:nvPr/>
        </p:nvSpPr>
        <p:spPr bwMode="auto">
          <a:xfrm>
            <a:off x="8316913" y="3644900"/>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631349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Rot="1" noChangeArrowheads="1"/>
          </p:cNvSpPr>
          <p:nvPr>
            <p:ph type="title"/>
          </p:nvPr>
        </p:nvSpPr>
        <p:spPr/>
        <p:txBody>
          <a:bodyPr/>
          <a:lstStyle/>
          <a:p>
            <a:pPr eaLnBrk="1" hangingPunct="1">
              <a:defRPr/>
            </a:pPr>
            <a:r>
              <a:rPr lang="tr-TR" sz="4800" b="1" smtClean="0">
                <a:solidFill>
                  <a:srgbClr val="FF0000"/>
                </a:solidFill>
                <a:latin typeface="Comic Sans MS" pitchFamily="66" charset="0"/>
              </a:rPr>
              <a:t>TEKNİK</a:t>
            </a:r>
            <a:br>
              <a:rPr lang="tr-TR" sz="4800" b="1" smtClean="0">
                <a:solidFill>
                  <a:srgbClr val="FF0000"/>
                </a:solidFill>
                <a:latin typeface="Comic Sans MS" pitchFamily="66" charset="0"/>
              </a:rPr>
            </a:br>
            <a:endParaRPr lang="tr-TR" sz="4800" b="1" smtClean="0">
              <a:solidFill>
                <a:srgbClr val="FF0000"/>
              </a:solidFill>
              <a:latin typeface="Comic Sans MS" pitchFamily="66" charset="0"/>
            </a:endParaRPr>
          </a:p>
        </p:txBody>
      </p:sp>
      <p:sp>
        <p:nvSpPr>
          <p:cNvPr id="93190" name="Rectangle 6"/>
          <p:cNvSpPr>
            <a:spLocks noGrp="1" noRot="1" noChangeArrowheads="1"/>
          </p:cNvSpPr>
          <p:nvPr>
            <p:ph type="body" sz="half" idx="2"/>
          </p:nvPr>
        </p:nvSpPr>
        <p:spPr>
          <a:xfrm>
            <a:off x="3995738" y="836613"/>
            <a:ext cx="5148262" cy="6021387"/>
          </a:xfrm>
        </p:spPr>
        <p:txBody>
          <a:bodyPr/>
          <a:lstStyle/>
          <a:p>
            <a:pPr eaLnBrk="1" hangingPunct="1">
              <a:buFont typeface="Arial" charset="0"/>
              <a:buNone/>
              <a:defRPr/>
            </a:pPr>
            <a:r>
              <a:rPr lang="tr-TR" sz="2400" dirty="0" smtClean="0"/>
              <a:t>		 </a:t>
            </a:r>
            <a:r>
              <a:rPr lang="tr-TR" sz="2400" dirty="0" smtClean="0">
                <a:solidFill>
                  <a:srgbClr val="080808"/>
                </a:solidFill>
                <a:effectLst/>
              </a:rPr>
              <a:t>Futbol oyunu; bünyesinde bir takım ferdi ve grup davranışları bulunduran karmaşık bir oyundur. Bu özelliği ile de günümüzde en geniş seyirci kitlesine hitap etmektedir.</a:t>
            </a:r>
          </a:p>
          <a:p>
            <a:pPr eaLnBrk="1" hangingPunct="1">
              <a:buFont typeface="Arial" charset="0"/>
              <a:buNone/>
              <a:defRPr/>
            </a:pPr>
            <a:r>
              <a:rPr lang="tr-TR" sz="2400" dirty="0" smtClean="0">
                <a:solidFill>
                  <a:srgbClr val="080808"/>
                </a:solidFill>
                <a:effectLst/>
              </a:rPr>
              <a:t>		 Futbolcu, oyunun getirdiği top ile ya da topsuz bir takım davranışları bulunduğu yer ve zaman içinde kendisinin dolayısıyla  takımının üstünlüğünü sağlamak için yapmak zorundadır. İşte bu davranışları ( futbol oyunu tekniği ) diye tanımlayabiliriz </a:t>
            </a:r>
          </a:p>
        </p:txBody>
      </p:sp>
      <p:pic>
        <p:nvPicPr>
          <p:cNvPr id="124932" name="Picture 21" descr="Soccer_collage%20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81075"/>
            <a:ext cx="43561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99108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Rot="1" noChangeArrowheads="1"/>
          </p:cNvSpPr>
          <p:nvPr>
            <p:ph type="body" idx="1"/>
          </p:nvPr>
        </p:nvSpPr>
        <p:spPr>
          <a:xfrm>
            <a:off x="0" y="620713"/>
            <a:ext cx="9144000" cy="6048375"/>
          </a:xfrm>
        </p:spPr>
        <p:txBody>
          <a:bodyPr/>
          <a:lstStyle/>
          <a:p>
            <a:pPr eaLnBrk="1" hangingPunct="1">
              <a:buFont typeface="Arial" charset="0"/>
              <a:buNone/>
              <a:defRPr/>
            </a:pPr>
            <a:r>
              <a:rPr lang="tr-TR" dirty="0" smtClean="0"/>
              <a:t>		   </a:t>
            </a:r>
            <a:r>
              <a:rPr lang="tr-TR" dirty="0" smtClean="0">
                <a:solidFill>
                  <a:srgbClr val="080808"/>
                </a:solidFill>
                <a:effectLst/>
              </a:rPr>
              <a:t>Genel anlamda teknik; güç verimini daha ekonomik bir şekilde kullanabilmek için organlar arası yapılan işbirliğidir.</a:t>
            </a:r>
          </a:p>
          <a:p>
            <a:pPr eaLnBrk="1" hangingPunct="1">
              <a:buFont typeface="Arial" charset="0"/>
              <a:buNone/>
              <a:defRPr/>
            </a:pPr>
            <a:r>
              <a:rPr lang="tr-TR" dirty="0" smtClean="0">
                <a:solidFill>
                  <a:srgbClr val="080808"/>
                </a:solidFill>
                <a:effectLst/>
              </a:rPr>
              <a:t>	        Teknik; artık futbol oyununda aranılan, ihtiyaç duyulan en önemli üç unsurdan biri olmuştur</a:t>
            </a:r>
          </a:p>
          <a:p>
            <a:pPr eaLnBrk="1" hangingPunct="1">
              <a:buFont typeface="Arial" charset="0"/>
              <a:buNone/>
              <a:defRPr/>
            </a:pPr>
            <a:r>
              <a:rPr lang="tr-TR" dirty="0" smtClean="0">
                <a:solidFill>
                  <a:srgbClr val="080808"/>
                </a:solidFill>
                <a:effectLst/>
              </a:rPr>
              <a:t>		   Teknik, taktik, kondisyon futbol oyununu oluşturan üç önemli yapı taşı gibidir.</a:t>
            </a:r>
          </a:p>
          <a:p>
            <a:pPr eaLnBrk="1" hangingPunct="1">
              <a:buFont typeface="Arial" charset="0"/>
              <a:buNone/>
              <a:defRPr/>
            </a:pPr>
            <a:r>
              <a:rPr lang="tr-TR" dirty="0" smtClean="0"/>
              <a:t>	</a:t>
            </a:r>
          </a:p>
        </p:txBody>
      </p:sp>
    </p:spTree>
    <p:extLst>
      <p:ext uri="{BB962C8B-B14F-4D97-AF65-F5344CB8AC3E}">
        <p14:creationId xmlns:p14="http://schemas.microsoft.com/office/powerpoint/2010/main" val="3648029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Rot="1" noChangeArrowheads="1"/>
          </p:cNvSpPr>
          <p:nvPr>
            <p:ph type="body" idx="1"/>
          </p:nvPr>
        </p:nvSpPr>
        <p:spPr>
          <a:xfrm>
            <a:off x="0" y="549275"/>
            <a:ext cx="9144000" cy="6048375"/>
          </a:xfrm>
        </p:spPr>
        <p:txBody>
          <a:bodyPr/>
          <a:lstStyle/>
          <a:p>
            <a:pPr eaLnBrk="1" hangingPunct="1">
              <a:buFont typeface="Arial" charset="0"/>
              <a:buNone/>
              <a:defRPr/>
            </a:pPr>
            <a:r>
              <a:rPr lang="tr-TR" dirty="0" smtClean="0"/>
              <a:t>		</a:t>
            </a:r>
            <a:r>
              <a:rPr lang="tr-TR" dirty="0" smtClean="0">
                <a:solidFill>
                  <a:srgbClr val="080808"/>
                </a:solidFill>
                <a:effectLst/>
              </a:rPr>
              <a:t>Teknik; küçük yaşta, öğrenme çağında en sağlıklı ve kalıcı olarak gerçekleştirilmelidir. 	Tekniğin önemini kabul eden bütün ülkeler, futbol oyununa yönelik bütün davranışları çocuğun öğrenme çağı olarak kabul edilen      10 -12 yaş grubuna verebilmek için bütün bilimsel imkanlarını seferber etmektedir.        Bu anlamda kurumlaşmaya bile gidilmektedir.</a:t>
            </a:r>
          </a:p>
          <a:p>
            <a:pPr eaLnBrk="1" hangingPunct="1">
              <a:buFont typeface="Arial" charset="0"/>
              <a:buNone/>
              <a:defRPr/>
            </a:pPr>
            <a:r>
              <a:rPr lang="tr-TR" dirty="0" smtClean="0">
                <a:solidFill>
                  <a:srgbClr val="080808"/>
                </a:solidFill>
                <a:effectLst/>
              </a:rPr>
              <a:t>	( futbol okulları, futbol dersleri, yaz okulları, vb. faaliyetler.)</a:t>
            </a:r>
          </a:p>
          <a:p>
            <a:pPr eaLnBrk="1" hangingPunct="1">
              <a:buFont typeface="Arial" charset="0"/>
              <a:buNone/>
              <a:defRPr/>
            </a:pPr>
            <a:endParaRPr lang="tr-TR" dirty="0" smtClean="0"/>
          </a:p>
        </p:txBody>
      </p:sp>
    </p:spTree>
    <p:extLst>
      <p:ext uri="{BB962C8B-B14F-4D97-AF65-F5344CB8AC3E}">
        <p14:creationId xmlns:p14="http://schemas.microsoft.com/office/powerpoint/2010/main" val="8925277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a:xfrm>
            <a:off x="179388" y="228600"/>
            <a:ext cx="8662987" cy="1687513"/>
          </a:xfrm>
        </p:spPr>
        <p:txBody>
          <a:bodyPr/>
          <a:lstStyle/>
          <a:p>
            <a:pPr eaLnBrk="1" hangingPunct="1">
              <a:defRPr/>
            </a:pPr>
            <a:r>
              <a:rPr lang="tr-TR" sz="4000" dirty="0" smtClean="0"/>
              <a:t> </a:t>
            </a:r>
            <a:r>
              <a:rPr lang="tr-TR" sz="5400" b="1" dirty="0" smtClean="0">
                <a:solidFill>
                  <a:srgbClr val="E10D1C"/>
                </a:solidFill>
                <a:latin typeface="Comic Sans MS" pitchFamily="66" charset="0"/>
              </a:rPr>
              <a:t>TAKTİK</a:t>
            </a:r>
            <a:r>
              <a:rPr lang="tr-TR" b="1" dirty="0" smtClean="0">
                <a:solidFill>
                  <a:srgbClr val="E10D1C"/>
                </a:solidFill>
                <a:latin typeface="Comic Sans MS" pitchFamily="66" charset="0"/>
              </a:rPr>
              <a:t/>
            </a:r>
            <a:br>
              <a:rPr lang="tr-TR" b="1" dirty="0" smtClean="0">
                <a:solidFill>
                  <a:srgbClr val="E10D1C"/>
                </a:solidFill>
                <a:latin typeface="Comic Sans MS" pitchFamily="66" charset="0"/>
              </a:rPr>
            </a:br>
            <a:endParaRPr lang="tr-TR" b="1" dirty="0" smtClean="0">
              <a:solidFill>
                <a:srgbClr val="E10D1C"/>
              </a:solidFill>
              <a:latin typeface="Comic Sans MS" pitchFamily="66" charset="0"/>
            </a:endParaRPr>
          </a:p>
        </p:txBody>
      </p:sp>
      <p:sp>
        <p:nvSpPr>
          <p:cNvPr id="104451" name="Rectangle 3"/>
          <p:cNvSpPr>
            <a:spLocks noGrp="1" noRot="1" noChangeArrowheads="1"/>
          </p:cNvSpPr>
          <p:nvPr>
            <p:ph type="body" idx="1"/>
          </p:nvPr>
        </p:nvSpPr>
        <p:spPr>
          <a:xfrm>
            <a:off x="0" y="1557338"/>
            <a:ext cx="9144000" cy="5300662"/>
          </a:xfrm>
        </p:spPr>
        <p:txBody>
          <a:bodyPr/>
          <a:lstStyle/>
          <a:p>
            <a:pPr eaLnBrk="1" hangingPunct="1">
              <a:buFont typeface="Arial" charset="0"/>
              <a:buNone/>
              <a:defRPr/>
            </a:pPr>
            <a:r>
              <a:rPr lang="tr-TR" dirty="0" smtClean="0"/>
              <a:t>		</a:t>
            </a:r>
            <a:r>
              <a:rPr lang="tr-TR" dirty="0" smtClean="0">
                <a:solidFill>
                  <a:srgbClr val="080808"/>
                </a:solidFill>
                <a:effectLst/>
              </a:rPr>
              <a:t>Günümüzde  modern futbolda taktik konusu oldukça esnek olarak ele alınmaktadır.      	</a:t>
            </a:r>
          </a:p>
          <a:p>
            <a:pPr eaLnBrk="1" hangingPunct="1">
              <a:buFont typeface="Arial" charset="0"/>
              <a:buNone/>
              <a:defRPr/>
            </a:pPr>
            <a:r>
              <a:rPr lang="tr-TR" dirty="0" smtClean="0">
                <a:solidFill>
                  <a:srgbClr val="080808"/>
                </a:solidFill>
                <a:effectLst/>
              </a:rPr>
              <a:t>		Taktik başarıyı simgeleyen teknik oluşumların akıllıca ve şartlara göre kullanılarak sonuç alınmasında rol oynayan en etkin faktördür.	         </a:t>
            </a:r>
            <a:r>
              <a:rPr lang="tr-TR" dirty="0" smtClean="0"/>
              <a:t>	</a:t>
            </a:r>
          </a:p>
        </p:txBody>
      </p:sp>
    </p:spTree>
    <p:extLst>
      <p:ext uri="{BB962C8B-B14F-4D97-AF65-F5344CB8AC3E}">
        <p14:creationId xmlns:p14="http://schemas.microsoft.com/office/powerpoint/2010/main" val="720000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Rot="1" noChangeArrowheads="1"/>
          </p:cNvSpPr>
          <p:nvPr>
            <p:ph type="body" idx="1"/>
          </p:nvPr>
        </p:nvSpPr>
        <p:spPr>
          <a:xfrm>
            <a:off x="301625" y="188913"/>
            <a:ext cx="8540750" cy="6192837"/>
          </a:xfrm>
        </p:spPr>
        <p:txBody>
          <a:bodyPr/>
          <a:lstStyle/>
          <a:p>
            <a:pPr eaLnBrk="1" hangingPunct="1">
              <a:buFont typeface="Arial" charset="0"/>
              <a:buNone/>
              <a:defRPr/>
            </a:pPr>
            <a:r>
              <a:rPr lang="tr-TR" dirty="0" smtClean="0"/>
              <a:t>		</a:t>
            </a:r>
            <a:r>
              <a:rPr lang="tr-TR" dirty="0" smtClean="0">
                <a:solidFill>
                  <a:srgbClr val="080808"/>
                </a:solidFill>
                <a:effectLst/>
              </a:rPr>
              <a:t>Futbolcu gelişi güzel vuruş ve atışlarla değil, bilerek, görerek, istediği ve gerektiği yere topu zekice gönderebilmeli, teknik gelişmelerine yön verebilmelidir. 		</a:t>
            </a:r>
          </a:p>
          <a:p>
            <a:pPr eaLnBrk="1" hangingPunct="1">
              <a:buFont typeface="Arial" charset="0"/>
              <a:buNone/>
              <a:defRPr/>
            </a:pPr>
            <a:r>
              <a:rPr lang="tr-TR" dirty="0" smtClean="0">
                <a:solidFill>
                  <a:srgbClr val="080808"/>
                </a:solidFill>
                <a:effectLst/>
              </a:rPr>
              <a:t>		Akıllıca düşünülerek atılan pas, her zaman gelişi güzel atılan pastan iyidir.</a:t>
            </a:r>
          </a:p>
          <a:p>
            <a:pPr eaLnBrk="1" hangingPunct="1">
              <a:buFont typeface="Arial" charset="0"/>
              <a:buNone/>
              <a:defRPr/>
            </a:pPr>
            <a:r>
              <a:rPr lang="tr-TR" dirty="0" smtClean="0">
                <a:solidFill>
                  <a:srgbClr val="080808"/>
                </a:solidFill>
                <a:effectLst/>
              </a:rPr>
              <a:t>		İstenen sonuca ulaşmak amacıyla izlenen yol ve kullanılan yöntemlerin tümü olarak taktiği açıklayabiliriz.				Futbol oyununda takımlardan herhangi birinin  oyun süresince uygulayabileceği oyun yöntemi;</a:t>
            </a:r>
            <a:endParaRPr lang="tr-TR" b="1" dirty="0" smtClean="0">
              <a:solidFill>
                <a:srgbClr val="080808"/>
              </a:solidFill>
              <a:effectLst/>
            </a:endParaRPr>
          </a:p>
          <a:p>
            <a:pPr eaLnBrk="1" hangingPunct="1">
              <a:buFont typeface="Arial" charset="0"/>
              <a:buNone/>
              <a:defRPr/>
            </a:pPr>
            <a:endParaRPr lang="tr-TR" dirty="0" smtClean="0"/>
          </a:p>
        </p:txBody>
      </p:sp>
    </p:spTree>
    <p:extLst>
      <p:ext uri="{BB962C8B-B14F-4D97-AF65-F5344CB8AC3E}">
        <p14:creationId xmlns:p14="http://schemas.microsoft.com/office/powerpoint/2010/main" val="69274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Rot="1" noChangeArrowheads="1"/>
          </p:cNvSpPr>
          <p:nvPr>
            <p:ph type="body" idx="1"/>
          </p:nvPr>
        </p:nvSpPr>
        <p:spPr>
          <a:xfrm>
            <a:off x="301625" y="765175"/>
            <a:ext cx="8540750" cy="5334000"/>
          </a:xfrm>
        </p:spPr>
        <p:txBody>
          <a:bodyPr/>
          <a:lstStyle/>
          <a:p>
            <a:pPr eaLnBrk="1" hangingPunct="1">
              <a:buFont typeface="Arial" charset="0"/>
              <a:buNone/>
              <a:defRPr/>
            </a:pPr>
            <a:r>
              <a:rPr lang="tr-TR" dirty="0" smtClean="0"/>
              <a:t>	</a:t>
            </a:r>
            <a:r>
              <a:rPr lang="tr-TR" sz="3600" b="1" dirty="0" smtClean="0">
                <a:solidFill>
                  <a:srgbClr val="E10D1C"/>
                </a:solidFill>
                <a:latin typeface="Comic Sans MS" pitchFamily="66" charset="0"/>
              </a:rPr>
              <a:t>AMAÇ:</a:t>
            </a:r>
            <a:r>
              <a:rPr lang="tr-TR" dirty="0" smtClean="0"/>
              <a:t> </a:t>
            </a:r>
            <a:r>
              <a:rPr lang="tr-TR" dirty="0" smtClean="0">
                <a:solidFill>
                  <a:srgbClr val="080808"/>
                </a:solidFill>
                <a:effectLst/>
              </a:rPr>
              <a:t>Futbol oyununda mücadele eden takımların, bireysel, grup ve takım olarak önceden planladıkları oyun tarzını ve düşüncesini gerçekleştirerek birbirlerine üstünlük sağlaması. Taktiği öncelikle bireysel ve grup olarak, sonra hücum ve savunma prensipleri başlıkları altında ele alırsak.</a:t>
            </a:r>
          </a:p>
        </p:txBody>
      </p:sp>
    </p:spTree>
    <p:extLst>
      <p:ext uri="{BB962C8B-B14F-4D97-AF65-F5344CB8AC3E}">
        <p14:creationId xmlns:p14="http://schemas.microsoft.com/office/powerpoint/2010/main" val="1742731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A280B79D-0B02-41AA-A0CB-21D933491A35}"/>
              </a:ext>
            </a:extLst>
          </p:cNvPr>
          <p:cNvSpPr>
            <a:spLocks noGrp="1" noChangeArrowheads="1"/>
          </p:cNvSpPr>
          <p:nvPr>
            <p:ph type="ctrTitle"/>
          </p:nvPr>
        </p:nvSpPr>
        <p:spPr>
          <a:xfrm>
            <a:off x="457200" y="1143000"/>
            <a:ext cx="8305800" cy="1470025"/>
          </a:xfrm>
        </p:spPr>
        <p:txBody>
          <a:bodyPr anchor="ctr"/>
          <a:lstStyle/>
          <a:p>
            <a:r>
              <a:rPr lang="tr-TR" sz="3200" dirty="0"/>
              <a:t>Antrenman ve kondisyon teknik taktik</a:t>
            </a:r>
            <a:endParaRPr lang="tr-TR" altLang="tr-TR" sz="3200" dirty="0"/>
          </a:p>
        </p:txBody>
      </p:sp>
      <p:sp>
        <p:nvSpPr>
          <p:cNvPr id="6147" name="Rectangle 3">
            <a:extLst>
              <a:ext uri="{FF2B5EF4-FFF2-40B4-BE49-F238E27FC236}">
                <a16:creationId xmlns="" xmlns:a16="http://schemas.microsoft.com/office/drawing/2014/main"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smtClean="0"/>
              <a:t>Hafta-12</a:t>
            </a:r>
            <a:endParaRPr lang="tr-TR" altLang="tr-TR" sz="2800" i="1" dirty="0"/>
          </a:p>
        </p:txBody>
      </p:sp>
      <p:pic>
        <p:nvPicPr>
          <p:cNvPr id="6148" name="Picture 4" descr="sunu">
            <a:extLst>
              <a:ext uri="{FF2B5EF4-FFF2-40B4-BE49-F238E27FC236}">
                <a16:creationId xmlns=""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 xmlns:a16="http://schemas.microsoft.com/office/drawing/2014/main" id="{5CECEE48-2E7C-42F7-BDD0-3BE516D175F6}"/>
              </a:ext>
            </a:extLst>
          </p:cNvPr>
          <p:cNvSpPr txBox="1">
            <a:spLocks noChangeArrowheads="1"/>
          </p:cNvSpPr>
          <p:nvPr/>
        </p:nvSpPr>
        <p:spPr bwMode="auto">
          <a:xfrm>
            <a:off x="1638300" y="2957729"/>
            <a:ext cx="5867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altLang="tr-TR" sz="3200" i="1"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300" y="3059111"/>
            <a:ext cx="5867400" cy="90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a:lstStyle/>
          <a:p>
            <a:pPr eaLnBrk="1" hangingPunct="1">
              <a:defRPr/>
            </a:pPr>
            <a:r>
              <a:rPr lang="tr-TR" smtClean="0">
                <a:solidFill>
                  <a:srgbClr val="E10D1C"/>
                </a:solidFill>
                <a:latin typeface="Comic Sans MS" pitchFamily="66" charset="0"/>
              </a:rPr>
              <a:t>SAVUNMA TAKTİKLERİ</a:t>
            </a:r>
            <a:r>
              <a:rPr lang="tr-TR" sz="4000" smtClean="0"/>
              <a:t/>
            </a:r>
            <a:br>
              <a:rPr lang="tr-TR" sz="4000" smtClean="0"/>
            </a:br>
            <a:endParaRPr lang="tr-TR" sz="4000" smtClean="0"/>
          </a:p>
        </p:txBody>
      </p:sp>
      <p:sp>
        <p:nvSpPr>
          <p:cNvPr id="107523" name="Rectangle 3"/>
          <p:cNvSpPr>
            <a:spLocks noGrp="1" noRot="1" noChangeArrowheads="1"/>
          </p:cNvSpPr>
          <p:nvPr>
            <p:ph type="body" idx="1"/>
          </p:nvPr>
        </p:nvSpPr>
        <p:spPr>
          <a:xfrm>
            <a:off x="0" y="981075"/>
            <a:ext cx="9144000" cy="5688013"/>
          </a:xfrm>
        </p:spPr>
        <p:txBody>
          <a:bodyPr/>
          <a:lstStyle/>
          <a:p>
            <a:pPr eaLnBrk="1" hangingPunct="1">
              <a:buFont typeface="Arial" charset="0"/>
              <a:buNone/>
              <a:defRPr/>
            </a:pPr>
            <a:r>
              <a:rPr lang="tr-TR" sz="2000" dirty="0" smtClean="0"/>
              <a:t>			</a:t>
            </a:r>
          </a:p>
          <a:p>
            <a:pPr eaLnBrk="1" hangingPunct="1">
              <a:buFont typeface="Arial" charset="0"/>
              <a:buNone/>
              <a:defRPr/>
            </a:pPr>
            <a:r>
              <a:rPr lang="tr-TR" sz="2000" dirty="0" smtClean="0"/>
              <a:t>			</a:t>
            </a:r>
            <a:r>
              <a:rPr lang="tr-TR" sz="2000" dirty="0" smtClean="0">
                <a:solidFill>
                  <a:srgbClr val="080808"/>
                </a:solidFill>
                <a:effectLst/>
                <a:latin typeface="Comic Sans MS" pitchFamily="66" charset="0"/>
              </a:rPr>
              <a:t>BİREYSEL SAVUNMA TAKTİKLERİ</a:t>
            </a:r>
          </a:p>
          <a:p>
            <a:pPr eaLnBrk="1" hangingPunct="1">
              <a:buFont typeface="Arial" charset="0"/>
              <a:buNone/>
              <a:defRPr/>
            </a:pPr>
            <a:r>
              <a:rPr lang="tr-TR" sz="2000" dirty="0" smtClean="0">
                <a:solidFill>
                  <a:srgbClr val="080808"/>
                </a:solidFill>
                <a:effectLst/>
                <a:latin typeface="Comic Sans MS" pitchFamily="66" charset="0"/>
              </a:rPr>
              <a:t>			   SAVUNMADA GRUP TAKTİĞİ</a:t>
            </a:r>
          </a:p>
          <a:p>
            <a:pPr eaLnBrk="1" hangingPunct="1">
              <a:buFont typeface="Arial" charset="0"/>
              <a:buNone/>
              <a:defRPr/>
            </a:pPr>
            <a:r>
              <a:rPr lang="tr-TR" sz="2000" dirty="0" smtClean="0">
                <a:solidFill>
                  <a:srgbClr val="080808"/>
                </a:solidFill>
                <a:effectLst/>
                <a:latin typeface="Comic Sans MS" pitchFamily="66" charset="0"/>
              </a:rPr>
              <a:t>			 SAVUNMADA TAKIM TAKTİĞİ</a:t>
            </a:r>
          </a:p>
          <a:p>
            <a:pPr eaLnBrk="1" hangingPunct="1">
              <a:buFont typeface="Arial" charset="0"/>
              <a:buNone/>
              <a:defRPr/>
            </a:pPr>
            <a:r>
              <a:rPr lang="tr-TR" sz="2000" dirty="0" smtClean="0">
                <a:solidFill>
                  <a:srgbClr val="080808"/>
                </a:solidFill>
                <a:effectLst/>
                <a:latin typeface="Comic Sans MS" pitchFamily="66" charset="0"/>
              </a:rPr>
              <a:t>		SAVUNMADA DURAN TOPLARA KARŞI ALINACAK ÖNLEMLER</a:t>
            </a:r>
          </a:p>
          <a:p>
            <a:pPr algn="ctr" eaLnBrk="1" hangingPunct="1">
              <a:buFont typeface="Arial" charset="0"/>
              <a:buNone/>
              <a:defRPr/>
            </a:pPr>
            <a:r>
              <a:rPr lang="tr-TR" sz="4400" dirty="0" smtClean="0">
                <a:solidFill>
                  <a:srgbClr val="E10D1C"/>
                </a:solidFill>
                <a:latin typeface="Comic Sans MS" pitchFamily="66" charset="0"/>
              </a:rPr>
              <a:t>HÜCUM TAKTİKLERİ</a:t>
            </a:r>
          </a:p>
          <a:p>
            <a:pPr algn="ctr" eaLnBrk="1" hangingPunct="1">
              <a:buFont typeface="Arial" charset="0"/>
              <a:buNone/>
              <a:defRPr/>
            </a:pPr>
            <a:endParaRPr lang="tr-TR" sz="2000" dirty="0" smtClean="0">
              <a:latin typeface="Comic Sans MS" pitchFamily="66" charset="0"/>
            </a:endParaRPr>
          </a:p>
          <a:p>
            <a:pPr algn="ctr" eaLnBrk="1" hangingPunct="1">
              <a:buFont typeface="Arial" charset="0"/>
              <a:buNone/>
              <a:defRPr/>
            </a:pPr>
            <a:r>
              <a:rPr lang="tr-TR" sz="2000" dirty="0" smtClean="0">
                <a:solidFill>
                  <a:srgbClr val="080808"/>
                </a:solidFill>
                <a:effectLst/>
                <a:latin typeface="Comic Sans MS" pitchFamily="66" charset="0"/>
              </a:rPr>
              <a:t>BİREYSEL HÜCUM TAKTİKLERİ</a:t>
            </a:r>
          </a:p>
          <a:p>
            <a:pPr algn="ctr" eaLnBrk="1" hangingPunct="1">
              <a:buFont typeface="Arial" charset="0"/>
              <a:buNone/>
              <a:defRPr/>
            </a:pPr>
            <a:r>
              <a:rPr lang="tr-TR" sz="2000" dirty="0" smtClean="0">
                <a:solidFill>
                  <a:srgbClr val="080808"/>
                </a:solidFill>
                <a:effectLst/>
                <a:latin typeface="Comic Sans MS" pitchFamily="66" charset="0"/>
              </a:rPr>
              <a:t>HÜCUMDA GRUP TAKTİĞİ</a:t>
            </a:r>
          </a:p>
          <a:p>
            <a:pPr algn="ctr" eaLnBrk="1" hangingPunct="1">
              <a:buFont typeface="Arial" charset="0"/>
              <a:buNone/>
              <a:defRPr/>
            </a:pPr>
            <a:r>
              <a:rPr lang="tr-TR" sz="2000" dirty="0" smtClean="0">
                <a:solidFill>
                  <a:srgbClr val="080808"/>
                </a:solidFill>
                <a:effectLst/>
                <a:latin typeface="Comic Sans MS" pitchFamily="66" charset="0"/>
              </a:rPr>
              <a:t>HÜCUMDA TAKIM TAKTİĞİ</a:t>
            </a:r>
          </a:p>
          <a:p>
            <a:pPr algn="ctr" eaLnBrk="1" hangingPunct="1">
              <a:buFont typeface="Arial" charset="0"/>
              <a:buNone/>
              <a:defRPr/>
            </a:pPr>
            <a:endParaRPr lang="tr-TR" sz="2000" dirty="0" smtClean="0">
              <a:solidFill>
                <a:srgbClr val="080808"/>
              </a:solidFill>
              <a:effectLst/>
              <a:latin typeface="Comic Sans MS" pitchFamily="66" charset="0"/>
            </a:endParaRPr>
          </a:p>
          <a:p>
            <a:pPr algn="ctr" eaLnBrk="1" hangingPunct="1">
              <a:buFont typeface="Arial" charset="0"/>
              <a:buNone/>
              <a:defRPr/>
            </a:pPr>
            <a:endParaRPr lang="tr-TR" sz="4000" dirty="0" smtClean="0">
              <a:solidFill>
                <a:srgbClr val="080808"/>
              </a:solidFill>
              <a:effectLst/>
              <a:latin typeface="Comic Sans MS" pitchFamily="66" charset="0"/>
            </a:endParaRPr>
          </a:p>
        </p:txBody>
      </p:sp>
    </p:spTree>
    <p:extLst>
      <p:ext uri="{BB962C8B-B14F-4D97-AF65-F5344CB8AC3E}">
        <p14:creationId xmlns:p14="http://schemas.microsoft.com/office/powerpoint/2010/main" val="1599348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6" name="Rectangle 8"/>
          <p:cNvSpPr>
            <a:spLocks noGrp="1" noRot="1" noChangeArrowheads="1"/>
          </p:cNvSpPr>
          <p:nvPr>
            <p:ph type="title"/>
          </p:nvPr>
        </p:nvSpPr>
        <p:spPr/>
        <p:txBody>
          <a:bodyPr/>
          <a:lstStyle/>
          <a:p>
            <a:pPr eaLnBrk="1" hangingPunct="1">
              <a:defRPr/>
            </a:pPr>
            <a:r>
              <a:rPr lang="tr-TR" sz="4000" smtClean="0"/>
              <a:t> </a:t>
            </a:r>
            <a:r>
              <a:rPr lang="tr-TR" sz="4000" b="1" smtClean="0">
                <a:solidFill>
                  <a:srgbClr val="0000FF"/>
                </a:solidFill>
                <a:latin typeface="Comic Sans MS" pitchFamily="66" charset="0"/>
              </a:rPr>
              <a:t>FUTBOL VE KONDİSYON</a:t>
            </a:r>
            <a:br>
              <a:rPr lang="tr-TR" sz="4000" b="1" smtClean="0">
                <a:solidFill>
                  <a:srgbClr val="0000FF"/>
                </a:solidFill>
                <a:latin typeface="Comic Sans MS" pitchFamily="66" charset="0"/>
              </a:rPr>
            </a:br>
            <a:endParaRPr lang="tr-TR" sz="4000" b="1" smtClean="0">
              <a:solidFill>
                <a:srgbClr val="0000FF"/>
              </a:solidFill>
              <a:latin typeface="Comic Sans MS" pitchFamily="66" charset="0"/>
            </a:endParaRPr>
          </a:p>
        </p:txBody>
      </p:sp>
      <p:sp>
        <p:nvSpPr>
          <p:cNvPr id="114698" name="Rectangle 10"/>
          <p:cNvSpPr>
            <a:spLocks noGrp="1" noRot="1" noChangeArrowheads="1"/>
          </p:cNvSpPr>
          <p:nvPr>
            <p:ph type="body" sz="half" idx="2"/>
          </p:nvPr>
        </p:nvSpPr>
        <p:spPr>
          <a:xfrm>
            <a:off x="4648200" y="1700213"/>
            <a:ext cx="4194175" cy="3862387"/>
          </a:xfrm>
        </p:spPr>
        <p:txBody>
          <a:bodyPr/>
          <a:lstStyle/>
          <a:p>
            <a:pPr eaLnBrk="1" hangingPunct="1">
              <a:buFont typeface="Wingdings" pitchFamily="2" charset="2"/>
              <a:buNone/>
              <a:defRPr/>
            </a:pPr>
            <a:r>
              <a:rPr lang="tr-TR" sz="2800" dirty="0" smtClean="0"/>
              <a:t>	   Kondisyon, </a:t>
            </a:r>
            <a:r>
              <a:rPr lang="tr-TR" sz="2800" dirty="0" err="1" smtClean="0"/>
              <a:t>latince</a:t>
            </a:r>
            <a:r>
              <a:rPr lang="tr-TR" sz="2800" dirty="0" smtClean="0"/>
              <a:t> kökenli bir kelimedir. Anlamı ; ön şart, hal, durum ve ahval demektir.            </a:t>
            </a:r>
          </a:p>
          <a:p>
            <a:pPr eaLnBrk="1" hangingPunct="1">
              <a:buFont typeface="Wingdings" pitchFamily="2" charset="2"/>
              <a:buNone/>
              <a:defRPr/>
            </a:pPr>
            <a:r>
              <a:rPr lang="tr-TR" sz="2800" dirty="0" smtClean="0"/>
              <a:t>       Futbolda kondisyon çalışmalarının temel esasları:</a:t>
            </a:r>
          </a:p>
        </p:txBody>
      </p:sp>
      <p:pic>
        <p:nvPicPr>
          <p:cNvPr id="146436" name="Picture 11" descr="futbol komik"/>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11188" y="1628775"/>
            <a:ext cx="3600450" cy="3887788"/>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92950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a:xfrm>
            <a:off x="0" y="333375"/>
            <a:ext cx="9144000" cy="863600"/>
          </a:xfrm>
        </p:spPr>
        <p:txBody>
          <a:bodyPr/>
          <a:lstStyle/>
          <a:p>
            <a:pPr eaLnBrk="1" hangingPunct="1">
              <a:defRPr/>
            </a:pPr>
            <a:r>
              <a:rPr lang="tr-TR" b="1" dirty="0" smtClean="0">
                <a:solidFill>
                  <a:srgbClr val="E10D1C"/>
                </a:solidFill>
                <a:latin typeface="Comic Sans MS" pitchFamily="66" charset="0"/>
              </a:rPr>
              <a:t> </a:t>
            </a:r>
            <a:r>
              <a:rPr lang="tr-TR" b="1" dirty="0" smtClean="0">
                <a:solidFill>
                  <a:srgbClr val="0000FF"/>
                </a:solidFill>
                <a:latin typeface="Comic Sans MS" pitchFamily="66" charset="0"/>
              </a:rPr>
              <a:t>AEROBİK ÇALIŞMA             </a:t>
            </a:r>
            <a:r>
              <a:rPr lang="tr-TR" dirty="0" smtClean="0">
                <a:solidFill>
                  <a:srgbClr val="0000FF"/>
                </a:solidFill>
                <a:latin typeface="Comic Sans MS" pitchFamily="66" charset="0"/>
              </a:rPr>
              <a:t>( Oksijenli, Havalı Çalışma )</a:t>
            </a:r>
          </a:p>
        </p:txBody>
      </p:sp>
      <p:sp>
        <p:nvSpPr>
          <p:cNvPr id="123907" name="Rectangle 3"/>
          <p:cNvSpPr>
            <a:spLocks noGrp="1" noRot="1" noChangeArrowheads="1"/>
          </p:cNvSpPr>
          <p:nvPr>
            <p:ph type="body" idx="1"/>
          </p:nvPr>
        </p:nvSpPr>
        <p:spPr>
          <a:xfrm>
            <a:off x="0" y="2205038"/>
            <a:ext cx="9144000" cy="4652962"/>
          </a:xfrm>
        </p:spPr>
        <p:txBody>
          <a:bodyPr/>
          <a:lstStyle/>
          <a:p>
            <a:pPr eaLnBrk="1" hangingPunct="1">
              <a:buFont typeface="Wingdings" pitchFamily="2" charset="2"/>
              <a:buNone/>
              <a:defRPr/>
            </a:pPr>
            <a:r>
              <a:rPr lang="tr-TR" dirty="0" smtClean="0"/>
              <a:t>		 Bedenen yapılan çalışmalar için gerektirdiği miktarda oksijene gereksinme gösterir. Eğer yapılan çalışma sırasında alınan oksijen, o çalışma için gerekli miktarda ise, bu çalışmaya </a:t>
            </a:r>
            <a:r>
              <a:rPr lang="tr-TR" b="1" dirty="0" smtClean="0">
                <a:solidFill>
                  <a:srgbClr val="FF0000"/>
                </a:solidFill>
              </a:rPr>
              <a:t>AEROBİK</a:t>
            </a:r>
            <a:r>
              <a:rPr lang="tr-TR" dirty="0" smtClean="0"/>
              <a:t> ( oksijenli, havalı çalışma ) denir.</a:t>
            </a:r>
          </a:p>
          <a:p>
            <a:pPr eaLnBrk="1" hangingPunct="1">
              <a:buFont typeface="Wingdings" pitchFamily="2" charset="2"/>
              <a:buNone/>
              <a:defRPr/>
            </a:pPr>
            <a:r>
              <a:rPr lang="tr-TR" dirty="0" smtClean="0">
                <a:solidFill>
                  <a:srgbClr val="FFFF00"/>
                </a:solidFill>
              </a:rPr>
              <a:t>         </a:t>
            </a:r>
          </a:p>
        </p:txBody>
      </p:sp>
    </p:spTree>
    <p:extLst>
      <p:ext uri="{BB962C8B-B14F-4D97-AF65-F5344CB8AC3E}">
        <p14:creationId xmlns:p14="http://schemas.microsoft.com/office/powerpoint/2010/main" val="22629427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Rectangle 3"/>
          <p:cNvSpPr>
            <a:spLocks noGrp="1" noRot="1" noChangeArrowheads="1"/>
          </p:cNvSpPr>
          <p:nvPr>
            <p:ph type="body" idx="1"/>
          </p:nvPr>
        </p:nvSpPr>
        <p:spPr>
          <a:xfrm>
            <a:off x="301625" y="620713"/>
            <a:ext cx="8540750" cy="5832475"/>
          </a:xfrm>
        </p:spPr>
        <p:txBody>
          <a:bodyPr/>
          <a:lstStyle/>
          <a:p>
            <a:pPr eaLnBrk="1" hangingPunct="1">
              <a:buFont typeface="Wingdings" pitchFamily="2" charset="2"/>
              <a:buNone/>
              <a:defRPr/>
            </a:pPr>
            <a:r>
              <a:rPr lang="tr-TR" dirty="0" smtClean="0">
                <a:solidFill>
                  <a:srgbClr val="FFFF00"/>
                </a:solidFill>
              </a:rPr>
              <a:t>		</a:t>
            </a:r>
            <a:r>
              <a:rPr lang="tr-TR" dirty="0" smtClean="0"/>
              <a:t>Örneğin, bir futbolcunun 50 m. %100 güç harcayarak koştuğuna var sayalım. Bu koşu sırasında futbolcu, 4-5 litre havaya ihtiyaç </a:t>
            </a:r>
            <a:r>
              <a:rPr lang="tr-TR" dirty="0" err="1" smtClean="0"/>
              <a:t>duyar.Eğer</a:t>
            </a:r>
            <a:r>
              <a:rPr lang="tr-TR" dirty="0" smtClean="0"/>
              <a:t> bir futbolcu bu koşuda 4-5 litre havayı ciğerlerine çekebiliyorsa, futbolcu aerobik çalışma yapıyor demektir.</a:t>
            </a:r>
          </a:p>
          <a:p>
            <a:pPr eaLnBrk="1" hangingPunct="1">
              <a:buFont typeface="Wingdings" pitchFamily="2" charset="2"/>
              <a:buNone/>
              <a:defRPr/>
            </a:pPr>
            <a:r>
              <a:rPr lang="tr-TR" dirty="0" smtClean="0"/>
              <a:t>		Eğer kalbin bir dakikadaki atım sayısı 130 veya daha aşağı </a:t>
            </a:r>
            <a:r>
              <a:rPr lang="tr-TR" dirty="0" err="1" smtClean="0"/>
              <a:t>ise,sporcu</a:t>
            </a:r>
            <a:r>
              <a:rPr lang="tr-TR" dirty="0" smtClean="0"/>
              <a:t> aerobik çalışma yapıyor demektir.</a:t>
            </a:r>
          </a:p>
          <a:p>
            <a:pPr eaLnBrk="1" hangingPunct="1">
              <a:defRPr/>
            </a:pPr>
            <a:endParaRPr lang="tr-TR" dirty="0" smtClean="0"/>
          </a:p>
        </p:txBody>
      </p:sp>
    </p:spTree>
    <p:extLst>
      <p:ext uri="{BB962C8B-B14F-4D97-AF65-F5344CB8AC3E}">
        <p14:creationId xmlns:p14="http://schemas.microsoft.com/office/powerpoint/2010/main" val="41169061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a:xfrm>
            <a:off x="0" y="476250"/>
            <a:ext cx="8510588" cy="1512888"/>
          </a:xfrm>
        </p:spPr>
        <p:txBody>
          <a:bodyPr/>
          <a:lstStyle/>
          <a:p>
            <a:pPr eaLnBrk="1" hangingPunct="1">
              <a:defRPr/>
            </a:pPr>
            <a:r>
              <a:rPr lang="tr-TR" b="1" smtClean="0">
                <a:solidFill>
                  <a:srgbClr val="E10D1C"/>
                </a:solidFill>
                <a:latin typeface="Comic Sans MS" pitchFamily="66" charset="0"/>
              </a:rPr>
              <a:t>ANAEROBİK ÇALIŞMA</a:t>
            </a:r>
            <a:r>
              <a:rPr lang="tr-TR" smtClean="0">
                <a:solidFill>
                  <a:srgbClr val="E10D1C"/>
                </a:solidFill>
                <a:latin typeface="Comic Sans MS" pitchFamily="66" charset="0"/>
              </a:rPr>
              <a:t>                    ( Oksijensiz, Havasız Çalışma )</a:t>
            </a:r>
          </a:p>
        </p:txBody>
      </p:sp>
      <p:sp>
        <p:nvSpPr>
          <p:cNvPr id="124931" name="Rectangle 3"/>
          <p:cNvSpPr>
            <a:spLocks noGrp="1" noRot="1" noChangeArrowheads="1"/>
          </p:cNvSpPr>
          <p:nvPr>
            <p:ph type="body" idx="1"/>
          </p:nvPr>
        </p:nvSpPr>
        <p:spPr>
          <a:xfrm>
            <a:off x="301625" y="2276475"/>
            <a:ext cx="8540750" cy="4581525"/>
          </a:xfrm>
        </p:spPr>
        <p:txBody>
          <a:bodyPr/>
          <a:lstStyle/>
          <a:p>
            <a:pPr eaLnBrk="1" hangingPunct="1">
              <a:buFont typeface="Wingdings" pitchFamily="2" charset="2"/>
              <a:buNone/>
              <a:defRPr/>
            </a:pPr>
            <a:r>
              <a:rPr lang="tr-TR" dirty="0" smtClean="0"/>
              <a:t>		 Bedenen yapılan bir çalışma sırasında, yapılan çalışma için gerekli miktardaki oksijen alınamıyorsa ve buna rağmen çalışma devam ediyorsa, yapılan çalışmaya </a:t>
            </a:r>
            <a:r>
              <a:rPr lang="tr-TR" b="1" dirty="0" smtClean="0">
                <a:solidFill>
                  <a:srgbClr val="E10D1C"/>
                </a:solidFill>
              </a:rPr>
              <a:t>ANAEROBİK</a:t>
            </a:r>
            <a:r>
              <a:rPr lang="tr-TR" dirty="0" smtClean="0"/>
              <a:t> çalışma denir.</a:t>
            </a:r>
          </a:p>
          <a:p>
            <a:pPr eaLnBrk="1" hangingPunct="1">
              <a:buFont typeface="Wingdings" pitchFamily="2" charset="2"/>
              <a:buNone/>
              <a:defRPr/>
            </a:pPr>
            <a:r>
              <a:rPr lang="tr-TR" dirty="0" smtClean="0"/>
              <a:t>           </a:t>
            </a:r>
            <a:endParaRPr lang="tr-TR" dirty="0" smtClean="0">
              <a:solidFill>
                <a:srgbClr val="FFFF00"/>
              </a:solidFill>
            </a:endParaRPr>
          </a:p>
        </p:txBody>
      </p:sp>
    </p:spTree>
    <p:extLst>
      <p:ext uri="{BB962C8B-B14F-4D97-AF65-F5344CB8AC3E}">
        <p14:creationId xmlns:p14="http://schemas.microsoft.com/office/powerpoint/2010/main" val="16767549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Rot="1" noChangeArrowheads="1"/>
          </p:cNvSpPr>
          <p:nvPr>
            <p:ph type="body" idx="1"/>
          </p:nvPr>
        </p:nvSpPr>
        <p:spPr>
          <a:xfrm>
            <a:off x="0" y="188913"/>
            <a:ext cx="9144000" cy="6408737"/>
          </a:xfrm>
        </p:spPr>
        <p:txBody>
          <a:bodyPr/>
          <a:lstStyle/>
          <a:p>
            <a:pPr eaLnBrk="1" hangingPunct="1">
              <a:lnSpc>
                <a:spcPct val="90000"/>
              </a:lnSpc>
              <a:buFont typeface="Wingdings" pitchFamily="2" charset="2"/>
              <a:buNone/>
              <a:defRPr/>
            </a:pPr>
            <a:r>
              <a:rPr lang="tr-TR" dirty="0" smtClean="0">
                <a:solidFill>
                  <a:srgbClr val="FFFF00"/>
                </a:solidFill>
              </a:rPr>
              <a:t>		</a:t>
            </a:r>
            <a:r>
              <a:rPr lang="tr-TR" dirty="0" smtClean="0"/>
              <a:t>Örneğin, 100 metreyi yüzde yüz hızla koşan bir futbolcunun, bu süre içinde 8 -10 litre oksijene ihtiyacı vardır</a:t>
            </a:r>
            <a:r>
              <a:rPr lang="tr-TR" dirty="0" smtClean="0"/>
              <a:t>. Eğer </a:t>
            </a:r>
            <a:r>
              <a:rPr lang="tr-TR" dirty="0" smtClean="0"/>
              <a:t>futbolcu koşu sırasında, bu kadar havayı ciğerlerine çekemiyorsa,</a:t>
            </a:r>
          </a:p>
          <a:p>
            <a:pPr eaLnBrk="1" hangingPunct="1">
              <a:lnSpc>
                <a:spcPct val="90000"/>
              </a:lnSpc>
              <a:buFont typeface="Wingdings" pitchFamily="2" charset="2"/>
              <a:buNone/>
              <a:defRPr/>
            </a:pPr>
            <a:r>
              <a:rPr lang="tr-TR" dirty="0" smtClean="0"/>
              <a:t>		Sporcu o işe gerekli oksijeni soluyamıyor demektir. Bu futbolcunun o çalışmayı oksijen yokluğunda yaptığının ifadesidir. O futbolcunun yaptığı bu çalışma, anaerobik bir çalışmadır.</a:t>
            </a:r>
          </a:p>
          <a:p>
            <a:pPr eaLnBrk="1" hangingPunct="1">
              <a:lnSpc>
                <a:spcPct val="90000"/>
              </a:lnSpc>
              <a:buFont typeface="Wingdings" pitchFamily="2" charset="2"/>
              <a:buNone/>
              <a:defRPr/>
            </a:pPr>
            <a:r>
              <a:rPr lang="tr-TR" dirty="0" smtClean="0"/>
              <a:t>        Eğer bir futbolcunun kalbinin bir dakikadaki vuruş sayısı, 130 un üzerinde ise ve futbolcu buna rağmen çalışmaya devam ediyorsa, sporcu </a:t>
            </a:r>
            <a:r>
              <a:rPr lang="tr-TR" b="1" dirty="0" smtClean="0">
                <a:solidFill>
                  <a:srgbClr val="E10D1C"/>
                </a:solidFill>
              </a:rPr>
              <a:t>ANAEROBİK</a:t>
            </a:r>
            <a:r>
              <a:rPr lang="tr-TR" dirty="0" smtClean="0"/>
              <a:t> çalışma yapıyor demektir.</a:t>
            </a:r>
          </a:p>
          <a:p>
            <a:pPr eaLnBrk="1" hangingPunct="1">
              <a:lnSpc>
                <a:spcPct val="90000"/>
              </a:lnSpc>
              <a:defRPr/>
            </a:pPr>
            <a:endParaRPr lang="tr-TR" dirty="0" smtClean="0"/>
          </a:p>
        </p:txBody>
      </p:sp>
    </p:spTree>
    <p:extLst>
      <p:ext uri="{BB962C8B-B14F-4D97-AF65-F5344CB8AC3E}">
        <p14:creationId xmlns:p14="http://schemas.microsoft.com/office/powerpoint/2010/main" val="3023288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a:xfrm>
            <a:off x="301625" y="0"/>
            <a:ext cx="8510588" cy="1341438"/>
          </a:xfrm>
        </p:spPr>
        <p:txBody>
          <a:bodyPr/>
          <a:lstStyle/>
          <a:p>
            <a:pPr eaLnBrk="1" hangingPunct="1">
              <a:defRPr/>
            </a:pPr>
            <a:r>
              <a:rPr lang="tr-TR" sz="4000" b="1" smtClean="0">
                <a:solidFill>
                  <a:srgbClr val="E10D1C"/>
                </a:solidFill>
                <a:latin typeface="Comic Sans MS" pitchFamily="66" charset="0"/>
              </a:rPr>
              <a:t>FUTBOLDA ISINMA</a:t>
            </a:r>
            <a:br>
              <a:rPr lang="tr-TR" sz="4000" b="1" smtClean="0">
                <a:solidFill>
                  <a:srgbClr val="E10D1C"/>
                </a:solidFill>
                <a:latin typeface="Comic Sans MS" pitchFamily="66" charset="0"/>
              </a:rPr>
            </a:br>
            <a:endParaRPr lang="tr-TR" sz="4000" b="1" smtClean="0">
              <a:solidFill>
                <a:srgbClr val="E10D1C"/>
              </a:solidFill>
              <a:latin typeface="Comic Sans MS" pitchFamily="66" charset="0"/>
            </a:endParaRPr>
          </a:p>
        </p:txBody>
      </p:sp>
      <p:sp>
        <p:nvSpPr>
          <p:cNvPr id="125955" name="Rectangle 3"/>
          <p:cNvSpPr>
            <a:spLocks noGrp="1" noRot="1" noChangeArrowheads="1"/>
          </p:cNvSpPr>
          <p:nvPr>
            <p:ph type="body" idx="1"/>
          </p:nvPr>
        </p:nvSpPr>
        <p:spPr>
          <a:xfrm>
            <a:off x="13855" y="685800"/>
            <a:ext cx="9144000" cy="6021387"/>
          </a:xfrm>
        </p:spPr>
        <p:txBody>
          <a:bodyPr/>
          <a:lstStyle/>
          <a:p>
            <a:pPr eaLnBrk="1" hangingPunct="1">
              <a:buFont typeface="Wingdings" pitchFamily="2" charset="2"/>
              <a:buNone/>
              <a:defRPr/>
            </a:pPr>
            <a:r>
              <a:rPr lang="tr-TR" sz="2800" dirty="0" smtClean="0"/>
              <a:t>		 Her türlü yapılan çalışmalardan önce ısınma çalışması uygulanmalıdır. Kaslar çok iyi ısıtılmadan yapılan antrenmanlardan sonra adalede ağrı, sızı, sertlik görülür.</a:t>
            </a:r>
          </a:p>
          <a:p>
            <a:pPr eaLnBrk="1" hangingPunct="1">
              <a:buFont typeface="Wingdings" pitchFamily="2" charset="2"/>
              <a:buNone/>
              <a:defRPr/>
            </a:pPr>
            <a:r>
              <a:rPr lang="tr-TR" sz="2800" dirty="0" smtClean="0"/>
              <a:t>         Süratli hareketlerde lif kopmaları, adale yırtılmaları oluşur. Futbolda kaslar iyi ısıtıldığında performans daha iyi olur. Isıtılan kasın kasılma, gevşeme sürati ve kasılma gücü artar.</a:t>
            </a:r>
          </a:p>
          <a:p>
            <a:pPr eaLnBrk="1" hangingPunct="1">
              <a:buFont typeface="Wingdings" pitchFamily="2" charset="2"/>
              <a:buNone/>
              <a:defRPr/>
            </a:pPr>
            <a:r>
              <a:rPr lang="tr-TR" sz="2800" dirty="0" smtClean="0"/>
              <a:t>		Isınma çalışması yapılırken sıra, en üst adaleden başlar. Boyun, omuz, kol, göğüs, bel ve bacaklar bu sırayı takip eder. Böyle bir çalışmayı yapmaktaki amaç, kanı sırayla birbirine yakın adalelere çekmek bakımından gereklidir.</a:t>
            </a:r>
          </a:p>
        </p:txBody>
      </p:sp>
    </p:spTree>
    <p:extLst>
      <p:ext uri="{BB962C8B-B14F-4D97-AF65-F5344CB8AC3E}">
        <p14:creationId xmlns:p14="http://schemas.microsoft.com/office/powerpoint/2010/main" val="1239155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68362"/>
          </a:xfrm>
        </p:spPr>
        <p:txBody>
          <a:bodyPr/>
          <a:lstStyle/>
          <a:p>
            <a:r>
              <a:rPr lang="tr-TR" b="1" dirty="0">
                <a:solidFill>
                  <a:srgbClr val="E10D1C"/>
                </a:solidFill>
                <a:latin typeface="Comic Sans MS" pitchFamily="66" charset="0"/>
              </a:rPr>
              <a:t>FUTBOL DA ISINMA</a:t>
            </a:r>
            <a:endParaRPr lang="tr-TR" dirty="0"/>
          </a:p>
        </p:txBody>
      </p:sp>
      <p:sp>
        <p:nvSpPr>
          <p:cNvPr id="3" name="İçerik Yer Tutucusu 2"/>
          <p:cNvSpPr>
            <a:spLocks noGrp="1"/>
          </p:cNvSpPr>
          <p:nvPr>
            <p:ph idx="1"/>
          </p:nvPr>
        </p:nvSpPr>
        <p:spPr>
          <a:xfrm>
            <a:off x="457200" y="1143000"/>
            <a:ext cx="8382000" cy="4525963"/>
          </a:xfrm>
        </p:spPr>
        <p:txBody>
          <a:bodyPr/>
          <a:lstStyle/>
          <a:p>
            <a:pPr>
              <a:lnSpc>
                <a:spcPct val="90000"/>
              </a:lnSpc>
              <a:buNone/>
              <a:defRPr/>
            </a:pPr>
            <a:r>
              <a:rPr lang="tr-TR" sz="2800" dirty="0"/>
              <a:t>*Vücut ısısının yükseltilmesi</a:t>
            </a:r>
          </a:p>
          <a:p>
            <a:pPr>
              <a:lnSpc>
                <a:spcPct val="90000"/>
              </a:lnSpc>
              <a:buNone/>
              <a:defRPr/>
            </a:pPr>
            <a:r>
              <a:rPr lang="tr-TR" sz="2800" dirty="0" smtClean="0"/>
              <a:t>*</a:t>
            </a:r>
            <a:r>
              <a:rPr lang="tr-TR" sz="2800" dirty="0"/>
              <a:t>Sakatlıklardan korunmak</a:t>
            </a:r>
          </a:p>
          <a:p>
            <a:pPr>
              <a:lnSpc>
                <a:spcPct val="90000"/>
              </a:lnSpc>
              <a:buNone/>
              <a:defRPr/>
            </a:pPr>
            <a:r>
              <a:rPr lang="tr-TR" sz="2800" dirty="0" smtClean="0"/>
              <a:t>*</a:t>
            </a:r>
            <a:r>
              <a:rPr lang="tr-TR" sz="2800" dirty="0"/>
              <a:t>Daha iyi </a:t>
            </a:r>
            <a:r>
              <a:rPr lang="tr-TR" sz="2800" dirty="0" smtClean="0"/>
              <a:t>performansa ulaşmak</a:t>
            </a:r>
            <a:endParaRPr lang="tr-TR" sz="2800" dirty="0"/>
          </a:p>
          <a:p>
            <a:pPr>
              <a:lnSpc>
                <a:spcPct val="90000"/>
              </a:lnSpc>
              <a:buNone/>
              <a:defRPr/>
            </a:pPr>
            <a:r>
              <a:rPr lang="tr-TR" sz="2800" dirty="0" smtClean="0"/>
              <a:t>*</a:t>
            </a:r>
            <a:r>
              <a:rPr lang="tr-TR" sz="2800" dirty="0"/>
              <a:t>Kasların ve eklemlerin kan </a:t>
            </a:r>
            <a:r>
              <a:rPr lang="tr-TR" sz="2800" dirty="0" smtClean="0"/>
              <a:t>ihtiyacının karşılanması</a:t>
            </a:r>
            <a:endParaRPr lang="tr-TR" sz="2800" dirty="0"/>
          </a:p>
          <a:p>
            <a:pPr>
              <a:lnSpc>
                <a:spcPct val="90000"/>
              </a:lnSpc>
              <a:buNone/>
              <a:defRPr/>
            </a:pPr>
            <a:r>
              <a:rPr lang="tr-TR" sz="2800" dirty="0" smtClean="0"/>
              <a:t>*</a:t>
            </a:r>
            <a:r>
              <a:rPr lang="tr-TR" sz="2800" dirty="0"/>
              <a:t>Kılcal damarların </a:t>
            </a:r>
            <a:r>
              <a:rPr lang="tr-TR" sz="2800" dirty="0" smtClean="0"/>
              <a:t>açılıp genişlemesi</a:t>
            </a:r>
            <a:endParaRPr lang="tr-TR" sz="2800" dirty="0"/>
          </a:p>
          <a:p>
            <a:pPr>
              <a:lnSpc>
                <a:spcPct val="90000"/>
              </a:lnSpc>
              <a:buNone/>
              <a:defRPr/>
            </a:pPr>
            <a:r>
              <a:rPr lang="tr-TR" sz="2800" dirty="0" smtClean="0"/>
              <a:t>*</a:t>
            </a:r>
            <a:r>
              <a:rPr lang="tr-TR" sz="2800" dirty="0"/>
              <a:t>Solunumun kuvvetlenmesi</a:t>
            </a:r>
          </a:p>
          <a:p>
            <a:pPr>
              <a:lnSpc>
                <a:spcPct val="90000"/>
              </a:lnSpc>
              <a:buNone/>
              <a:defRPr/>
            </a:pPr>
            <a:r>
              <a:rPr lang="tr-TR" sz="2800" dirty="0" smtClean="0"/>
              <a:t>*</a:t>
            </a:r>
            <a:r>
              <a:rPr lang="tr-TR" sz="2800" dirty="0"/>
              <a:t>Verimi en yüksek </a:t>
            </a:r>
            <a:r>
              <a:rPr lang="tr-TR" sz="2800" dirty="0" smtClean="0"/>
              <a:t>noktaya çıkartmak </a:t>
            </a:r>
            <a:r>
              <a:rPr lang="tr-TR" sz="2800" dirty="0"/>
              <a:t>için yapılır.</a:t>
            </a:r>
          </a:p>
          <a:p>
            <a:pPr marL="0" indent="0">
              <a:buNone/>
            </a:pPr>
            <a:endParaRPr lang="tr-TR" dirty="0"/>
          </a:p>
        </p:txBody>
      </p:sp>
    </p:spTree>
    <p:extLst>
      <p:ext uri="{BB962C8B-B14F-4D97-AF65-F5344CB8AC3E}">
        <p14:creationId xmlns:p14="http://schemas.microsoft.com/office/powerpoint/2010/main" val="2585454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utbolda ısınma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838200"/>
            <a:ext cx="7086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320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Rot="1" noChangeArrowheads="1"/>
          </p:cNvSpPr>
          <p:nvPr>
            <p:ph type="body" idx="1"/>
          </p:nvPr>
        </p:nvSpPr>
        <p:spPr>
          <a:xfrm>
            <a:off x="301625" y="333375"/>
            <a:ext cx="8540750" cy="6191250"/>
          </a:xfrm>
        </p:spPr>
        <p:txBody>
          <a:bodyPr/>
          <a:lstStyle/>
          <a:p>
            <a:pPr eaLnBrk="1" hangingPunct="1">
              <a:buFont typeface="Wingdings" pitchFamily="2" charset="2"/>
              <a:buNone/>
              <a:defRPr/>
            </a:pPr>
            <a:r>
              <a:rPr lang="tr-TR" sz="2800" dirty="0" smtClean="0"/>
              <a:t>		 Çok soğuk ve hava şartlarında masaj, sıcak duş, vücudu sürülen ısıtıcı ilaçlar da dolaylı olarak etkiler. Isınmalar çok çabuk ve kısa bir zamanda yapılırsa, yorgunluk artarak sakatlanmalar çoğalır. Kasların zedelenmesi, lif kopması ve uzun süreli adale ağrılarına yol açabilir.</a:t>
            </a:r>
          </a:p>
          <a:p>
            <a:pPr eaLnBrk="1" hangingPunct="1">
              <a:buFont typeface="Wingdings" pitchFamily="2" charset="2"/>
              <a:buNone/>
              <a:defRPr/>
            </a:pPr>
            <a:r>
              <a:rPr lang="tr-TR" sz="2800" dirty="0" smtClean="0"/>
              <a:t>         Futbolcu yaptığı antrenmanın ağırlığıyla doğru orantılı olarak yorulur ve enerji harcar. Dinlenme süresi, antrenmanın ağırlığına göre ayarlanmalıdır. Eğer çalışma hafifse, dinlenme süresi kısa; antrenman ağır ise dinlenme uzun tutulmalıdır. </a:t>
            </a:r>
          </a:p>
        </p:txBody>
      </p:sp>
    </p:spTree>
    <p:extLst>
      <p:ext uri="{BB962C8B-B14F-4D97-AF65-F5344CB8AC3E}">
        <p14:creationId xmlns:p14="http://schemas.microsoft.com/office/powerpoint/2010/main" val="136765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a:xfrm>
            <a:off x="301625" y="0"/>
            <a:ext cx="8510588" cy="908050"/>
          </a:xfrm>
        </p:spPr>
        <p:txBody>
          <a:bodyPr/>
          <a:lstStyle/>
          <a:p>
            <a:pPr eaLnBrk="1" hangingPunct="1">
              <a:defRPr/>
            </a:pPr>
            <a:r>
              <a:rPr lang="tr-TR" b="1" dirty="0" smtClean="0">
                <a:solidFill>
                  <a:srgbClr val="FF0000"/>
                </a:solidFill>
                <a:latin typeface="Comic Sans MS" pitchFamily="66" charset="0"/>
              </a:rPr>
              <a:t>KONDÜSYON</a:t>
            </a:r>
          </a:p>
        </p:txBody>
      </p:sp>
      <p:sp>
        <p:nvSpPr>
          <p:cNvPr id="73731" name="Rectangle 3"/>
          <p:cNvSpPr>
            <a:spLocks noGrp="1" noRot="1" noChangeArrowheads="1"/>
          </p:cNvSpPr>
          <p:nvPr>
            <p:ph type="body" idx="1"/>
          </p:nvPr>
        </p:nvSpPr>
        <p:spPr>
          <a:xfrm>
            <a:off x="0" y="836613"/>
            <a:ext cx="9144000" cy="6021387"/>
          </a:xfrm>
        </p:spPr>
        <p:txBody>
          <a:bodyPr/>
          <a:lstStyle/>
          <a:p>
            <a:pPr eaLnBrk="1" hangingPunct="1">
              <a:buFont typeface="Wingdings" pitchFamily="2" charset="2"/>
              <a:buNone/>
              <a:defRPr/>
            </a:pPr>
            <a:r>
              <a:rPr lang="tr-TR" dirty="0" smtClean="0"/>
              <a:t>		</a:t>
            </a:r>
            <a:r>
              <a:rPr lang="tr-TR" dirty="0" smtClean="0">
                <a:solidFill>
                  <a:srgbClr val="080808"/>
                </a:solidFill>
                <a:effectLst/>
              </a:rPr>
              <a:t>Teknik ve taktik açıdan kusursuz olan bir futbolcunun atletik yapısı, fizik ve </a:t>
            </a:r>
            <a:r>
              <a:rPr lang="tr-TR" dirty="0" err="1" smtClean="0">
                <a:solidFill>
                  <a:srgbClr val="080808"/>
                </a:solidFill>
                <a:effectLst/>
              </a:rPr>
              <a:t>kondüsyon</a:t>
            </a:r>
            <a:r>
              <a:rPr lang="tr-TR" dirty="0" smtClean="0">
                <a:solidFill>
                  <a:srgbClr val="080808"/>
                </a:solidFill>
                <a:effectLst/>
              </a:rPr>
              <a:t> gücü gelişmemiş ise bunun üzerine kurulan teknik ve taktik çalışmalarından başarı sağlanamaz.</a:t>
            </a:r>
          </a:p>
          <a:p>
            <a:pPr eaLnBrk="1" hangingPunct="1">
              <a:buFont typeface="Wingdings" pitchFamily="2" charset="2"/>
              <a:buNone/>
              <a:defRPr/>
            </a:pPr>
            <a:r>
              <a:rPr lang="tr-TR" dirty="0" smtClean="0">
                <a:solidFill>
                  <a:srgbClr val="080808"/>
                </a:solidFill>
                <a:effectLst/>
              </a:rPr>
              <a:t>        Sürati yeterli olmayan bir futbolcunun topa zamanında yetişemeyip pozisyonu kaybetmesi, kuvveti gelişmemiş bir oyuncunun topu istenilen yere gönderememesi gibi olgunlaşmamış beceri ve yetenekler teknik ve taktik başarıları aksatır.</a:t>
            </a:r>
          </a:p>
        </p:txBody>
      </p:sp>
    </p:spTree>
    <p:extLst>
      <p:ext uri="{BB962C8B-B14F-4D97-AF65-F5344CB8AC3E}">
        <p14:creationId xmlns:p14="http://schemas.microsoft.com/office/powerpoint/2010/main" val="4239968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66800"/>
            <a:ext cx="8229600" cy="4525963"/>
          </a:xfrm>
        </p:spPr>
        <p:txBody>
          <a:bodyPr/>
          <a:lstStyle/>
          <a:p>
            <a:pPr marL="0" indent="0" algn="ctr">
              <a:buNone/>
            </a:pPr>
            <a:endParaRPr lang="tr-TR" dirty="0" smtClean="0"/>
          </a:p>
          <a:p>
            <a:pPr marL="0" indent="0" algn="ctr">
              <a:buNone/>
            </a:pPr>
            <a:r>
              <a:rPr lang="tr-TR" b="1" dirty="0" smtClean="0"/>
              <a:t>ÖĞR. GÖR. KAZIM BIYIK</a:t>
            </a:r>
          </a:p>
          <a:p>
            <a:pPr marL="0" indent="0" algn="ctr">
              <a:buNone/>
            </a:pPr>
            <a:endParaRPr lang="tr-TR" b="1" dirty="0" smtClean="0"/>
          </a:p>
          <a:p>
            <a:pPr marL="0" indent="0" algn="ctr">
              <a:buNone/>
            </a:pPr>
            <a:r>
              <a:rPr lang="tr-TR" b="1" dirty="0" smtClean="0"/>
              <a:t>TEŞEKKÜRLER</a:t>
            </a:r>
          </a:p>
          <a:p>
            <a:pPr marL="0" indent="0" algn="ctr">
              <a:buNone/>
            </a:pPr>
            <a:endParaRPr lang="tr-TR" b="1" dirty="0"/>
          </a:p>
          <a:p>
            <a:pPr marL="0" indent="0" algn="ctr">
              <a:buNone/>
            </a:pPr>
            <a:r>
              <a:rPr lang="tr-TR" b="1" dirty="0" smtClean="0"/>
              <a:t>Samsun</a:t>
            </a:r>
          </a:p>
          <a:p>
            <a:pPr marL="0" indent="0" algn="ctr">
              <a:buNone/>
            </a:pPr>
            <a:r>
              <a:rPr lang="tr-TR" b="1" dirty="0" smtClean="0"/>
              <a:t>2020</a:t>
            </a:r>
            <a:endParaRPr lang="tr-TR" b="1" dirty="0"/>
          </a:p>
        </p:txBody>
      </p:sp>
    </p:spTree>
    <p:extLst>
      <p:ext uri="{BB962C8B-B14F-4D97-AF65-F5344CB8AC3E}">
        <p14:creationId xmlns:p14="http://schemas.microsoft.com/office/powerpoint/2010/main" val="82699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0" y="404813"/>
            <a:ext cx="9144000" cy="1368425"/>
          </a:xfrm>
        </p:spPr>
        <p:txBody>
          <a:bodyPr/>
          <a:lstStyle/>
          <a:p>
            <a:pPr eaLnBrk="1" hangingPunct="1">
              <a:defRPr/>
            </a:pPr>
            <a:r>
              <a:rPr lang="tr-TR" b="1" dirty="0" smtClean="0">
                <a:solidFill>
                  <a:srgbClr val="FF0000"/>
                </a:solidFill>
                <a:latin typeface="Comic Sans MS" pitchFamily="66" charset="0"/>
              </a:rPr>
              <a:t>ANTRENMAN ve KONDİSYON</a:t>
            </a:r>
            <a:r>
              <a:rPr lang="tr-TR" sz="4000" b="1" dirty="0" smtClean="0">
                <a:solidFill>
                  <a:srgbClr val="FF0000"/>
                </a:solidFill>
              </a:rPr>
              <a:t/>
            </a:r>
            <a:br>
              <a:rPr lang="tr-TR" sz="4000" b="1" dirty="0" smtClean="0">
                <a:solidFill>
                  <a:srgbClr val="FF0000"/>
                </a:solidFill>
              </a:rPr>
            </a:br>
            <a:endParaRPr lang="tr-TR" sz="4000" b="1" dirty="0" smtClean="0">
              <a:solidFill>
                <a:srgbClr val="FF0000"/>
              </a:solidFill>
            </a:endParaRPr>
          </a:p>
        </p:txBody>
      </p:sp>
      <p:sp>
        <p:nvSpPr>
          <p:cNvPr id="74755" name="Rectangle 3"/>
          <p:cNvSpPr>
            <a:spLocks noGrp="1" noRot="1" noChangeArrowheads="1"/>
          </p:cNvSpPr>
          <p:nvPr>
            <p:ph type="body" idx="1"/>
          </p:nvPr>
        </p:nvSpPr>
        <p:spPr>
          <a:xfrm>
            <a:off x="0" y="1773238"/>
            <a:ext cx="9144000" cy="5084762"/>
          </a:xfrm>
        </p:spPr>
        <p:txBody>
          <a:bodyPr/>
          <a:lstStyle/>
          <a:p>
            <a:pPr eaLnBrk="1" hangingPunct="1">
              <a:buFont typeface="Wingdings" pitchFamily="2" charset="2"/>
              <a:buNone/>
              <a:defRPr/>
            </a:pPr>
            <a:r>
              <a:rPr lang="tr-TR" dirty="0" smtClean="0"/>
              <a:t>		</a:t>
            </a:r>
            <a:r>
              <a:rPr lang="tr-TR" dirty="0" smtClean="0">
                <a:solidFill>
                  <a:srgbClr val="080808"/>
                </a:solidFill>
                <a:effectLst/>
              </a:rPr>
              <a:t>Futbol, dünyada buz hokeyi ve basketbol dan sonra süratli oynanan üçüncü oyun olarak kabul edilir.                                                 	Futbol da kondisyonun temelini diğer takım oyunlarında olduğu gibi;</a:t>
            </a:r>
            <a:endParaRPr lang="tr-TR" b="1" dirty="0" smtClean="0">
              <a:solidFill>
                <a:srgbClr val="080808"/>
              </a:solidFill>
              <a:effectLst/>
            </a:endParaRPr>
          </a:p>
          <a:p>
            <a:pPr eaLnBrk="1" hangingPunct="1">
              <a:buFont typeface="Wingdings" pitchFamily="2" charset="2"/>
              <a:buNone/>
              <a:defRPr/>
            </a:pPr>
            <a:r>
              <a:rPr lang="tr-TR" b="1" dirty="0" smtClean="0"/>
              <a:t>	</a:t>
            </a:r>
            <a:r>
              <a:rPr lang="tr-TR" sz="2800" b="1" dirty="0" smtClean="0">
                <a:solidFill>
                  <a:srgbClr val="111111"/>
                </a:solidFill>
              </a:rPr>
              <a:t>KUVVET</a:t>
            </a:r>
            <a:r>
              <a:rPr lang="tr-TR" sz="2800" b="1" dirty="0" smtClean="0"/>
              <a:t>- </a:t>
            </a:r>
            <a:r>
              <a:rPr lang="tr-TR" sz="2800" b="1" dirty="0" smtClean="0">
                <a:solidFill>
                  <a:srgbClr val="FFFF00"/>
                </a:solidFill>
              </a:rPr>
              <a:t>DAYANIKLILIK</a:t>
            </a:r>
            <a:r>
              <a:rPr lang="tr-TR" sz="2800" b="1" dirty="0" smtClean="0"/>
              <a:t>- </a:t>
            </a:r>
            <a:r>
              <a:rPr lang="tr-TR" sz="2800" b="1" dirty="0" smtClean="0">
                <a:solidFill>
                  <a:srgbClr val="FF0000"/>
                </a:solidFill>
              </a:rPr>
              <a:t>SÜRAT</a:t>
            </a:r>
            <a:r>
              <a:rPr lang="tr-TR" sz="2800" b="1" dirty="0" smtClean="0"/>
              <a:t>- </a:t>
            </a:r>
            <a:r>
              <a:rPr lang="tr-TR" sz="2800" b="1" dirty="0" smtClean="0">
                <a:solidFill>
                  <a:srgbClr val="00FF00"/>
                </a:solidFill>
              </a:rPr>
              <a:t>ÇABUKLUK</a:t>
            </a:r>
            <a:r>
              <a:rPr lang="tr-TR" b="1" dirty="0" smtClean="0">
                <a:solidFill>
                  <a:srgbClr val="00FF00"/>
                </a:solidFill>
              </a:rPr>
              <a:t> </a:t>
            </a:r>
            <a:r>
              <a:rPr lang="tr-TR" b="1" dirty="0" smtClean="0">
                <a:solidFill>
                  <a:srgbClr val="080808"/>
                </a:solidFill>
                <a:effectLst/>
              </a:rPr>
              <a:t>oluşturur.</a:t>
            </a:r>
          </a:p>
          <a:p>
            <a:pPr eaLnBrk="1" hangingPunct="1">
              <a:buFont typeface="Wingdings" pitchFamily="2" charset="2"/>
              <a:buNone/>
              <a:defRPr/>
            </a:pPr>
            <a:r>
              <a:rPr lang="tr-TR" b="1" dirty="0" smtClean="0"/>
              <a:t> </a:t>
            </a:r>
            <a:endParaRPr lang="tr-TR" dirty="0" smtClean="0"/>
          </a:p>
          <a:p>
            <a:pPr eaLnBrk="1" hangingPunct="1">
              <a:buFont typeface="Wingdings" pitchFamily="2" charset="2"/>
              <a:buNone/>
              <a:defRPr/>
            </a:pPr>
            <a:r>
              <a:rPr lang="tr-TR" dirty="0" smtClean="0"/>
              <a:t>         </a:t>
            </a:r>
          </a:p>
        </p:txBody>
      </p:sp>
    </p:spTree>
    <p:extLst>
      <p:ext uri="{BB962C8B-B14F-4D97-AF65-F5344CB8AC3E}">
        <p14:creationId xmlns:p14="http://schemas.microsoft.com/office/powerpoint/2010/main" val="3642472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9" name="Rectangle 3"/>
          <p:cNvSpPr>
            <a:spLocks noGrp="1" noRot="1" noChangeArrowheads="1"/>
          </p:cNvSpPr>
          <p:nvPr>
            <p:ph type="body" idx="1"/>
          </p:nvPr>
        </p:nvSpPr>
        <p:spPr>
          <a:xfrm>
            <a:off x="301625" y="549275"/>
            <a:ext cx="8540750" cy="5549900"/>
          </a:xfrm>
        </p:spPr>
        <p:txBody>
          <a:bodyPr/>
          <a:lstStyle/>
          <a:p>
            <a:pPr eaLnBrk="1" hangingPunct="1">
              <a:buFont typeface="Wingdings" pitchFamily="2" charset="2"/>
              <a:buNone/>
              <a:defRPr/>
            </a:pPr>
            <a:r>
              <a:rPr lang="tr-TR" dirty="0" smtClean="0"/>
              <a:t>		</a:t>
            </a:r>
            <a:r>
              <a:rPr lang="tr-TR" dirty="0" smtClean="0">
                <a:solidFill>
                  <a:srgbClr val="080808"/>
                </a:solidFill>
                <a:effectLst/>
              </a:rPr>
              <a:t>Modern futbol, kondisyonu yüksek oyuncular tarafından oynanır. Oyunda hücumdan savunmaya, savunmadan hücuma geçebilmek dengeli ve hızlı açılıp kapanmayı gerektirir.</a:t>
            </a:r>
          </a:p>
          <a:p>
            <a:pPr eaLnBrk="1" hangingPunct="1">
              <a:buFont typeface="Wingdings" pitchFamily="2" charset="2"/>
              <a:buNone/>
              <a:defRPr/>
            </a:pPr>
            <a:r>
              <a:rPr lang="tr-TR" dirty="0" smtClean="0">
                <a:solidFill>
                  <a:srgbClr val="080808"/>
                </a:solidFill>
                <a:effectLst/>
              </a:rPr>
              <a:t>		Futbol bir mücadele oyunudur. Bunun için de güçlü bir fiziğe ve kondisyona ihtiyaç vardır.</a:t>
            </a:r>
          </a:p>
          <a:p>
            <a:pPr eaLnBrk="1" hangingPunct="1">
              <a:buFont typeface="Wingdings" pitchFamily="2" charset="2"/>
              <a:buNone/>
              <a:defRPr/>
            </a:pPr>
            <a:endParaRPr lang="tr-TR" dirty="0" smtClean="0"/>
          </a:p>
        </p:txBody>
      </p:sp>
    </p:spTree>
    <p:extLst>
      <p:ext uri="{BB962C8B-B14F-4D97-AF65-F5344CB8AC3E}">
        <p14:creationId xmlns:p14="http://schemas.microsoft.com/office/powerpoint/2010/main" val="2949978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tr-TR" sz="4800" b="1" dirty="0" smtClean="0">
                <a:solidFill>
                  <a:srgbClr val="FFFF00"/>
                </a:solidFill>
                <a:latin typeface="Comic Sans MS" pitchFamily="66" charset="0"/>
              </a:rPr>
              <a:t>ANTRENMAN</a:t>
            </a:r>
            <a:br>
              <a:rPr lang="tr-TR" sz="4800" b="1" dirty="0" smtClean="0">
                <a:solidFill>
                  <a:srgbClr val="FFFF00"/>
                </a:solidFill>
                <a:latin typeface="Comic Sans MS" pitchFamily="66" charset="0"/>
              </a:rPr>
            </a:br>
            <a:endParaRPr lang="tr-TR" sz="4800" b="1" dirty="0" smtClean="0">
              <a:solidFill>
                <a:srgbClr val="FFFF00"/>
              </a:solidFill>
              <a:latin typeface="Comic Sans MS" pitchFamily="66" charset="0"/>
            </a:endParaRPr>
          </a:p>
        </p:txBody>
      </p:sp>
      <p:sp>
        <p:nvSpPr>
          <p:cNvPr id="75779" name="Rectangle 3"/>
          <p:cNvSpPr>
            <a:spLocks noGrp="1" noChangeArrowheads="1"/>
          </p:cNvSpPr>
          <p:nvPr>
            <p:ph type="body" idx="1"/>
          </p:nvPr>
        </p:nvSpPr>
        <p:spPr>
          <a:xfrm>
            <a:off x="0" y="908050"/>
            <a:ext cx="9144000" cy="5761038"/>
          </a:xfrm>
        </p:spPr>
        <p:txBody>
          <a:bodyPr/>
          <a:lstStyle/>
          <a:p>
            <a:pPr eaLnBrk="1" hangingPunct="1">
              <a:buFont typeface="Wingdings" pitchFamily="2" charset="2"/>
              <a:buNone/>
              <a:defRPr/>
            </a:pPr>
            <a:r>
              <a:rPr lang="tr-TR" b="1" dirty="0" smtClean="0"/>
              <a:t>	</a:t>
            </a:r>
            <a:r>
              <a:rPr lang="tr-TR" b="1" dirty="0" smtClean="0">
                <a:solidFill>
                  <a:srgbClr val="0000FF"/>
                </a:solidFill>
              </a:rPr>
              <a:t>Futbol da antrenman;</a:t>
            </a:r>
            <a:endParaRPr lang="tr-TR" dirty="0" smtClean="0">
              <a:solidFill>
                <a:srgbClr val="0000FF"/>
              </a:solidFill>
            </a:endParaRPr>
          </a:p>
          <a:p>
            <a:pPr eaLnBrk="1" hangingPunct="1">
              <a:buFont typeface="Wingdings" pitchFamily="2" charset="2"/>
              <a:buNone/>
              <a:defRPr/>
            </a:pPr>
            <a:r>
              <a:rPr lang="tr-TR" dirty="0" smtClean="0"/>
              <a:t>	</a:t>
            </a:r>
            <a:r>
              <a:rPr lang="tr-TR" dirty="0" smtClean="0">
                <a:solidFill>
                  <a:srgbClr val="080808"/>
                </a:solidFill>
                <a:effectLst/>
              </a:rPr>
              <a:t>1-Teknik antrenman</a:t>
            </a:r>
          </a:p>
          <a:p>
            <a:pPr eaLnBrk="1" hangingPunct="1">
              <a:buFont typeface="Wingdings" pitchFamily="2" charset="2"/>
              <a:buNone/>
              <a:defRPr/>
            </a:pPr>
            <a:r>
              <a:rPr lang="tr-TR" dirty="0" smtClean="0">
                <a:solidFill>
                  <a:srgbClr val="080808"/>
                </a:solidFill>
                <a:effectLst/>
              </a:rPr>
              <a:t>	2-Taktik antrenman</a:t>
            </a:r>
          </a:p>
          <a:p>
            <a:pPr eaLnBrk="1" hangingPunct="1">
              <a:buFont typeface="Wingdings" pitchFamily="2" charset="2"/>
              <a:buNone/>
              <a:defRPr/>
            </a:pPr>
            <a:r>
              <a:rPr lang="tr-TR" dirty="0" smtClean="0">
                <a:solidFill>
                  <a:srgbClr val="080808"/>
                </a:solidFill>
                <a:effectLst/>
              </a:rPr>
              <a:t>	3-Kondüsyon geliştirme antrenmanı</a:t>
            </a:r>
          </a:p>
          <a:p>
            <a:pPr eaLnBrk="1" hangingPunct="1">
              <a:buFont typeface="Wingdings" pitchFamily="2" charset="2"/>
              <a:buNone/>
              <a:defRPr/>
            </a:pPr>
            <a:r>
              <a:rPr lang="tr-TR" dirty="0" smtClean="0">
                <a:solidFill>
                  <a:srgbClr val="080808"/>
                </a:solidFill>
                <a:effectLst/>
              </a:rPr>
              <a:t>	4-Psikolojik antrenman</a:t>
            </a:r>
          </a:p>
          <a:p>
            <a:pPr eaLnBrk="1" hangingPunct="1">
              <a:buFont typeface="Wingdings" pitchFamily="2" charset="2"/>
              <a:buNone/>
              <a:defRPr/>
            </a:pPr>
            <a:r>
              <a:rPr lang="tr-TR" dirty="0" smtClean="0">
                <a:solidFill>
                  <a:srgbClr val="080808"/>
                </a:solidFill>
                <a:effectLst/>
              </a:rPr>
              <a:t>	olmak üzere birbirini tamamlayan dört bölümden oluşur. Bir yıl boyunca antrenmanlar</a:t>
            </a:r>
          </a:p>
          <a:p>
            <a:pPr eaLnBrk="1" hangingPunct="1">
              <a:buFont typeface="Wingdings" pitchFamily="2" charset="2"/>
              <a:buNone/>
              <a:defRPr/>
            </a:pPr>
            <a:r>
              <a:rPr lang="tr-TR" dirty="0" smtClean="0"/>
              <a:t>	</a:t>
            </a:r>
            <a:r>
              <a:rPr lang="tr-TR" dirty="0" smtClean="0">
                <a:solidFill>
                  <a:srgbClr val="0000FF"/>
                </a:solidFill>
              </a:rPr>
              <a:t>1-Sezon öncesi</a:t>
            </a:r>
          </a:p>
          <a:p>
            <a:pPr eaLnBrk="1" hangingPunct="1">
              <a:buFont typeface="Wingdings" pitchFamily="2" charset="2"/>
              <a:buNone/>
              <a:defRPr/>
            </a:pPr>
            <a:r>
              <a:rPr lang="tr-TR" dirty="0" smtClean="0"/>
              <a:t>	</a:t>
            </a:r>
            <a:r>
              <a:rPr lang="tr-TR" dirty="0" smtClean="0">
                <a:solidFill>
                  <a:srgbClr val="0000FF"/>
                </a:solidFill>
              </a:rPr>
              <a:t>2-Sezon içinde olmak üzere iki grupta yapılır.</a:t>
            </a:r>
          </a:p>
        </p:txBody>
      </p:sp>
    </p:spTree>
    <p:extLst>
      <p:ext uri="{BB962C8B-B14F-4D97-AF65-F5344CB8AC3E}">
        <p14:creationId xmlns:p14="http://schemas.microsoft.com/office/powerpoint/2010/main" val="2073107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0"/>
            <a:ext cx="9144000" cy="981075"/>
          </a:xfrm>
        </p:spPr>
        <p:txBody>
          <a:bodyPr/>
          <a:lstStyle/>
          <a:p>
            <a:pPr eaLnBrk="1" hangingPunct="1"/>
            <a:r>
              <a:rPr lang="tr-TR" altLang="tr-TR" sz="2400" b="1" smtClean="0">
                <a:solidFill>
                  <a:srgbClr val="FF0000"/>
                </a:solidFill>
                <a:effectLst/>
                <a:latin typeface="Comic Sans MS" pitchFamily="66" charset="0"/>
              </a:rPr>
              <a:t>SEZON BAŞLANGIÇ ÇALIŞMALARI (Topsuz Çalışmalar)</a:t>
            </a:r>
          </a:p>
        </p:txBody>
      </p:sp>
      <p:sp>
        <p:nvSpPr>
          <p:cNvPr id="82947" name="Rectangle 3"/>
          <p:cNvSpPr>
            <a:spLocks noGrp="1" noChangeArrowheads="1"/>
          </p:cNvSpPr>
          <p:nvPr>
            <p:ph type="body" idx="1"/>
          </p:nvPr>
        </p:nvSpPr>
        <p:spPr>
          <a:xfrm>
            <a:off x="0" y="981075"/>
            <a:ext cx="9144000" cy="5876925"/>
          </a:xfrm>
        </p:spPr>
        <p:txBody>
          <a:bodyPr/>
          <a:lstStyle/>
          <a:p>
            <a:pPr eaLnBrk="1" hangingPunct="1">
              <a:lnSpc>
                <a:spcPct val="80000"/>
              </a:lnSpc>
              <a:buFont typeface="Wingdings" pitchFamily="2" charset="2"/>
              <a:buNone/>
              <a:defRPr/>
            </a:pPr>
            <a:r>
              <a:rPr lang="tr-TR" sz="2400" dirty="0" smtClean="0"/>
              <a:t>		 </a:t>
            </a:r>
            <a:r>
              <a:rPr lang="tr-TR" sz="2400" dirty="0" smtClean="0">
                <a:solidFill>
                  <a:srgbClr val="080808"/>
                </a:solidFill>
                <a:effectLst/>
              </a:rPr>
              <a:t>Sezon öncesi çalışmaların temelini, uzun mesafe koşuları ve orta mesafe koşuları (kroslar) oluşturur.</a:t>
            </a:r>
            <a:endParaRPr lang="tr-TR" sz="2400" b="1" dirty="0" smtClean="0">
              <a:solidFill>
                <a:srgbClr val="080808"/>
              </a:solidFill>
              <a:effectLst/>
            </a:endParaRPr>
          </a:p>
          <a:p>
            <a:pPr eaLnBrk="1" hangingPunct="1">
              <a:lnSpc>
                <a:spcPct val="80000"/>
              </a:lnSpc>
              <a:buFont typeface="Wingdings" pitchFamily="2" charset="2"/>
              <a:buNone/>
              <a:defRPr/>
            </a:pPr>
            <a:r>
              <a:rPr lang="tr-TR" sz="2400" b="1" dirty="0" smtClean="0"/>
              <a:t>		</a:t>
            </a:r>
          </a:p>
          <a:p>
            <a:pPr eaLnBrk="1" hangingPunct="1">
              <a:lnSpc>
                <a:spcPct val="80000"/>
              </a:lnSpc>
              <a:buFont typeface="Wingdings" pitchFamily="2" charset="2"/>
              <a:buNone/>
              <a:defRPr/>
            </a:pPr>
            <a:r>
              <a:rPr lang="tr-TR" sz="2400" b="1" dirty="0" smtClean="0"/>
              <a:t>	</a:t>
            </a:r>
            <a:r>
              <a:rPr lang="tr-TR" sz="2400" b="1" dirty="0" smtClean="0">
                <a:solidFill>
                  <a:srgbClr val="33CC33"/>
                </a:solidFill>
              </a:rPr>
              <a:t>TOPSUZ YAPILAN ÇALIŞMALARIN AMACI;</a:t>
            </a:r>
            <a:endParaRPr lang="tr-TR" sz="2400" dirty="0" smtClean="0">
              <a:solidFill>
                <a:srgbClr val="33CC33"/>
              </a:solidFill>
            </a:endParaRPr>
          </a:p>
          <a:p>
            <a:pPr eaLnBrk="1" hangingPunct="1">
              <a:lnSpc>
                <a:spcPct val="80000"/>
              </a:lnSpc>
              <a:buFont typeface="Wingdings" pitchFamily="2" charset="2"/>
              <a:buNone/>
              <a:defRPr/>
            </a:pPr>
            <a:r>
              <a:rPr lang="tr-TR" sz="2400" dirty="0" smtClean="0"/>
              <a:t>	</a:t>
            </a:r>
          </a:p>
          <a:p>
            <a:pPr eaLnBrk="1" hangingPunct="1">
              <a:lnSpc>
                <a:spcPct val="80000"/>
              </a:lnSpc>
              <a:buFont typeface="Wingdings" pitchFamily="2" charset="2"/>
              <a:buNone/>
              <a:defRPr/>
            </a:pPr>
            <a:r>
              <a:rPr lang="tr-TR" sz="2400" dirty="0" smtClean="0"/>
              <a:t>	</a:t>
            </a:r>
            <a:r>
              <a:rPr lang="tr-TR" sz="2400" dirty="0" smtClean="0">
                <a:solidFill>
                  <a:srgbClr val="080808"/>
                </a:solidFill>
                <a:effectLst/>
              </a:rPr>
              <a:t>-- Futbolcuya refleks, çabukluk, kuvvet ve dayanıklılık    </a:t>
            </a:r>
          </a:p>
          <a:p>
            <a:pPr eaLnBrk="1" hangingPunct="1">
              <a:lnSpc>
                <a:spcPct val="80000"/>
              </a:lnSpc>
              <a:buFont typeface="Wingdings" pitchFamily="2" charset="2"/>
              <a:buNone/>
              <a:defRPr/>
            </a:pPr>
            <a:r>
              <a:rPr lang="tr-TR" sz="2400" dirty="0" smtClean="0">
                <a:solidFill>
                  <a:srgbClr val="080808"/>
                </a:solidFill>
                <a:effectLst/>
              </a:rPr>
              <a:t>       kazandırmak</a:t>
            </a:r>
          </a:p>
          <a:p>
            <a:pPr eaLnBrk="1" hangingPunct="1">
              <a:lnSpc>
                <a:spcPct val="80000"/>
              </a:lnSpc>
              <a:buFont typeface="Wingdings" pitchFamily="2" charset="2"/>
              <a:buNone/>
              <a:defRPr/>
            </a:pPr>
            <a:r>
              <a:rPr lang="tr-TR" sz="2400" dirty="0" smtClean="0">
                <a:solidFill>
                  <a:srgbClr val="080808"/>
                </a:solidFill>
                <a:effectLst/>
              </a:rPr>
              <a:t>	-- Solunum kapasitesini artırmak</a:t>
            </a:r>
          </a:p>
          <a:p>
            <a:pPr eaLnBrk="1" hangingPunct="1">
              <a:lnSpc>
                <a:spcPct val="80000"/>
              </a:lnSpc>
              <a:buFont typeface="Wingdings" pitchFamily="2" charset="2"/>
              <a:buNone/>
              <a:defRPr/>
            </a:pPr>
            <a:r>
              <a:rPr lang="tr-TR" sz="2400" dirty="0" smtClean="0">
                <a:solidFill>
                  <a:srgbClr val="080808"/>
                </a:solidFill>
                <a:effectLst/>
              </a:rPr>
              <a:t>	-- Kalbin genişleyerek, kan dolaşımının hızlanması</a:t>
            </a:r>
          </a:p>
          <a:p>
            <a:pPr eaLnBrk="1" hangingPunct="1">
              <a:lnSpc>
                <a:spcPct val="80000"/>
              </a:lnSpc>
              <a:buFont typeface="Wingdings" pitchFamily="2" charset="2"/>
              <a:buNone/>
              <a:defRPr/>
            </a:pPr>
            <a:r>
              <a:rPr lang="tr-TR" sz="2400" dirty="0" smtClean="0">
                <a:solidFill>
                  <a:srgbClr val="080808"/>
                </a:solidFill>
                <a:effectLst/>
              </a:rPr>
              <a:t>	-- Anaerobik ve Aerobik gelişmeyi temin etmek</a:t>
            </a:r>
          </a:p>
          <a:p>
            <a:pPr eaLnBrk="1" hangingPunct="1">
              <a:lnSpc>
                <a:spcPct val="80000"/>
              </a:lnSpc>
              <a:buFont typeface="Wingdings" pitchFamily="2" charset="2"/>
              <a:buNone/>
              <a:defRPr/>
            </a:pPr>
            <a:r>
              <a:rPr lang="tr-TR" sz="2400" dirty="0" smtClean="0">
                <a:solidFill>
                  <a:srgbClr val="080808"/>
                </a:solidFill>
                <a:effectLst/>
              </a:rPr>
              <a:t>	-- Kas gruplarının dayanıklılığını artırmak</a:t>
            </a:r>
          </a:p>
          <a:p>
            <a:pPr eaLnBrk="1" hangingPunct="1">
              <a:lnSpc>
                <a:spcPct val="80000"/>
              </a:lnSpc>
              <a:buFont typeface="Wingdings" pitchFamily="2" charset="2"/>
              <a:buNone/>
              <a:defRPr/>
            </a:pPr>
            <a:r>
              <a:rPr lang="tr-TR" sz="2400" dirty="0" smtClean="0">
                <a:solidFill>
                  <a:srgbClr val="080808"/>
                </a:solidFill>
                <a:effectLst/>
              </a:rPr>
              <a:t>	-- Kılcal damar (kapillerin) geliştirilmesi ve sayıların çoğaltılması</a:t>
            </a:r>
          </a:p>
          <a:p>
            <a:pPr eaLnBrk="1" hangingPunct="1">
              <a:lnSpc>
                <a:spcPct val="80000"/>
              </a:lnSpc>
              <a:buFont typeface="Wingdings" pitchFamily="2" charset="2"/>
              <a:buNone/>
              <a:defRPr/>
            </a:pPr>
            <a:r>
              <a:rPr lang="tr-TR" sz="2400" dirty="0" smtClean="0">
                <a:solidFill>
                  <a:srgbClr val="080808"/>
                </a:solidFill>
                <a:effectLst/>
              </a:rPr>
              <a:t>	-- Kandaki hemoglobin ve alyuvarların çoğaltılması</a:t>
            </a:r>
          </a:p>
          <a:p>
            <a:pPr eaLnBrk="1" hangingPunct="1">
              <a:lnSpc>
                <a:spcPct val="80000"/>
              </a:lnSpc>
              <a:buFont typeface="Wingdings" pitchFamily="2" charset="2"/>
              <a:buNone/>
              <a:defRPr/>
            </a:pPr>
            <a:r>
              <a:rPr lang="tr-TR" sz="2400" dirty="0" smtClean="0">
                <a:solidFill>
                  <a:srgbClr val="080808"/>
                </a:solidFill>
                <a:effectLst/>
              </a:rPr>
              <a:t>	</a:t>
            </a:r>
          </a:p>
          <a:p>
            <a:pPr eaLnBrk="1" hangingPunct="1">
              <a:lnSpc>
                <a:spcPct val="80000"/>
              </a:lnSpc>
              <a:buFont typeface="Wingdings" pitchFamily="2" charset="2"/>
              <a:buNone/>
              <a:defRPr/>
            </a:pPr>
            <a:r>
              <a:rPr lang="tr-TR" sz="2400" dirty="0" smtClean="0"/>
              <a:t>	</a:t>
            </a:r>
          </a:p>
          <a:p>
            <a:pPr eaLnBrk="1" hangingPunct="1">
              <a:lnSpc>
                <a:spcPct val="80000"/>
              </a:lnSpc>
              <a:buFont typeface="Wingdings" pitchFamily="2" charset="2"/>
              <a:buNone/>
              <a:defRPr/>
            </a:pPr>
            <a:r>
              <a:rPr lang="tr-TR" sz="2400" dirty="0" smtClean="0"/>
              <a:t>	</a:t>
            </a:r>
          </a:p>
        </p:txBody>
      </p:sp>
    </p:spTree>
    <p:extLst>
      <p:ext uri="{BB962C8B-B14F-4D97-AF65-F5344CB8AC3E}">
        <p14:creationId xmlns:p14="http://schemas.microsoft.com/office/powerpoint/2010/main" val="189980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p:cNvSpPr>
            <a:spLocks noGrp="1" noChangeArrowheads="1"/>
          </p:cNvSpPr>
          <p:nvPr>
            <p:ph type="body" idx="1"/>
          </p:nvPr>
        </p:nvSpPr>
        <p:spPr>
          <a:xfrm>
            <a:off x="0" y="549275"/>
            <a:ext cx="9144000" cy="6308725"/>
          </a:xfrm>
        </p:spPr>
        <p:txBody>
          <a:bodyPr/>
          <a:lstStyle/>
          <a:p>
            <a:pPr eaLnBrk="1" hangingPunct="1">
              <a:buFont typeface="Wingdings" pitchFamily="2" charset="2"/>
              <a:buNone/>
              <a:defRPr/>
            </a:pPr>
            <a:r>
              <a:rPr lang="tr-TR" dirty="0" smtClean="0"/>
              <a:t>		</a:t>
            </a:r>
            <a:r>
              <a:rPr lang="tr-TR" dirty="0" smtClean="0">
                <a:solidFill>
                  <a:srgbClr val="080808"/>
                </a:solidFill>
                <a:effectLst/>
              </a:rPr>
              <a:t>Türkiye liglerindeki birçok takımın sezonu, Uludağ, Abant gibi yüksek yerlerde açmalarının nedeni; deniz seviyesinden daha yukarı çıkıldıkça meydana gelen basınç ve oksijen azlığı organizmada daha fazla alyuvar yapma gibi bir etki yapar.                                 	Oksijen azlığının meydana getirebileceği değişik etkileri azaltmak isteyen organizma, az oksijenden tamamen faydalanmak için yükseklik arttıkça, otomatikman alyuvar sayısını artırır. </a:t>
            </a:r>
          </a:p>
          <a:p>
            <a:pPr eaLnBrk="1" hangingPunct="1">
              <a:defRPr/>
            </a:pPr>
            <a:endParaRPr lang="tr-TR" dirty="0" smtClean="0"/>
          </a:p>
        </p:txBody>
      </p:sp>
    </p:spTree>
    <p:extLst>
      <p:ext uri="{BB962C8B-B14F-4D97-AF65-F5344CB8AC3E}">
        <p14:creationId xmlns:p14="http://schemas.microsoft.com/office/powerpoint/2010/main" val="1997913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a:xfrm>
            <a:off x="250825" y="188913"/>
            <a:ext cx="8435975" cy="1800225"/>
          </a:xfrm>
        </p:spPr>
        <p:txBody>
          <a:bodyPr/>
          <a:lstStyle/>
          <a:p>
            <a:pPr eaLnBrk="1" hangingPunct="1">
              <a:defRPr/>
            </a:pPr>
            <a:r>
              <a:rPr lang="tr-TR" sz="5400" b="1" dirty="0" smtClean="0">
                <a:solidFill>
                  <a:srgbClr val="CC0066"/>
                </a:solidFill>
                <a:latin typeface="Comic Sans MS" pitchFamily="66" charset="0"/>
              </a:rPr>
              <a:t>KUVVET</a:t>
            </a:r>
            <a:br>
              <a:rPr lang="tr-TR" sz="5400" b="1" dirty="0" smtClean="0">
                <a:solidFill>
                  <a:srgbClr val="CC0066"/>
                </a:solidFill>
                <a:latin typeface="Comic Sans MS" pitchFamily="66" charset="0"/>
              </a:rPr>
            </a:br>
            <a:endParaRPr lang="tr-TR" sz="5400" b="1" dirty="0" smtClean="0">
              <a:solidFill>
                <a:srgbClr val="CC0066"/>
              </a:solidFill>
              <a:latin typeface="Comic Sans MS" pitchFamily="66" charset="0"/>
            </a:endParaRPr>
          </a:p>
        </p:txBody>
      </p:sp>
      <p:sp>
        <p:nvSpPr>
          <p:cNvPr id="83971" name="Rectangle 3"/>
          <p:cNvSpPr>
            <a:spLocks noGrp="1" noRot="1" noChangeArrowheads="1"/>
          </p:cNvSpPr>
          <p:nvPr>
            <p:ph type="body" idx="1"/>
          </p:nvPr>
        </p:nvSpPr>
        <p:spPr>
          <a:xfrm>
            <a:off x="179388" y="1557338"/>
            <a:ext cx="8785225" cy="4538662"/>
          </a:xfrm>
        </p:spPr>
        <p:txBody>
          <a:bodyPr/>
          <a:lstStyle/>
          <a:p>
            <a:pPr eaLnBrk="1" hangingPunct="1">
              <a:lnSpc>
                <a:spcPct val="90000"/>
              </a:lnSpc>
              <a:buFont typeface="Wingdings" pitchFamily="2" charset="2"/>
              <a:buNone/>
              <a:defRPr/>
            </a:pPr>
            <a:r>
              <a:rPr lang="tr-TR" sz="2400" dirty="0" smtClean="0"/>
              <a:t>		</a:t>
            </a:r>
            <a:r>
              <a:rPr lang="tr-TR" sz="2400" dirty="0" smtClean="0">
                <a:solidFill>
                  <a:srgbClr val="080808"/>
                </a:solidFill>
                <a:effectLst/>
              </a:rPr>
              <a:t>   </a:t>
            </a:r>
            <a:r>
              <a:rPr lang="tr-TR" sz="2800" b="1" dirty="0" smtClean="0">
                <a:solidFill>
                  <a:srgbClr val="080808"/>
                </a:solidFill>
                <a:effectLst/>
                <a:latin typeface="Times New Roman" pitchFamily="18" charset="0"/>
              </a:rPr>
              <a:t>Spor literatüründe kasın bir dirence karşı koyabilme ve kasılma gücü olarak tanımlanır. Futbolcunun gücünü bir maç boyunca sürdürebilmesi için kuvvet, (çabuk kuvvete)  ihtiyaç vardır.</a:t>
            </a:r>
          </a:p>
          <a:p>
            <a:pPr eaLnBrk="1" hangingPunct="1">
              <a:lnSpc>
                <a:spcPct val="90000"/>
              </a:lnSpc>
              <a:buFont typeface="Wingdings" pitchFamily="2" charset="2"/>
              <a:buNone/>
              <a:defRPr/>
            </a:pPr>
            <a:r>
              <a:rPr lang="tr-TR" sz="2800" b="1" dirty="0" smtClean="0">
                <a:solidFill>
                  <a:srgbClr val="080808"/>
                </a:solidFill>
                <a:effectLst/>
                <a:latin typeface="Times New Roman" pitchFamily="18" charset="0"/>
              </a:rPr>
              <a:t>	        </a:t>
            </a:r>
          </a:p>
          <a:p>
            <a:pPr eaLnBrk="1" hangingPunct="1">
              <a:lnSpc>
                <a:spcPct val="90000"/>
              </a:lnSpc>
              <a:buFont typeface="Wingdings" pitchFamily="2" charset="2"/>
              <a:buNone/>
              <a:defRPr/>
            </a:pPr>
            <a:r>
              <a:rPr lang="tr-TR" sz="2800" b="1" dirty="0" smtClean="0">
                <a:solidFill>
                  <a:srgbClr val="080808"/>
                </a:solidFill>
                <a:effectLst/>
                <a:latin typeface="Times New Roman" pitchFamily="18" charset="0"/>
              </a:rPr>
              <a:t>		 Kuvvet, futbolcu da bulunan adale liflerinin sayısı ve bu liflerin çapı ile doğru orantılıdır. Futbolcuda adale liflerinin sayısı fazla ve çapları büyükse o futbolcu kuvvetlidir diyebiliriz.</a:t>
            </a:r>
          </a:p>
          <a:p>
            <a:pPr eaLnBrk="1" hangingPunct="1">
              <a:lnSpc>
                <a:spcPct val="90000"/>
              </a:lnSpc>
              <a:buFont typeface="Wingdings" pitchFamily="2" charset="2"/>
              <a:buNone/>
              <a:defRPr/>
            </a:pPr>
            <a:r>
              <a:rPr lang="tr-TR" sz="2400" dirty="0" smtClean="0">
                <a:solidFill>
                  <a:srgbClr val="080808"/>
                </a:solidFill>
                <a:effectLst/>
              </a:rPr>
              <a:t>	</a:t>
            </a:r>
          </a:p>
        </p:txBody>
      </p:sp>
    </p:spTree>
    <p:extLst>
      <p:ext uri="{BB962C8B-B14F-4D97-AF65-F5344CB8AC3E}">
        <p14:creationId xmlns:p14="http://schemas.microsoft.com/office/powerpoint/2010/main" val="658075954"/>
      </p:ext>
    </p:extLst>
  </p:cSld>
  <p:clrMapOvr>
    <a:masterClrMapping/>
  </p:clrMapOvr>
</p:sld>
</file>

<file path=ppt/theme/theme1.xml><?xml version="1.0" encoding="utf-8"?>
<a:theme xmlns:a="http://schemas.openxmlformats.org/drawingml/2006/main" name="SPOR VE TURİZ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SPOR VE TURİZM</Template>
  <TotalTime>148</TotalTime>
  <Words>151</Words>
  <Application>Microsoft Office PowerPoint</Application>
  <PresentationFormat>Ekran Gösterisi (4:3)</PresentationFormat>
  <Paragraphs>145</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SPOR VE TURİZM</vt:lpstr>
      <vt:lpstr>PowerPoint Sunusu</vt:lpstr>
      <vt:lpstr>Antrenman ve kondisyon teknik taktik</vt:lpstr>
      <vt:lpstr>KONDÜSYON</vt:lpstr>
      <vt:lpstr>ANTRENMAN ve KONDİSYON </vt:lpstr>
      <vt:lpstr>PowerPoint Sunusu</vt:lpstr>
      <vt:lpstr>ANTRENMAN </vt:lpstr>
      <vt:lpstr>SEZON BAŞLANGIÇ ÇALIŞMALARI (Topsuz Çalışmalar)</vt:lpstr>
      <vt:lpstr>PowerPoint Sunusu</vt:lpstr>
      <vt:lpstr>KUVVET </vt:lpstr>
      <vt:lpstr>PowerPoint Sunusu</vt:lpstr>
      <vt:lpstr>ÇABUK KUVVET (çabuk kuvvette devamlılık)</vt:lpstr>
      <vt:lpstr>DAYANIKLILIK ve MUKAVEMET </vt:lpstr>
      <vt:lpstr>PowerPoint Sunusu</vt:lpstr>
      <vt:lpstr>TEKNİK </vt:lpstr>
      <vt:lpstr>PowerPoint Sunusu</vt:lpstr>
      <vt:lpstr>PowerPoint Sunusu</vt:lpstr>
      <vt:lpstr> TAKTİK </vt:lpstr>
      <vt:lpstr>PowerPoint Sunusu</vt:lpstr>
      <vt:lpstr>PowerPoint Sunusu</vt:lpstr>
      <vt:lpstr>SAVUNMA TAKTİKLERİ </vt:lpstr>
      <vt:lpstr> FUTBOL VE KONDİSYON </vt:lpstr>
      <vt:lpstr> AEROBİK ÇALIŞMA             ( Oksijenli, Havalı Çalışma )</vt:lpstr>
      <vt:lpstr>PowerPoint Sunusu</vt:lpstr>
      <vt:lpstr>ANAEROBİK ÇALIŞMA                    ( Oksijensiz, Havasız Çalışma )</vt:lpstr>
      <vt:lpstr>PowerPoint Sunusu</vt:lpstr>
      <vt:lpstr>FUTBOLDA ISINMA </vt:lpstr>
      <vt:lpstr>FUTBOL DA ISINMA</vt:lpstr>
      <vt:lpstr>PowerPoint Sunusu</vt:lpstr>
      <vt:lpstr>PowerPoint Sunusu</vt:lpstr>
      <vt:lpstr>PowerPoint Sunusu</vt:lpstr>
    </vt:vector>
  </TitlesOfParts>
  <Company>NouS 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Acer</cp:lastModifiedBy>
  <cp:revision>20</cp:revision>
  <cp:lastPrinted>1601-01-01T00:00:00Z</cp:lastPrinted>
  <dcterms:created xsi:type="dcterms:W3CDTF">2020-01-17T09:04:40Z</dcterms:created>
  <dcterms:modified xsi:type="dcterms:W3CDTF">2020-02-11T12:15:03Z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