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62" r:id="rId2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7" autoAdjust="0"/>
  </p:normalViewPr>
  <p:slideViewPr>
    <p:cSldViewPr>
      <p:cViewPr>
        <p:scale>
          <a:sx n="61" d="100"/>
          <a:sy n="61" d="100"/>
        </p:scale>
        <p:origin x="-3054" y="-13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27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4D3E8776-AB09-4EDC-BA1D-EF4E5378F2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 xmlns:a16="http://schemas.microsoft.com/office/drawing/2014/main" id="{EC0ED28E-E00B-48F0-8DCE-0A0CDD4EA5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D1730A-0A11-42E7-8CE9-6123E48B2DB5}" type="datetimeFigureOut">
              <a:rPr lang="tr-TR" smtClean="0"/>
              <a:t>3.02.2021</a:t>
            </a:fld>
            <a:endParaRPr lang="tr-TR"/>
          </a:p>
        </p:txBody>
      </p:sp>
      <p:sp>
        <p:nvSpPr>
          <p:cNvPr id="4" name="Alt Bilgi Yer Tutucusu 3">
            <a:extLst>
              <a:ext uri="{FF2B5EF4-FFF2-40B4-BE49-F238E27FC236}">
                <a16:creationId xmlns="" xmlns:a16="http://schemas.microsoft.com/office/drawing/2014/main" id="{C7EB4F14-AF67-4617-94A3-B44E02F469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 xmlns:a16="http://schemas.microsoft.com/office/drawing/2014/main" id="{B1031D0F-BB1A-45A1-BB38-B8B30A1B3E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86F970-FFD7-4C47-8F4E-4A357BFA8F9B}" type="slidenum">
              <a:rPr lang="tr-TR" smtClean="0"/>
              <a:t>‹#›</a:t>
            </a:fld>
            <a:endParaRPr lang="tr-TR"/>
          </a:p>
        </p:txBody>
      </p:sp>
    </p:spTree>
    <p:extLst>
      <p:ext uri="{BB962C8B-B14F-4D97-AF65-F5344CB8AC3E}">
        <p14:creationId xmlns:p14="http://schemas.microsoft.com/office/powerpoint/2010/main" val="12275735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4" descr="sunu">
            <a:extLst>
              <a:ext uri="{FF2B5EF4-FFF2-40B4-BE49-F238E27FC236}">
                <a16:creationId xmlns="" xmlns:a16="http://schemas.microsoft.com/office/drawing/2014/main" id="{7487D298-1B85-4809-8876-81D3304E2AC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BC37AB5C-7F07-47D8-A788-722AAEF2B7EA}"/>
              </a:ext>
            </a:extLst>
          </p:cNvPr>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a:extLst>
              <a:ext uri="{FF2B5EF4-FFF2-40B4-BE49-F238E27FC236}">
                <a16:creationId xmlns="" xmlns:a16="http://schemas.microsoft.com/office/drawing/2014/main" id="{E335F604-7929-4CDE-8A84-087B8DAF0D5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a:extLst>
              <a:ext uri="{FF2B5EF4-FFF2-40B4-BE49-F238E27FC236}">
                <a16:creationId xmlns="" xmlns:a16="http://schemas.microsoft.com/office/drawing/2014/main" id="{2D46F884-D715-4ED2-875E-08FBCF8ADFA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 xmlns:a16="http://schemas.microsoft.com/office/drawing/2014/main" id="{A4BE28AE-7438-4147-A44D-FD6BBB5AF783}"/>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 xmlns:a16="http://schemas.microsoft.com/office/drawing/2014/main" id="{FF8D3C9B-FEDD-4309-A91C-9CA1AC6827F8}"/>
              </a:ext>
            </a:extLst>
          </p:cNvPr>
          <p:cNvSpPr>
            <a:spLocks noGrp="1"/>
          </p:cNvSpPr>
          <p:nvPr>
            <p:ph type="sldNum" sz="quarter" idx="12"/>
          </p:nvPr>
        </p:nvSpPr>
        <p:spPr/>
        <p:txBody>
          <a:bodyPr/>
          <a:lstStyle>
            <a:lvl1pPr>
              <a:defRPr/>
            </a:lvl1pPr>
          </a:lstStyle>
          <a:p>
            <a:fld id="{7CAA2947-FA5D-453E-83C0-691EA497C3A3}" type="slidenum">
              <a:rPr lang="tr-TR" altLang="tr-TR"/>
              <a:pPr/>
              <a:t>‹#›</a:t>
            </a:fld>
            <a:endParaRPr lang="tr-TR" altLang="tr-TR"/>
          </a:p>
        </p:txBody>
      </p:sp>
    </p:spTree>
    <p:extLst>
      <p:ext uri="{BB962C8B-B14F-4D97-AF65-F5344CB8AC3E}">
        <p14:creationId xmlns:p14="http://schemas.microsoft.com/office/powerpoint/2010/main" val="253098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4" descr="sunu">
            <a:extLst>
              <a:ext uri="{FF2B5EF4-FFF2-40B4-BE49-F238E27FC236}">
                <a16:creationId xmlns="" xmlns:a16="http://schemas.microsoft.com/office/drawing/2014/main" id="{88F26E1D-B5D5-467D-A732-7F9CA8F46E2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2D9801B3-D8C9-443D-AFA1-C8E352C699AD}"/>
              </a:ext>
            </a:extLst>
          </p:cNvPr>
          <p:cNvSpPr>
            <a:spLocks noGrp="1"/>
          </p:cNvSpPr>
          <p:nvPr>
            <p:ph type="title"/>
          </p:nvPr>
        </p:nvSpPr>
        <p:spPr/>
        <p:txBody>
          <a:bodyPr/>
          <a:lstStyle/>
          <a:p>
            <a:r>
              <a:rPr lang="tr-TR" smtClean="0"/>
              <a:t>Asıl başlık stili için tıklatın</a:t>
            </a:r>
            <a:endParaRPr lang="tr-TR"/>
          </a:p>
        </p:txBody>
      </p:sp>
      <p:sp>
        <p:nvSpPr>
          <p:cNvPr id="3" name="Dikey Metin Yer Tutucusu 2">
            <a:extLst>
              <a:ext uri="{FF2B5EF4-FFF2-40B4-BE49-F238E27FC236}">
                <a16:creationId xmlns="" xmlns:a16="http://schemas.microsoft.com/office/drawing/2014/main" id="{9212BA58-6D5E-45A1-8BB2-B58B764336DF}"/>
              </a:ext>
            </a:extLst>
          </p:cNvPr>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a:extLst>
              <a:ext uri="{FF2B5EF4-FFF2-40B4-BE49-F238E27FC236}">
                <a16:creationId xmlns="" xmlns:a16="http://schemas.microsoft.com/office/drawing/2014/main" id="{FD7FAAEB-FF59-4AF9-B9AB-AEEDBF0FA10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 xmlns:a16="http://schemas.microsoft.com/office/drawing/2014/main" id="{6A03263D-EBFC-4F3E-85B8-443336C1AA6C}"/>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 xmlns:a16="http://schemas.microsoft.com/office/drawing/2014/main" id="{65D55F20-03AF-4AD6-857E-596F2A931DB3}"/>
              </a:ext>
            </a:extLst>
          </p:cNvPr>
          <p:cNvSpPr>
            <a:spLocks noGrp="1"/>
          </p:cNvSpPr>
          <p:nvPr>
            <p:ph type="sldNum" sz="quarter" idx="12"/>
          </p:nvPr>
        </p:nvSpPr>
        <p:spPr/>
        <p:txBody>
          <a:bodyPr/>
          <a:lstStyle>
            <a:lvl1pPr>
              <a:defRPr/>
            </a:lvl1pPr>
          </a:lstStyle>
          <a:p>
            <a:fld id="{6E67DD90-68E9-4A4B-ABDD-0E8BBEF178D2}" type="slidenum">
              <a:rPr lang="tr-TR" altLang="tr-TR"/>
              <a:pPr/>
              <a:t>‹#›</a:t>
            </a:fld>
            <a:endParaRPr lang="tr-TR" altLang="tr-TR"/>
          </a:p>
        </p:txBody>
      </p:sp>
    </p:spTree>
    <p:extLst>
      <p:ext uri="{BB962C8B-B14F-4D97-AF65-F5344CB8AC3E}">
        <p14:creationId xmlns:p14="http://schemas.microsoft.com/office/powerpoint/2010/main" val="187262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4" descr="sunu">
            <a:extLst>
              <a:ext uri="{FF2B5EF4-FFF2-40B4-BE49-F238E27FC236}">
                <a16:creationId xmlns="" xmlns:a16="http://schemas.microsoft.com/office/drawing/2014/main" id="{5C8FEA4F-139E-4BFA-9857-260A0F744E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Dikey Başlık 1">
            <a:extLst>
              <a:ext uri="{FF2B5EF4-FFF2-40B4-BE49-F238E27FC236}">
                <a16:creationId xmlns="" xmlns:a16="http://schemas.microsoft.com/office/drawing/2014/main" id="{F60D4DFA-8B07-484B-89F1-D97C917C1B9D}"/>
              </a:ext>
            </a:extLst>
          </p:cNvPr>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a:extLst>
              <a:ext uri="{FF2B5EF4-FFF2-40B4-BE49-F238E27FC236}">
                <a16:creationId xmlns="" xmlns:a16="http://schemas.microsoft.com/office/drawing/2014/main" id="{6407E197-D18E-4AAA-98CB-38D89A2A056D}"/>
              </a:ext>
            </a:extLst>
          </p:cNvPr>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a:extLst>
              <a:ext uri="{FF2B5EF4-FFF2-40B4-BE49-F238E27FC236}">
                <a16:creationId xmlns="" xmlns:a16="http://schemas.microsoft.com/office/drawing/2014/main" id="{B0C9DE15-502A-4510-8FD4-702426956D5B}"/>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 xmlns:a16="http://schemas.microsoft.com/office/drawing/2014/main" id="{AF428F35-1D3B-46A8-B02C-CB5D1125A4A0}"/>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 xmlns:a16="http://schemas.microsoft.com/office/drawing/2014/main" id="{4DCC5110-F755-4AD6-805D-EAA8F7CED855}"/>
              </a:ext>
            </a:extLst>
          </p:cNvPr>
          <p:cNvSpPr>
            <a:spLocks noGrp="1"/>
          </p:cNvSpPr>
          <p:nvPr>
            <p:ph type="sldNum" sz="quarter" idx="12"/>
          </p:nvPr>
        </p:nvSpPr>
        <p:spPr/>
        <p:txBody>
          <a:bodyPr/>
          <a:lstStyle>
            <a:lvl1pPr>
              <a:defRPr/>
            </a:lvl1pPr>
          </a:lstStyle>
          <a:p>
            <a:fld id="{55CA82F0-B3AF-4CB7-97F8-ACD6140A6373}" type="slidenum">
              <a:rPr lang="tr-TR" altLang="tr-TR"/>
              <a:pPr/>
              <a:t>‹#›</a:t>
            </a:fld>
            <a:endParaRPr lang="tr-TR" altLang="tr-TR"/>
          </a:p>
        </p:txBody>
      </p:sp>
    </p:spTree>
    <p:extLst>
      <p:ext uri="{BB962C8B-B14F-4D97-AF65-F5344CB8AC3E}">
        <p14:creationId xmlns:p14="http://schemas.microsoft.com/office/powerpoint/2010/main" val="324784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4" descr="sunu">
            <a:extLst>
              <a:ext uri="{FF2B5EF4-FFF2-40B4-BE49-F238E27FC236}">
                <a16:creationId xmlns="" xmlns:a16="http://schemas.microsoft.com/office/drawing/2014/main" id="{9B78E955-A148-4354-AE04-7503133F735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42D4F82A-8FE9-41CF-A790-97BBBD58FF37}"/>
              </a:ext>
            </a:extLst>
          </p:cNvPr>
          <p:cNvSpPr>
            <a:spLocks noGrp="1"/>
          </p:cNvSpPr>
          <p:nvPr>
            <p:ph type="title"/>
          </p:nvPr>
        </p:nvSpPr>
        <p:spPr/>
        <p:txBody>
          <a:bodyPr/>
          <a:lstStyle/>
          <a:p>
            <a:r>
              <a:rPr lang="tr-TR" smtClean="0"/>
              <a:t>Asıl başlık stili için tıklatın</a:t>
            </a:r>
            <a:endParaRPr lang="tr-TR"/>
          </a:p>
        </p:txBody>
      </p:sp>
      <p:sp>
        <p:nvSpPr>
          <p:cNvPr id="3" name="İçerik Yer Tutucusu 2">
            <a:extLst>
              <a:ext uri="{FF2B5EF4-FFF2-40B4-BE49-F238E27FC236}">
                <a16:creationId xmlns="" xmlns:a16="http://schemas.microsoft.com/office/drawing/2014/main" id="{16F19FC7-2638-4BB7-A0CC-8A82FB887288}"/>
              </a:ext>
            </a:extLst>
          </p:cNvPr>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a:extLst>
              <a:ext uri="{FF2B5EF4-FFF2-40B4-BE49-F238E27FC236}">
                <a16:creationId xmlns="" xmlns:a16="http://schemas.microsoft.com/office/drawing/2014/main" id="{DA90686B-8279-46FB-B41F-E98E2231DC81}"/>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 xmlns:a16="http://schemas.microsoft.com/office/drawing/2014/main" id="{9FDBFD0C-237B-4504-989F-BF2E7774E579}"/>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 xmlns:a16="http://schemas.microsoft.com/office/drawing/2014/main" id="{58678693-2296-4922-804D-9180843CA3E7}"/>
              </a:ext>
            </a:extLst>
          </p:cNvPr>
          <p:cNvSpPr>
            <a:spLocks noGrp="1"/>
          </p:cNvSpPr>
          <p:nvPr>
            <p:ph type="sldNum" sz="quarter" idx="12"/>
          </p:nvPr>
        </p:nvSpPr>
        <p:spPr/>
        <p:txBody>
          <a:bodyPr/>
          <a:lstStyle>
            <a:lvl1pPr>
              <a:defRPr/>
            </a:lvl1pPr>
          </a:lstStyle>
          <a:p>
            <a:fld id="{5FDAFA7B-F565-4E90-89BF-5854C230462A}" type="slidenum">
              <a:rPr lang="tr-TR" altLang="tr-TR"/>
              <a:pPr/>
              <a:t>‹#›</a:t>
            </a:fld>
            <a:endParaRPr lang="tr-TR" altLang="tr-TR"/>
          </a:p>
        </p:txBody>
      </p:sp>
    </p:spTree>
    <p:extLst>
      <p:ext uri="{BB962C8B-B14F-4D97-AF65-F5344CB8AC3E}">
        <p14:creationId xmlns:p14="http://schemas.microsoft.com/office/powerpoint/2010/main" val="192996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4" descr="sunu">
            <a:extLst>
              <a:ext uri="{FF2B5EF4-FFF2-40B4-BE49-F238E27FC236}">
                <a16:creationId xmlns="" xmlns:a16="http://schemas.microsoft.com/office/drawing/2014/main" id="{44F11540-A512-4E5B-A3F1-95331763FF8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747B5DBF-EBBA-480D-A9DC-A7E1021486F1}"/>
              </a:ext>
            </a:extLst>
          </p:cNvPr>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a:extLst>
              <a:ext uri="{FF2B5EF4-FFF2-40B4-BE49-F238E27FC236}">
                <a16:creationId xmlns="" xmlns:a16="http://schemas.microsoft.com/office/drawing/2014/main" id="{1C006CE3-0AD1-413F-909C-F58E44CAEEB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a:extLst>
              <a:ext uri="{FF2B5EF4-FFF2-40B4-BE49-F238E27FC236}">
                <a16:creationId xmlns="" xmlns:a16="http://schemas.microsoft.com/office/drawing/2014/main" id="{4EB13188-DE1D-4E11-8057-0402AED49731}"/>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 xmlns:a16="http://schemas.microsoft.com/office/drawing/2014/main" id="{E74A2D2F-79BB-400E-AA0F-B8760CBC77BA}"/>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 xmlns:a16="http://schemas.microsoft.com/office/drawing/2014/main" id="{769E4D60-8FE9-4979-A580-405515C0EAF7}"/>
              </a:ext>
            </a:extLst>
          </p:cNvPr>
          <p:cNvSpPr>
            <a:spLocks noGrp="1"/>
          </p:cNvSpPr>
          <p:nvPr>
            <p:ph type="sldNum" sz="quarter" idx="12"/>
          </p:nvPr>
        </p:nvSpPr>
        <p:spPr/>
        <p:txBody>
          <a:bodyPr/>
          <a:lstStyle>
            <a:lvl1pPr>
              <a:defRPr/>
            </a:lvl1pPr>
          </a:lstStyle>
          <a:p>
            <a:fld id="{2D72CB6F-A420-4BBF-ACAC-AB0D809A336D}" type="slidenum">
              <a:rPr lang="tr-TR" altLang="tr-TR"/>
              <a:pPr/>
              <a:t>‹#›</a:t>
            </a:fld>
            <a:endParaRPr lang="tr-TR" altLang="tr-TR"/>
          </a:p>
        </p:txBody>
      </p:sp>
    </p:spTree>
    <p:extLst>
      <p:ext uri="{BB962C8B-B14F-4D97-AF65-F5344CB8AC3E}">
        <p14:creationId xmlns:p14="http://schemas.microsoft.com/office/powerpoint/2010/main" val="83520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4" descr="sunu">
            <a:extLst>
              <a:ext uri="{FF2B5EF4-FFF2-40B4-BE49-F238E27FC236}">
                <a16:creationId xmlns="" xmlns:a16="http://schemas.microsoft.com/office/drawing/2014/main" id="{CCAFC7C3-4533-4FB6-8C78-99A4DB9E3D7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30FE0336-BADE-47BD-BE6A-990E6F66DC40}"/>
              </a:ext>
            </a:extLst>
          </p:cNvPr>
          <p:cNvSpPr>
            <a:spLocks noGrp="1"/>
          </p:cNvSpPr>
          <p:nvPr>
            <p:ph type="title"/>
          </p:nvPr>
        </p:nvSpPr>
        <p:spPr/>
        <p:txBody>
          <a:bodyPr/>
          <a:lstStyle/>
          <a:p>
            <a:r>
              <a:rPr lang="tr-TR" smtClean="0"/>
              <a:t>Asıl başlık stili için tıklatın</a:t>
            </a:r>
            <a:endParaRPr lang="tr-TR"/>
          </a:p>
        </p:txBody>
      </p:sp>
      <p:sp>
        <p:nvSpPr>
          <p:cNvPr id="3" name="İçerik Yer Tutucusu 2">
            <a:extLst>
              <a:ext uri="{FF2B5EF4-FFF2-40B4-BE49-F238E27FC236}">
                <a16:creationId xmlns="" xmlns:a16="http://schemas.microsoft.com/office/drawing/2014/main" id="{3F923556-F8E4-4F08-A1F2-94F024C0FCA6}"/>
              </a:ext>
            </a:extLst>
          </p:cNvPr>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a:extLst>
              <a:ext uri="{FF2B5EF4-FFF2-40B4-BE49-F238E27FC236}">
                <a16:creationId xmlns="" xmlns:a16="http://schemas.microsoft.com/office/drawing/2014/main" id="{A3FB7E4D-A16F-488A-B333-8301C72390D0}"/>
              </a:ext>
            </a:extLst>
          </p:cNvPr>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a:extLst>
              <a:ext uri="{FF2B5EF4-FFF2-40B4-BE49-F238E27FC236}">
                <a16:creationId xmlns="" xmlns:a16="http://schemas.microsoft.com/office/drawing/2014/main" id="{59A7BDA5-F376-4683-8C4B-CD8AFEAE35DB}"/>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 xmlns:a16="http://schemas.microsoft.com/office/drawing/2014/main" id="{15C91FAC-9B81-4CA7-A8E8-8F116CFF90BA}"/>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 xmlns:a16="http://schemas.microsoft.com/office/drawing/2014/main" id="{2C3AE39E-7FA5-490C-9137-88B17FB40CCB}"/>
              </a:ext>
            </a:extLst>
          </p:cNvPr>
          <p:cNvSpPr>
            <a:spLocks noGrp="1"/>
          </p:cNvSpPr>
          <p:nvPr>
            <p:ph type="sldNum" sz="quarter" idx="12"/>
          </p:nvPr>
        </p:nvSpPr>
        <p:spPr/>
        <p:txBody>
          <a:bodyPr/>
          <a:lstStyle>
            <a:lvl1pPr>
              <a:defRPr/>
            </a:lvl1pPr>
          </a:lstStyle>
          <a:p>
            <a:fld id="{E3D0633C-18C6-44E5-9903-E97B7A49D340}" type="slidenum">
              <a:rPr lang="tr-TR" altLang="tr-TR"/>
              <a:pPr/>
              <a:t>‹#›</a:t>
            </a:fld>
            <a:endParaRPr lang="tr-TR" altLang="tr-TR"/>
          </a:p>
        </p:txBody>
      </p:sp>
    </p:spTree>
    <p:extLst>
      <p:ext uri="{BB962C8B-B14F-4D97-AF65-F5344CB8AC3E}">
        <p14:creationId xmlns:p14="http://schemas.microsoft.com/office/powerpoint/2010/main" val="160436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4" descr="sunu">
            <a:extLst>
              <a:ext uri="{FF2B5EF4-FFF2-40B4-BE49-F238E27FC236}">
                <a16:creationId xmlns="" xmlns:a16="http://schemas.microsoft.com/office/drawing/2014/main" id="{050BA558-371F-47B7-8FA6-502B03CDF3F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75389893-28F9-455C-A1FC-27E27109A98A}"/>
              </a:ext>
            </a:extLst>
          </p:cNvPr>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a:extLst>
              <a:ext uri="{FF2B5EF4-FFF2-40B4-BE49-F238E27FC236}">
                <a16:creationId xmlns="" xmlns:a16="http://schemas.microsoft.com/office/drawing/2014/main" id="{50662EFB-E91A-4B3A-B747-69A34EF5D44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a:extLst>
              <a:ext uri="{FF2B5EF4-FFF2-40B4-BE49-F238E27FC236}">
                <a16:creationId xmlns="" xmlns:a16="http://schemas.microsoft.com/office/drawing/2014/main" id="{B7A13075-96FD-4858-A466-15ABF643609F}"/>
              </a:ext>
            </a:extLst>
          </p:cNvPr>
          <p:cNvSpPr>
            <a:spLocks noGrp="1"/>
          </p:cNvSpPr>
          <p:nvPr>
            <p:ph sz="half" idx="2"/>
          </p:nvPr>
        </p:nvSpPr>
        <p:spPr>
          <a:xfrm>
            <a:off x="630238" y="2505075"/>
            <a:ext cx="386873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a:extLst>
              <a:ext uri="{FF2B5EF4-FFF2-40B4-BE49-F238E27FC236}">
                <a16:creationId xmlns="" xmlns:a16="http://schemas.microsoft.com/office/drawing/2014/main" id="{60984A82-D9D3-4F89-9465-A05B70E7DDB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a:extLst>
              <a:ext uri="{FF2B5EF4-FFF2-40B4-BE49-F238E27FC236}">
                <a16:creationId xmlns="" xmlns:a16="http://schemas.microsoft.com/office/drawing/2014/main" id="{087132E1-2F48-4174-8193-87E5C0AE16F1}"/>
              </a:ext>
            </a:extLst>
          </p:cNvPr>
          <p:cNvSpPr>
            <a:spLocks noGrp="1"/>
          </p:cNvSpPr>
          <p:nvPr>
            <p:ph sz="quarter" idx="4"/>
          </p:nvPr>
        </p:nvSpPr>
        <p:spPr>
          <a:xfrm>
            <a:off x="4629150" y="2505075"/>
            <a:ext cx="38877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a:extLst>
              <a:ext uri="{FF2B5EF4-FFF2-40B4-BE49-F238E27FC236}">
                <a16:creationId xmlns="" xmlns:a16="http://schemas.microsoft.com/office/drawing/2014/main" id="{258A4AAA-F04A-482D-8287-F06E79205EB1}"/>
              </a:ext>
            </a:extLst>
          </p:cNvPr>
          <p:cNvSpPr>
            <a:spLocks noGrp="1"/>
          </p:cNvSpPr>
          <p:nvPr>
            <p:ph type="dt" sz="half" idx="10"/>
          </p:nvPr>
        </p:nvSpPr>
        <p:spPr/>
        <p:txBody>
          <a:bodyPr/>
          <a:lstStyle>
            <a:lvl1pPr>
              <a:defRPr/>
            </a:lvl1pPr>
          </a:lstStyle>
          <a:p>
            <a:endParaRPr lang="tr-TR" altLang="tr-TR"/>
          </a:p>
        </p:txBody>
      </p:sp>
      <p:sp>
        <p:nvSpPr>
          <p:cNvPr id="8" name="Alt Bilgi Yer Tutucusu 7">
            <a:extLst>
              <a:ext uri="{FF2B5EF4-FFF2-40B4-BE49-F238E27FC236}">
                <a16:creationId xmlns="" xmlns:a16="http://schemas.microsoft.com/office/drawing/2014/main" id="{05471C06-8301-417F-A2AF-1B2E754EBC94}"/>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 xmlns:a16="http://schemas.microsoft.com/office/drawing/2014/main" id="{1B2A6F5A-071A-404C-BF92-792C691066CB}"/>
              </a:ext>
            </a:extLst>
          </p:cNvPr>
          <p:cNvSpPr>
            <a:spLocks noGrp="1"/>
          </p:cNvSpPr>
          <p:nvPr>
            <p:ph type="sldNum" sz="quarter" idx="12"/>
          </p:nvPr>
        </p:nvSpPr>
        <p:spPr/>
        <p:txBody>
          <a:bodyPr/>
          <a:lstStyle>
            <a:lvl1pPr>
              <a:defRPr/>
            </a:lvl1pPr>
          </a:lstStyle>
          <a:p>
            <a:fld id="{8D3AF721-B687-4810-AD40-7C70B07FDF3E}" type="slidenum">
              <a:rPr lang="tr-TR" altLang="tr-TR"/>
              <a:pPr/>
              <a:t>‹#›</a:t>
            </a:fld>
            <a:endParaRPr lang="tr-TR" altLang="tr-TR"/>
          </a:p>
        </p:txBody>
      </p:sp>
    </p:spTree>
    <p:extLst>
      <p:ext uri="{BB962C8B-B14F-4D97-AF65-F5344CB8AC3E}">
        <p14:creationId xmlns:p14="http://schemas.microsoft.com/office/powerpoint/2010/main" val="279165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1FB983A-9774-46FC-AB7D-63F42A520EF6}"/>
              </a:ext>
            </a:extLst>
          </p:cNvPr>
          <p:cNvSpPr>
            <a:spLocks noGrp="1"/>
          </p:cNvSpPr>
          <p:nvPr>
            <p:ph type="title"/>
          </p:nvPr>
        </p:nvSpPr>
        <p:spPr/>
        <p:txBody>
          <a:bodyPr/>
          <a:lstStyle/>
          <a:p>
            <a:r>
              <a:rPr lang="tr-TR" smtClean="0"/>
              <a:t>Asıl başlık stili için tıklatın</a:t>
            </a:r>
            <a:endParaRPr lang="tr-TR"/>
          </a:p>
        </p:txBody>
      </p:sp>
      <p:sp>
        <p:nvSpPr>
          <p:cNvPr id="3" name="Veri Yer Tutucusu 2">
            <a:extLst>
              <a:ext uri="{FF2B5EF4-FFF2-40B4-BE49-F238E27FC236}">
                <a16:creationId xmlns="" xmlns:a16="http://schemas.microsoft.com/office/drawing/2014/main" id="{56674E93-5FA3-45AB-A711-AED667B253D9}"/>
              </a:ext>
            </a:extLst>
          </p:cNvPr>
          <p:cNvSpPr>
            <a:spLocks noGrp="1"/>
          </p:cNvSpPr>
          <p:nvPr>
            <p:ph type="dt" sz="half" idx="10"/>
          </p:nvPr>
        </p:nvSpPr>
        <p:spPr/>
        <p:txBody>
          <a:bodyPr/>
          <a:lstStyle>
            <a:lvl1pPr>
              <a:defRPr/>
            </a:lvl1pPr>
          </a:lstStyle>
          <a:p>
            <a:endParaRPr lang="tr-TR" altLang="tr-TR"/>
          </a:p>
        </p:txBody>
      </p:sp>
      <p:sp>
        <p:nvSpPr>
          <p:cNvPr id="4" name="Alt Bilgi Yer Tutucusu 3">
            <a:extLst>
              <a:ext uri="{FF2B5EF4-FFF2-40B4-BE49-F238E27FC236}">
                <a16:creationId xmlns="" xmlns:a16="http://schemas.microsoft.com/office/drawing/2014/main" id="{DE1F7518-33CD-4404-9F63-A885FF394200}"/>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 xmlns:a16="http://schemas.microsoft.com/office/drawing/2014/main" id="{BE3031B0-4789-45E8-A840-3AACBB04191D}"/>
              </a:ext>
            </a:extLst>
          </p:cNvPr>
          <p:cNvSpPr>
            <a:spLocks noGrp="1"/>
          </p:cNvSpPr>
          <p:nvPr>
            <p:ph type="sldNum" sz="quarter" idx="12"/>
          </p:nvPr>
        </p:nvSpPr>
        <p:spPr/>
        <p:txBody>
          <a:bodyPr/>
          <a:lstStyle>
            <a:lvl1pPr>
              <a:defRPr/>
            </a:lvl1pPr>
          </a:lstStyle>
          <a:p>
            <a:fld id="{5DBCE01B-BC79-4EBF-AABB-9049824FFFEA}" type="slidenum">
              <a:rPr lang="tr-TR" altLang="tr-TR"/>
              <a:pPr/>
              <a:t>‹#›</a:t>
            </a:fld>
            <a:endParaRPr lang="tr-TR" altLang="tr-TR"/>
          </a:p>
        </p:txBody>
      </p:sp>
      <p:pic>
        <p:nvPicPr>
          <p:cNvPr id="6" name="Picture 4" descr="sunu">
            <a:extLst>
              <a:ext uri="{FF2B5EF4-FFF2-40B4-BE49-F238E27FC236}">
                <a16:creationId xmlns="" xmlns:a16="http://schemas.microsoft.com/office/drawing/2014/main" id="{B104AD21-30E9-4A01-8166-A5EE38AE716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2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sunu">
            <a:extLst>
              <a:ext uri="{FF2B5EF4-FFF2-40B4-BE49-F238E27FC236}">
                <a16:creationId xmlns="" xmlns:a16="http://schemas.microsoft.com/office/drawing/2014/main" id="{60EF2FE9-5B91-4E83-A174-050677E2DBA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 xmlns:a16="http://schemas.microsoft.com/office/drawing/2014/main" id="{2D1FFAF3-7EFB-4987-8493-187087346E10}"/>
              </a:ext>
            </a:extLst>
          </p:cNvPr>
          <p:cNvSpPr>
            <a:spLocks noGrp="1"/>
          </p:cNvSpPr>
          <p:nvPr>
            <p:ph type="dt" sz="half" idx="10"/>
          </p:nvPr>
        </p:nvSpPr>
        <p:spPr/>
        <p:txBody>
          <a:bodyPr/>
          <a:lstStyle>
            <a:lvl1pPr>
              <a:defRPr/>
            </a:lvl1pPr>
          </a:lstStyle>
          <a:p>
            <a:endParaRPr lang="tr-TR" altLang="tr-TR"/>
          </a:p>
        </p:txBody>
      </p:sp>
      <p:sp>
        <p:nvSpPr>
          <p:cNvPr id="3" name="Alt Bilgi Yer Tutucusu 2">
            <a:extLst>
              <a:ext uri="{FF2B5EF4-FFF2-40B4-BE49-F238E27FC236}">
                <a16:creationId xmlns="" xmlns:a16="http://schemas.microsoft.com/office/drawing/2014/main" id="{9531664F-7100-4381-A309-4920AAE877BF}"/>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 xmlns:a16="http://schemas.microsoft.com/office/drawing/2014/main" id="{1B0EDF4D-A215-4F4C-B721-92D3357A910F}"/>
              </a:ext>
            </a:extLst>
          </p:cNvPr>
          <p:cNvSpPr>
            <a:spLocks noGrp="1"/>
          </p:cNvSpPr>
          <p:nvPr>
            <p:ph type="sldNum" sz="quarter" idx="12"/>
          </p:nvPr>
        </p:nvSpPr>
        <p:spPr/>
        <p:txBody>
          <a:bodyPr/>
          <a:lstStyle>
            <a:lvl1pPr>
              <a:defRPr/>
            </a:lvl1pPr>
          </a:lstStyle>
          <a:p>
            <a:fld id="{C0DB2017-C5EA-4040-AFCE-66D928E4D27A}" type="slidenum">
              <a:rPr lang="tr-TR" altLang="tr-TR"/>
              <a:pPr/>
              <a:t>‹#›</a:t>
            </a:fld>
            <a:endParaRPr lang="tr-TR" altLang="tr-TR"/>
          </a:p>
        </p:txBody>
      </p:sp>
    </p:spTree>
    <p:extLst>
      <p:ext uri="{BB962C8B-B14F-4D97-AF65-F5344CB8AC3E}">
        <p14:creationId xmlns:p14="http://schemas.microsoft.com/office/powerpoint/2010/main" val="286379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4" descr="sunu">
            <a:extLst>
              <a:ext uri="{FF2B5EF4-FFF2-40B4-BE49-F238E27FC236}">
                <a16:creationId xmlns="" xmlns:a16="http://schemas.microsoft.com/office/drawing/2014/main" id="{2F46E11D-82FC-4A81-B285-A43A1849538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B2E54319-3A17-43C6-A602-9A1DD41A4ED1}"/>
              </a:ext>
            </a:extLst>
          </p:cNvPr>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a:extLst>
              <a:ext uri="{FF2B5EF4-FFF2-40B4-BE49-F238E27FC236}">
                <a16:creationId xmlns="" xmlns:a16="http://schemas.microsoft.com/office/drawing/2014/main" id="{EDF23EF2-C3E3-40B2-8607-968EF51F26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a:extLst>
              <a:ext uri="{FF2B5EF4-FFF2-40B4-BE49-F238E27FC236}">
                <a16:creationId xmlns="" xmlns:a16="http://schemas.microsoft.com/office/drawing/2014/main" id="{7D9C3D52-DC02-4970-9D95-AF91DC6A9A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a:extLst>
              <a:ext uri="{FF2B5EF4-FFF2-40B4-BE49-F238E27FC236}">
                <a16:creationId xmlns="" xmlns:a16="http://schemas.microsoft.com/office/drawing/2014/main" id="{36155F93-8516-4423-BB06-FE58C6BC18EC}"/>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 xmlns:a16="http://schemas.microsoft.com/office/drawing/2014/main" id="{507077AC-5583-4387-953F-4136A5B0555E}"/>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 xmlns:a16="http://schemas.microsoft.com/office/drawing/2014/main" id="{3B5A4FE1-63E2-43CA-8B3E-66C7A4D5FB09}"/>
              </a:ext>
            </a:extLst>
          </p:cNvPr>
          <p:cNvSpPr>
            <a:spLocks noGrp="1"/>
          </p:cNvSpPr>
          <p:nvPr>
            <p:ph type="sldNum" sz="quarter" idx="12"/>
          </p:nvPr>
        </p:nvSpPr>
        <p:spPr/>
        <p:txBody>
          <a:bodyPr/>
          <a:lstStyle>
            <a:lvl1pPr>
              <a:defRPr/>
            </a:lvl1pPr>
          </a:lstStyle>
          <a:p>
            <a:fld id="{CA35059F-8913-415E-B6EE-8A0C42125F00}" type="slidenum">
              <a:rPr lang="tr-TR" altLang="tr-TR"/>
              <a:pPr/>
              <a:t>‹#›</a:t>
            </a:fld>
            <a:endParaRPr lang="tr-TR" altLang="tr-TR"/>
          </a:p>
        </p:txBody>
      </p:sp>
    </p:spTree>
    <p:extLst>
      <p:ext uri="{BB962C8B-B14F-4D97-AF65-F5344CB8AC3E}">
        <p14:creationId xmlns:p14="http://schemas.microsoft.com/office/powerpoint/2010/main" val="181784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4" descr="sunu">
            <a:extLst>
              <a:ext uri="{FF2B5EF4-FFF2-40B4-BE49-F238E27FC236}">
                <a16:creationId xmlns="" xmlns:a16="http://schemas.microsoft.com/office/drawing/2014/main" id="{DA90758A-5C1B-417F-A445-9333CC1F7BA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B62BB14D-A81B-4BF0-9E5C-85B48DB3449D}"/>
              </a:ext>
            </a:extLst>
          </p:cNvPr>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a:extLst>
              <a:ext uri="{FF2B5EF4-FFF2-40B4-BE49-F238E27FC236}">
                <a16:creationId xmlns="" xmlns:a16="http://schemas.microsoft.com/office/drawing/2014/main" id="{F9C027C4-3CCB-41BC-A1B0-C948BA7A7EA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a:extLst>
              <a:ext uri="{FF2B5EF4-FFF2-40B4-BE49-F238E27FC236}">
                <a16:creationId xmlns="" xmlns:a16="http://schemas.microsoft.com/office/drawing/2014/main" id="{2EC9412D-38CF-44CA-AB58-109946B99B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a:extLst>
              <a:ext uri="{FF2B5EF4-FFF2-40B4-BE49-F238E27FC236}">
                <a16:creationId xmlns="" xmlns:a16="http://schemas.microsoft.com/office/drawing/2014/main" id="{30EED56E-5A68-4365-8B88-F5C974F7A748}"/>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 xmlns:a16="http://schemas.microsoft.com/office/drawing/2014/main" id="{A366051D-8C40-41E1-9FAC-3333DEA17A12}"/>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 xmlns:a16="http://schemas.microsoft.com/office/drawing/2014/main" id="{FF462AE5-A6F0-4C34-907D-1D343CF21471}"/>
              </a:ext>
            </a:extLst>
          </p:cNvPr>
          <p:cNvSpPr>
            <a:spLocks noGrp="1"/>
          </p:cNvSpPr>
          <p:nvPr>
            <p:ph type="sldNum" sz="quarter" idx="12"/>
          </p:nvPr>
        </p:nvSpPr>
        <p:spPr/>
        <p:txBody>
          <a:bodyPr/>
          <a:lstStyle>
            <a:lvl1pPr>
              <a:defRPr/>
            </a:lvl1pPr>
          </a:lstStyle>
          <a:p>
            <a:fld id="{2FD47004-EDAA-4BCF-9DE3-C7477122C224}" type="slidenum">
              <a:rPr lang="tr-TR" altLang="tr-TR"/>
              <a:pPr/>
              <a:t>‹#›</a:t>
            </a:fld>
            <a:endParaRPr lang="tr-TR" altLang="tr-TR"/>
          </a:p>
        </p:txBody>
      </p:sp>
    </p:spTree>
    <p:extLst>
      <p:ext uri="{BB962C8B-B14F-4D97-AF65-F5344CB8AC3E}">
        <p14:creationId xmlns:p14="http://schemas.microsoft.com/office/powerpoint/2010/main" val="234205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1472F3F7-B9CC-4C99-93C4-E01C35479B1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 xmlns:a16="http://schemas.microsoft.com/office/drawing/2014/main" id="{773EF15F-EC6B-4E6E-BC68-97CFA2DF0CD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 xmlns:a16="http://schemas.microsoft.com/office/drawing/2014/main" id="{3D7AB4DE-139B-43F0-B6A7-166B526EC03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029" name="Rectangle 5">
            <a:extLst>
              <a:ext uri="{FF2B5EF4-FFF2-40B4-BE49-F238E27FC236}">
                <a16:creationId xmlns="" xmlns:a16="http://schemas.microsoft.com/office/drawing/2014/main" id="{C1205DE4-E68B-4831-96FC-7B4627FF135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a:extLst>
              <a:ext uri="{FF2B5EF4-FFF2-40B4-BE49-F238E27FC236}">
                <a16:creationId xmlns="" xmlns:a16="http://schemas.microsoft.com/office/drawing/2014/main" id="{FDB0B5E3-58EB-493C-B893-C9EDC94552F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2AD343-42BE-4C0D-8C43-9BE1CB1E29F7}"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a:extLst>
              <a:ext uri="{FF2B5EF4-FFF2-40B4-BE49-F238E27FC236}">
                <a16:creationId xmlns="" xmlns:a16="http://schemas.microsoft.com/office/drawing/2014/main" id="{95F6E267-728F-4FB0-8651-BFFD2B0EC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012"/>
            <a:ext cx="9392574" cy="6850988"/>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a:extLst>
              <a:ext uri="{FF2B5EF4-FFF2-40B4-BE49-F238E27FC236}">
                <a16:creationId xmlns="" xmlns:a16="http://schemas.microsoft.com/office/drawing/2014/main" id="{F38C432D-5372-448E-9829-E0F45631D439}"/>
              </a:ext>
            </a:extLst>
          </p:cNvPr>
          <p:cNvSpPr>
            <a:spLocks noGrp="1" noChangeArrowheads="1"/>
          </p:cNvSpPr>
          <p:nvPr>
            <p:ph type="subTitle" idx="1"/>
          </p:nvPr>
        </p:nvSpPr>
        <p:spPr>
          <a:xfrm>
            <a:off x="3200400" y="3165806"/>
            <a:ext cx="6096000" cy="533400"/>
          </a:xfrm>
        </p:spPr>
        <p:txBody>
          <a:bodyPr/>
          <a:lstStyle/>
          <a:p>
            <a:pPr>
              <a:lnSpc>
                <a:spcPct val="90000"/>
              </a:lnSpc>
            </a:pPr>
            <a:r>
              <a:rPr lang="tr-TR" altLang="tr-TR" sz="3200" b="1" dirty="0" smtClean="0"/>
              <a:t>SPOR YÖNETİCİLİĞİ BÖLÜMÜ</a:t>
            </a:r>
            <a:endParaRPr lang="tr-TR" altLang="tr-TR" sz="3200" b="1" dirty="0"/>
          </a:p>
        </p:txBody>
      </p:sp>
      <p:sp>
        <p:nvSpPr>
          <p:cNvPr id="6" name="Rectangle 8">
            <a:extLst>
              <a:ext uri="{FF2B5EF4-FFF2-40B4-BE49-F238E27FC236}">
                <a16:creationId xmlns="" xmlns:a16="http://schemas.microsoft.com/office/drawing/2014/main" id="{40919079-B759-42A8-9F3B-9A1143AB97DE}"/>
              </a:ext>
            </a:extLst>
          </p:cNvPr>
          <p:cNvSpPr txBox="1">
            <a:spLocks noChangeArrowheads="1"/>
          </p:cNvSpPr>
          <p:nvPr/>
        </p:nvSpPr>
        <p:spPr bwMode="auto">
          <a:xfrm>
            <a:off x="2895600" y="1143000"/>
            <a:ext cx="609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3200" b="1" dirty="0" smtClean="0"/>
              <a:t>YAŞAR DOĞU </a:t>
            </a:r>
          </a:p>
          <a:p>
            <a:pPr>
              <a:lnSpc>
                <a:spcPct val="90000"/>
              </a:lnSpc>
            </a:pPr>
            <a:r>
              <a:rPr lang="tr-TR" altLang="tr-TR" sz="3200" b="1" dirty="0" smtClean="0"/>
              <a:t>SPOR BİLİMLERİ FAKÜLTESİ</a:t>
            </a:r>
          </a:p>
        </p:txBody>
      </p:sp>
      <p:sp>
        <p:nvSpPr>
          <p:cNvPr id="7" name="Rectangle 8">
            <a:extLst>
              <a:ext uri="{FF2B5EF4-FFF2-40B4-BE49-F238E27FC236}">
                <a16:creationId xmlns="" xmlns:a16="http://schemas.microsoft.com/office/drawing/2014/main" id="{FA81E1F3-CB27-487C-8780-092A73586388}"/>
              </a:ext>
            </a:extLst>
          </p:cNvPr>
          <p:cNvSpPr txBox="1">
            <a:spLocks noChangeArrowheads="1"/>
          </p:cNvSpPr>
          <p:nvPr/>
        </p:nvSpPr>
        <p:spPr bwMode="auto">
          <a:xfrm>
            <a:off x="3048000" y="4724400"/>
            <a:ext cx="609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b="1" i="1" dirty="0" smtClean="0"/>
              <a:t>SYB 306 SPOR YÖNETİMİNDE LİDERLİK</a:t>
            </a:r>
            <a:endParaRPr lang="tr-TR" altLang="tr-TR" b="1" i="1" dirty="0"/>
          </a:p>
        </p:txBody>
      </p:sp>
      <p:sp>
        <p:nvSpPr>
          <p:cNvPr id="8" name="Rectangle 8">
            <a:extLst>
              <a:ext uri="{FF2B5EF4-FFF2-40B4-BE49-F238E27FC236}">
                <a16:creationId xmlns="" xmlns:a16="http://schemas.microsoft.com/office/drawing/2014/main" id="{2B89DD1B-66F7-4797-94FB-C51343EB1C18}"/>
              </a:ext>
            </a:extLst>
          </p:cNvPr>
          <p:cNvSpPr txBox="1">
            <a:spLocks noChangeArrowheads="1"/>
          </p:cNvSpPr>
          <p:nvPr/>
        </p:nvSpPr>
        <p:spPr bwMode="auto">
          <a:xfrm>
            <a:off x="3048000" y="5334000"/>
            <a:ext cx="609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2000" b="1" i="1" dirty="0" smtClean="0"/>
              <a:t>ÖĞR. GÖR. KAZIM BIYIK</a:t>
            </a:r>
            <a:endParaRPr lang="tr-TR" altLang="tr-TR" sz="20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640960" cy="4525963"/>
          </a:xfrm>
        </p:spPr>
        <p:txBody>
          <a:bodyPr/>
          <a:lstStyle/>
          <a:p>
            <a:r>
              <a:rPr lang="tr-TR" sz="2800" b="1" dirty="0">
                <a:solidFill>
                  <a:srgbClr val="FF0000"/>
                </a:solidFill>
                <a:latin typeface="Times New Roman" pitchFamily="18" charset="0"/>
                <a:cs typeface="Times New Roman" pitchFamily="18" charset="0"/>
              </a:rPr>
              <a:t>Beraber çalıştıkları yardımcı antrenörleri </a:t>
            </a:r>
            <a:r>
              <a:rPr lang="tr-TR" sz="2800" dirty="0">
                <a:latin typeface="Times New Roman" pitchFamily="18" charset="0"/>
                <a:cs typeface="Times New Roman" pitchFamily="18" charset="0"/>
              </a:rPr>
              <a:t>ile her türlü bilgi alışverişine girmeli ve takım ile ilgili teknik, taktik ve diğer konularda tartışmaktan kaçınmamalıdırlar.</a:t>
            </a:r>
          </a:p>
          <a:p>
            <a:r>
              <a:rPr lang="tr-TR" sz="2800" b="1" dirty="0">
                <a:solidFill>
                  <a:srgbClr val="FF0000"/>
                </a:solidFill>
                <a:latin typeface="Times New Roman" pitchFamily="18" charset="0"/>
                <a:cs typeface="Times New Roman" pitchFamily="18" charset="0"/>
              </a:rPr>
              <a:t>Lider antrenörler </a:t>
            </a:r>
            <a:r>
              <a:rPr lang="tr-TR" sz="2800" dirty="0">
                <a:latin typeface="Times New Roman" pitchFamily="18" charset="0"/>
                <a:cs typeface="Times New Roman" pitchFamily="18" charset="0"/>
              </a:rPr>
              <a:t>sporcuların hedefler belirlemelerine ve belirledikleri hedefleri ulaşmaları için yollar göstermeye yardımcı olmalıdırlar.</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0"/>
            <a:ext cx="5867400" cy="29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96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5832648"/>
          </a:xfrm>
        </p:spPr>
        <p:txBody>
          <a:bodyPr>
            <a:noAutofit/>
          </a:bodyPr>
          <a:lstStyle/>
          <a:p>
            <a:r>
              <a:rPr lang="tr-TR" b="1" dirty="0">
                <a:solidFill>
                  <a:srgbClr val="FF0000"/>
                </a:solidFill>
                <a:latin typeface="Times New Roman" pitchFamily="18" charset="0"/>
                <a:cs typeface="Times New Roman" pitchFamily="18" charset="0"/>
              </a:rPr>
              <a:t>Liderlikte sporcuların olgunluk </a:t>
            </a:r>
            <a:r>
              <a:rPr lang="tr-TR" dirty="0">
                <a:latin typeface="Times New Roman" pitchFamily="18" charset="0"/>
                <a:cs typeface="Times New Roman" pitchFamily="18" charset="0"/>
              </a:rPr>
              <a:t>düzeyleri ve içinde bulunulan durumlar önemli rol oynamaktadır. Bu nedenle antrenörler sporcuların yaşları ve olgunluk düzeyleri ile ilgili dikkatli davranmalıdırlar.</a:t>
            </a:r>
          </a:p>
          <a:p>
            <a:pPr algn="just"/>
            <a:r>
              <a:rPr lang="tr-TR" b="1" dirty="0">
                <a:solidFill>
                  <a:srgbClr val="FF0000"/>
                </a:solidFill>
                <a:latin typeface="Times New Roman" pitchFamily="18" charset="0"/>
                <a:cs typeface="Times New Roman" pitchFamily="18" charset="0"/>
              </a:rPr>
              <a:t>Antrenörlerle sporcu </a:t>
            </a:r>
            <a:r>
              <a:rPr lang="tr-TR" dirty="0">
                <a:latin typeface="Times New Roman" pitchFamily="18" charset="0"/>
                <a:cs typeface="Times New Roman" pitchFamily="18" charset="0"/>
              </a:rPr>
              <a:t>arasındaki karşılıklı etkileşimin kalitesi taktımın başarısı için oldukça önemlidir. Bu nedenle sporcu ile antrenör arasındaki karşılıklı etkileşimi geliştirmede en etkili yol başarılı iletişim becerilerine sahip olmaktadır.</a:t>
            </a:r>
          </a:p>
          <a:p>
            <a:pPr marL="0" indent="0">
              <a:buNone/>
            </a:pPr>
            <a:endParaRPr lang="tr-TR" dirty="0"/>
          </a:p>
        </p:txBody>
      </p:sp>
    </p:spTree>
    <p:extLst>
      <p:ext uri="{BB962C8B-B14F-4D97-AF65-F5344CB8AC3E}">
        <p14:creationId xmlns:p14="http://schemas.microsoft.com/office/powerpoint/2010/main" val="15891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381000"/>
            <a:ext cx="8515672" cy="4525963"/>
          </a:xfrm>
        </p:spPr>
        <p:txBody>
          <a:bodyPr/>
          <a:lstStyle/>
          <a:p>
            <a:pPr marL="0" indent="0">
              <a:buNone/>
            </a:pPr>
            <a:r>
              <a:rPr lang="tr-TR" sz="4000" b="1" dirty="0" smtClean="0">
                <a:solidFill>
                  <a:srgbClr val="FF0000"/>
                </a:solidFill>
                <a:latin typeface="Times New Roman" pitchFamily="18" charset="0"/>
                <a:cs typeface="Times New Roman" pitchFamily="18" charset="0"/>
              </a:rPr>
              <a:t>11.2.Antrenörlük                     </a:t>
            </a:r>
          </a:p>
          <a:p>
            <a:pPr marL="0" indent="0">
              <a:buNone/>
            </a:pPr>
            <a:r>
              <a:rPr lang="tr-TR" sz="2800" dirty="0" smtClean="0">
                <a:latin typeface="Times New Roman" pitchFamily="18" charset="0"/>
                <a:cs typeface="Times New Roman" pitchFamily="18" charset="0"/>
              </a:rPr>
              <a:t>Antrenörler</a:t>
            </a:r>
            <a:r>
              <a:rPr lang="tr-TR" sz="2800" dirty="0">
                <a:latin typeface="Times New Roman" pitchFamily="18" charset="0"/>
                <a:cs typeface="Times New Roman" pitchFamily="18" charset="0"/>
              </a:rPr>
              <a:t>, uzun vadeli olarak hazırladıkları antrenman taslaklarına hayatiyet kazandıran, sporcuların dayanıklılığı, çevikliğini, nefes gücünü arttırarak mücadele yeteneğini güçlendiren ve onların kişiliklerinin gelişimini sağlarken toplumsal yapılarının mimarı olan eğitimcilerdir.</a:t>
            </a:r>
          </a:p>
          <a:p>
            <a:pPr marL="0" indent="0">
              <a:buNone/>
            </a:pPr>
            <a:endParaRPr lang="tr-TR" sz="2800" dirty="0"/>
          </a:p>
        </p:txBody>
      </p:sp>
      <p:pic>
        <p:nvPicPr>
          <p:cNvPr id="2050" name="Picture 2" descr="FATÄ°H TERÄ°M VE GS ANTRENMANLAR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69962"/>
            <a:ext cx="6348549" cy="255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5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152400"/>
            <a:ext cx="8839200" cy="4525963"/>
          </a:xfrm>
        </p:spPr>
        <p:txBody>
          <a:bodyPr/>
          <a:lstStyle/>
          <a:p>
            <a:r>
              <a:rPr lang="tr-TR" sz="2800" b="1" dirty="0" smtClean="0">
                <a:solidFill>
                  <a:srgbClr val="FF0000"/>
                </a:solidFill>
                <a:latin typeface="Times New Roman" pitchFamily="18" charset="0"/>
                <a:cs typeface="Times New Roman" pitchFamily="18" charset="0"/>
              </a:rPr>
              <a:t>Antrenörler </a:t>
            </a:r>
            <a:r>
              <a:rPr lang="tr-TR" sz="2800" b="1" dirty="0">
                <a:solidFill>
                  <a:srgbClr val="FF0000"/>
                </a:solidFill>
                <a:latin typeface="Times New Roman" pitchFamily="18" charset="0"/>
                <a:cs typeface="Times New Roman" pitchFamily="18" charset="0"/>
              </a:rPr>
              <a:t>sporculara</a:t>
            </a:r>
            <a:r>
              <a:rPr lang="tr-TR" sz="2800" dirty="0">
                <a:latin typeface="Times New Roman" pitchFamily="18" charset="0"/>
                <a:cs typeface="Times New Roman" pitchFamily="18" charset="0"/>
              </a:rPr>
              <a:t> spor kurallarını ve taktiklerini öğreten, onları çalıştıran, sporcuların kabiliyetlerini keşfederek, onları karşılaşmalara hazırlayan ve yapılarına uygun bir disiplin geliştiren kişilerdir.  </a:t>
            </a:r>
            <a:r>
              <a:rPr lang="tr-TR" sz="2800" dirty="0" smtClean="0">
                <a:latin typeface="Times New Roman" pitchFamily="18" charset="0"/>
                <a:cs typeface="Times New Roman" pitchFamily="18" charset="0"/>
              </a:rPr>
              <a:t>      Bu </a:t>
            </a:r>
            <a:r>
              <a:rPr lang="tr-TR" sz="2800" dirty="0">
                <a:latin typeface="Times New Roman" pitchFamily="18" charset="0"/>
                <a:cs typeface="Times New Roman" pitchFamily="18" charset="0"/>
              </a:rPr>
              <a:t>kişiler sahip oldukları bilgi ve tecrübeleri sporculara aktarırlar, spor kuralları hakkında bilgi verirler, takımda birlik ve beraberliğin kazanılmasını sağlamaya </a:t>
            </a:r>
            <a:r>
              <a:rPr lang="tr-TR" sz="2800" dirty="0" smtClean="0">
                <a:latin typeface="Times New Roman" pitchFamily="18" charset="0"/>
                <a:cs typeface="Times New Roman" pitchFamily="18" charset="0"/>
              </a:rPr>
              <a:t>çalışırlar. </a:t>
            </a:r>
            <a:endParaRPr lang="tr-TR" sz="2800" dirty="0">
              <a:latin typeface="Times New Roman" pitchFamily="18" charset="0"/>
              <a:cs typeface="Times New Roman" pitchFamily="18" charset="0"/>
            </a:endParaRPr>
          </a:p>
        </p:txBody>
      </p:sp>
      <p:pic>
        <p:nvPicPr>
          <p:cNvPr id="1026" name="Picture 2" descr="ŞENOL GÜNEŞ MİLLİ TAKIM ANTRENM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3276600"/>
            <a:ext cx="6477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52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4525963"/>
          </a:xfrm>
        </p:spPr>
        <p:txBody>
          <a:bodyPr/>
          <a:lstStyle/>
          <a:p>
            <a:pPr marL="0" indent="0">
              <a:buNone/>
            </a:pPr>
            <a:r>
              <a:rPr lang="tr-TR" sz="2800" dirty="0">
                <a:latin typeface="Times New Roman" pitchFamily="18" charset="0"/>
                <a:cs typeface="Times New Roman" pitchFamily="18" charset="0"/>
              </a:rPr>
              <a:t>Antrenörler sporcuları dışarıdan gözlemleyip onların eksiklerini, zayıf yanlarını tespit ederek onları yönlendirirler. Aynı zamanda sporcuların rakiplerinin taktiklerini analiz ederek onları yetiştirirler.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38400"/>
            <a:ext cx="446047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898" y="2474927"/>
            <a:ext cx="4702102" cy="331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725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5832648"/>
          </a:xfrm>
        </p:spPr>
        <p:txBody>
          <a:bodyPr>
            <a:noAutofit/>
          </a:bodyPr>
          <a:lstStyle/>
          <a:p>
            <a:pPr marL="0" indent="0">
              <a:buNone/>
            </a:pPr>
            <a:r>
              <a:rPr lang="tr-TR" sz="2800" dirty="0">
                <a:latin typeface="Times New Roman" pitchFamily="18" charset="0"/>
                <a:cs typeface="Times New Roman" pitchFamily="18" charset="0"/>
              </a:rPr>
              <a:t>Antrenör kavramının bir yönü de sağlam bir kişiliğe, kuvvetli ve yeterli motivasyon özelliğine sahip, zeki ve düşünme kapasitesi yerinde, yaşayış ve davranışlarıyla örnek, doğru sözü ve güvenilir, tereddütlerini ve kendi hata ve kusurlarını belli etmeyen, bunalımdan uzak, kişilik olarak dışa dönük, iyi bir psikolog, liderlik özellikleri ile ikna kabiliyeti olan, takımda ben yerine biz duygusu dinamiği kuran, ceza ve mükafatlandırmada dengeli ve ölçülü olan, genel kültür ve meslek bilgisi arttırmak için devamlı inceleme yapan ve yabancı ülkelerdeki kendi konusunda olan yenilikleri izleyen ve gelişimleri uygulayan fiziksel yetenekleri tam, eksper ve pedagog olan bir kişidir.</a:t>
            </a:r>
          </a:p>
          <a:p>
            <a:pPr marL="0" indent="0">
              <a:buNone/>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66190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458200" cy="4525963"/>
          </a:xfrm>
        </p:spPr>
        <p:txBody>
          <a:bodyPr/>
          <a:lstStyle/>
          <a:p>
            <a:r>
              <a:rPr lang="tr-TR" sz="2800" dirty="0">
                <a:latin typeface="Times New Roman" pitchFamily="18" charset="0"/>
                <a:cs typeface="Times New Roman" pitchFamily="18" charset="0"/>
              </a:rPr>
              <a:t>Başka bir tanıma göre, sporcularına iyi huy ve doğru davranışları kazandırması yanında başarılı olabilmeleri için, müsabaka anında oluşan strese, rakibin baskılı oyununa, dar alandaki yüksek reaksiyon ve hareket çabukluğuna uyumunu sağlaması yanında antrenman formlarını uygulama anında, yeterli dinlenme molalarını da yerli yerine koyan kişidir.</a:t>
            </a:r>
          </a:p>
          <a:p>
            <a:endParaRPr lang="tr-TR" dirty="0"/>
          </a:p>
        </p:txBody>
      </p:sp>
      <p:pic>
        <p:nvPicPr>
          <p:cNvPr id="2050" name="Picture 2" descr="ŞENOL GÜNEŞ MİLLİ TAKIM ANTRENM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81400"/>
            <a:ext cx="61912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6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304800"/>
            <a:ext cx="8534400" cy="4525963"/>
          </a:xfrm>
        </p:spPr>
        <p:txBody>
          <a:bodyPr>
            <a:normAutofit lnSpcReduction="10000"/>
          </a:bodyPr>
          <a:lstStyle/>
          <a:p>
            <a:r>
              <a:rPr lang="tr-TR" sz="3000" dirty="0">
                <a:latin typeface="Times New Roman" pitchFamily="18" charset="0"/>
                <a:cs typeface="Times New Roman" pitchFamily="18" charset="0"/>
              </a:rPr>
              <a:t>Antrenörün sporcu başarısı veya performansındaki rolü, onun önceki spor yaşantısı, özel öğrenilmiş becerileri, kültürü, fiziksel şartlar ve çalışma yeri, sporcusuyla ilgilenme, motivasyon ve uyumu ile ilgilidir. Antrenörler sporcularına, problemleri görmezden gelmeyi değil, onu çözme becerisini kazandırmaya çalışır. Antrenörler her şeyi bilmek zorunda değildirler.  Başarılı bir antrenörün özelliği kendisine faydalı olabilecek uzmanlarla birlikte çalışmak olmalıdır.</a:t>
            </a:r>
          </a:p>
          <a:p>
            <a:endParaRPr lang="tr-TR" dirty="0">
              <a:latin typeface="Times New Roman" pitchFamily="18" charset="0"/>
              <a:cs typeface="Times New Roman" pitchFamily="18" charset="0"/>
            </a:endParaRPr>
          </a:p>
        </p:txBody>
      </p:sp>
      <p:sp>
        <p:nvSpPr>
          <p:cNvPr id="4" name="AutoShape 2" descr="abdullah avcÄ± VE ANTRENMANLAR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492651"/>
            <a:ext cx="4648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3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458200" cy="5361459"/>
          </a:xfrm>
        </p:spPr>
        <p:txBody>
          <a:bodyPr>
            <a:normAutofit fontScale="85000" lnSpcReduction="10000"/>
          </a:bodyPr>
          <a:lstStyle/>
          <a:p>
            <a:pPr marL="0" indent="0">
              <a:buNone/>
            </a:pPr>
            <a:r>
              <a:rPr lang="tr-TR" sz="3300" dirty="0">
                <a:latin typeface="Times New Roman" pitchFamily="18" charset="0"/>
                <a:cs typeface="Times New Roman" pitchFamily="18" charset="0"/>
              </a:rPr>
              <a:t>Başarılı bir antrenörün, spor bilimleri, spor yönetimi, teknik ve taktikler hakkında iyi bir bilgiye sahip olmasının yanı sıra çeşitli kitaplar, seminerler ve elektronik kaynaklar vasıtasıyla sahip oldukları spor bilgilerini geliştirmeleri, yenilikleri takip etmeleri gerekmektedir. </a:t>
            </a:r>
            <a:endParaRPr lang="tr-TR" sz="3300" dirty="0" smtClean="0">
              <a:latin typeface="Times New Roman" pitchFamily="18" charset="0"/>
              <a:cs typeface="Times New Roman" pitchFamily="18" charset="0"/>
            </a:endParaRPr>
          </a:p>
          <a:p>
            <a:pPr marL="0" indent="0">
              <a:buNone/>
            </a:pPr>
            <a:r>
              <a:rPr lang="tr-TR" sz="3300" dirty="0" smtClean="0">
                <a:latin typeface="Times New Roman" pitchFamily="18" charset="0"/>
                <a:cs typeface="Times New Roman" pitchFamily="18" charset="0"/>
              </a:rPr>
              <a:t>İyi </a:t>
            </a:r>
            <a:r>
              <a:rPr lang="tr-TR" sz="3300" dirty="0">
                <a:latin typeface="Times New Roman" pitchFamily="18" charset="0"/>
                <a:cs typeface="Times New Roman" pitchFamily="18" charset="0"/>
              </a:rPr>
              <a:t>bir futbol antrenörü planlama ve organize etme yeteneğine sahip olmalı, her bir oyuncusunun sorun ve problemleri ile ayrı ayrı ilgilenmeli, bir doktor gibi davranmalıdır. Başarılı futbol antrenörlerinin başarılarının arkasında yatan en temel özellikler yaratıcı, motive edici ve bilgili olmalıdır. Ayrıca başarılı antrenörler oyuncuları çok iyi okuyabilen ve analiz edebilen kişidir.</a:t>
            </a:r>
          </a:p>
          <a:p>
            <a:pPr marL="0" indent="0">
              <a:buNone/>
            </a:pPr>
            <a:endParaRPr lang="tr-TR" dirty="0"/>
          </a:p>
        </p:txBody>
      </p:sp>
    </p:spTree>
    <p:extLst>
      <p:ext uri="{BB962C8B-B14F-4D97-AF65-F5344CB8AC3E}">
        <p14:creationId xmlns:p14="http://schemas.microsoft.com/office/powerpoint/2010/main" val="2672077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66800"/>
            <a:ext cx="8229600" cy="4525963"/>
          </a:xfrm>
        </p:spPr>
        <p:txBody>
          <a:bodyPr/>
          <a:lstStyle/>
          <a:p>
            <a:pPr marL="0" indent="0" algn="ctr">
              <a:buNone/>
            </a:pPr>
            <a:endParaRPr lang="tr-TR" dirty="0" smtClean="0"/>
          </a:p>
          <a:p>
            <a:pPr marL="0" indent="0" algn="ctr">
              <a:buNone/>
            </a:pPr>
            <a:r>
              <a:rPr lang="tr-TR" b="1" dirty="0" smtClean="0"/>
              <a:t>ÖĞR. GÖR. KAZIM BIYIK</a:t>
            </a:r>
          </a:p>
          <a:p>
            <a:pPr marL="0" indent="0" algn="ctr">
              <a:buNone/>
            </a:pPr>
            <a:endParaRPr lang="tr-TR" b="1" dirty="0" smtClean="0"/>
          </a:p>
          <a:p>
            <a:pPr marL="0" indent="0" algn="ctr">
              <a:buNone/>
            </a:pPr>
            <a:r>
              <a:rPr lang="tr-TR" b="1" dirty="0" smtClean="0">
                <a:solidFill>
                  <a:srgbClr val="FF0000"/>
                </a:solidFill>
              </a:rPr>
              <a:t>TEŞEKKÜRLER</a:t>
            </a:r>
          </a:p>
          <a:p>
            <a:pPr marL="0" indent="0" algn="ctr">
              <a:buNone/>
            </a:pPr>
            <a:endParaRPr lang="tr-TR" b="1" dirty="0"/>
          </a:p>
          <a:p>
            <a:pPr marL="0" indent="0" algn="ctr">
              <a:buNone/>
            </a:pPr>
            <a:r>
              <a:rPr lang="tr-TR" b="1" dirty="0" smtClean="0"/>
              <a:t>Samsun</a:t>
            </a:r>
          </a:p>
          <a:p>
            <a:pPr marL="0" indent="0" algn="ctr">
              <a:buNone/>
            </a:pPr>
            <a:r>
              <a:rPr lang="tr-TR" b="1" dirty="0" smtClean="0"/>
              <a:t>2021</a:t>
            </a:r>
            <a:endParaRPr lang="tr-TR" b="1" dirty="0"/>
          </a:p>
        </p:txBody>
      </p:sp>
    </p:spTree>
    <p:extLst>
      <p:ext uri="{BB962C8B-B14F-4D97-AF65-F5344CB8AC3E}">
        <p14:creationId xmlns:p14="http://schemas.microsoft.com/office/powerpoint/2010/main" val="82699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A280B79D-0B02-41AA-A0CB-21D933491A35}"/>
              </a:ext>
            </a:extLst>
          </p:cNvPr>
          <p:cNvSpPr>
            <a:spLocks noGrp="1" noChangeArrowheads="1"/>
          </p:cNvSpPr>
          <p:nvPr>
            <p:ph type="ctrTitle"/>
          </p:nvPr>
        </p:nvSpPr>
        <p:spPr>
          <a:xfrm>
            <a:off x="685800" y="1143000"/>
            <a:ext cx="7772400" cy="1470025"/>
          </a:xfrm>
        </p:spPr>
        <p:txBody>
          <a:bodyPr anchor="ctr"/>
          <a:lstStyle/>
          <a:p>
            <a:r>
              <a:rPr lang="tr-TR" sz="4400" dirty="0"/>
              <a:t>Liderlik ve antrenörlük</a:t>
            </a:r>
            <a:endParaRPr lang="tr-TR" altLang="tr-TR" sz="4400" dirty="0"/>
          </a:p>
        </p:txBody>
      </p:sp>
      <p:sp>
        <p:nvSpPr>
          <p:cNvPr id="6147" name="Rectangle 3">
            <a:extLst>
              <a:ext uri="{FF2B5EF4-FFF2-40B4-BE49-F238E27FC236}">
                <a16:creationId xmlns="" xmlns:a16="http://schemas.microsoft.com/office/drawing/2014/main" id="{F905258F-F96C-4DD7-B132-3E7AE9EEAAA2}"/>
              </a:ext>
            </a:extLst>
          </p:cNvPr>
          <p:cNvSpPr>
            <a:spLocks noGrp="1" noChangeArrowheads="1"/>
          </p:cNvSpPr>
          <p:nvPr>
            <p:ph type="subTitle" idx="1"/>
          </p:nvPr>
        </p:nvSpPr>
        <p:spPr>
          <a:xfrm>
            <a:off x="3733800" y="4082475"/>
            <a:ext cx="1676400" cy="762000"/>
          </a:xfrm>
        </p:spPr>
        <p:txBody>
          <a:bodyPr/>
          <a:lstStyle/>
          <a:p>
            <a:r>
              <a:rPr lang="tr-TR" altLang="tr-TR" sz="2800" i="1" dirty="0" smtClean="0"/>
              <a:t>Hafta-13</a:t>
            </a:r>
            <a:endParaRPr lang="tr-TR" altLang="tr-TR" sz="2800" i="1" dirty="0"/>
          </a:p>
        </p:txBody>
      </p:sp>
      <p:pic>
        <p:nvPicPr>
          <p:cNvPr id="6148" name="Picture 4" descr="sunu">
            <a:extLst>
              <a:ext uri="{FF2B5EF4-FFF2-40B4-BE49-F238E27FC236}">
                <a16:creationId xmlns="" xmlns:a16="http://schemas.microsoft.com/office/drawing/2014/main"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 xmlns:a16="http://schemas.microsoft.com/office/drawing/2014/main" id="{5CECEE48-2E7C-42F7-BDD0-3BE516D175F6}"/>
              </a:ext>
            </a:extLst>
          </p:cNvPr>
          <p:cNvSpPr txBox="1">
            <a:spLocks noChangeArrowheads="1"/>
          </p:cNvSpPr>
          <p:nvPr/>
        </p:nvSpPr>
        <p:spPr bwMode="auto">
          <a:xfrm>
            <a:off x="1143000" y="2945547"/>
            <a:ext cx="716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2800" b="1" i="1" dirty="0"/>
              <a:t>SYB 306 SPOR YÖNETİMİNDE LİDERLİK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8008" y="160337"/>
            <a:ext cx="8229600" cy="778098"/>
          </a:xfrm>
        </p:spPr>
        <p:txBody>
          <a:bodyPr>
            <a:normAutofit/>
          </a:bodyPr>
          <a:lstStyle/>
          <a:p>
            <a:r>
              <a:rPr lang="tr-TR" sz="4000" b="1" dirty="0">
                <a:solidFill>
                  <a:srgbClr val="FF0000"/>
                </a:solidFill>
                <a:latin typeface="Times New Roman" pitchFamily="18" charset="0"/>
                <a:ea typeface="+mn-ea"/>
                <a:cs typeface="Times New Roman" pitchFamily="18" charset="0"/>
              </a:rPr>
              <a:t>11. LİDERLİK ve ANTRENÖRLÜK</a:t>
            </a:r>
            <a:endParaRPr lang="tr-TR" sz="4000"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460375" y="914400"/>
            <a:ext cx="8229600" cy="4525963"/>
          </a:xfrm>
        </p:spPr>
        <p:txBody>
          <a:bodyPr/>
          <a:lstStyle/>
          <a:p>
            <a:pPr marL="0" lvl="0" indent="0">
              <a:buClr>
                <a:srgbClr val="0BD0D9"/>
              </a:buClr>
              <a:buSzPct val="95000"/>
              <a:buNone/>
            </a:pPr>
            <a:r>
              <a:rPr lang="tr-TR" sz="2800" b="1" dirty="0">
                <a:solidFill>
                  <a:srgbClr val="FF0000"/>
                </a:solidFill>
                <a:latin typeface="Times New Roman" pitchFamily="18" charset="0"/>
                <a:cs typeface="Times New Roman" pitchFamily="18" charset="0"/>
              </a:rPr>
              <a:t>11.1. Lider Antrenör</a:t>
            </a:r>
          </a:p>
          <a:p>
            <a:pPr marL="0" lvl="0" indent="0">
              <a:buClr>
                <a:srgbClr val="0BD0D9"/>
              </a:buClr>
              <a:buSzPct val="95000"/>
              <a:buNone/>
            </a:pPr>
            <a:r>
              <a:rPr lang="tr-TR" sz="2800" dirty="0" smtClean="0">
                <a:solidFill>
                  <a:prstClr val="black"/>
                </a:solidFill>
                <a:latin typeface="Times New Roman" pitchFamily="18" charset="0"/>
                <a:cs typeface="Times New Roman" pitchFamily="18" charset="0"/>
              </a:rPr>
              <a:t>Spor </a:t>
            </a:r>
            <a:r>
              <a:rPr lang="tr-TR" sz="2800" dirty="0">
                <a:solidFill>
                  <a:prstClr val="black"/>
                </a:solidFill>
                <a:latin typeface="Times New Roman" pitchFamily="18" charset="0"/>
                <a:cs typeface="Times New Roman" pitchFamily="18" charset="0"/>
              </a:rPr>
              <a:t>yönetiminde liderlik, amaçların ve planların gerçekleşmesinde en önemli etken olarak kabul edilmektedir. İyi bir lider örgüt üyelerinin kapasitelerini maksimum kullanmaları için ortam yaratmak ve motive etmek zorundadır. Takım sporları ya da bireysel sporlarda antrenör aynı zamanda iyi bir lider ve motive edici olmak zorundadır. Bu yüzden bir lider olarak antrenör insan psikolojisi ve onun beşeri ilişkilerini anlamak zorundadır</a:t>
            </a:r>
            <a:r>
              <a:rPr lang="tr-TR" sz="2800" dirty="0" smtClean="0">
                <a:solidFill>
                  <a:prstClr val="black"/>
                </a:solidFill>
                <a:latin typeface="Times New Roman" pitchFamily="18" charset="0"/>
                <a:cs typeface="Times New Roman" pitchFamily="18" charset="0"/>
              </a:rPr>
              <a:t>.</a:t>
            </a:r>
            <a:endParaRPr lang="tr-TR" sz="2800" dirty="0">
              <a:latin typeface="Times New Roman" pitchFamily="18" charset="0"/>
              <a:cs typeface="Times New Roman" pitchFamily="18" charset="0"/>
            </a:endParaRPr>
          </a:p>
        </p:txBody>
      </p:sp>
      <p:sp>
        <p:nvSpPr>
          <p:cNvPr id="4" name="AutoShape 2" descr="Ä°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Ä°lgili resi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Ä°lgili resi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Ä°lgili resi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8" name="Picture 10"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664" y="4953000"/>
            <a:ext cx="392756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2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5472608"/>
          </a:xfrm>
        </p:spPr>
        <p:txBody>
          <a:bodyPr>
            <a:noAutofit/>
          </a:bodyPr>
          <a:lstStyle/>
          <a:p>
            <a:pPr marL="0" lvl="0" indent="0">
              <a:buClr>
                <a:srgbClr val="0BD0D9"/>
              </a:buClr>
              <a:buSzPct val="95000"/>
              <a:buNone/>
            </a:pPr>
            <a:r>
              <a:rPr lang="tr-TR" sz="2800" dirty="0">
                <a:solidFill>
                  <a:prstClr val="black"/>
                </a:solidFill>
                <a:latin typeface="Times New Roman" pitchFamily="18" charset="0"/>
                <a:cs typeface="Times New Roman" pitchFamily="18" charset="0"/>
              </a:rPr>
              <a:t>Çoğunlukla kazanma ve başarı, teknik kapasitelerin kullanımı yanında sporcunun zihinsel ve psikolojik unsurlarının da başarı için en üst düzeyde olmasını gerektirmektedir.</a:t>
            </a:r>
          </a:p>
          <a:p>
            <a:pPr marL="0" lvl="0" indent="0">
              <a:buClr>
                <a:srgbClr val="0BD0D9"/>
              </a:buClr>
              <a:buSzPct val="95000"/>
              <a:buNone/>
            </a:pPr>
            <a:r>
              <a:rPr lang="tr-TR" sz="2800" dirty="0" smtClean="0">
                <a:solidFill>
                  <a:prstClr val="black"/>
                </a:solidFill>
                <a:latin typeface="Times New Roman" pitchFamily="18" charset="0"/>
                <a:cs typeface="Times New Roman" pitchFamily="18" charset="0"/>
              </a:rPr>
              <a:t>Lider </a:t>
            </a:r>
            <a:r>
              <a:rPr lang="tr-TR" sz="2800" dirty="0">
                <a:solidFill>
                  <a:prstClr val="black"/>
                </a:solidFill>
                <a:latin typeface="Times New Roman" pitchFamily="18" charset="0"/>
                <a:cs typeface="Times New Roman" pitchFamily="18" charset="0"/>
              </a:rPr>
              <a:t>bir antrenör kendi davranışlarını da izler. Başkasının davranışını değiştirirken kendi davranışını da değiştirmeye hazırdır. Üst düzey yöneticilerin çoğu; rekabetçi, yargılayıcı, iş sonuçlarına odaklanmış, sabırsız kişilerdir. Oysa antrenör; rekabetçi değil, eğitici bir rol benimsemeli, yargılamak için değil, anlamak için gözlemeli ve eleştirmelidir.</a:t>
            </a:r>
          </a:p>
          <a:p>
            <a:pPr marL="0" indent="0">
              <a:buNone/>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50577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5760640"/>
          </a:xfrm>
        </p:spPr>
        <p:txBody>
          <a:bodyPr>
            <a:normAutofit/>
          </a:bodyPr>
          <a:lstStyle/>
          <a:p>
            <a:pPr marL="274320" lvl="0" indent="-274320" algn="just">
              <a:buClr>
                <a:srgbClr val="0BD0D9"/>
              </a:buClr>
              <a:buSzPct val="95000"/>
              <a:buFont typeface="Wingdings 2"/>
              <a:buChar char=""/>
            </a:pPr>
            <a:r>
              <a:rPr lang="tr-TR" sz="2800" b="1" dirty="0">
                <a:solidFill>
                  <a:srgbClr val="FF0000"/>
                </a:solidFill>
                <a:latin typeface="Times New Roman" pitchFamily="18" charset="0"/>
                <a:cs typeface="Times New Roman" pitchFamily="18" charset="0"/>
              </a:rPr>
              <a:t>Spor kulüpleri </a:t>
            </a:r>
            <a:r>
              <a:rPr lang="tr-TR" sz="2800" dirty="0">
                <a:solidFill>
                  <a:prstClr val="black"/>
                </a:solidFill>
                <a:latin typeface="Times New Roman" pitchFamily="18" charset="0"/>
                <a:cs typeface="Times New Roman" pitchFamily="18" charset="0"/>
              </a:rPr>
              <a:t>zaman zaman içinde bulunduğu olumsuz durumlardan kurtulmak için camiayı bilen, camia tarafından tanınan o kulübe hizmeti geçmiş, inandıkları lider antrenörlere ihtiyaç duyarlar. Antrenörler de bu ihtiyaç karşısında istenilen takımın başına geçebilmektedirler. </a:t>
            </a:r>
            <a:endParaRPr lang="tr-TR" sz="2800" dirty="0" smtClean="0">
              <a:solidFill>
                <a:prstClr val="black"/>
              </a:solidFill>
              <a:latin typeface="Times New Roman" pitchFamily="18" charset="0"/>
              <a:cs typeface="Times New Roman" pitchFamily="18" charset="0"/>
            </a:endParaRPr>
          </a:p>
          <a:p>
            <a:pPr marL="274320" lvl="0" indent="-274320" algn="just">
              <a:buClr>
                <a:srgbClr val="0BD0D9"/>
              </a:buClr>
              <a:buSzPct val="95000"/>
              <a:buFont typeface="Wingdings 2"/>
              <a:buChar char=""/>
            </a:pPr>
            <a:r>
              <a:rPr lang="tr-TR" sz="2800" b="1" dirty="0" smtClean="0">
                <a:solidFill>
                  <a:srgbClr val="FF0000"/>
                </a:solidFill>
                <a:latin typeface="Times New Roman" pitchFamily="18" charset="0"/>
                <a:cs typeface="Times New Roman" pitchFamily="18" charset="0"/>
              </a:rPr>
              <a:t>Bu </a:t>
            </a:r>
            <a:r>
              <a:rPr lang="tr-TR" sz="2800" b="1" dirty="0">
                <a:solidFill>
                  <a:srgbClr val="FF0000"/>
                </a:solidFill>
                <a:latin typeface="Times New Roman" pitchFamily="18" charset="0"/>
                <a:cs typeface="Times New Roman" pitchFamily="18" charset="0"/>
              </a:rPr>
              <a:t>konuda antrenör</a:t>
            </a:r>
            <a:r>
              <a:rPr lang="tr-TR" sz="2800" dirty="0">
                <a:solidFill>
                  <a:prstClr val="black"/>
                </a:solidFill>
                <a:latin typeface="Times New Roman" pitchFamily="18" charset="0"/>
                <a:cs typeface="Times New Roman" pitchFamily="18" charset="0"/>
              </a:rPr>
              <a:t> ve gideceği takım arasındaki geçmişten gelen bağlılık ve maneviyatın da önemi büyüktür. Yine yeri geldiğinde elde edilen başarısız sonuçların ardından takımın yeni nefese ya da yeni bir kan değişikliğine ihtiyaç duyması durumunda antrenörün takımdan ayrılmasını da lider bir antrenörün davranışları arasına sokabiliriz.</a:t>
            </a:r>
          </a:p>
          <a:p>
            <a:pPr marL="0" indent="0">
              <a:buNone/>
            </a:pPr>
            <a:endParaRPr lang="tr-TR" dirty="0"/>
          </a:p>
        </p:txBody>
      </p:sp>
    </p:spTree>
    <p:extLst>
      <p:ext uri="{BB962C8B-B14F-4D97-AF65-F5344CB8AC3E}">
        <p14:creationId xmlns:p14="http://schemas.microsoft.com/office/powerpoint/2010/main" val="208214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8229600" cy="4525963"/>
          </a:xfrm>
        </p:spPr>
        <p:txBody>
          <a:bodyPr>
            <a:normAutofit/>
          </a:bodyPr>
          <a:lstStyle/>
          <a:p>
            <a:pPr marL="0" indent="0">
              <a:buNone/>
            </a:pPr>
            <a:r>
              <a:rPr lang="tr-TR" sz="2800" dirty="0">
                <a:solidFill>
                  <a:prstClr val="black"/>
                </a:solidFill>
                <a:latin typeface="Times New Roman" pitchFamily="18" charset="0"/>
                <a:cs typeface="Times New Roman" pitchFamily="18" charset="0"/>
              </a:rPr>
              <a:t>Lider antrenör yenilikçidir. Kendini geliştirir ve yeni fikirler ortaya koyar. 1953 yılında Gustave Sebes yönetimindeki Macar Milli Takımı’nın, WM sisteminin yaratıcısı İngiliz milli takımını </a:t>
            </a:r>
            <a:r>
              <a:rPr lang="tr-TR" sz="2800" dirty="0" err="1">
                <a:solidFill>
                  <a:prstClr val="black"/>
                </a:solidFill>
                <a:latin typeface="Times New Roman" pitchFamily="18" charset="0"/>
                <a:cs typeface="Times New Roman" pitchFamily="18" charset="0"/>
              </a:rPr>
              <a:t>Wembley’de</a:t>
            </a:r>
            <a:r>
              <a:rPr lang="tr-TR" sz="2800" dirty="0">
                <a:solidFill>
                  <a:prstClr val="black"/>
                </a:solidFill>
                <a:latin typeface="Times New Roman" pitchFamily="18" charset="0"/>
                <a:cs typeface="Times New Roman" pitchFamily="18" charset="0"/>
              </a:rPr>
              <a:t> 6-3 ve Budapeşte’de 7-1 gibi farklı sonuçlarla yenmesi, WM sisteminin dünya futbolu üzerindeki saltanatının yıkılmasına neden olmuştur.</a:t>
            </a:r>
            <a:endParaRPr lang="tr-TR" sz="2800" dirty="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4038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96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591872" cy="4752528"/>
          </a:xfrm>
        </p:spPr>
        <p:txBody>
          <a:bodyPr/>
          <a:lstStyle/>
          <a:p>
            <a:pPr marL="0" lvl="0" indent="0">
              <a:buClr>
                <a:srgbClr val="0BD0D9"/>
              </a:buClr>
              <a:buSzPct val="95000"/>
              <a:buNone/>
            </a:pPr>
            <a:r>
              <a:rPr lang="tr-TR" sz="2800" dirty="0" smtClean="0">
                <a:solidFill>
                  <a:prstClr val="black"/>
                </a:solidFill>
                <a:latin typeface="Times New Roman" pitchFamily="18" charset="0"/>
                <a:cs typeface="Times New Roman" pitchFamily="18" charset="0"/>
              </a:rPr>
              <a:t>Çünkü Macar orta </a:t>
            </a:r>
            <a:r>
              <a:rPr lang="tr-TR" sz="2800" dirty="0">
                <a:solidFill>
                  <a:prstClr val="black"/>
                </a:solidFill>
                <a:latin typeface="Times New Roman" pitchFamily="18" charset="0"/>
                <a:cs typeface="Times New Roman" pitchFamily="18" charset="0"/>
              </a:rPr>
              <a:t>saha oyuncularının, açık oyuncuların geri çekilmesiyle yaratılan boşlukları kullanarak farklı bir şekilde oynamaları, hücumda 4 oyuncu ve orta saha oyuncularından birini de merkezdeki savunma oyuncusunun yanına çekerek savunmada da 4 oyuncu ile oynama fikri, 4-2-4 sisteminin temelini atılmasını sağlanmıştır. Yenilikçi antrenör Gustave Sebes sayesinde Macar futbolu altın </a:t>
            </a:r>
            <a:r>
              <a:rPr lang="tr-TR" sz="2800" dirty="0" smtClean="0">
                <a:solidFill>
                  <a:prstClr val="black"/>
                </a:solidFill>
                <a:latin typeface="Times New Roman" pitchFamily="18" charset="0"/>
                <a:cs typeface="Times New Roman" pitchFamily="18" charset="0"/>
              </a:rPr>
              <a:t>çağını </a:t>
            </a:r>
            <a:r>
              <a:rPr lang="tr-TR" sz="2800" dirty="0">
                <a:solidFill>
                  <a:prstClr val="black"/>
                </a:solidFill>
                <a:latin typeface="Times New Roman" pitchFamily="18" charset="0"/>
                <a:cs typeface="Times New Roman" pitchFamily="18" charset="0"/>
              </a:rPr>
              <a:t>yaşamış ve 1954 İsviçre Dünya Kupasında final oynama başarısını göstermiştir.</a:t>
            </a:r>
          </a:p>
          <a:p>
            <a:pPr marL="0" indent="0">
              <a:buNone/>
            </a:pP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14800"/>
            <a:ext cx="298782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4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29600" cy="6192688"/>
          </a:xfrm>
        </p:spPr>
        <p:txBody>
          <a:bodyPr>
            <a:noAutofit/>
          </a:bodyPr>
          <a:lstStyle/>
          <a:p>
            <a:r>
              <a:rPr lang="tr-TR" sz="2600" b="1" dirty="0" smtClean="0">
                <a:solidFill>
                  <a:srgbClr val="FF0000"/>
                </a:solidFill>
                <a:latin typeface="Times New Roman" pitchFamily="18" charset="0"/>
                <a:cs typeface="Times New Roman" pitchFamily="18" charset="0"/>
              </a:rPr>
              <a:t>Lider </a:t>
            </a:r>
            <a:r>
              <a:rPr lang="tr-TR" sz="2600" b="1" dirty="0">
                <a:solidFill>
                  <a:srgbClr val="FF0000"/>
                </a:solidFill>
                <a:latin typeface="Times New Roman" pitchFamily="18" charset="0"/>
                <a:cs typeface="Times New Roman" pitchFamily="18" charset="0"/>
              </a:rPr>
              <a:t>antrenör</a:t>
            </a:r>
            <a:r>
              <a:rPr lang="tr-TR" sz="2600" dirty="0">
                <a:latin typeface="Times New Roman" pitchFamily="18" charset="0"/>
                <a:cs typeface="Times New Roman" pitchFamily="18" charset="0"/>
              </a:rPr>
              <a:t>, örnek alınan kişidir. </a:t>
            </a:r>
            <a:r>
              <a:rPr lang="tr-TR" sz="2600" b="1" dirty="0">
                <a:solidFill>
                  <a:srgbClr val="FF0000"/>
                </a:solidFill>
                <a:latin typeface="Times New Roman" pitchFamily="18" charset="0"/>
                <a:cs typeface="Times New Roman" pitchFamily="18" charset="0"/>
              </a:rPr>
              <a:t>Gustave </a:t>
            </a:r>
            <a:r>
              <a:rPr lang="tr-TR" sz="2600" b="1" dirty="0" smtClean="0">
                <a:solidFill>
                  <a:srgbClr val="FF0000"/>
                </a:solidFill>
                <a:latin typeface="Times New Roman" pitchFamily="18" charset="0"/>
                <a:cs typeface="Times New Roman" pitchFamily="18" charset="0"/>
              </a:rPr>
              <a:t>Sebes </a:t>
            </a:r>
            <a:r>
              <a:rPr lang="tr-TR" sz="2600" dirty="0">
                <a:latin typeface="Times New Roman" pitchFamily="18" charset="0"/>
                <a:cs typeface="Times New Roman" pitchFamily="18" charset="0"/>
              </a:rPr>
              <a:t>ile birlikte 4-2-4 taktiği ile devrim yaratan Macarların oynadığı bu sistemi 1958 Dünya Kupası Brezilya Milli Takımı uygulamış ve Dünya Şampiyonu olmuştur. Bir lider olarak antrenörler ile ilgili yapılan çeşitli araştırmalar sonuçlarına dayanılarak aşağıdaki önerilerde bulunulabilir</a:t>
            </a:r>
            <a:r>
              <a:rPr lang="tr-TR" sz="2600" dirty="0" smtClean="0">
                <a:latin typeface="Times New Roman" pitchFamily="18" charset="0"/>
                <a:cs typeface="Times New Roman" pitchFamily="18" charset="0"/>
              </a:rPr>
              <a:t>;</a:t>
            </a:r>
          </a:p>
          <a:p>
            <a:r>
              <a:rPr lang="tr-TR" sz="2600" b="1" dirty="0" smtClean="0">
                <a:solidFill>
                  <a:srgbClr val="FF0000"/>
                </a:solidFill>
                <a:latin typeface="Times New Roman" pitchFamily="18" charset="0"/>
                <a:cs typeface="Times New Roman" pitchFamily="18" charset="0"/>
              </a:rPr>
              <a:t>Bütün </a:t>
            </a:r>
            <a:r>
              <a:rPr lang="tr-TR" sz="2600" b="1" dirty="0">
                <a:solidFill>
                  <a:srgbClr val="FF0000"/>
                </a:solidFill>
                <a:latin typeface="Times New Roman" pitchFamily="18" charset="0"/>
                <a:cs typeface="Times New Roman" pitchFamily="18" charset="0"/>
              </a:rPr>
              <a:t>başarılı </a:t>
            </a:r>
            <a:r>
              <a:rPr lang="tr-TR" sz="2600" dirty="0">
                <a:latin typeface="Times New Roman" pitchFamily="18" charset="0"/>
                <a:cs typeface="Times New Roman" pitchFamily="18" charset="0"/>
              </a:rPr>
              <a:t>liderlerin birbirlerinden ayrı özellikleri bulunmaktadır. Antrenörler bazı liderlerle veya meslek taşları ile bir takım özellikleri taşımadıkları için kaygılanmamalıdır</a:t>
            </a:r>
            <a:r>
              <a:rPr lang="tr-TR" sz="2600" dirty="0" smtClean="0">
                <a:latin typeface="Times New Roman" pitchFamily="18" charset="0"/>
                <a:cs typeface="Times New Roman" pitchFamily="18" charset="0"/>
              </a:rPr>
              <a:t>.</a:t>
            </a:r>
          </a:p>
          <a:p>
            <a:r>
              <a:rPr lang="tr-TR" sz="2600" b="1" dirty="0" smtClean="0">
                <a:solidFill>
                  <a:srgbClr val="FF0000"/>
                </a:solidFill>
                <a:latin typeface="Times New Roman" pitchFamily="18" charset="0"/>
                <a:cs typeface="Times New Roman" pitchFamily="18" charset="0"/>
              </a:rPr>
              <a:t>Liderlik</a:t>
            </a:r>
            <a:r>
              <a:rPr lang="tr-TR" sz="2600" dirty="0" smtClean="0">
                <a:latin typeface="Times New Roman" pitchFamily="18" charset="0"/>
                <a:cs typeface="Times New Roman" pitchFamily="18" charset="0"/>
              </a:rPr>
              <a:t> </a:t>
            </a:r>
            <a:r>
              <a:rPr lang="tr-TR" sz="2600" dirty="0">
                <a:latin typeface="Times New Roman" pitchFamily="18" charset="0"/>
                <a:cs typeface="Times New Roman" pitchFamily="18" charset="0"/>
              </a:rPr>
              <a:t>davranışları sonradan öğrenilip, geliştirilebilir. Antrenör başarılı liderlerde gördükleri ve sahip olmak istedikleri bu özellikleri öğrenebilirler.</a:t>
            </a:r>
          </a:p>
        </p:txBody>
      </p:sp>
    </p:spTree>
    <p:extLst>
      <p:ext uri="{BB962C8B-B14F-4D97-AF65-F5344CB8AC3E}">
        <p14:creationId xmlns:p14="http://schemas.microsoft.com/office/powerpoint/2010/main" val="49216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85000" lnSpcReduction="10000"/>
          </a:bodyPr>
          <a:lstStyle/>
          <a:p>
            <a:r>
              <a:rPr lang="tr-TR" b="1" dirty="0">
                <a:solidFill>
                  <a:srgbClr val="FF0000"/>
                </a:solidFill>
                <a:latin typeface="Times New Roman" pitchFamily="18" charset="0"/>
                <a:cs typeface="Times New Roman" pitchFamily="18" charset="0"/>
              </a:rPr>
              <a:t>Lider antrenör </a:t>
            </a:r>
            <a:r>
              <a:rPr lang="tr-TR" dirty="0">
                <a:latin typeface="Times New Roman" pitchFamily="18" charset="0"/>
                <a:cs typeface="Times New Roman" pitchFamily="18" charset="0"/>
              </a:rPr>
              <a:t>bulundukları kurum içerisinde başarılı organizasyon, iletişim ve planlama için çalışırken arkadaşlık, yakınlık, güven, saygı ve sevgi ortamını da kurum içerisinde yerleştirmelidir.</a:t>
            </a:r>
          </a:p>
          <a:p>
            <a:r>
              <a:rPr lang="tr-TR" dirty="0">
                <a:latin typeface="Times New Roman" pitchFamily="18" charset="0"/>
                <a:cs typeface="Times New Roman" pitchFamily="18" charset="0"/>
              </a:rPr>
              <a:t>İyi planlanmış liderlik antrenman programları, antrenörlere nasıl </a:t>
            </a:r>
            <a:r>
              <a:rPr lang="tr-TR" b="1" dirty="0">
                <a:solidFill>
                  <a:srgbClr val="FF0000"/>
                </a:solidFill>
                <a:latin typeface="Times New Roman" pitchFamily="18" charset="0"/>
                <a:cs typeface="Times New Roman" pitchFamily="18" charset="0"/>
              </a:rPr>
              <a:t>başarılı liderler </a:t>
            </a:r>
            <a:r>
              <a:rPr lang="tr-TR" dirty="0">
                <a:latin typeface="Times New Roman" pitchFamily="18" charset="0"/>
                <a:cs typeface="Times New Roman" pitchFamily="18" charset="0"/>
              </a:rPr>
              <a:t>olacaklarını göstermede etkilidirler. Bu nedenle antrenörler bu tür kurs, seminer, konferans, panel, eğitim ve öğretim çalışmalarına katılmalıdırlar.</a:t>
            </a:r>
          </a:p>
          <a:p>
            <a:r>
              <a:rPr lang="tr-TR" b="1" dirty="0">
                <a:solidFill>
                  <a:srgbClr val="FF0000"/>
                </a:solidFill>
                <a:latin typeface="Times New Roman" pitchFamily="18" charset="0"/>
                <a:cs typeface="Times New Roman" pitchFamily="18" charset="0"/>
              </a:rPr>
              <a:t>Başarılı liderlerin </a:t>
            </a:r>
            <a:r>
              <a:rPr lang="tr-TR" dirty="0">
                <a:latin typeface="Times New Roman" pitchFamily="18" charset="0"/>
                <a:cs typeface="Times New Roman" pitchFamily="18" charset="0"/>
              </a:rPr>
              <a:t>görev, kişi ve koşullarını başarıyla birleştirdikleri görülmektedir. Bu nedenle antrenörler kendilerini, oyuncularını, görevlerini ve koşullarını iyi tanımaya yönelmelidirler.</a:t>
            </a:r>
          </a:p>
          <a:p>
            <a:pPr marL="0" indent="0">
              <a:buNone/>
            </a:pPr>
            <a:endParaRPr lang="tr-TR" dirty="0"/>
          </a:p>
        </p:txBody>
      </p:sp>
    </p:spTree>
    <p:extLst>
      <p:ext uri="{BB962C8B-B14F-4D97-AF65-F5344CB8AC3E}">
        <p14:creationId xmlns:p14="http://schemas.microsoft.com/office/powerpoint/2010/main" val="539166209"/>
      </p:ext>
    </p:extLst>
  </p:cSld>
  <p:clrMapOvr>
    <a:masterClrMapping/>
  </p:clrMapOvr>
</p:sld>
</file>

<file path=ppt/theme/theme1.xml><?xml version="1.0" encoding="utf-8"?>
<a:theme xmlns:a="http://schemas.openxmlformats.org/drawingml/2006/main" name="SPOR VE TURİZ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Sunu1" id="{8726E870-6B55-4993-B173-C1955522032C}" vid="{39669771-7DC0-4038-AD34-67DC5E4A088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SPOR VE TURİZM</Template>
  <TotalTime>107</TotalTime>
  <Words>1080</Words>
  <Application>Microsoft Office PowerPoint</Application>
  <PresentationFormat>Ekran Gösterisi (4:3)</PresentationFormat>
  <Paragraphs>43</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SPOR VE TURİZM</vt:lpstr>
      <vt:lpstr>PowerPoint Sunusu</vt:lpstr>
      <vt:lpstr>Liderlik ve antrenörlük</vt:lpstr>
      <vt:lpstr>11. LİDERLİK ve ANTRENÖRLÜK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 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Acer</cp:lastModifiedBy>
  <cp:revision>13</cp:revision>
  <cp:lastPrinted>1601-01-01T00:00:00Z</cp:lastPrinted>
  <dcterms:created xsi:type="dcterms:W3CDTF">2020-01-17T09:04:40Z</dcterms:created>
  <dcterms:modified xsi:type="dcterms:W3CDTF">2021-02-03T13:41:04Z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