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3CDB8-C69B-4730-A29A-91B5C75512B1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37F6-C390-49F9-998E-558F3B82C07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187624" y="1412776"/>
            <a:ext cx="6912768" cy="1752600"/>
          </a:xfrm>
        </p:spPr>
        <p:txBody>
          <a:bodyPr>
            <a:no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Konu 3:</a:t>
            </a:r>
          </a:p>
          <a:p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ARAZİ KANUNNAMESİNE GÖRE</a:t>
            </a:r>
          </a:p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TOPRAK REJİMİ</a:t>
            </a:r>
          </a:p>
          <a:p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ARAZİ KANUNNAMESİNE GÖRE TOPRAK REJİMİ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412776"/>
            <a:ext cx="8363272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Arazi Kanunnamesi’’,ülkemizde yasalaştırma  devinimleri</a:t>
            </a:r>
          </a:p>
          <a:p>
            <a:pPr>
              <a:buNone/>
            </a:pPr>
            <a:r>
              <a:rPr lang="tr-TR" sz="2800" dirty="0" smtClean="0"/>
              <a:t>yönünden önemli bir adımdır.Daha önceleri Toprak </a:t>
            </a:r>
            <a:r>
              <a:rPr lang="tr-TR" sz="2800" dirty="0" err="1" smtClean="0"/>
              <a:t>Huku</a:t>
            </a:r>
            <a:endParaRPr lang="tr-TR" sz="2800" dirty="0" smtClean="0"/>
          </a:p>
          <a:p>
            <a:pPr>
              <a:buNone/>
            </a:pPr>
            <a:r>
              <a:rPr lang="tr-TR" sz="2800" dirty="0" err="1" smtClean="0"/>
              <a:t>ku</a:t>
            </a:r>
            <a:r>
              <a:rPr lang="tr-TR" sz="2800" dirty="0" smtClean="0"/>
              <a:t> ile ilgili kurallar çeşitli ve dağınık yasalarda yer almıştı.</a:t>
            </a:r>
          </a:p>
          <a:p>
            <a:pPr>
              <a:buNone/>
            </a:pPr>
            <a:r>
              <a:rPr lang="tr-TR" sz="2800" dirty="0" smtClean="0"/>
              <a:t>Bu yasayla ilk kez toprakla ilgili mevzuat sistematik bir </a:t>
            </a:r>
            <a:r>
              <a:rPr lang="tr-TR" sz="2800" dirty="0" err="1" smtClean="0"/>
              <a:t>bi</a:t>
            </a:r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çimde düzenlenmiş oluyordu.’’Ancak yasa yalnız bir kısım </a:t>
            </a:r>
          </a:p>
          <a:p>
            <a:pPr>
              <a:buNone/>
            </a:pPr>
            <a:r>
              <a:rPr lang="tr-TR" sz="2800" dirty="0"/>
              <a:t>t</a:t>
            </a:r>
            <a:r>
              <a:rPr lang="tr-TR" sz="2800" dirty="0" smtClean="0"/>
              <a:t>oprakları ele almakla yetinmiş,mülk topraklar hakkında </a:t>
            </a:r>
          </a:p>
          <a:p>
            <a:pPr>
              <a:buNone/>
            </a:pPr>
            <a:r>
              <a:rPr lang="tr-TR" sz="2800" dirty="0" smtClean="0"/>
              <a:t>ise fıkıh kurallarına yollamada bulunmuştur.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Arazi </a:t>
            </a:r>
            <a:r>
              <a:rPr lang="tr-TR" dirty="0"/>
              <a:t>K</a:t>
            </a:r>
            <a:r>
              <a:rPr lang="tr-TR" dirty="0" smtClean="0"/>
              <a:t>anunnamesine göre ülke toprakları beş </a:t>
            </a:r>
          </a:p>
          <a:p>
            <a:pPr>
              <a:buNone/>
            </a:pPr>
            <a:r>
              <a:rPr lang="tr-TR" dirty="0" smtClean="0"/>
              <a:t>kısma ayrılmıştır.Bunlar,</a:t>
            </a:r>
          </a:p>
          <a:p>
            <a:pPr>
              <a:buNone/>
            </a:pPr>
            <a:r>
              <a:rPr lang="tr-TR" dirty="0" smtClean="0"/>
              <a:t>1-Arazi-i </a:t>
            </a:r>
            <a:r>
              <a:rPr lang="tr-TR" dirty="0" err="1" smtClean="0"/>
              <a:t>memluke</a:t>
            </a:r>
            <a:r>
              <a:rPr lang="tr-TR" dirty="0" smtClean="0"/>
              <a:t>(mülk topraklar)</a:t>
            </a:r>
          </a:p>
          <a:p>
            <a:pPr>
              <a:buNone/>
            </a:pPr>
            <a:r>
              <a:rPr lang="tr-TR" dirty="0" smtClean="0"/>
              <a:t>2-Arazi-i </a:t>
            </a:r>
            <a:r>
              <a:rPr lang="tr-TR" dirty="0" err="1" smtClean="0"/>
              <a:t>emiriye</a:t>
            </a:r>
            <a:r>
              <a:rPr lang="tr-TR" dirty="0" smtClean="0"/>
              <a:t>(miri topraklar)</a:t>
            </a:r>
          </a:p>
          <a:p>
            <a:pPr>
              <a:buNone/>
            </a:pPr>
            <a:r>
              <a:rPr lang="tr-TR" dirty="0" smtClean="0"/>
              <a:t>3-Arazi-i </a:t>
            </a:r>
            <a:r>
              <a:rPr lang="tr-TR" dirty="0" err="1" smtClean="0"/>
              <a:t>mevkufe</a:t>
            </a:r>
            <a:r>
              <a:rPr lang="tr-TR" dirty="0" smtClean="0"/>
              <a:t>(vakıf topraklar)</a:t>
            </a:r>
          </a:p>
          <a:p>
            <a:pPr>
              <a:buNone/>
            </a:pPr>
            <a:r>
              <a:rPr lang="tr-TR" dirty="0" smtClean="0"/>
              <a:t>4-Arazi-i metruke(metruk topraklar)</a:t>
            </a:r>
          </a:p>
          <a:p>
            <a:pPr>
              <a:buNone/>
            </a:pPr>
            <a:r>
              <a:rPr lang="tr-TR" dirty="0" smtClean="0"/>
              <a:t>5-Arazi-i </a:t>
            </a:r>
            <a:r>
              <a:rPr lang="tr-TR" dirty="0" err="1" smtClean="0"/>
              <a:t>mevat</a:t>
            </a:r>
            <a:r>
              <a:rPr lang="tr-TR" dirty="0" smtClean="0"/>
              <a:t>(ölü topraklar)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1-MÜLK TOPRAKLAR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Kanunun çizdiği sınırlar içerisinde kimsenin iznine </a:t>
            </a:r>
          </a:p>
          <a:p>
            <a:pPr>
              <a:buNone/>
            </a:pPr>
            <a:r>
              <a:rPr lang="tr-TR" dirty="0" smtClean="0"/>
              <a:t> ihtiyaç duymadan, üzerine ağaç dikme, bina yapma</a:t>
            </a:r>
          </a:p>
          <a:p>
            <a:pPr>
              <a:buNone/>
            </a:pPr>
            <a:r>
              <a:rPr lang="tr-TR" dirty="0" smtClean="0"/>
              <a:t>, satabilme, bağışlayabilme ve miras bırakabilme gibi</a:t>
            </a:r>
          </a:p>
          <a:p>
            <a:pPr>
              <a:buNone/>
            </a:pPr>
            <a:r>
              <a:rPr lang="tr-TR" dirty="0" smtClean="0"/>
              <a:t> istenildiği </a:t>
            </a:r>
            <a:r>
              <a:rPr lang="tr-TR" dirty="0"/>
              <a:t>ş</a:t>
            </a:r>
            <a:r>
              <a:rPr lang="tr-TR" dirty="0" smtClean="0"/>
              <a:t>ekilde kullanılabilen arazilerdir.Yani mülki</a:t>
            </a:r>
          </a:p>
          <a:p>
            <a:pPr>
              <a:buNone/>
            </a:pPr>
            <a:r>
              <a:rPr lang="tr-TR" dirty="0" smtClean="0"/>
              <a:t> yeti ve kullanım haklarının herhangi bir şarta bağlı </a:t>
            </a:r>
          </a:p>
          <a:p>
            <a:pPr>
              <a:buNone/>
            </a:pPr>
            <a:r>
              <a:rPr lang="tr-TR" dirty="0" smtClean="0"/>
              <a:t>olmaksızın aynı kişiye ait olduğu arazilerdir. Bir başka </a:t>
            </a:r>
          </a:p>
          <a:p>
            <a:pPr>
              <a:buNone/>
            </a:pPr>
            <a:r>
              <a:rPr lang="tr-TR" dirty="0" smtClean="0"/>
              <a:t>ifade ile kişilerin üzerinde mutlak mülkiyete sahip  </a:t>
            </a:r>
          </a:p>
          <a:p>
            <a:pPr>
              <a:buNone/>
            </a:pPr>
            <a:r>
              <a:rPr lang="tr-TR" dirty="0" smtClean="0"/>
              <a:t> olduğu arazilerdir.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u="sng" dirty="0" smtClean="0"/>
              <a:t>Arazi Kanunu ikinci maddesinde mülk toprakları dört kısımda incelemektedir:</a:t>
            </a:r>
            <a:endParaRPr lang="tr-TR" sz="2800" u="sng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1.Köy ve Kasaba Sınırları İçerisinde Bulunan </a:t>
            </a:r>
          </a:p>
          <a:p>
            <a:pPr>
              <a:buNone/>
            </a:pPr>
            <a:r>
              <a:rPr lang="tr-TR" b="1" dirty="0" smtClean="0"/>
              <a:t>Mülk Topraklar:</a:t>
            </a:r>
            <a:r>
              <a:rPr lang="tr-TR" dirty="0" smtClean="0"/>
              <a:t>Büyüklüğü ne kadar olursa olsun </a:t>
            </a:r>
          </a:p>
          <a:p>
            <a:pPr>
              <a:buNone/>
            </a:pPr>
            <a:r>
              <a:rPr lang="tr-TR" sz="2800" dirty="0" smtClean="0"/>
              <a:t>köy veya kasabanın içinde bulunan araziler ile köy veya</a:t>
            </a:r>
          </a:p>
          <a:p>
            <a:pPr>
              <a:buNone/>
            </a:pPr>
            <a:r>
              <a:rPr lang="tr-TR" sz="2800" dirty="0"/>
              <a:t>k</a:t>
            </a:r>
            <a:r>
              <a:rPr lang="tr-TR" sz="2800" dirty="0" smtClean="0"/>
              <a:t>asabanın kenarlarında bulunup büyüklüğü en fazla  ya</a:t>
            </a:r>
          </a:p>
          <a:p>
            <a:pPr>
              <a:buNone/>
            </a:pPr>
            <a:r>
              <a:rPr lang="tr-TR" sz="2800" dirty="0" err="1"/>
              <a:t>r</a:t>
            </a:r>
            <a:r>
              <a:rPr lang="tr-TR" sz="2800" dirty="0" err="1" smtClean="0"/>
              <a:t>ım</a:t>
            </a:r>
            <a:r>
              <a:rPr lang="tr-TR" sz="2800" dirty="0" smtClean="0"/>
              <a:t>  dönemi geçmeyen ve kiler,ahır,kuyu gibi evi tamam</a:t>
            </a:r>
          </a:p>
          <a:p>
            <a:pPr>
              <a:buNone/>
            </a:pPr>
            <a:r>
              <a:rPr lang="tr-TR" sz="2800" dirty="0" err="1"/>
              <a:t>l</a:t>
            </a:r>
            <a:r>
              <a:rPr lang="tr-TR" sz="2800" dirty="0" err="1" smtClean="0"/>
              <a:t>ar</a:t>
            </a:r>
            <a:r>
              <a:rPr lang="tr-TR" sz="2800" dirty="0" smtClean="0"/>
              <a:t> mahiyette olup,kuyu kazmak,odun koymak gibi çeşit</a:t>
            </a:r>
          </a:p>
          <a:p>
            <a:pPr>
              <a:buNone/>
            </a:pPr>
            <a:r>
              <a:rPr lang="tr-TR" sz="2800" dirty="0" err="1"/>
              <a:t>l</a:t>
            </a:r>
            <a:r>
              <a:rPr lang="tr-TR" sz="2800" dirty="0" err="1" smtClean="0"/>
              <a:t>i</a:t>
            </a:r>
            <a:r>
              <a:rPr lang="tr-TR" sz="2800" dirty="0" smtClean="0"/>
              <a:t> amaçlar için kullanılan yani oturulan evi tamamlayan </a:t>
            </a:r>
          </a:p>
          <a:p>
            <a:pPr>
              <a:buNone/>
            </a:pPr>
            <a:r>
              <a:rPr lang="tr-TR" sz="2800" dirty="0"/>
              <a:t>b</a:t>
            </a:r>
            <a:r>
              <a:rPr lang="tr-TR" sz="2800" dirty="0" smtClean="0"/>
              <a:t>ölümlerdir.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404664"/>
            <a:ext cx="8352928" cy="61206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/>
              <a:t>2.Satış Sözleşmesi(Temlik-i Sahih)ile Miri Arazi</a:t>
            </a:r>
          </a:p>
          <a:p>
            <a:pPr>
              <a:buNone/>
            </a:pPr>
            <a:r>
              <a:rPr lang="tr-TR" b="1" dirty="0"/>
              <a:t>d</a:t>
            </a:r>
            <a:r>
              <a:rPr lang="tr-TR" b="1" dirty="0" smtClean="0"/>
              <a:t>en Ayrılarak Mülkiyete Dönüşen Topraklar:</a:t>
            </a:r>
          </a:p>
          <a:p>
            <a:pPr>
              <a:buNone/>
            </a:pPr>
            <a:r>
              <a:rPr lang="tr-TR" dirty="0" smtClean="0"/>
              <a:t>İslam hukukuna uygun bir satış sözleşmesi ile </a:t>
            </a:r>
            <a:r>
              <a:rPr lang="tr-TR" dirty="0" err="1" smtClean="0"/>
              <a:t>edi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nilen</a:t>
            </a:r>
            <a:r>
              <a:rPr lang="tr-TR" dirty="0" smtClean="0"/>
              <a:t> mülklerdir.Şer’i izne ve kamu yararına bağlı </a:t>
            </a:r>
          </a:p>
          <a:p>
            <a:pPr>
              <a:buNone/>
            </a:pPr>
            <a:r>
              <a:rPr lang="tr-TR" dirty="0" smtClean="0"/>
              <a:t>olarak,miri araziden belirli bir miktar ayrılarak </a:t>
            </a:r>
            <a:r>
              <a:rPr lang="tr-TR" dirty="0" err="1"/>
              <a:t>ş</a:t>
            </a:r>
            <a:r>
              <a:rPr lang="tr-TR" dirty="0" err="1" smtClean="0"/>
              <a:t>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hışlara satılmış ve bedeli peşin olarak alınmıştır.</a:t>
            </a:r>
          </a:p>
          <a:p>
            <a:pPr>
              <a:buNone/>
            </a:pPr>
            <a:r>
              <a:rPr lang="tr-TR" dirty="0" smtClean="0"/>
              <a:t>Ancak bu durumun bazı şartları vardır.</a:t>
            </a:r>
            <a:r>
              <a:rPr lang="tr-TR" u="sng" dirty="0" smtClean="0"/>
              <a:t>Bu şartlar </a:t>
            </a:r>
          </a:p>
          <a:p>
            <a:pPr>
              <a:buNone/>
            </a:pPr>
            <a:r>
              <a:rPr lang="tr-TR" u="sng" dirty="0"/>
              <a:t>ş</a:t>
            </a:r>
            <a:r>
              <a:rPr lang="tr-TR" u="sng" dirty="0" smtClean="0"/>
              <a:t>u şekilde sıralamak mümkündür: </a:t>
            </a:r>
          </a:p>
          <a:p>
            <a:pPr>
              <a:buNone/>
            </a:pPr>
            <a:r>
              <a:rPr lang="tr-TR" dirty="0" smtClean="0"/>
              <a:t>-Şer’i hukukun izin vermesi gerekir.Çünkü miri ara</a:t>
            </a:r>
            <a:endParaRPr lang="tr-TR" dirty="0"/>
          </a:p>
          <a:p>
            <a:pPr>
              <a:buNone/>
            </a:pPr>
            <a:r>
              <a:rPr lang="tr-TR" dirty="0" err="1" smtClean="0"/>
              <a:t>zi</a:t>
            </a:r>
            <a:r>
              <a:rPr lang="tr-TR" dirty="0" smtClean="0"/>
              <a:t> padişahın satış hakkı bakımından yetim malına</a:t>
            </a:r>
          </a:p>
          <a:p>
            <a:pPr>
              <a:buNone/>
            </a:pPr>
            <a:r>
              <a:rPr lang="tr-TR" dirty="0"/>
              <a:t>b</a:t>
            </a:r>
            <a:r>
              <a:rPr lang="tr-TR" dirty="0" smtClean="0"/>
              <a:t>enzetilmektedir.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-Kamu yararının sağlanması gerekir.</a:t>
            </a:r>
          </a:p>
          <a:p>
            <a:pPr>
              <a:buNone/>
            </a:pPr>
            <a:r>
              <a:rPr lang="tr-TR" dirty="0" smtClean="0"/>
              <a:t>-Satılacak miri arazinin tayin edilerek belirtilmesi</a:t>
            </a:r>
          </a:p>
          <a:p>
            <a:pPr>
              <a:buNone/>
            </a:pPr>
            <a:r>
              <a:rPr lang="tr-TR" dirty="0"/>
              <a:t>g</a:t>
            </a:r>
            <a:r>
              <a:rPr lang="tr-TR" dirty="0" smtClean="0"/>
              <a:t>erekir.</a:t>
            </a:r>
          </a:p>
          <a:p>
            <a:pPr>
              <a:buNone/>
            </a:pPr>
            <a:r>
              <a:rPr lang="tr-TR" dirty="0" smtClean="0"/>
              <a:t>-Vakıf,</a:t>
            </a:r>
            <a:r>
              <a:rPr lang="tr-TR" dirty="0" err="1" smtClean="0"/>
              <a:t>mevat</a:t>
            </a:r>
            <a:r>
              <a:rPr lang="tr-TR" dirty="0" smtClean="0"/>
              <a:t> ve metruk arazi satılamadığı için,</a:t>
            </a:r>
          </a:p>
          <a:p>
            <a:pPr>
              <a:buNone/>
            </a:pPr>
            <a:r>
              <a:rPr lang="tr-TR" dirty="0"/>
              <a:t>s</a:t>
            </a:r>
            <a:r>
              <a:rPr lang="tr-TR" dirty="0" smtClean="0"/>
              <a:t>atılacak toprağın miri araziden olması gerekir.</a:t>
            </a:r>
          </a:p>
          <a:p>
            <a:pPr>
              <a:buNone/>
            </a:pPr>
            <a:r>
              <a:rPr lang="tr-TR" dirty="0" smtClean="0"/>
              <a:t>-Satış bedelinin peşin olarak alınması gerekir.</a:t>
            </a:r>
          </a:p>
          <a:p>
            <a:pPr>
              <a:buNone/>
            </a:pPr>
            <a:r>
              <a:rPr lang="tr-TR" dirty="0" smtClean="0"/>
              <a:t>-Satış sözleşmesi her iki tarafa da sorumluluk yük</a:t>
            </a:r>
          </a:p>
          <a:p>
            <a:pPr>
              <a:buNone/>
            </a:pPr>
            <a:r>
              <a:rPr lang="tr-TR" dirty="0" smtClean="0"/>
              <a:t> </a:t>
            </a:r>
            <a:r>
              <a:rPr lang="tr-TR" dirty="0" err="1" smtClean="0"/>
              <a:t>lediğinden</a:t>
            </a:r>
            <a:r>
              <a:rPr lang="tr-TR" dirty="0" smtClean="0"/>
              <a:t> mutlaka satış sözleşmesi yapılmalıdır.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332656"/>
            <a:ext cx="8352928" cy="6192688"/>
          </a:xfrm>
        </p:spPr>
        <p:txBody>
          <a:bodyPr/>
          <a:lstStyle/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3.Öşürlü topraklar:</a:t>
            </a:r>
            <a:r>
              <a:rPr lang="tr-TR" dirty="0" smtClean="0"/>
              <a:t>Kendi rızaları ile Müslüman </a:t>
            </a:r>
          </a:p>
          <a:p>
            <a:pPr>
              <a:buNone/>
            </a:pPr>
            <a:r>
              <a:rPr lang="tr-TR" dirty="0" smtClean="0"/>
              <a:t>olanlara veya savaş yolu ile fethedildikten sonra</a:t>
            </a:r>
          </a:p>
          <a:p>
            <a:pPr>
              <a:buNone/>
            </a:pPr>
            <a:r>
              <a:rPr lang="tr-TR" dirty="0" smtClean="0"/>
              <a:t>Müslüman gazilere mülk olarak verilen araziler </a:t>
            </a:r>
          </a:p>
          <a:p>
            <a:pPr>
              <a:buNone/>
            </a:pPr>
            <a:r>
              <a:rPr lang="tr-TR" dirty="0" smtClean="0"/>
              <a:t>olup bu tür topraklar,fetih sırasında </a:t>
            </a:r>
            <a:r>
              <a:rPr lang="tr-TR" dirty="0" err="1" smtClean="0"/>
              <a:t>Müslümanla</a:t>
            </a:r>
            <a:endParaRPr lang="tr-TR" dirty="0" smtClean="0"/>
          </a:p>
          <a:p>
            <a:pPr>
              <a:buNone/>
            </a:pPr>
            <a:r>
              <a:rPr lang="tr-TR" dirty="0" err="1"/>
              <a:t>r</a:t>
            </a:r>
            <a:r>
              <a:rPr lang="tr-TR" dirty="0" err="1" smtClean="0"/>
              <a:t>a</a:t>
            </a:r>
            <a:r>
              <a:rPr lang="tr-TR" dirty="0" smtClean="0"/>
              <a:t> temlik olunmuş hakiki mülklerdir.</a:t>
            </a:r>
            <a:r>
              <a:rPr lang="tr-TR" dirty="0" err="1" smtClean="0"/>
              <a:t>Öşri</a:t>
            </a:r>
            <a:r>
              <a:rPr lang="tr-TR" dirty="0" smtClean="0"/>
              <a:t> toprakla</a:t>
            </a:r>
          </a:p>
          <a:p>
            <a:pPr>
              <a:buNone/>
            </a:pPr>
            <a:r>
              <a:rPr lang="tr-TR" dirty="0" err="1"/>
              <a:t>r</a:t>
            </a:r>
            <a:r>
              <a:rPr lang="tr-TR" dirty="0" err="1" smtClean="0"/>
              <a:t>ın</a:t>
            </a:r>
            <a:r>
              <a:rPr lang="tr-TR" dirty="0" smtClean="0"/>
              <a:t> gelirinin genellikle 1/10’i devlete ayrılmıştır.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332656"/>
            <a:ext cx="8820472" cy="6192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4.Haraçlı topraklar:</a:t>
            </a:r>
            <a:r>
              <a:rPr lang="tr-TR" dirty="0" smtClean="0"/>
              <a:t>Haraç denilen vergiyi ödemek </a:t>
            </a:r>
          </a:p>
          <a:p>
            <a:pPr>
              <a:buNone/>
            </a:pPr>
            <a:r>
              <a:rPr lang="tr-TR" dirty="0" smtClean="0"/>
              <a:t>zorunda olan topraklardır.Haraç,öşür gibi olmayıp</a:t>
            </a:r>
          </a:p>
          <a:p>
            <a:pPr>
              <a:buNone/>
            </a:pPr>
            <a:r>
              <a:rPr lang="tr-TR" dirty="0"/>
              <a:t>d</a:t>
            </a:r>
            <a:r>
              <a:rPr lang="tr-TR" dirty="0" smtClean="0"/>
              <a:t>evlete  gelir getiren bir vergi niteliğindedir.Bu </a:t>
            </a:r>
          </a:p>
          <a:p>
            <a:pPr>
              <a:buNone/>
            </a:pPr>
            <a:r>
              <a:rPr lang="tr-TR" dirty="0"/>
              <a:t>ç</a:t>
            </a:r>
            <a:r>
              <a:rPr lang="tr-TR" dirty="0" smtClean="0"/>
              <a:t>eşit topraklar fethedilen yerlerde gerek </a:t>
            </a:r>
            <a:r>
              <a:rPr lang="tr-TR" dirty="0" err="1" smtClean="0"/>
              <a:t>fetihden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önce gerek sonra </a:t>
            </a:r>
            <a:r>
              <a:rPr lang="tr-TR" dirty="0" err="1" smtClean="0"/>
              <a:t>müslüman</a:t>
            </a:r>
            <a:r>
              <a:rPr lang="tr-TR" dirty="0" smtClean="0"/>
              <a:t> olmayan asıl yerli </a:t>
            </a:r>
          </a:p>
          <a:p>
            <a:pPr>
              <a:buNone/>
            </a:pPr>
            <a:r>
              <a:rPr lang="tr-TR" dirty="0"/>
              <a:t>a</a:t>
            </a:r>
            <a:r>
              <a:rPr lang="tr-TR" dirty="0" smtClean="0"/>
              <a:t>halinin elinde bırakılmış topraklardır.</a:t>
            </a:r>
            <a:r>
              <a:rPr lang="tr-TR" u="sng" dirty="0" err="1"/>
              <a:t>H</a:t>
            </a:r>
            <a:r>
              <a:rPr lang="tr-TR" u="sng" dirty="0" err="1" smtClean="0"/>
              <a:t>araçi</a:t>
            </a:r>
            <a:r>
              <a:rPr lang="tr-TR" u="sng" dirty="0" smtClean="0"/>
              <a:t> toprak</a:t>
            </a:r>
          </a:p>
          <a:p>
            <a:pPr>
              <a:buNone/>
            </a:pPr>
            <a:r>
              <a:rPr lang="tr-TR" u="sng" dirty="0" err="1" smtClean="0"/>
              <a:t>lar</a:t>
            </a:r>
            <a:r>
              <a:rPr lang="tr-TR" u="sng" dirty="0" smtClean="0"/>
              <a:t> iki türlü olurlardır.Bunlar:</a:t>
            </a:r>
          </a:p>
          <a:p>
            <a:pPr>
              <a:buNone/>
            </a:pPr>
            <a:r>
              <a:rPr lang="tr-TR" b="1" dirty="0" smtClean="0"/>
              <a:t>1.</a:t>
            </a:r>
            <a:r>
              <a:rPr lang="tr-TR" b="1" dirty="0" err="1" smtClean="0"/>
              <a:t>Harac</a:t>
            </a:r>
            <a:r>
              <a:rPr lang="tr-TR" b="1" dirty="0" smtClean="0"/>
              <a:t>-ı </a:t>
            </a:r>
            <a:r>
              <a:rPr lang="tr-TR" b="1" dirty="0" err="1" smtClean="0"/>
              <a:t>Mukaseme</a:t>
            </a:r>
            <a:r>
              <a:rPr lang="tr-TR" b="1" dirty="0" smtClean="0"/>
              <a:t> </a:t>
            </a:r>
            <a:r>
              <a:rPr lang="tr-TR" dirty="0" smtClean="0"/>
              <a:t>denilen vergiydi ki,ürüne göre </a:t>
            </a:r>
          </a:p>
          <a:p>
            <a:pPr>
              <a:buNone/>
            </a:pPr>
            <a:r>
              <a:rPr lang="tr-TR" dirty="0" smtClean="0"/>
              <a:t>alınırdı,bu da ürünün 1/10’undan yarısına kadar </a:t>
            </a:r>
          </a:p>
          <a:p>
            <a:pPr>
              <a:buNone/>
            </a:pPr>
            <a:r>
              <a:rPr lang="tr-TR" dirty="0" smtClean="0"/>
              <a:t>değişebilirdi.</a:t>
            </a:r>
          </a:p>
          <a:p>
            <a:pPr>
              <a:buNone/>
            </a:pPr>
            <a:endParaRPr lang="tr-T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048672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2.</a:t>
            </a:r>
            <a:r>
              <a:rPr lang="tr-TR" b="1" dirty="0" err="1" smtClean="0"/>
              <a:t>Harac</a:t>
            </a:r>
            <a:r>
              <a:rPr lang="tr-TR" b="1" dirty="0" smtClean="0"/>
              <a:t>-ı Muvazzaf </a:t>
            </a:r>
            <a:r>
              <a:rPr lang="tr-TR" dirty="0" smtClean="0"/>
              <a:t>denilen vergiydi ki bu değiş</a:t>
            </a:r>
          </a:p>
          <a:p>
            <a:pPr>
              <a:buNone/>
            </a:pPr>
            <a:r>
              <a:rPr lang="tr-TR" dirty="0" err="1" smtClean="0"/>
              <a:t>mezdi</a:t>
            </a:r>
            <a:r>
              <a:rPr lang="tr-TR" dirty="0" smtClean="0"/>
              <a:t>.Ürün ne olursa olsun önceden saptanan </a:t>
            </a:r>
          </a:p>
          <a:p>
            <a:pPr>
              <a:buNone/>
            </a:pPr>
            <a:r>
              <a:rPr lang="tr-TR" dirty="0"/>
              <a:t>b</a:t>
            </a:r>
            <a:r>
              <a:rPr lang="tr-TR" dirty="0" smtClean="0"/>
              <a:t>u vergi her yıl ödenmeliydi.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2-MİRİ TOPRAKLAR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Mülkiyeti devlete ait olan,tasarruf şekli ise devlet </a:t>
            </a:r>
          </a:p>
          <a:p>
            <a:pPr>
              <a:buNone/>
            </a:pPr>
            <a:r>
              <a:rPr lang="tr-TR" dirty="0" smtClean="0"/>
              <a:t>tarafından düzenlenen topraklardır.Tarıma elveriş</a:t>
            </a:r>
          </a:p>
          <a:p>
            <a:pPr>
              <a:buNone/>
            </a:pPr>
            <a:r>
              <a:rPr lang="tr-TR" dirty="0" err="1"/>
              <a:t>l</a:t>
            </a:r>
            <a:r>
              <a:rPr lang="tr-TR" dirty="0" err="1" smtClean="0"/>
              <a:t>i</a:t>
            </a:r>
            <a:r>
              <a:rPr lang="tr-TR" dirty="0" smtClean="0"/>
              <a:t> toprakların büyük bir kısmı miri araziden sayıldı</a:t>
            </a:r>
          </a:p>
          <a:p>
            <a:pPr>
              <a:buNone/>
            </a:pPr>
            <a:r>
              <a:rPr lang="tr-TR" dirty="0" err="1" smtClean="0"/>
              <a:t>ğı</a:t>
            </a:r>
            <a:r>
              <a:rPr lang="tr-TR" dirty="0" smtClean="0"/>
              <a:t> gibi tabu ile tasarruf edilen tarlalar,çayır ve </a:t>
            </a:r>
            <a:r>
              <a:rPr lang="tr-TR" dirty="0" err="1" smtClean="0"/>
              <a:t>ko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rular</a:t>
            </a:r>
            <a:r>
              <a:rPr lang="tr-TR" dirty="0" smtClean="0"/>
              <a:t>,yaylak-kışlık ve benzeri yerler de miri toprak</a:t>
            </a:r>
          </a:p>
          <a:p>
            <a:pPr>
              <a:buNone/>
            </a:pPr>
            <a:r>
              <a:rPr lang="tr-TR" dirty="0" err="1"/>
              <a:t>l</a:t>
            </a:r>
            <a:r>
              <a:rPr lang="tr-TR" dirty="0" err="1" smtClean="0"/>
              <a:t>ardan</a:t>
            </a:r>
            <a:r>
              <a:rPr lang="tr-TR" dirty="0" smtClean="0"/>
              <a:t> sayılır.</a:t>
            </a:r>
            <a:r>
              <a:rPr lang="tr-TR" u="sng" dirty="0" smtClean="0"/>
              <a:t>Devlete ait olan miri arazi,gelirlerinin </a:t>
            </a:r>
          </a:p>
          <a:p>
            <a:pPr>
              <a:buNone/>
            </a:pPr>
            <a:r>
              <a:rPr lang="tr-TR" u="sng" dirty="0"/>
              <a:t>v</a:t>
            </a:r>
            <a:r>
              <a:rPr lang="tr-TR" u="sng" dirty="0" smtClean="0"/>
              <a:t>e tasarruf hakkının kullanılması açısından ikiye </a:t>
            </a:r>
          </a:p>
          <a:p>
            <a:pPr>
              <a:buNone/>
            </a:pPr>
            <a:r>
              <a:rPr lang="tr-TR" u="sng" dirty="0" smtClean="0"/>
              <a:t>ayrılabilir.Bunlar: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664"/>
            <a:ext cx="8686800" cy="5721499"/>
          </a:xfrm>
        </p:spPr>
        <p:txBody>
          <a:bodyPr/>
          <a:lstStyle/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Arazi-i Miriye-i </a:t>
            </a:r>
            <a:r>
              <a:rPr lang="tr-TR" b="1" dirty="0" err="1" smtClean="0"/>
              <a:t>Sırfa</a:t>
            </a:r>
            <a:r>
              <a:rPr lang="tr-TR" b="1" dirty="0" smtClean="0"/>
              <a:t>:</a:t>
            </a:r>
            <a:r>
              <a:rPr lang="tr-TR" dirty="0" smtClean="0"/>
              <a:t>Geliri tamamen hazineye </a:t>
            </a:r>
          </a:p>
          <a:p>
            <a:pPr>
              <a:buNone/>
            </a:pPr>
            <a:r>
              <a:rPr lang="tr-TR" dirty="0" smtClean="0"/>
              <a:t>ait olan arazilerdir.</a:t>
            </a:r>
          </a:p>
          <a:p>
            <a:pPr>
              <a:buNone/>
            </a:pPr>
            <a:r>
              <a:rPr lang="tr-TR" b="1" dirty="0" smtClean="0"/>
              <a:t>Arazi-i Miriye-i </a:t>
            </a:r>
            <a:r>
              <a:rPr lang="tr-TR" b="1" dirty="0" err="1" smtClean="0"/>
              <a:t>Mevkufe</a:t>
            </a:r>
            <a:r>
              <a:rPr lang="tr-TR" b="1" dirty="0" smtClean="0"/>
              <a:t>:</a:t>
            </a:r>
            <a:r>
              <a:rPr lang="tr-TR" dirty="0" smtClean="0"/>
              <a:t>Sadece geliri veya hem </a:t>
            </a:r>
          </a:p>
          <a:p>
            <a:pPr>
              <a:buNone/>
            </a:pPr>
            <a:r>
              <a:rPr lang="tr-TR" dirty="0"/>
              <a:t>g</a:t>
            </a:r>
            <a:r>
              <a:rPr lang="tr-TR" dirty="0" smtClean="0"/>
              <a:t>eliri hem de kullanım hakkı ya da sadece kullanım</a:t>
            </a:r>
          </a:p>
          <a:p>
            <a:pPr>
              <a:buNone/>
            </a:pPr>
            <a:r>
              <a:rPr lang="tr-TR" dirty="0" smtClean="0"/>
              <a:t>hakkı belli bir amaca tahsis edilmiş olan arazilerdir.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332656"/>
            <a:ext cx="8820472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Yurttaşlar Yasasının kabulünden önceki dönemde </a:t>
            </a:r>
          </a:p>
          <a:p>
            <a:pPr>
              <a:buNone/>
            </a:pPr>
            <a:r>
              <a:rPr lang="tr-TR" dirty="0" smtClean="0"/>
              <a:t>tarım topraklarının bir kısmını kapsayan miri top</a:t>
            </a:r>
          </a:p>
          <a:p>
            <a:pPr>
              <a:buNone/>
            </a:pPr>
            <a:r>
              <a:rPr lang="tr-TR" dirty="0" err="1"/>
              <a:t>r</a:t>
            </a:r>
            <a:r>
              <a:rPr lang="tr-TR" dirty="0" err="1" smtClean="0"/>
              <a:t>aklar</a:t>
            </a:r>
            <a:r>
              <a:rPr lang="tr-TR" dirty="0" smtClean="0"/>
              <a:t> üzerinde kişilerin mülkiyet hakkı yoktu.</a:t>
            </a:r>
          </a:p>
          <a:p>
            <a:pPr>
              <a:buNone/>
            </a:pPr>
            <a:r>
              <a:rPr lang="tr-TR" dirty="0" smtClean="0"/>
              <a:t>Devlet </a:t>
            </a:r>
            <a:r>
              <a:rPr lang="tr-TR" dirty="0" err="1" smtClean="0"/>
              <a:t>telviz</a:t>
            </a:r>
            <a:r>
              <a:rPr lang="tr-TR" dirty="0" smtClean="0"/>
              <a:t> denilen özel bir sözleşmeyle bu top</a:t>
            </a:r>
          </a:p>
          <a:p>
            <a:pPr>
              <a:buNone/>
            </a:pPr>
            <a:r>
              <a:rPr lang="tr-TR" dirty="0" err="1" smtClean="0"/>
              <a:t>raklar</a:t>
            </a:r>
            <a:r>
              <a:rPr lang="tr-TR" dirty="0" smtClean="0"/>
              <a:t> üzerinde egenim hakkını kişilere devrederdi.</a:t>
            </a:r>
          </a:p>
          <a:p>
            <a:pPr>
              <a:buNone/>
            </a:pPr>
            <a:r>
              <a:rPr lang="tr-TR" dirty="0" err="1" smtClean="0"/>
              <a:t>Telviz</a:t>
            </a:r>
            <a:r>
              <a:rPr lang="tr-TR" dirty="0" smtClean="0"/>
              <a:t> sözleşmesiyle toprağın yararlanma hakkı kişi</a:t>
            </a:r>
          </a:p>
          <a:p>
            <a:pPr>
              <a:buNone/>
            </a:pPr>
            <a:r>
              <a:rPr lang="tr-TR" dirty="0" err="1"/>
              <a:t>l</a:t>
            </a:r>
            <a:r>
              <a:rPr lang="tr-TR" dirty="0" err="1" smtClean="0"/>
              <a:t>ere</a:t>
            </a:r>
            <a:r>
              <a:rPr lang="tr-TR" dirty="0" smtClean="0"/>
              <a:t> devredilirken,onlardan toprağın bedeline yakın</a:t>
            </a:r>
          </a:p>
          <a:p>
            <a:pPr>
              <a:buNone/>
            </a:pPr>
            <a:r>
              <a:rPr lang="tr-TR" dirty="0"/>
              <a:t>p</a:t>
            </a:r>
            <a:r>
              <a:rPr lang="tr-TR" dirty="0" smtClean="0"/>
              <a:t>eşin para alınırdı.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3-VAKIF TOPRAKLAR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51845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 smtClean="0"/>
              <a:t>İslam hukukundaki vakıf kurumu özellikle Osman</a:t>
            </a:r>
          </a:p>
          <a:p>
            <a:pPr>
              <a:buNone/>
            </a:pPr>
            <a:r>
              <a:rPr lang="tr-TR" dirty="0" err="1"/>
              <a:t>l</a:t>
            </a:r>
            <a:r>
              <a:rPr lang="tr-TR" dirty="0" err="1" smtClean="0"/>
              <a:t>ılar</a:t>
            </a:r>
            <a:r>
              <a:rPr lang="tr-TR" dirty="0" smtClean="0"/>
              <a:t> sayesinde büyük bir gelişme göstermiştir.</a:t>
            </a:r>
          </a:p>
          <a:p>
            <a:pPr>
              <a:buNone/>
            </a:pPr>
            <a:r>
              <a:rPr lang="tr-TR" dirty="0" smtClean="0"/>
              <a:t>Osmanlı toplumunda vakıflar yoluyla başka mülki</a:t>
            </a:r>
          </a:p>
          <a:p>
            <a:pPr>
              <a:buNone/>
            </a:pPr>
            <a:r>
              <a:rPr lang="tr-TR" dirty="0" smtClean="0"/>
              <a:t>yet ilişkilerinden bir kaçamak yolu bulunmakta ve</a:t>
            </a:r>
          </a:p>
          <a:p>
            <a:pPr>
              <a:buNone/>
            </a:pPr>
            <a:r>
              <a:rPr lang="tr-TR" dirty="0"/>
              <a:t>b</a:t>
            </a:r>
            <a:r>
              <a:rPr lang="tr-TR" dirty="0" smtClean="0"/>
              <a:t>öylece özel mülkiyete yaklaşılmaktadır.Vakıf </a:t>
            </a:r>
          </a:p>
          <a:p>
            <a:pPr>
              <a:buNone/>
            </a:pPr>
            <a:r>
              <a:rPr lang="tr-TR" dirty="0" smtClean="0"/>
              <a:t>yoluyla mülk, mücadeleden kurtarıldığı gibi bölün</a:t>
            </a:r>
          </a:p>
          <a:p>
            <a:pPr>
              <a:buNone/>
            </a:pPr>
            <a:r>
              <a:rPr lang="tr-TR" dirty="0" smtClean="0"/>
              <a:t>meye uğramadan ve </a:t>
            </a:r>
            <a:r>
              <a:rPr lang="tr-TR" dirty="0" err="1" smtClean="0"/>
              <a:t>vesaret</a:t>
            </a:r>
            <a:r>
              <a:rPr lang="tr-TR" dirty="0" smtClean="0"/>
              <a:t> vergisi de vermeden </a:t>
            </a:r>
          </a:p>
          <a:p>
            <a:pPr>
              <a:buNone/>
            </a:pPr>
            <a:r>
              <a:rPr lang="tr-TR" dirty="0" smtClean="0"/>
              <a:t>mirasçılara kalabiliyordu.Ancak hayır vakıfları </a:t>
            </a:r>
          </a:p>
          <a:p>
            <a:pPr>
              <a:buNone/>
            </a:pPr>
            <a:r>
              <a:rPr lang="tr-TR" dirty="0" smtClean="0"/>
              <a:t>yoluyla da bölgesel kamu hizmetlerinin gelişmediği</a:t>
            </a:r>
          </a:p>
          <a:p>
            <a:pPr>
              <a:buNone/>
            </a:pPr>
            <a:r>
              <a:rPr lang="tr-TR" dirty="0" smtClean="0"/>
              <a:t>dönemlerde vakıflar birçok kamu hizmetlerinin görül</a:t>
            </a:r>
          </a:p>
          <a:p>
            <a:pPr>
              <a:buNone/>
            </a:pPr>
            <a:r>
              <a:rPr lang="tr-TR" dirty="0" err="1"/>
              <a:t>m</a:t>
            </a:r>
            <a:r>
              <a:rPr lang="tr-TR" dirty="0" err="1" smtClean="0"/>
              <a:t>esini</a:t>
            </a:r>
            <a:r>
              <a:rPr lang="tr-TR" dirty="0" smtClean="0"/>
              <a:t> sağlamıştır. </a:t>
            </a:r>
          </a:p>
          <a:p>
            <a:pPr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59766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u="sng" dirty="0" smtClean="0"/>
              <a:t>Vakıflar vakfedilen arazinin mülk olup olmaması</a:t>
            </a:r>
          </a:p>
          <a:p>
            <a:pPr>
              <a:buNone/>
            </a:pPr>
            <a:r>
              <a:rPr lang="tr-TR" sz="2800" u="sng" dirty="0" err="1"/>
              <a:t>n</a:t>
            </a:r>
            <a:r>
              <a:rPr lang="tr-TR" sz="2800" u="sng" dirty="0" err="1" smtClean="0"/>
              <a:t>a</a:t>
            </a:r>
            <a:r>
              <a:rPr lang="tr-TR" sz="2800" u="sng" dirty="0" smtClean="0"/>
              <a:t> göre ikiye ayrılmıştır.</a:t>
            </a:r>
          </a:p>
          <a:p>
            <a:pPr>
              <a:buNone/>
            </a:pPr>
            <a:r>
              <a:rPr lang="tr-TR" sz="2800" b="1" dirty="0" smtClean="0"/>
              <a:t>1-Sahih(hakiki)Vakıflar:, </a:t>
            </a:r>
            <a:r>
              <a:rPr lang="tr-TR" sz="2800" dirty="0" smtClean="0"/>
              <a:t>vakıf yapma ehliyet ve </a:t>
            </a:r>
          </a:p>
          <a:p>
            <a:pPr>
              <a:buNone/>
            </a:pPr>
            <a:r>
              <a:rPr lang="tr-TR" sz="2800" dirty="0" smtClean="0"/>
              <a:t>yetkisine sahip olan bir kimsenin, kendisine ait </a:t>
            </a:r>
          </a:p>
          <a:p>
            <a:pPr>
              <a:buNone/>
            </a:pPr>
            <a:r>
              <a:rPr lang="tr-TR" sz="2800" dirty="0" smtClean="0"/>
              <a:t>olan mülk araziyi belirli bir amaca tahsisinden </a:t>
            </a:r>
          </a:p>
          <a:p>
            <a:pPr>
              <a:buNone/>
            </a:pPr>
            <a:r>
              <a:rPr lang="tr-TR" sz="2800" dirty="0" smtClean="0"/>
              <a:t>doğan vakıflardır. </a:t>
            </a:r>
          </a:p>
          <a:p>
            <a:pPr>
              <a:buNone/>
            </a:pPr>
            <a:r>
              <a:rPr lang="tr-TR" sz="2800" b="1" dirty="0" smtClean="0"/>
              <a:t>2-Tahsisat Şeklinde Olan Vakıflar(</a:t>
            </a:r>
            <a:r>
              <a:rPr lang="tr-TR" sz="2800" b="1" dirty="0" err="1" smtClean="0"/>
              <a:t>Vakf</a:t>
            </a:r>
            <a:r>
              <a:rPr lang="tr-TR" sz="2800" b="1" dirty="0" smtClean="0"/>
              <a:t>-ı </a:t>
            </a:r>
            <a:r>
              <a:rPr lang="tr-TR" sz="2800" b="1" dirty="0" err="1" smtClean="0"/>
              <a:t>İrsadi</a:t>
            </a:r>
            <a:r>
              <a:rPr lang="tr-TR" sz="2800" b="1" dirty="0" smtClean="0"/>
              <a:t>):</a:t>
            </a:r>
          </a:p>
          <a:p>
            <a:pPr>
              <a:buNone/>
            </a:pPr>
            <a:r>
              <a:rPr lang="tr-TR" sz="2800" dirty="0" smtClean="0"/>
              <a:t>Miri arazinin belirli bir kısmının gelirinin veya kullanım</a:t>
            </a:r>
          </a:p>
          <a:p>
            <a:pPr>
              <a:buNone/>
            </a:pPr>
            <a:r>
              <a:rPr lang="tr-TR" sz="2800" dirty="0" smtClean="0"/>
              <a:t> hakkının ya da her ikisinin birden, padişah tarafından</a:t>
            </a:r>
          </a:p>
          <a:p>
            <a:pPr>
              <a:buNone/>
            </a:pPr>
            <a:r>
              <a:rPr lang="tr-TR" sz="2800" dirty="0" smtClean="0"/>
              <a:t> veya padişahın izni ile bir başkası tarafından, belirli bir </a:t>
            </a:r>
          </a:p>
          <a:p>
            <a:pPr>
              <a:buNone/>
            </a:pPr>
            <a:r>
              <a:rPr lang="tr-TR" sz="2800" dirty="0" smtClean="0"/>
              <a:t>amaç için tahsis edilmesidir. Bu tür arazinin mülkiyeti </a:t>
            </a:r>
          </a:p>
          <a:p>
            <a:pPr>
              <a:buNone/>
            </a:pPr>
            <a:r>
              <a:rPr lang="tr-TR" sz="2800" dirty="0" smtClean="0"/>
              <a:t>devlette kalmakta ve miri araziye uygulanan hükümler,</a:t>
            </a:r>
          </a:p>
          <a:p>
            <a:pPr>
              <a:buNone/>
            </a:pPr>
            <a:r>
              <a:rPr lang="tr-TR" sz="2800" dirty="0" smtClean="0"/>
              <a:t> bu tür araziler için de geçerli olmaktadır.</a:t>
            </a:r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4-METRUK TOPRAKLAR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268760"/>
            <a:ext cx="8445624" cy="525658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Günümüzde kamu malları olarak kabul edilen bu </a:t>
            </a:r>
          </a:p>
          <a:p>
            <a:pPr>
              <a:buNone/>
            </a:pPr>
            <a:r>
              <a:rPr lang="tr-TR" dirty="0" smtClean="0"/>
              <a:t>araziler, halkın veya belirli bir köy ya da kasaba </a:t>
            </a:r>
          </a:p>
          <a:p>
            <a:pPr>
              <a:buNone/>
            </a:pPr>
            <a:r>
              <a:rPr lang="tr-TR" dirty="0" smtClean="0"/>
              <a:t>halkının tamamının hizmetine sunulan pazar, </a:t>
            </a:r>
          </a:p>
          <a:p>
            <a:pPr>
              <a:buNone/>
            </a:pPr>
            <a:r>
              <a:rPr lang="tr-TR" dirty="0" smtClean="0"/>
              <a:t>panayır, yol, köprü, mera, yaylak, kışlak gibi </a:t>
            </a:r>
          </a:p>
          <a:p>
            <a:pPr>
              <a:buNone/>
            </a:pPr>
            <a:r>
              <a:rPr lang="tr-TR" dirty="0" smtClean="0"/>
              <a:t>yerlerdir.</a:t>
            </a:r>
            <a:r>
              <a:rPr lang="tr-TR" u="sng" dirty="0" smtClean="0"/>
              <a:t>2 tür metruk arazi vardır:</a:t>
            </a:r>
          </a:p>
          <a:p>
            <a:pPr>
              <a:buNone/>
            </a:pPr>
            <a:r>
              <a:rPr lang="tr-TR" b="1" dirty="0" smtClean="0"/>
              <a:t>1-Halkın Çoğunluğunun Faydasına Tahsis Edilen </a:t>
            </a:r>
          </a:p>
          <a:p>
            <a:pPr>
              <a:buNone/>
            </a:pPr>
            <a:r>
              <a:rPr lang="tr-TR" b="1" dirty="0" smtClean="0"/>
              <a:t>Yerler:</a:t>
            </a:r>
            <a:r>
              <a:rPr lang="tr-TR" dirty="0" smtClean="0"/>
              <a:t>İnsanlar için terk olunmuş yollar,köprüler,</a:t>
            </a:r>
          </a:p>
          <a:p>
            <a:pPr>
              <a:buNone/>
            </a:pPr>
            <a:r>
              <a:rPr lang="tr-TR" dirty="0" smtClean="0"/>
              <a:t>mesire yerleri,Pazar yerleri panayır gibi herkese açık </a:t>
            </a:r>
          </a:p>
          <a:p>
            <a:pPr>
              <a:buNone/>
            </a:pPr>
            <a:r>
              <a:rPr lang="tr-TR" dirty="0" smtClean="0"/>
              <a:t>olan yerlerdir.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544616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2-Bir veya Birkaç Köy ya da Kasaba Halkının </a:t>
            </a:r>
          </a:p>
          <a:p>
            <a:pPr>
              <a:buNone/>
            </a:pPr>
            <a:r>
              <a:rPr lang="tr-TR" b="1" dirty="0" smtClean="0"/>
              <a:t>Faydasına Tahsis Edilen Yerler:</a:t>
            </a:r>
            <a:r>
              <a:rPr lang="tr-TR" dirty="0" smtClean="0"/>
              <a:t>Mera, yaylak,</a:t>
            </a:r>
          </a:p>
          <a:p>
            <a:pPr>
              <a:buNone/>
            </a:pPr>
            <a:r>
              <a:rPr lang="tr-TR" dirty="0" smtClean="0"/>
              <a:t> kışlak, harman gibi yerlerdir. Bu yerlerden </a:t>
            </a:r>
          </a:p>
          <a:p>
            <a:pPr>
              <a:buNone/>
            </a:pPr>
            <a:r>
              <a:rPr lang="tr-TR" dirty="0" smtClean="0"/>
              <a:t>yararlanma hakkı, sadece bu yerlerin kendilerine</a:t>
            </a:r>
          </a:p>
          <a:p>
            <a:pPr>
              <a:buNone/>
            </a:pPr>
            <a:r>
              <a:rPr lang="tr-TR" dirty="0" smtClean="0"/>
              <a:t> tahsis edildiği halka ait olup, başkalarının </a:t>
            </a:r>
          </a:p>
          <a:p>
            <a:pPr>
              <a:buNone/>
            </a:pPr>
            <a:r>
              <a:rPr lang="tr-TR" dirty="0" smtClean="0"/>
              <a:t>buralardan yararlanması yasaktır.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1206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/>
              <a:t>Metruk Arazinin Bağlı Olduğu Hukuki Düzen</a:t>
            </a:r>
          </a:p>
          <a:p>
            <a:pPr>
              <a:buNone/>
            </a:pPr>
            <a:r>
              <a:rPr lang="tr-TR" dirty="0" err="1" smtClean="0"/>
              <a:t>Metrûk</a:t>
            </a:r>
            <a:r>
              <a:rPr lang="tr-TR" dirty="0" smtClean="0"/>
              <a:t> arazi, bir tasarruf veya mülkiyet hakkına </a:t>
            </a:r>
          </a:p>
          <a:p>
            <a:pPr>
              <a:buNone/>
            </a:pPr>
            <a:r>
              <a:rPr lang="tr-TR" dirty="0" smtClean="0"/>
              <a:t>konu olmayıp, başkalarına zarar vermemek şartı</a:t>
            </a:r>
          </a:p>
          <a:p>
            <a:pPr>
              <a:buNone/>
            </a:pPr>
            <a:r>
              <a:rPr lang="tr-TR" dirty="0" smtClean="0"/>
              <a:t> ile herkes bu yerlerden faydalanabilir. Ancak hiç </a:t>
            </a:r>
          </a:p>
          <a:p>
            <a:pPr>
              <a:buNone/>
            </a:pPr>
            <a:r>
              <a:rPr lang="tr-TR" dirty="0" smtClean="0"/>
              <a:t>kimse bu yerler üzerinde fiili ya da hukuki bir</a:t>
            </a:r>
          </a:p>
          <a:p>
            <a:pPr>
              <a:buNone/>
            </a:pPr>
            <a:r>
              <a:rPr lang="tr-TR" dirty="0" smtClean="0"/>
              <a:t> tasarrufta bulunamaz. Bu yerler alınıp satılamaz</a:t>
            </a:r>
          </a:p>
          <a:p>
            <a:pPr>
              <a:buNone/>
            </a:pPr>
            <a:r>
              <a:rPr lang="tr-TR" dirty="0" smtClean="0"/>
              <a:t> ve devlet tarafından herhangi bir </a:t>
            </a:r>
            <a:r>
              <a:rPr lang="tr-TR" dirty="0"/>
              <a:t>ş</a:t>
            </a:r>
            <a:r>
              <a:rPr lang="tr-TR" dirty="0" smtClean="0"/>
              <a:t>ahsa veya</a:t>
            </a:r>
          </a:p>
          <a:p>
            <a:pPr>
              <a:buNone/>
            </a:pPr>
            <a:r>
              <a:rPr lang="tr-TR" dirty="0" smtClean="0"/>
              <a:t> cemaate tahsis edilemez. </a:t>
            </a:r>
            <a:r>
              <a:rPr lang="tr-TR" dirty="0" err="1" smtClean="0"/>
              <a:t>Metrûk</a:t>
            </a:r>
            <a:r>
              <a:rPr lang="tr-TR" dirty="0" smtClean="0"/>
              <a:t> araziye </a:t>
            </a:r>
          </a:p>
          <a:p>
            <a:pPr>
              <a:buNone/>
            </a:pPr>
            <a:r>
              <a:rPr lang="tr-TR" dirty="0" smtClean="0"/>
              <a:t>tecavüz halinde, bu konuda </a:t>
            </a:r>
            <a:r>
              <a:rPr lang="tr-TR" dirty="0"/>
              <a:t>ş</a:t>
            </a:r>
            <a:r>
              <a:rPr lang="tr-TR" dirty="0" smtClean="0"/>
              <a:t>ahısların ehil olup</a:t>
            </a:r>
          </a:p>
          <a:p>
            <a:pPr>
              <a:buNone/>
            </a:pPr>
            <a:r>
              <a:rPr lang="tr-TR" dirty="0" smtClean="0"/>
              <a:t> olmadıklarına bakılmaksızın, bu araziden</a:t>
            </a:r>
          </a:p>
          <a:p>
            <a:pPr>
              <a:buNone/>
            </a:pPr>
            <a:r>
              <a:rPr lang="tr-TR" dirty="0" smtClean="0"/>
              <a:t> faydalananlar dava açabilirler</a:t>
            </a:r>
            <a:r>
              <a:rPr lang="tr-TR" b="1" dirty="0" smtClean="0"/>
              <a:t>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5-MEVAT(ÖLÜ)TOPRAKLAR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Hiç kimsenin tasarrufunda bulunmayan, </a:t>
            </a:r>
            <a:r>
              <a:rPr lang="tr-TR" dirty="0" err="1" smtClean="0"/>
              <a:t>metrûk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arazi sıfatını taşımayan, köy ve kasabalardan </a:t>
            </a:r>
          </a:p>
          <a:p>
            <a:pPr>
              <a:buNone/>
            </a:pPr>
            <a:r>
              <a:rPr lang="tr-TR" dirty="0" smtClean="0"/>
              <a:t>uzakta bulunan, taşlık, kıraç, ekilip-biçilmeyen, </a:t>
            </a:r>
          </a:p>
          <a:p>
            <a:pPr>
              <a:buNone/>
            </a:pPr>
            <a:r>
              <a:rPr lang="tr-TR" dirty="0" smtClean="0"/>
              <a:t>ıssız ve boş arazilerdir.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err="1" smtClean="0"/>
              <a:t>Mevat</a:t>
            </a:r>
            <a:r>
              <a:rPr lang="tr-TR" sz="3200" b="1" dirty="0" smtClean="0"/>
              <a:t> Arazinin Bağlı Olduğu Hukuki Düzen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Bir yerin </a:t>
            </a:r>
            <a:r>
              <a:rPr lang="tr-TR" dirty="0" err="1" smtClean="0"/>
              <a:t>mevat</a:t>
            </a:r>
            <a:r>
              <a:rPr lang="tr-TR" dirty="0" smtClean="0"/>
              <a:t> araziden sayılıp sayılmaması, o </a:t>
            </a:r>
          </a:p>
          <a:p>
            <a:pPr>
              <a:buNone/>
            </a:pPr>
            <a:r>
              <a:rPr lang="tr-TR" dirty="0" smtClean="0"/>
              <a:t>arazinin ihya edilip edilemeyeceğine bağlıdır. </a:t>
            </a:r>
          </a:p>
          <a:p>
            <a:pPr>
              <a:buNone/>
            </a:pPr>
            <a:r>
              <a:rPr lang="tr-TR" dirty="0" smtClean="0"/>
              <a:t>İhyanın </a:t>
            </a:r>
            <a:r>
              <a:rPr lang="tr-TR" dirty="0"/>
              <a:t>ş</a:t>
            </a:r>
            <a:r>
              <a:rPr lang="tr-TR" dirty="0" smtClean="0"/>
              <a:t>artları arasında; padişahın izni olması, ihya </a:t>
            </a:r>
          </a:p>
          <a:p>
            <a:pPr>
              <a:buNone/>
            </a:pPr>
            <a:r>
              <a:rPr lang="tr-TR" dirty="0" smtClean="0"/>
              <a:t>olarak kabul edilen bir fiilin </a:t>
            </a:r>
            <a:r>
              <a:rPr lang="tr-TR" dirty="0" err="1" smtClean="0"/>
              <a:t>içrası</a:t>
            </a:r>
            <a:r>
              <a:rPr lang="tr-TR" dirty="0" smtClean="0"/>
              <a:t> ve ölü araziyi ihya </a:t>
            </a:r>
          </a:p>
          <a:p>
            <a:pPr>
              <a:buNone/>
            </a:pPr>
            <a:r>
              <a:rPr lang="tr-TR" dirty="0" smtClean="0"/>
              <a:t>için izin alan kimsenin üç yıl içinde bu araziyi ihya</a:t>
            </a:r>
          </a:p>
          <a:p>
            <a:pPr>
              <a:buNone/>
            </a:pPr>
            <a:r>
              <a:rPr lang="tr-TR" dirty="0" smtClean="0"/>
              <a:t> etmesi gerekir. Ölü araziyi ihya eden kimse, </a:t>
            </a:r>
          </a:p>
          <a:p>
            <a:pPr>
              <a:buNone/>
            </a:pPr>
            <a:r>
              <a:rPr lang="tr-TR" dirty="0" smtClean="0"/>
              <a:t>toprağın ancak kullanım hakkına sahip olmakta, </a:t>
            </a:r>
          </a:p>
          <a:p>
            <a:pPr>
              <a:buNone/>
            </a:pPr>
            <a:r>
              <a:rPr lang="tr-TR" dirty="0" smtClean="0"/>
              <a:t>toprağın mülkiyeti devlete geçmektedir. Diğer bir</a:t>
            </a:r>
          </a:p>
          <a:p>
            <a:pPr>
              <a:buNone/>
            </a:pPr>
            <a:r>
              <a:rPr lang="tr-TR" dirty="0" smtClean="0"/>
              <a:t> ifade ile ihya edilen ölü arazi, miri arazi vasfını</a:t>
            </a:r>
          </a:p>
          <a:p>
            <a:pPr>
              <a:buNone/>
            </a:pPr>
            <a:r>
              <a:rPr lang="tr-TR" dirty="0" smtClean="0"/>
              <a:t> kazanmaktadır.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smtClean="0"/>
              <a:t>TOPRAK ÇEŞİTLERİNİN DEĞİŞMEZLİK KURALI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96752"/>
            <a:ext cx="8676456" cy="4525963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Yukarıda Arazi Kanununun öngördüğü ve kısaca</a:t>
            </a:r>
          </a:p>
          <a:p>
            <a:pPr>
              <a:buNone/>
            </a:pPr>
            <a:r>
              <a:rPr lang="tr-TR" dirty="0" smtClean="0"/>
              <a:t>ele alınan beş toprak çeşidinde mal olan bunların</a:t>
            </a:r>
          </a:p>
          <a:p>
            <a:pPr>
              <a:buNone/>
            </a:pPr>
            <a:r>
              <a:rPr lang="tr-TR" dirty="0" smtClean="0"/>
              <a:t>değişmez oluşlarıdır.Yani kural olarak,örneğin mülk</a:t>
            </a:r>
          </a:p>
          <a:p>
            <a:pPr>
              <a:buNone/>
            </a:pPr>
            <a:r>
              <a:rPr lang="tr-TR" dirty="0" smtClean="0"/>
              <a:t>ya da metruk bir toprak bu niteliği korur ve başka </a:t>
            </a:r>
          </a:p>
          <a:p>
            <a:pPr>
              <a:buNone/>
            </a:pPr>
            <a:r>
              <a:rPr lang="tr-TR" dirty="0" smtClean="0"/>
              <a:t>bir türe dönüşemezdi.</a:t>
            </a:r>
            <a:r>
              <a:rPr lang="tr-TR" u="sng" dirty="0" smtClean="0"/>
              <a:t>Ancak toprak çeşidinin değiş</a:t>
            </a:r>
          </a:p>
          <a:p>
            <a:pPr>
              <a:buNone/>
            </a:pPr>
            <a:r>
              <a:rPr lang="tr-TR" u="sng" dirty="0" err="1" smtClean="0"/>
              <a:t>mez</a:t>
            </a:r>
            <a:r>
              <a:rPr lang="tr-TR" u="sng" dirty="0" smtClean="0"/>
              <a:t> olduğu kuralının bazı istisnaları vardır.Bunlara </a:t>
            </a:r>
          </a:p>
          <a:p>
            <a:pPr>
              <a:buNone/>
            </a:pPr>
            <a:r>
              <a:rPr lang="tr-TR" u="sng" dirty="0" smtClean="0"/>
              <a:t>Kısaca değinmek gerekirse</a:t>
            </a:r>
            <a:r>
              <a:rPr lang="tr-TR" dirty="0" smtClean="0"/>
              <a:t>: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260648"/>
            <a:ext cx="8820472" cy="62646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1-Mülk toprakların çeşit değiştiremeyeceklerinin </a:t>
            </a:r>
          </a:p>
          <a:p>
            <a:pPr>
              <a:buNone/>
            </a:pPr>
            <a:r>
              <a:rPr lang="tr-TR" dirty="0" smtClean="0"/>
              <a:t>İki istisnası vardır.Bunlardan birincisi,eğer devlet</a:t>
            </a:r>
          </a:p>
          <a:p>
            <a:pPr>
              <a:buNone/>
            </a:pPr>
            <a:r>
              <a:rPr lang="tr-TR" dirty="0" smtClean="0"/>
              <a:t>mirasçı niteliğiyle köy ve kasaba toprakları dışında</a:t>
            </a:r>
          </a:p>
          <a:p>
            <a:pPr>
              <a:buNone/>
            </a:pPr>
            <a:r>
              <a:rPr lang="tr-TR" dirty="0" smtClean="0"/>
              <a:t>başka mülk toprakların mirasçısı olursa bunlar miri</a:t>
            </a:r>
          </a:p>
          <a:p>
            <a:pPr>
              <a:buNone/>
            </a:pPr>
            <a:r>
              <a:rPr lang="tr-TR" dirty="0" smtClean="0"/>
              <a:t>topraklar arasına girerdi.İkincisi ise mülk topraklar</a:t>
            </a:r>
          </a:p>
          <a:p>
            <a:pPr>
              <a:buNone/>
            </a:pPr>
            <a:r>
              <a:rPr lang="tr-TR" dirty="0" smtClean="0"/>
              <a:t>belirli koşullar altında vakfedilince,mülk toprak</a:t>
            </a:r>
          </a:p>
          <a:p>
            <a:pPr>
              <a:buNone/>
            </a:pPr>
            <a:r>
              <a:rPr lang="tr-TR" dirty="0" smtClean="0"/>
              <a:t>çeşidinden çıkıp sahih vakıf niteliği kazanmasıdır.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2-Miri toprakların çeşit değiştiremeyeceklerinin </a:t>
            </a:r>
          </a:p>
          <a:p>
            <a:pPr>
              <a:buNone/>
            </a:pPr>
            <a:r>
              <a:rPr lang="tr-TR" dirty="0" smtClean="0"/>
              <a:t>tek istisnası sahih temlikti.Sahih temlik işlemiyle</a:t>
            </a:r>
          </a:p>
          <a:p>
            <a:pPr>
              <a:buNone/>
            </a:pPr>
            <a:r>
              <a:rPr lang="tr-TR" dirty="0" smtClean="0"/>
              <a:t>miri toprak,2.bentte görülen mülk topraklar arasına</a:t>
            </a:r>
          </a:p>
          <a:p>
            <a:pPr>
              <a:buNone/>
            </a:pPr>
            <a:r>
              <a:rPr lang="tr-TR" dirty="0" smtClean="0"/>
              <a:t>girmekteydi.   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260648"/>
            <a:ext cx="8820472" cy="626469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3-Sahih vakıf toprakların da tür değiştiremeyecek</a:t>
            </a:r>
          </a:p>
          <a:p>
            <a:pPr>
              <a:buNone/>
            </a:pPr>
            <a:r>
              <a:rPr lang="tr-TR" dirty="0" err="1" smtClean="0"/>
              <a:t>leri</a:t>
            </a:r>
            <a:r>
              <a:rPr lang="tr-TR" dirty="0" smtClean="0"/>
              <a:t> kuralının tek istisnası vardır.Bazı ağır koşullar </a:t>
            </a:r>
          </a:p>
          <a:p>
            <a:pPr>
              <a:buNone/>
            </a:pPr>
            <a:r>
              <a:rPr lang="tr-TR" dirty="0" smtClean="0"/>
              <a:t>altında,vakıf bir yer satılıp burası mülk olurdu.Buna</a:t>
            </a:r>
          </a:p>
          <a:p>
            <a:pPr>
              <a:buNone/>
            </a:pPr>
            <a:r>
              <a:rPr lang="tr-TR" dirty="0" err="1" smtClean="0"/>
              <a:t>istibdal</a:t>
            </a:r>
            <a:r>
              <a:rPr lang="tr-TR" dirty="0" smtClean="0"/>
              <a:t> denirdi.Özellikle vakfın amacının artık ger</a:t>
            </a:r>
          </a:p>
          <a:p>
            <a:pPr>
              <a:buNone/>
            </a:pPr>
            <a:r>
              <a:rPr lang="tr-TR" dirty="0" smtClean="0"/>
              <a:t>çekleştirilememesi ya da bunun gereksiz olduğu </a:t>
            </a:r>
          </a:p>
          <a:p>
            <a:pPr>
              <a:buNone/>
            </a:pPr>
            <a:r>
              <a:rPr lang="tr-TR" dirty="0" smtClean="0"/>
              <a:t>durumlarda bu yola başvurulurdu.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4-Metruk toprakların çeşit değiştiremeyeceğinin </a:t>
            </a:r>
          </a:p>
          <a:p>
            <a:pPr>
              <a:buNone/>
            </a:pPr>
            <a:r>
              <a:rPr lang="tr-TR" dirty="0" smtClean="0"/>
              <a:t>tek istisnası ise yol fazlalarının satışı durumunda </a:t>
            </a:r>
          </a:p>
          <a:p>
            <a:pPr>
              <a:buNone/>
            </a:pPr>
            <a:r>
              <a:rPr lang="tr-TR" dirty="0" smtClean="0"/>
              <a:t>olmaktaydı.Yani bir yol artık kullanmaktan çıkınca</a:t>
            </a:r>
          </a:p>
          <a:p>
            <a:pPr>
              <a:buNone/>
            </a:pPr>
            <a:r>
              <a:rPr lang="tr-TR" dirty="0" smtClean="0"/>
              <a:t>bazı koşullar altında kişilere satılır ve satılma yoluyla</a:t>
            </a:r>
          </a:p>
          <a:p>
            <a:pPr>
              <a:buNone/>
            </a:pPr>
            <a:r>
              <a:rPr lang="tr-TR" dirty="0" smtClean="0"/>
              <a:t>metruk topraklıktan çıkarak mülk topraklar arasına </a:t>
            </a:r>
          </a:p>
          <a:p>
            <a:pPr>
              <a:buNone/>
            </a:pPr>
            <a:r>
              <a:rPr lang="tr-TR" dirty="0" smtClean="0"/>
              <a:t>girmekteydi.</a:t>
            </a:r>
          </a:p>
          <a:p>
            <a:pPr>
              <a:buNone/>
            </a:pPr>
            <a:r>
              <a:rPr lang="tr-TR" dirty="0" smtClean="0"/>
              <a:t>     </a:t>
            </a:r>
          </a:p>
          <a:p>
            <a:pPr>
              <a:buNone/>
            </a:pPr>
            <a:r>
              <a:rPr lang="tr-TR" dirty="0" smtClean="0"/>
              <a:t> 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664"/>
            <a:ext cx="8686800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5-Ölü topraklar da,yukarıda değinilen ihya </a:t>
            </a:r>
          </a:p>
          <a:p>
            <a:pPr>
              <a:buNone/>
            </a:pPr>
            <a:r>
              <a:rPr lang="tr-TR" dirty="0" smtClean="0"/>
              <a:t>kurumu yoluyla çeşitlerini değiştirirdi.Eğer ölü</a:t>
            </a:r>
          </a:p>
          <a:p>
            <a:pPr>
              <a:buNone/>
            </a:pPr>
            <a:r>
              <a:rPr lang="tr-TR" dirty="0" smtClean="0"/>
              <a:t>toprak sadece yararlanma hakkı için ihya edilmişse</a:t>
            </a:r>
          </a:p>
          <a:p>
            <a:pPr>
              <a:buNone/>
            </a:pPr>
            <a:r>
              <a:rPr lang="tr-TR" dirty="0" smtClean="0"/>
              <a:t>bu durumda miri toprak olurdu.Eğer ölü toprak</a:t>
            </a:r>
          </a:p>
          <a:p>
            <a:pPr>
              <a:buNone/>
            </a:pPr>
            <a:r>
              <a:rPr lang="tr-TR" dirty="0" smtClean="0"/>
              <a:t>sadece yararlanma hakkı için değil de mülkiyet </a:t>
            </a:r>
          </a:p>
          <a:p>
            <a:pPr>
              <a:buNone/>
            </a:pPr>
            <a:r>
              <a:rPr lang="tr-TR" dirty="0" smtClean="0"/>
              <a:t>hakkını elde etmek için ihya edilmişse,bu durumda</a:t>
            </a:r>
          </a:p>
          <a:p>
            <a:pPr>
              <a:buNone/>
            </a:pPr>
            <a:r>
              <a:rPr lang="tr-TR" dirty="0" smtClean="0"/>
              <a:t>mülk topraklar arasına girerdi.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1274</Words>
  <Application>Microsoft Office PowerPoint</Application>
  <PresentationFormat>Ekran Gösterisi (4:3)</PresentationFormat>
  <Paragraphs>211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Ofis Teması</vt:lpstr>
      <vt:lpstr>PowerPoint Sunusu</vt:lpstr>
      <vt:lpstr>ARAZİ KANUNNAMESİNE GÖRE TOPRAK REJİMİ</vt:lpstr>
      <vt:lpstr>PowerPoint Sunusu</vt:lpstr>
      <vt:lpstr>1-MÜLK TOPRAKLAR</vt:lpstr>
      <vt:lpstr>Arazi Kanunu ikinci maddesinde mülk toprakları dört kısımda incelemektedir:</vt:lpstr>
      <vt:lpstr>PowerPoint Sunusu</vt:lpstr>
      <vt:lpstr>PowerPoint Sunusu</vt:lpstr>
      <vt:lpstr>PowerPoint Sunusu</vt:lpstr>
      <vt:lpstr>PowerPoint Sunusu</vt:lpstr>
      <vt:lpstr>PowerPoint Sunusu</vt:lpstr>
      <vt:lpstr>2-MİRİ TOPRAKLAR</vt:lpstr>
      <vt:lpstr>PowerPoint Sunusu</vt:lpstr>
      <vt:lpstr>PowerPoint Sunusu</vt:lpstr>
      <vt:lpstr>3-VAKIF TOPRAKLAR</vt:lpstr>
      <vt:lpstr>PowerPoint Sunusu</vt:lpstr>
      <vt:lpstr>4-METRUK TOPRAKLAR</vt:lpstr>
      <vt:lpstr>PowerPoint Sunusu</vt:lpstr>
      <vt:lpstr>PowerPoint Sunusu</vt:lpstr>
      <vt:lpstr>5-MEVAT(ÖLÜ)TOPRAKLAR</vt:lpstr>
      <vt:lpstr>Mevat Arazinin Bağlı Olduğu Hukuki Düzen</vt:lpstr>
      <vt:lpstr>TOPRAK ÇEŞİTLERİNİN DEĞİŞMEZLİK KURALI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ONDOKUZ MAYIS ÜNİVERSİTESİ</dc:title>
  <dc:creator>guven</dc:creator>
  <cp:lastModifiedBy>Kerem Hazneci</cp:lastModifiedBy>
  <cp:revision>69</cp:revision>
  <dcterms:created xsi:type="dcterms:W3CDTF">2014-03-03T20:09:02Z</dcterms:created>
  <dcterms:modified xsi:type="dcterms:W3CDTF">2020-01-15T10:14:25Z</dcterms:modified>
</cp:coreProperties>
</file>