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DE99B6C-604D-4ADA-A1ED-46FF2D1A9EE9}" type="datetimeFigureOut">
              <a:rPr lang="tr-TR" smtClean="0"/>
              <a:t>17.12.2019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410719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DE99B6C-604D-4ADA-A1ED-46FF2D1A9EE9}" type="datetimeFigureOut">
              <a:rPr lang="tr-TR" smtClean="0"/>
              <a:t>17.12.2019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4086717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DE99B6C-604D-4ADA-A1ED-46FF2D1A9EE9}" type="datetimeFigureOut">
              <a:rPr lang="tr-TR" smtClean="0"/>
              <a:t>17.12.2019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369862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DE99B6C-604D-4ADA-A1ED-46FF2D1A9EE9}" type="datetimeFigureOut">
              <a:rPr lang="tr-TR" smtClean="0"/>
              <a:t>17.12.2019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1982961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DE99B6C-604D-4ADA-A1ED-46FF2D1A9EE9}" type="datetimeFigureOut">
              <a:rPr lang="tr-TR" smtClean="0"/>
              <a:t>17.12.2019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3231557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DE99B6C-604D-4ADA-A1ED-46FF2D1A9EE9}" type="datetimeFigureOut">
              <a:rPr lang="tr-TR" smtClean="0"/>
              <a:t>17.12.2019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162365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DE99B6C-604D-4ADA-A1ED-46FF2D1A9EE9}" type="datetimeFigureOut">
              <a:rPr lang="tr-TR" smtClean="0"/>
              <a:t>17.12.2019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224500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DE99B6C-604D-4ADA-A1ED-46FF2D1A9EE9}" type="datetimeFigureOut">
              <a:rPr lang="tr-TR" smtClean="0"/>
              <a:t>17.12.2019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2715946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DE99B6C-604D-4ADA-A1ED-46FF2D1A9EE9}" type="datetimeFigureOut">
              <a:rPr lang="tr-TR" smtClean="0"/>
              <a:t>17.12.2019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3572212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DE99B6C-604D-4ADA-A1ED-46FF2D1A9EE9}" type="datetimeFigureOut">
              <a:rPr lang="tr-TR" smtClean="0"/>
              <a:t>17.12.2019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3978230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DE99B6C-604D-4ADA-A1ED-46FF2D1A9EE9}" type="datetimeFigureOut">
              <a:rPr lang="tr-TR" smtClean="0"/>
              <a:t>17.12.2019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38FA3E0-891C-447B-8B07-4F4AEA7806AB}" type="slidenum">
              <a:rPr lang="tr-TR" smtClean="0"/>
              <a:t>‹#›</a:t>
            </a:fld>
            <a:endParaRPr lang="tr-TR"/>
          </a:p>
        </p:txBody>
      </p:sp>
    </p:spTree>
    <p:extLst>
      <p:ext uri="{BB962C8B-B14F-4D97-AF65-F5344CB8AC3E}">
        <p14:creationId xmlns:p14="http://schemas.microsoft.com/office/powerpoint/2010/main" val="234501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E99B6C-604D-4ADA-A1ED-46FF2D1A9EE9}" type="datetimeFigureOut">
              <a:rPr lang="tr-TR" smtClean="0"/>
              <a:t>17.12.2019</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FA3E0-891C-447B-8B07-4F4AEA7806AB}" type="slidenum">
              <a:rPr lang="tr-TR" smtClean="0"/>
              <a:t>‹#›</a:t>
            </a:fld>
            <a:endParaRPr lang="tr-TR"/>
          </a:p>
        </p:txBody>
      </p:sp>
    </p:spTree>
    <p:extLst>
      <p:ext uri="{BB962C8B-B14F-4D97-AF65-F5344CB8AC3E}">
        <p14:creationId xmlns:p14="http://schemas.microsoft.com/office/powerpoint/2010/main" val="1146758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latin typeface="Times New Roman" panose="02020603050405020304" pitchFamily="18" charset="0"/>
                <a:cs typeface="Times New Roman" panose="02020603050405020304" pitchFamily="18" charset="0"/>
              </a:rPr>
              <a:t>KONUŞMA TÜRLERİ</a:t>
            </a: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312091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lgn="just">
              <a:buNone/>
            </a:pPr>
            <a:r>
              <a:rPr lang="tr-TR" sz="4800" dirty="0" smtClean="0">
                <a:latin typeface="Times New Roman" panose="02020603050405020304" pitchFamily="18" charset="0"/>
                <a:cs typeface="Times New Roman" panose="02020603050405020304" pitchFamily="18" charset="0"/>
              </a:rPr>
              <a:t>Konuşmalar sürelerine, konularına, taraflarına ve biçimlerine göre sınıflandırıldığı gibi hazırlıklı ve hazırlık oluşlarına göre de </a:t>
            </a:r>
            <a:r>
              <a:rPr lang="tr-TR" sz="4800" dirty="0" err="1" smtClean="0">
                <a:latin typeface="Times New Roman" panose="02020603050405020304" pitchFamily="18" charset="0"/>
                <a:cs typeface="Times New Roman" panose="02020603050405020304" pitchFamily="18" charset="0"/>
              </a:rPr>
              <a:t>sınıflanırılabilir</a:t>
            </a:r>
            <a:r>
              <a:rPr lang="tr-TR" sz="4800" dirty="0" smtClean="0">
                <a:latin typeface="Times New Roman" panose="02020603050405020304" pitchFamily="18" charset="0"/>
                <a:cs typeface="Times New Roman" panose="02020603050405020304" pitchFamily="18" charset="0"/>
              </a:rPr>
              <a:t>.</a:t>
            </a:r>
          </a:p>
          <a:p>
            <a:pPr marL="0" indent="0" algn="just">
              <a:buNone/>
            </a:pPr>
            <a:endParaRPr lang="tr-TR"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9699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pPr marL="0" indent="0" algn="just">
              <a:buNone/>
            </a:pPr>
            <a:r>
              <a:rPr lang="tr-TR" sz="4000" dirty="0" smtClean="0">
                <a:latin typeface="Times New Roman" panose="02020603050405020304" pitchFamily="18" charset="0"/>
                <a:cs typeface="Times New Roman" panose="02020603050405020304" pitchFamily="18" charset="0"/>
              </a:rPr>
              <a:t>Hazırlıksız Konuşmalar</a:t>
            </a:r>
          </a:p>
          <a:p>
            <a:pPr marL="0" indent="0" algn="just">
              <a:buNone/>
            </a:pPr>
            <a:r>
              <a:rPr lang="tr-TR" sz="4000" dirty="0" smtClean="0">
                <a:latin typeface="Times New Roman" panose="02020603050405020304" pitchFamily="18" charset="0"/>
                <a:cs typeface="Times New Roman" panose="02020603050405020304" pitchFamily="18" charset="0"/>
              </a:rPr>
              <a:t>Sohbet, soru sorma- soruya yanıt verme, özür dileme, tanışma, tartışma, telefon konuşması, fıkra, anı, olay anlatma, teşekkür, kutlama, başsağlığı, duyuru, tartışma, yol tarifi, karşılama-uğurlama</a:t>
            </a:r>
            <a:endParaRPr lang="tr-T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9356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Autofit/>
          </a:bodyPr>
          <a:lstStyle/>
          <a:p>
            <a:pPr marL="0" indent="0" algn="just">
              <a:buNone/>
            </a:pPr>
            <a:r>
              <a:rPr lang="tr-TR" sz="4800" dirty="0" smtClean="0">
                <a:latin typeface="Times New Roman" panose="02020603050405020304" pitchFamily="18" charset="0"/>
                <a:cs typeface="Times New Roman" panose="02020603050405020304" pitchFamily="18" charset="0"/>
              </a:rPr>
              <a:t>Hazırlıklı Konuşmalar</a:t>
            </a:r>
          </a:p>
          <a:p>
            <a:pPr marL="0" indent="0" algn="just">
              <a:buNone/>
            </a:pPr>
            <a:r>
              <a:rPr lang="tr-TR" sz="4800" dirty="0" smtClean="0">
                <a:latin typeface="Times New Roman" panose="02020603050405020304" pitchFamily="18" charset="0"/>
                <a:cs typeface="Times New Roman" panose="02020603050405020304" pitchFamily="18" charset="0"/>
              </a:rPr>
              <a:t>Konferans, söylev, mülakat, açış ve takdim konuşmaları, açılış konuşmaları, açık oturum, forum, panel, kolokyum, münazara, kurultay, seminer</a:t>
            </a:r>
          </a:p>
        </p:txBody>
      </p:sp>
    </p:spTree>
    <p:extLst>
      <p:ext uri="{BB962C8B-B14F-4D97-AF65-F5344CB8AC3E}">
        <p14:creationId xmlns:p14="http://schemas.microsoft.com/office/powerpoint/2010/main" val="943612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HAZIRLIKSIZ KONUŞMALAR</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57200" y="1124744"/>
            <a:ext cx="8229600" cy="5001419"/>
          </a:xfrm>
        </p:spPr>
        <p:txBody>
          <a:bodyPr>
            <a:normAutofit/>
          </a:bodyPr>
          <a:lstStyle/>
          <a:p>
            <a:pPr marL="0" indent="0" algn="just">
              <a:buNone/>
            </a:pPr>
            <a:r>
              <a:rPr lang="tr-TR" sz="2800" dirty="0" smtClean="0">
                <a:latin typeface="Times New Roman" panose="02020603050405020304" pitchFamily="18" charset="0"/>
                <a:cs typeface="Times New Roman" panose="02020603050405020304" pitchFamily="18" charset="0"/>
              </a:rPr>
              <a:t>Konuşmak, insanın en doğal gereksinimlerinden biridir; dolayısıyla da günlük yaşamımızın önemli bir kısmı konuşarak geçmektedir. Evde, okulda, iş yerinde, sosyal ortamlarda konuşarak iletişim kurarız. İnsani ihtiyaçlar çerçevesinde doğaçlama yapılan bu tür günlük </a:t>
            </a:r>
            <a:r>
              <a:rPr lang="tr-TR" sz="2800" dirty="0" err="1" smtClean="0">
                <a:latin typeface="Times New Roman" panose="02020603050405020304" pitchFamily="18" charset="0"/>
                <a:cs typeface="Times New Roman" panose="02020603050405020304" pitchFamily="18" charset="0"/>
              </a:rPr>
              <a:t>konuşmların</a:t>
            </a:r>
            <a:r>
              <a:rPr lang="tr-TR" sz="2800" dirty="0" smtClean="0">
                <a:latin typeface="Times New Roman" panose="02020603050405020304" pitchFamily="18" charset="0"/>
                <a:cs typeface="Times New Roman" panose="02020603050405020304" pitchFamily="18" charset="0"/>
              </a:rPr>
              <a:t> yanı sıra, zaman zaman da mesleğimiz, statümüz ya da görevimiz gereği belirli bir insan topluluğuna hazırlıksız olarak hitap etmek durumunda da kalabiliriz. Herhangi bir ön hazırlık yapılmadan gerçekleştirilen bu konuşmalar «hazırlıksız konuşma» olarak adlandırılır.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4489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404664"/>
            <a:ext cx="8229600" cy="5721499"/>
          </a:xfrm>
        </p:spPr>
        <p:txBody>
          <a:bodyPr>
            <a:noAutofit/>
          </a:bodyPr>
          <a:lstStyle/>
          <a:p>
            <a:pPr marL="0" indent="0" algn="just">
              <a:buNone/>
            </a:pPr>
            <a:r>
              <a:rPr lang="tr-TR" sz="4000" dirty="0" smtClean="0">
                <a:latin typeface="Times New Roman" panose="02020603050405020304" pitchFamily="18" charset="0"/>
                <a:cs typeface="Times New Roman" panose="02020603050405020304" pitchFamily="18" charset="0"/>
              </a:rPr>
              <a:t>Gereksinime göre yapılan günlük konuşmalarda ya da sohbetlerde konuşma kurallarını önemsemeyen birçok kişi, bir topluluğa hitap etmesi gerektiğinde, ister istemez bu konuşmayı yapmaktan kaçınır. Bilgi ve özgüven eksikliği, heyecan, hazırlıksız olmak, konuşma kurallarını bilmemek ve sözcük dağarcığının yetersizliği bu cesaretsizliğin en önemli nedenleridir.</a:t>
            </a:r>
            <a:endParaRPr lang="tr-T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3112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0"/>
            <a:ext cx="8229600" cy="6126163"/>
          </a:xfrm>
        </p:spPr>
        <p:txBody>
          <a:bodyPr>
            <a:noAutofit/>
          </a:bodyPr>
          <a:lstStyle/>
          <a:p>
            <a:pPr marL="0" indent="0" algn="just">
              <a:buNone/>
            </a:pPr>
            <a:r>
              <a:rPr lang="tr-TR" sz="2800" dirty="0" smtClean="0">
                <a:latin typeface="Times New Roman" panose="02020603050405020304" pitchFamily="18" charset="0"/>
                <a:cs typeface="Times New Roman" panose="02020603050405020304" pitchFamily="18" charset="0"/>
              </a:rPr>
              <a:t>Konuşma, kişinin bir nevi aynasıdır. Bilgimiz, kültürümüz, değer yargılarımız, dünyaya ve olaylara bakışımız konuşmamıza yansır. Bu nedenle, konuşmanın hazırlıksız olması, gelişigüzel yapılacağı anlamına gelmemelidir. Hazırlıklı bir konuşmada dikkat edilmesi gereken kurallara, nerede ve ne amaçla yapılırsa yapılsın, hazırlıksız bir konuşmada da dikkat edilmesi gerekir. Başka bir deyişle güzel konuşmak, gerektiğinde dikkat edilmesi gereken bir konuşma değildir, davranış haline gelmelidir. Güzel bir konuşmanın bir davranışa dönüşebilmesi için de bilgi ve kültür bakımından donanımlı olmak, </a:t>
            </a:r>
            <a:r>
              <a:rPr lang="tr-TR" sz="2800" dirty="0" err="1" smtClean="0">
                <a:latin typeface="Times New Roman" panose="02020603050405020304" pitchFamily="18" charset="0"/>
                <a:cs typeface="Times New Roman" panose="02020603050405020304" pitchFamily="18" charset="0"/>
              </a:rPr>
              <a:t>dikson</a:t>
            </a:r>
            <a:r>
              <a:rPr lang="tr-TR" sz="2800" dirty="0" smtClean="0">
                <a:latin typeface="Times New Roman" panose="02020603050405020304" pitchFamily="18" charset="0"/>
                <a:cs typeface="Times New Roman" panose="02020603050405020304" pitchFamily="18" charset="0"/>
              </a:rPr>
              <a:t> kurallarına uymak, beden dilini iyi kullanmak, akıcı bir </a:t>
            </a:r>
            <a:r>
              <a:rPr lang="tr-TR" sz="2800" dirty="0" err="1" smtClean="0">
                <a:latin typeface="Times New Roman" panose="02020603050405020304" pitchFamily="18" charset="0"/>
                <a:cs typeface="Times New Roman" panose="02020603050405020304" pitchFamily="18" charset="0"/>
              </a:rPr>
              <a:t>usluba</a:t>
            </a:r>
            <a:r>
              <a:rPr lang="tr-TR" sz="2800" dirty="0" smtClean="0">
                <a:latin typeface="Times New Roman" panose="02020603050405020304" pitchFamily="18" charset="0"/>
                <a:cs typeface="Times New Roman" panose="02020603050405020304" pitchFamily="18" charset="0"/>
              </a:rPr>
              <a:t> sahip olmak, düşünceleri bir mantık içerisinde sıralayabilmek; yapıcı, inandırıcı ve içten konuşmak oldukça önemlidir.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1122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SOHBET ETME</a:t>
            </a:r>
            <a:endParaRPr lang="tr-TR" dirty="0"/>
          </a:p>
        </p:txBody>
      </p:sp>
      <p:sp>
        <p:nvSpPr>
          <p:cNvPr id="3" name="İçerik Yer Tutucusu 2"/>
          <p:cNvSpPr>
            <a:spLocks noGrp="1"/>
          </p:cNvSpPr>
          <p:nvPr>
            <p:ph idx="1"/>
          </p:nvPr>
        </p:nvSpPr>
        <p:spPr/>
        <p:txBody>
          <a:bodyPr>
            <a:normAutofit fontScale="77500" lnSpcReduction="20000"/>
          </a:bodyPr>
          <a:lstStyle/>
          <a:p>
            <a:pPr marL="0" indent="0">
              <a:buNone/>
            </a:pPr>
            <a:r>
              <a:rPr lang="tr-TR" dirty="0" smtClean="0"/>
              <a:t>İki ya da daha çok kişi arasındaki samimi konuşmalardır.</a:t>
            </a:r>
          </a:p>
          <a:p>
            <a:r>
              <a:rPr lang="tr-TR" dirty="0" smtClean="0"/>
              <a:t>Konuşan kişinin yüzüne bakılmalı, dikkati başka yere vermemeli.</a:t>
            </a:r>
          </a:p>
          <a:p>
            <a:r>
              <a:rPr lang="tr-TR" dirty="0" smtClean="0"/>
              <a:t>Dedikodu yapılmamalı.</a:t>
            </a:r>
          </a:p>
          <a:p>
            <a:r>
              <a:rPr lang="tr-TR" dirty="0" smtClean="0"/>
              <a:t>Argo ve kaba sözler kullanılmamalı.</a:t>
            </a:r>
          </a:p>
          <a:p>
            <a:r>
              <a:rPr lang="tr-TR" dirty="0" smtClean="0"/>
              <a:t>Yüksek sesle konuşulmamalı.</a:t>
            </a:r>
          </a:p>
          <a:p>
            <a:r>
              <a:rPr lang="tr-TR" dirty="0"/>
              <a:t> </a:t>
            </a:r>
            <a:r>
              <a:rPr lang="tr-TR" dirty="0" smtClean="0"/>
              <a:t>Abartılı bir şekilde el kol hareketleri yapılmamalı.</a:t>
            </a:r>
          </a:p>
          <a:p>
            <a:r>
              <a:rPr lang="tr-TR" dirty="0" smtClean="0"/>
              <a:t>Kendini övücü tarzda konuşulmamalı.</a:t>
            </a:r>
          </a:p>
          <a:p>
            <a:r>
              <a:rPr lang="tr-TR" dirty="0" smtClean="0"/>
              <a:t>Saygılı ve hoşgörülü olmalı.</a:t>
            </a:r>
          </a:p>
          <a:p>
            <a:r>
              <a:rPr lang="tr-TR" dirty="0" smtClean="0"/>
              <a:t>Sürekli kendimiz konuşmamalı, karşımızdakine de söz hakkı vermeli.</a:t>
            </a:r>
          </a:p>
          <a:p>
            <a:r>
              <a:rPr lang="tr-TR" dirty="0" smtClean="0"/>
              <a:t>Konuşanın sözü kesilmemeli. </a:t>
            </a:r>
          </a:p>
        </p:txBody>
      </p:sp>
    </p:spTree>
    <p:extLst>
      <p:ext uri="{BB962C8B-B14F-4D97-AF65-F5344CB8AC3E}">
        <p14:creationId xmlns:p14="http://schemas.microsoft.com/office/powerpoint/2010/main" val="786250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TANIŞMA</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57200" y="1124744"/>
            <a:ext cx="8229600" cy="5733256"/>
          </a:xfrm>
        </p:spPr>
        <p:txBody>
          <a:bodyPr>
            <a:normAutofit fontScale="77500" lnSpcReduction="20000"/>
          </a:bodyPr>
          <a:lstStyle/>
          <a:p>
            <a:pPr marL="0" indent="0" algn="just">
              <a:buNone/>
            </a:pPr>
            <a:r>
              <a:rPr lang="tr-TR" dirty="0" smtClean="0">
                <a:latin typeface="Times New Roman" panose="02020603050405020304" pitchFamily="18" charset="0"/>
                <a:cs typeface="Times New Roman" panose="02020603050405020304" pitchFamily="18" charset="0"/>
              </a:rPr>
              <a:t>İlk kez karşılaşan insanların birbirini tanıma yönünde attıkları adım «tanışma» olarak adlandırılır. </a:t>
            </a:r>
          </a:p>
          <a:p>
            <a:pPr marL="0" indent="0" algn="just">
              <a:buNone/>
            </a:pPr>
            <a:r>
              <a:rPr lang="tr-TR" dirty="0" smtClean="0">
                <a:latin typeface="Times New Roman" panose="02020603050405020304" pitchFamily="18" charset="0"/>
                <a:cs typeface="Times New Roman" panose="02020603050405020304" pitchFamily="18" charset="0"/>
              </a:rPr>
              <a:t>Tanıştıran kişi öncelikle iki tarafın birbirini tanıyıp tanımadığından emin olmak için «</a:t>
            </a:r>
            <a:r>
              <a:rPr lang="tr-TR" dirty="0" err="1" smtClean="0">
                <a:latin typeface="Times New Roman" panose="02020603050405020304" pitchFamily="18" charset="0"/>
                <a:cs typeface="Times New Roman" panose="02020603050405020304" pitchFamily="18" charset="0"/>
              </a:rPr>
              <a:t>Yanışıyor</a:t>
            </a:r>
            <a:r>
              <a:rPr lang="tr-TR" dirty="0" smtClean="0">
                <a:latin typeface="Times New Roman" panose="02020603050405020304" pitchFamily="18" charset="0"/>
                <a:cs typeface="Times New Roman" panose="02020603050405020304" pitchFamily="18" charset="0"/>
              </a:rPr>
              <a:t> musunuz?» diye sormalıdır. </a:t>
            </a:r>
          </a:p>
          <a:p>
            <a:pPr marL="0" indent="0" algn="just">
              <a:buNone/>
            </a:pPr>
            <a:r>
              <a:rPr lang="tr-TR" dirty="0" smtClean="0">
                <a:latin typeface="Times New Roman" panose="02020603050405020304" pitchFamily="18" charset="0"/>
                <a:cs typeface="Times New Roman" panose="02020603050405020304" pitchFamily="18" charset="0"/>
              </a:rPr>
              <a:t>Tanıştırma ayakta yapılmalıdır, tanıştırılan kişiler de ortam uygunsa ayağa kalkmalıdır.</a:t>
            </a:r>
          </a:p>
          <a:p>
            <a:pPr marL="0" indent="0" algn="just">
              <a:buNone/>
            </a:pPr>
            <a:r>
              <a:rPr lang="tr-TR" dirty="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Küşükleri</a:t>
            </a:r>
            <a:r>
              <a:rPr lang="tr-TR" dirty="0" smtClean="0">
                <a:latin typeface="Times New Roman" panose="02020603050405020304" pitchFamily="18" charset="0"/>
                <a:cs typeface="Times New Roman" panose="02020603050405020304" pitchFamily="18" charset="0"/>
              </a:rPr>
              <a:t> büyüklere, erkekleri bayanlara, astları üstlere, sonra gelenleri önce gelmiş olanlara tanıtmaya özen gösterilmelidir.</a:t>
            </a:r>
          </a:p>
          <a:p>
            <a:pPr marL="0" indent="0" algn="just">
              <a:buNone/>
            </a:pPr>
            <a:r>
              <a:rPr lang="tr-TR" dirty="0" smtClean="0">
                <a:latin typeface="Times New Roman" panose="02020603050405020304" pitchFamily="18" charset="0"/>
                <a:cs typeface="Times New Roman" panose="02020603050405020304" pitchFamily="18" charset="0"/>
              </a:rPr>
              <a:t>Toplu </a:t>
            </a:r>
            <a:r>
              <a:rPr lang="tr-TR" dirty="0" err="1" smtClean="0">
                <a:latin typeface="Times New Roman" panose="02020603050405020304" pitchFamily="18" charset="0"/>
                <a:cs typeface="Times New Roman" panose="02020603050405020304" pitchFamily="18" charset="0"/>
              </a:rPr>
              <a:t>tanıştırmlarda</a:t>
            </a:r>
            <a:r>
              <a:rPr lang="tr-TR" dirty="0" smtClean="0">
                <a:latin typeface="Times New Roman" panose="02020603050405020304" pitchFamily="18" charset="0"/>
                <a:cs typeface="Times New Roman" panose="02020603050405020304" pitchFamily="18" charset="0"/>
              </a:rPr>
              <a:t> ise </a:t>
            </a:r>
            <a:r>
              <a:rPr lang="tr-TR" dirty="0" err="1" smtClean="0">
                <a:latin typeface="Times New Roman" panose="02020603050405020304" pitchFamily="18" charset="0"/>
                <a:cs typeface="Times New Roman" panose="02020603050405020304" pitchFamily="18" charset="0"/>
              </a:rPr>
              <a:t>iisimler</a:t>
            </a:r>
            <a:r>
              <a:rPr lang="tr-TR" dirty="0" smtClean="0">
                <a:latin typeface="Times New Roman" panose="02020603050405020304" pitchFamily="18" charset="0"/>
                <a:cs typeface="Times New Roman" panose="02020603050405020304" pitchFamily="18" charset="0"/>
              </a:rPr>
              <a:t> tek tek söylenir.</a:t>
            </a:r>
          </a:p>
          <a:p>
            <a:pPr marL="0" indent="0" algn="just">
              <a:buNone/>
            </a:pPr>
            <a:r>
              <a:rPr lang="tr-TR" dirty="0" smtClean="0">
                <a:latin typeface="Times New Roman" panose="02020603050405020304" pitchFamily="18" charset="0"/>
                <a:cs typeface="Times New Roman" panose="02020603050405020304" pitchFamily="18" charset="0"/>
              </a:rPr>
              <a:t>İsimler anlaşılır bir şekilde ve tane tane söylenmelidir. </a:t>
            </a:r>
          </a:p>
          <a:p>
            <a:pPr marL="0" indent="0" algn="just">
              <a:buNone/>
            </a:pPr>
            <a:r>
              <a:rPr lang="tr-TR" dirty="0" smtClean="0">
                <a:latin typeface="Times New Roman" panose="02020603050405020304" pitchFamily="18" charset="0"/>
                <a:cs typeface="Times New Roman" panose="02020603050405020304" pitchFamily="18" charset="0"/>
              </a:rPr>
              <a:t>Kişi sayısı fazla değilse, tanıştırılan kişilerle ilgili açıklayıcı bilgiler de belirtilmelidir.</a:t>
            </a:r>
          </a:p>
          <a:p>
            <a:pPr marL="0" indent="0" algn="just">
              <a:buNone/>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Ayrılırken yaşça ya da statüce  büyük olan, tanışmaktan duyduğu memnuniyeti belirtmeli, diğer kişi de «Ben de …» diye karşılık vermelidir. </a:t>
            </a:r>
          </a:p>
        </p:txBody>
      </p:sp>
    </p:spTree>
    <p:extLst>
      <p:ext uri="{BB962C8B-B14F-4D97-AF65-F5344CB8AC3E}">
        <p14:creationId xmlns:p14="http://schemas.microsoft.com/office/powerpoint/2010/main" val="1836740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TEŞEKKÜR ETMEK</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57200" y="1196752"/>
            <a:ext cx="8229600" cy="5544616"/>
          </a:xfrm>
        </p:spPr>
        <p:txBody>
          <a:bodyPr>
            <a:normAutofit/>
          </a:bodyPr>
          <a:lstStyle/>
          <a:p>
            <a:pPr marL="0" indent="0" algn="just">
              <a:buNone/>
            </a:pPr>
            <a:r>
              <a:rPr lang="tr-TR" sz="3600" dirty="0" smtClean="0">
                <a:latin typeface="Times New Roman" panose="02020603050405020304" pitchFamily="18" charset="0"/>
                <a:cs typeface="Times New Roman" panose="02020603050405020304" pitchFamily="18" charset="0"/>
              </a:rPr>
              <a:t>Teşekkür etmek, günlük hayatta en çok kullandığımız ifadelerden birisidir. </a:t>
            </a:r>
          </a:p>
          <a:p>
            <a:pPr marL="0" indent="0" algn="just">
              <a:buNone/>
            </a:pPr>
            <a:r>
              <a:rPr lang="tr-TR" sz="3600" dirty="0" smtClean="0">
                <a:latin typeface="Times New Roman" panose="02020603050405020304" pitchFamily="18" charset="0"/>
                <a:cs typeface="Times New Roman" panose="02020603050405020304" pitchFamily="18" charset="0"/>
              </a:rPr>
              <a:t>Teşekkür edimi bir zayıflık değildir; motivasyonu artıran, sevgi ve saygı oluşturan bir adımdır. Uygar davranışlar sergilemenin bir gereğidir. İçten olmalıdır:</a:t>
            </a:r>
          </a:p>
          <a:p>
            <a:pPr marL="0" indent="0" algn="just">
              <a:buNone/>
            </a:pPr>
            <a:r>
              <a:rPr lang="tr-TR" sz="3600" dirty="0" smtClean="0">
                <a:latin typeface="Times New Roman" panose="02020603050405020304" pitchFamily="18" charset="0"/>
                <a:cs typeface="Times New Roman" panose="02020603050405020304" pitchFamily="18" charset="0"/>
              </a:rPr>
              <a:t>Yardımlarınız için teşekkür ediyorum.</a:t>
            </a:r>
          </a:p>
          <a:p>
            <a:pPr marL="0" indent="0" algn="just">
              <a:buNone/>
            </a:pPr>
            <a:r>
              <a:rPr lang="tr-TR" sz="3600" dirty="0" smtClean="0">
                <a:latin typeface="Times New Roman" panose="02020603050405020304" pitchFamily="18" charset="0"/>
                <a:cs typeface="Times New Roman" panose="02020603050405020304" pitchFamily="18" charset="0"/>
              </a:rPr>
              <a:t>Verdiğiniz bilgilerden dolayı teşekkür ederim. </a:t>
            </a:r>
          </a:p>
          <a:p>
            <a:pPr marL="0" indent="0" algn="just">
              <a:buNone/>
            </a:pPr>
            <a:endParaRPr lang="tr-T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4350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Özür dileme kutlama, Başsağlığı (Taziye9, Fıkra anlatma Soru Sorma- Soruya Cevap verme, Tartışma, verilen bir konu üzerinde Konuşma</a:t>
            </a:r>
            <a:endParaRPr lang="tr-TR" dirty="0"/>
          </a:p>
        </p:txBody>
      </p:sp>
    </p:spTree>
    <p:extLst>
      <p:ext uri="{BB962C8B-B14F-4D97-AF65-F5344CB8AC3E}">
        <p14:creationId xmlns:p14="http://schemas.microsoft.com/office/powerpoint/2010/main" val="3886366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HAZIRLIKLI KONUŞMALAR</a:t>
            </a:r>
            <a:endParaRPr lang="tr-TR" dirty="0"/>
          </a:p>
        </p:txBody>
      </p:sp>
      <p:sp>
        <p:nvSpPr>
          <p:cNvPr id="3" name="İçerik Yer Tutucusu 2"/>
          <p:cNvSpPr>
            <a:spLocks noGrp="1"/>
          </p:cNvSpPr>
          <p:nvPr>
            <p:ph idx="1"/>
          </p:nvPr>
        </p:nvSpPr>
        <p:spPr/>
        <p:txBody>
          <a:bodyPr/>
          <a:lstStyle/>
          <a:p>
            <a:pPr marL="0" indent="0">
              <a:buNone/>
            </a:pPr>
            <a:r>
              <a:rPr lang="tr-TR" dirty="0" smtClean="0"/>
              <a:t>Konferans, Söylev (Nutuk, Hitabet), Mülakat (Görüşme), Açış ve Takdim Konuşmaları, Açılış Konuşması, tartışma, Açık Oturum, Forum, Panel, Kolokyum, münazara, Sempozyum (Bilgi Şöleni</a:t>
            </a:r>
            <a:r>
              <a:rPr lang="tr-TR" smtClean="0"/>
              <a:t>), Kurultay, Seminer</a:t>
            </a:r>
            <a:endParaRPr lang="tr-TR" dirty="0"/>
          </a:p>
        </p:txBody>
      </p:sp>
    </p:spTree>
    <p:extLst>
      <p:ext uri="{BB962C8B-B14F-4D97-AF65-F5344CB8AC3E}">
        <p14:creationId xmlns:p14="http://schemas.microsoft.com/office/powerpoint/2010/main" val="179831691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646</Words>
  <Application>Microsoft Office PowerPoint</Application>
  <PresentationFormat>Ekran Gösterisi (4:3)</PresentationFormat>
  <Paragraphs>38</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KONUŞMA TÜRLERİ</vt:lpstr>
      <vt:lpstr>PowerPoint Sunusu</vt:lpstr>
      <vt:lpstr>PowerPoint Sunusu</vt:lpstr>
      <vt:lpstr>PowerPoint Sunusu</vt:lpstr>
      <vt:lpstr>HAZIRLIKSIZ KONUŞMALAR</vt:lpstr>
      <vt:lpstr>PowerPoint Sunusu</vt:lpstr>
      <vt:lpstr>PowerPoint Sunusu</vt:lpstr>
      <vt:lpstr>SOHBET ETME</vt:lpstr>
      <vt:lpstr>TANIŞMA</vt:lpstr>
      <vt:lpstr>TEŞEKKÜR ETMEK</vt:lpstr>
      <vt:lpstr>PowerPoint Sunusu</vt:lpstr>
      <vt:lpstr>HAZIRLIKLI KONUŞMALAR</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KONUŞMA TÜRLERİ</dc:title>
  <dc:creator>HP</dc:creator>
  <cp:lastModifiedBy>HP</cp:lastModifiedBy>
  <cp:revision>6</cp:revision>
  <dcterms:created xsi:type="dcterms:W3CDTF">2019-12-10T18:55:07Z</dcterms:created>
  <dcterms:modified xsi:type="dcterms:W3CDTF">2019-12-17T20:45:14Z</dcterms:modified>
</cp:coreProperties>
</file>