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6"/>
  </p:notesMasterIdLst>
  <p:sldIdLst>
    <p:sldId id="256" r:id="rId2"/>
    <p:sldId id="259" r:id="rId3"/>
    <p:sldId id="260" r:id="rId4"/>
    <p:sldId id="262" r:id="rId5"/>
    <p:sldId id="263" r:id="rId6"/>
    <p:sldId id="264" r:id="rId7"/>
    <p:sldId id="269" r:id="rId8"/>
    <p:sldId id="270" r:id="rId9"/>
    <p:sldId id="271" r:id="rId10"/>
    <p:sldId id="272" r:id="rId11"/>
    <p:sldId id="273" r:id="rId12"/>
    <p:sldId id="274" r:id="rId13"/>
    <p:sldId id="277" r:id="rId14"/>
    <p:sldId id="278" r:id="rId15"/>
    <p:sldId id="279" r:id="rId16"/>
    <p:sldId id="280" r:id="rId17"/>
    <p:sldId id="281" r:id="rId18"/>
    <p:sldId id="282" r:id="rId19"/>
    <p:sldId id="283" r:id="rId20"/>
    <p:sldId id="284" r:id="rId21"/>
    <p:sldId id="307" r:id="rId22"/>
    <p:sldId id="308" r:id="rId23"/>
    <p:sldId id="309" r:id="rId24"/>
    <p:sldId id="310" r:id="rId25"/>
    <p:sldId id="311" r:id="rId26"/>
    <p:sldId id="312" r:id="rId27"/>
    <p:sldId id="313" r:id="rId28"/>
    <p:sldId id="314" r:id="rId29"/>
    <p:sldId id="315" r:id="rId30"/>
    <p:sldId id="316" r:id="rId31"/>
    <p:sldId id="317" r:id="rId32"/>
    <p:sldId id="305" r:id="rId33"/>
    <p:sldId id="286" r:id="rId34"/>
    <p:sldId id="321" r:id="rId35"/>
    <p:sldId id="322" r:id="rId36"/>
    <p:sldId id="323" r:id="rId37"/>
    <p:sldId id="324" r:id="rId38"/>
    <p:sldId id="318" r:id="rId39"/>
    <p:sldId id="319" r:id="rId40"/>
    <p:sldId id="320" r:id="rId41"/>
    <p:sldId id="306" r:id="rId42"/>
    <p:sldId id="289" r:id="rId43"/>
    <p:sldId id="290" r:id="rId44"/>
    <p:sldId id="291" r:id="rId45"/>
    <p:sldId id="292" r:id="rId46"/>
    <p:sldId id="296" r:id="rId47"/>
    <p:sldId id="297" r:id="rId48"/>
    <p:sldId id="298" r:id="rId49"/>
    <p:sldId id="299" r:id="rId50"/>
    <p:sldId id="300" r:id="rId51"/>
    <p:sldId id="301" r:id="rId52"/>
    <p:sldId id="302" r:id="rId53"/>
    <p:sldId id="303" r:id="rId54"/>
    <p:sldId id="304" r:id="rId55"/>
    <p:sldId id="325" r:id="rId56"/>
    <p:sldId id="326" r:id="rId57"/>
    <p:sldId id="327" r:id="rId58"/>
    <p:sldId id="328" r:id="rId59"/>
    <p:sldId id="329" r:id="rId60"/>
    <p:sldId id="330" r:id="rId61"/>
    <p:sldId id="331" r:id="rId62"/>
    <p:sldId id="332" r:id="rId63"/>
    <p:sldId id="333" r:id="rId64"/>
    <p:sldId id="268" r:id="rId6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3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dirty="0"/>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975493D-BADE-4039-968B-FEFE345DDD4C}" type="datetimeFigureOut">
              <a:rPr lang="tr-TR" smtClean="0"/>
              <a:t>14.1.2020</a:t>
            </a:fld>
            <a:endParaRPr lang="tr-TR" dirty="0"/>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dirty="0"/>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dirty="0"/>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336AAFA-90C9-4822-9941-5AE0913B74F3}" type="slidenum">
              <a:rPr lang="tr-TR" smtClean="0"/>
              <a:t>‹#›</a:t>
            </a:fld>
            <a:endParaRPr lang="tr-TR" dirty="0"/>
          </a:p>
        </p:txBody>
      </p:sp>
    </p:spTree>
    <p:extLst>
      <p:ext uri="{BB962C8B-B14F-4D97-AF65-F5344CB8AC3E}">
        <p14:creationId xmlns:p14="http://schemas.microsoft.com/office/powerpoint/2010/main" val="1255783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6336AAFA-90C9-4822-9941-5AE0913B74F3}" type="slidenum">
              <a:rPr lang="tr-TR" smtClean="0"/>
              <a:t>30</a:t>
            </a:fld>
            <a:endParaRPr lang="tr-TR"/>
          </a:p>
        </p:txBody>
      </p:sp>
    </p:spTree>
    <p:extLst>
      <p:ext uri="{BB962C8B-B14F-4D97-AF65-F5344CB8AC3E}">
        <p14:creationId xmlns:p14="http://schemas.microsoft.com/office/powerpoint/2010/main" val="39965913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16492C04-4CDB-4A8D-9A3E-E31E95FEAFA4}" type="datetimeFigureOut">
              <a:rPr lang="tr-TR" smtClean="0"/>
              <a:t>14.1.2020</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19DF94F4-3410-47B0-9627-72CA01CE0ABD}" type="slidenum">
              <a:rPr lang="tr-TR" smtClean="0"/>
              <a:t>‹#›</a:t>
            </a:fld>
            <a:endParaRPr lang="tr-TR" dirty="0"/>
          </a:p>
        </p:txBody>
      </p:sp>
    </p:spTree>
    <p:extLst>
      <p:ext uri="{BB962C8B-B14F-4D97-AF65-F5344CB8AC3E}">
        <p14:creationId xmlns:p14="http://schemas.microsoft.com/office/powerpoint/2010/main" val="24614324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6492C04-4CDB-4A8D-9A3E-E31E95FEAFA4}" type="datetimeFigureOut">
              <a:rPr lang="tr-TR" smtClean="0"/>
              <a:t>14.1.2020</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19DF94F4-3410-47B0-9627-72CA01CE0ABD}" type="slidenum">
              <a:rPr lang="tr-TR" smtClean="0"/>
              <a:t>‹#›</a:t>
            </a:fld>
            <a:endParaRPr lang="tr-TR" dirty="0"/>
          </a:p>
        </p:txBody>
      </p:sp>
    </p:spTree>
    <p:extLst>
      <p:ext uri="{BB962C8B-B14F-4D97-AF65-F5344CB8AC3E}">
        <p14:creationId xmlns:p14="http://schemas.microsoft.com/office/powerpoint/2010/main" val="1101901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16492C04-4CDB-4A8D-9A3E-E31E95FEAFA4}" type="datetimeFigureOut">
              <a:rPr lang="tr-TR" smtClean="0"/>
              <a:t>14.1.2020</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19DF94F4-3410-47B0-9627-72CA01CE0ABD}" type="slidenum">
              <a:rPr lang="tr-TR" smtClean="0"/>
              <a:t>‹#›</a:t>
            </a:fld>
            <a:endParaRPr lang="tr-TR" dirty="0"/>
          </a:p>
        </p:txBody>
      </p:sp>
    </p:spTree>
    <p:extLst>
      <p:ext uri="{BB962C8B-B14F-4D97-AF65-F5344CB8AC3E}">
        <p14:creationId xmlns:p14="http://schemas.microsoft.com/office/powerpoint/2010/main" val="3372042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16492C04-4CDB-4A8D-9A3E-E31E95FEAFA4}" type="datetimeFigureOut">
              <a:rPr lang="tr-TR" smtClean="0"/>
              <a:t>14.1.2020</a:t>
            </a:fld>
            <a:endParaRPr lang="tr-TR" dirty="0"/>
          </a:p>
        </p:txBody>
      </p:sp>
      <p:sp>
        <p:nvSpPr>
          <p:cNvPr id="6" name="Altbilgi Yer Tutucusu 5"/>
          <p:cNvSpPr>
            <a:spLocks noGrp="1"/>
          </p:cNvSpPr>
          <p:nvPr>
            <p:ph type="ftr" sz="quarter" idx="11"/>
          </p:nvPr>
        </p:nvSpPr>
        <p:spPr/>
        <p:txBody>
          <a:bodyPr/>
          <a:lstStyle/>
          <a:p>
            <a:endParaRPr lang="tr-TR" dirty="0"/>
          </a:p>
        </p:txBody>
      </p:sp>
      <p:sp>
        <p:nvSpPr>
          <p:cNvPr id="7" name="Slayt Numarası Yer Tutucusu 6"/>
          <p:cNvSpPr>
            <a:spLocks noGrp="1"/>
          </p:cNvSpPr>
          <p:nvPr>
            <p:ph type="sldNum" sz="quarter" idx="12"/>
          </p:nvPr>
        </p:nvSpPr>
        <p:spPr/>
        <p:txBody>
          <a:bodyPr/>
          <a:lstStyle/>
          <a:p>
            <a:fld id="{19DF94F4-3410-47B0-9627-72CA01CE0ABD}" type="slidenum">
              <a:rPr lang="tr-TR" smtClean="0"/>
              <a:t>‹#›</a:t>
            </a:fld>
            <a:endParaRPr lang="tr-TR" dirty="0"/>
          </a:p>
        </p:txBody>
      </p:sp>
    </p:spTree>
    <p:extLst>
      <p:ext uri="{BB962C8B-B14F-4D97-AF65-F5344CB8AC3E}">
        <p14:creationId xmlns:p14="http://schemas.microsoft.com/office/powerpoint/2010/main" val="1297871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16492C04-4CDB-4A8D-9A3E-E31E95FEAFA4}" type="datetimeFigureOut">
              <a:rPr lang="tr-TR" smtClean="0"/>
              <a:t>14.1.2020</a:t>
            </a:fld>
            <a:endParaRPr lang="tr-TR" dirty="0"/>
          </a:p>
        </p:txBody>
      </p:sp>
      <p:sp>
        <p:nvSpPr>
          <p:cNvPr id="8" name="Altbilgi Yer Tutucusu 7"/>
          <p:cNvSpPr>
            <a:spLocks noGrp="1"/>
          </p:cNvSpPr>
          <p:nvPr>
            <p:ph type="ftr" sz="quarter" idx="11"/>
          </p:nvPr>
        </p:nvSpPr>
        <p:spPr/>
        <p:txBody>
          <a:bodyPr/>
          <a:lstStyle/>
          <a:p>
            <a:endParaRPr lang="tr-TR" dirty="0"/>
          </a:p>
        </p:txBody>
      </p:sp>
      <p:sp>
        <p:nvSpPr>
          <p:cNvPr id="9" name="Slayt Numarası Yer Tutucusu 8"/>
          <p:cNvSpPr>
            <a:spLocks noGrp="1"/>
          </p:cNvSpPr>
          <p:nvPr>
            <p:ph type="sldNum" sz="quarter" idx="12"/>
          </p:nvPr>
        </p:nvSpPr>
        <p:spPr/>
        <p:txBody>
          <a:bodyPr/>
          <a:lstStyle/>
          <a:p>
            <a:fld id="{19DF94F4-3410-47B0-9627-72CA01CE0ABD}" type="slidenum">
              <a:rPr lang="tr-TR" smtClean="0"/>
              <a:t>‹#›</a:t>
            </a:fld>
            <a:endParaRPr lang="tr-TR" dirty="0"/>
          </a:p>
        </p:txBody>
      </p:sp>
    </p:spTree>
    <p:extLst>
      <p:ext uri="{BB962C8B-B14F-4D97-AF65-F5344CB8AC3E}">
        <p14:creationId xmlns:p14="http://schemas.microsoft.com/office/powerpoint/2010/main" val="21024916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16492C04-4CDB-4A8D-9A3E-E31E95FEAFA4}" type="datetimeFigureOut">
              <a:rPr lang="tr-TR" smtClean="0"/>
              <a:t>14.1.2020</a:t>
            </a:fld>
            <a:endParaRPr lang="tr-TR" dirty="0"/>
          </a:p>
        </p:txBody>
      </p:sp>
      <p:sp>
        <p:nvSpPr>
          <p:cNvPr id="4" name="Altbilgi Yer Tutucusu 3"/>
          <p:cNvSpPr>
            <a:spLocks noGrp="1"/>
          </p:cNvSpPr>
          <p:nvPr>
            <p:ph type="ftr" sz="quarter" idx="11"/>
          </p:nvPr>
        </p:nvSpPr>
        <p:spPr/>
        <p:txBody>
          <a:bodyPr/>
          <a:lstStyle/>
          <a:p>
            <a:endParaRPr lang="tr-TR" dirty="0"/>
          </a:p>
        </p:txBody>
      </p:sp>
      <p:sp>
        <p:nvSpPr>
          <p:cNvPr id="5" name="Slayt Numarası Yer Tutucusu 4"/>
          <p:cNvSpPr>
            <a:spLocks noGrp="1"/>
          </p:cNvSpPr>
          <p:nvPr>
            <p:ph type="sldNum" sz="quarter" idx="12"/>
          </p:nvPr>
        </p:nvSpPr>
        <p:spPr/>
        <p:txBody>
          <a:bodyPr/>
          <a:lstStyle/>
          <a:p>
            <a:fld id="{19DF94F4-3410-47B0-9627-72CA01CE0ABD}" type="slidenum">
              <a:rPr lang="tr-TR" smtClean="0"/>
              <a:t>‹#›</a:t>
            </a:fld>
            <a:endParaRPr lang="tr-TR" dirty="0"/>
          </a:p>
        </p:txBody>
      </p:sp>
    </p:spTree>
    <p:extLst>
      <p:ext uri="{BB962C8B-B14F-4D97-AF65-F5344CB8AC3E}">
        <p14:creationId xmlns:p14="http://schemas.microsoft.com/office/powerpoint/2010/main" val="2547136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16492C04-4CDB-4A8D-9A3E-E31E95FEAFA4}" type="datetimeFigureOut">
              <a:rPr lang="tr-TR" smtClean="0"/>
              <a:t>14.1.2020</a:t>
            </a:fld>
            <a:endParaRPr lang="tr-TR" dirty="0"/>
          </a:p>
        </p:txBody>
      </p:sp>
      <p:sp>
        <p:nvSpPr>
          <p:cNvPr id="3" name="Altbilgi Yer Tutucusu 2"/>
          <p:cNvSpPr>
            <a:spLocks noGrp="1"/>
          </p:cNvSpPr>
          <p:nvPr>
            <p:ph type="ftr" sz="quarter" idx="11"/>
          </p:nvPr>
        </p:nvSpPr>
        <p:spPr/>
        <p:txBody>
          <a:bodyPr/>
          <a:lstStyle/>
          <a:p>
            <a:endParaRPr lang="tr-TR" dirty="0"/>
          </a:p>
        </p:txBody>
      </p:sp>
      <p:sp>
        <p:nvSpPr>
          <p:cNvPr id="4" name="Slayt Numarası Yer Tutucusu 3"/>
          <p:cNvSpPr>
            <a:spLocks noGrp="1"/>
          </p:cNvSpPr>
          <p:nvPr>
            <p:ph type="sldNum" sz="quarter" idx="12"/>
          </p:nvPr>
        </p:nvSpPr>
        <p:spPr/>
        <p:txBody>
          <a:bodyPr/>
          <a:lstStyle/>
          <a:p>
            <a:fld id="{19DF94F4-3410-47B0-9627-72CA01CE0ABD}" type="slidenum">
              <a:rPr lang="tr-TR" smtClean="0"/>
              <a:t>‹#›</a:t>
            </a:fld>
            <a:endParaRPr lang="tr-TR" dirty="0"/>
          </a:p>
        </p:txBody>
      </p:sp>
    </p:spTree>
    <p:extLst>
      <p:ext uri="{BB962C8B-B14F-4D97-AF65-F5344CB8AC3E}">
        <p14:creationId xmlns:p14="http://schemas.microsoft.com/office/powerpoint/2010/main" val="1042141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16492C04-4CDB-4A8D-9A3E-E31E95FEAFA4}" type="datetimeFigureOut">
              <a:rPr lang="tr-TR" smtClean="0"/>
              <a:t>14.1.2020</a:t>
            </a:fld>
            <a:endParaRPr lang="tr-TR" dirty="0"/>
          </a:p>
        </p:txBody>
      </p:sp>
      <p:sp>
        <p:nvSpPr>
          <p:cNvPr id="6" name="Altbilgi Yer Tutucusu 5"/>
          <p:cNvSpPr>
            <a:spLocks noGrp="1"/>
          </p:cNvSpPr>
          <p:nvPr>
            <p:ph type="ftr" sz="quarter" idx="11"/>
          </p:nvPr>
        </p:nvSpPr>
        <p:spPr/>
        <p:txBody>
          <a:bodyPr/>
          <a:lstStyle/>
          <a:p>
            <a:endParaRPr lang="tr-TR" dirty="0"/>
          </a:p>
        </p:txBody>
      </p:sp>
      <p:sp>
        <p:nvSpPr>
          <p:cNvPr id="7" name="Slayt Numarası Yer Tutucusu 6"/>
          <p:cNvSpPr>
            <a:spLocks noGrp="1"/>
          </p:cNvSpPr>
          <p:nvPr>
            <p:ph type="sldNum" sz="quarter" idx="12"/>
          </p:nvPr>
        </p:nvSpPr>
        <p:spPr/>
        <p:txBody>
          <a:bodyPr/>
          <a:lstStyle/>
          <a:p>
            <a:fld id="{19DF94F4-3410-47B0-9627-72CA01CE0ABD}" type="slidenum">
              <a:rPr lang="tr-TR" smtClean="0"/>
              <a:t>‹#›</a:t>
            </a:fld>
            <a:endParaRPr lang="tr-TR" dirty="0"/>
          </a:p>
        </p:txBody>
      </p:sp>
    </p:spTree>
    <p:extLst>
      <p:ext uri="{BB962C8B-B14F-4D97-AF65-F5344CB8AC3E}">
        <p14:creationId xmlns:p14="http://schemas.microsoft.com/office/powerpoint/2010/main" val="2733239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dirty="0"/>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16492C04-4CDB-4A8D-9A3E-E31E95FEAFA4}" type="datetimeFigureOut">
              <a:rPr lang="tr-TR" smtClean="0"/>
              <a:t>14.1.2020</a:t>
            </a:fld>
            <a:endParaRPr lang="tr-TR" dirty="0"/>
          </a:p>
        </p:txBody>
      </p:sp>
      <p:sp>
        <p:nvSpPr>
          <p:cNvPr id="6" name="Altbilgi Yer Tutucusu 5"/>
          <p:cNvSpPr>
            <a:spLocks noGrp="1"/>
          </p:cNvSpPr>
          <p:nvPr>
            <p:ph type="ftr" sz="quarter" idx="11"/>
          </p:nvPr>
        </p:nvSpPr>
        <p:spPr/>
        <p:txBody>
          <a:bodyPr/>
          <a:lstStyle/>
          <a:p>
            <a:endParaRPr lang="tr-TR" dirty="0"/>
          </a:p>
        </p:txBody>
      </p:sp>
      <p:sp>
        <p:nvSpPr>
          <p:cNvPr id="7" name="Slayt Numarası Yer Tutucusu 6"/>
          <p:cNvSpPr>
            <a:spLocks noGrp="1"/>
          </p:cNvSpPr>
          <p:nvPr>
            <p:ph type="sldNum" sz="quarter" idx="12"/>
          </p:nvPr>
        </p:nvSpPr>
        <p:spPr/>
        <p:txBody>
          <a:bodyPr/>
          <a:lstStyle/>
          <a:p>
            <a:fld id="{19DF94F4-3410-47B0-9627-72CA01CE0ABD}" type="slidenum">
              <a:rPr lang="tr-TR" smtClean="0"/>
              <a:t>‹#›</a:t>
            </a:fld>
            <a:endParaRPr lang="tr-TR" dirty="0"/>
          </a:p>
        </p:txBody>
      </p:sp>
    </p:spTree>
    <p:extLst>
      <p:ext uri="{BB962C8B-B14F-4D97-AF65-F5344CB8AC3E}">
        <p14:creationId xmlns:p14="http://schemas.microsoft.com/office/powerpoint/2010/main" val="2015488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6492C04-4CDB-4A8D-9A3E-E31E95FEAFA4}" type="datetimeFigureOut">
              <a:rPr lang="tr-TR" smtClean="0"/>
              <a:t>14.1.2020</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19DF94F4-3410-47B0-9627-72CA01CE0ABD}" type="slidenum">
              <a:rPr lang="tr-TR" smtClean="0"/>
              <a:t>‹#›</a:t>
            </a:fld>
            <a:endParaRPr lang="tr-TR" dirty="0"/>
          </a:p>
        </p:txBody>
      </p:sp>
    </p:spTree>
    <p:extLst>
      <p:ext uri="{BB962C8B-B14F-4D97-AF65-F5344CB8AC3E}">
        <p14:creationId xmlns:p14="http://schemas.microsoft.com/office/powerpoint/2010/main" val="3853724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6492C04-4CDB-4A8D-9A3E-E31E95FEAFA4}" type="datetimeFigureOut">
              <a:rPr lang="tr-TR" smtClean="0"/>
              <a:t>14.1.2020</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19DF94F4-3410-47B0-9627-72CA01CE0ABD}" type="slidenum">
              <a:rPr lang="tr-TR" smtClean="0"/>
              <a:t>‹#›</a:t>
            </a:fld>
            <a:endParaRPr lang="tr-TR" dirty="0"/>
          </a:p>
        </p:txBody>
      </p:sp>
    </p:spTree>
    <p:extLst>
      <p:ext uri="{BB962C8B-B14F-4D97-AF65-F5344CB8AC3E}">
        <p14:creationId xmlns:p14="http://schemas.microsoft.com/office/powerpoint/2010/main" val="1900130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492C04-4CDB-4A8D-9A3E-E31E95FEAFA4}" type="datetimeFigureOut">
              <a:rPr lang="tr-TR" smtClean="0"/>
              <a:t>14.1.2020</a:t>
            </a:fld>
            <a:endParaRPr lang="tr-TR" dirty="0"/>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dirty="0"/>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DF94F4-3410-47B0-9627-72CA01CE0ABD}" type="slidenum">
              <a:rPr lang="tr-TR" smtClean="0"/>
              <a:t>‹#›</a:t>
            </a:fld>
            <a:endParaRPr lang="tr-TR" dirty="0"/>
          </a:p>
        </p:txBody>
      </p:sp>
    </p:spTree>
    <p:extLst>
      <p:ext uri="{BB962C8B-B14F-4D97-AF65-F5344CB8AC3E}">
        <p14:creationId xmlns:p14="http://schemas.microsoft.com/office/powerpoint/2010/main" val="21953683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audio" Target="../media/audio1.wav"/><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audio" Target="../media/audio1.wav"/><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audio" Target="../media/audio1.wav"/><Relationship Id="rId4" Type="http://schemas.openxmlformats.org/officeDocument/2006/relationships/image" Target="../media/image6.png"/></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audio" Target="../media/audio1.wav"/><Relationship Id="rId4" Type="http://schemas.openxmlformats.org/officeDocument/2006/relationships/image" Target="../media/image6.png"/></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audio" Target="../media/audio1.wav"/><Relationship Id="rId4" Type="http://schemas.openxmlformats.org/officeDocument/2006/relationships/image" Target="../media/image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audio" Target="../media/audio1.wav"/><Relationship Id="rId4" Type="http://schemas.openxmlformats.org/officeDocument/2006/relationships/image" Target="../media/image6.png"/></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audio" Target="../media/audio1.wav"/><Relationship Id="rId4" Type="http://schemas.openxmlformats.org/officeDocument/2006/relationships/image" Target="../media/image6.png"/></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audio" Target="../media/audio1.wav"/><Relationship Id="rId4" Type="http://schemas.openxmlformats.org/officeDocument/2006/relationships/image" Target="../media/image6.png"/></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audio" Target="../media/audio1.wav"/><Relationship Id="rId4" Type="http://schemas.openxmlformats.org/officeDocument/2006/relationships/image" Target="../media/image6.png"/></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audio" Target="../media/audio1.wav"/><Relationship Id="rId4" Type="http://schemas.openxmlformats.org/officeDocument/2006/relationships/image" Target="../media/image6.png"/></Relationships>
</file>

<file path=ppt/slides/_rels/slide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audio" Target="../media/audio1.wav"/><Relationship Id="rId4" Type="http://schemas.openxmlformats.org/officeDocument/2006/relationships/image" Target="../media/image6.png"/></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audio" Target="../media/audio1.wav"/><Relationship Id="rId4" Type="http://schemas.openxmlformats.org/officeDocument/2006/relationships/image" Target="../media/image6.png"/></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audio" Target="../media/audio1.wav"/><Relationship Id="rId4" Type="http://schemas.openxmlformats.org/officeDocument/2006/relationships/image" Target="../media/image6.png"/></Relationships>
</file>

<file path=ppt/slides/_rels/slide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audio" Target="../media/audio1.wav"/><Relationship Id="rId4" Type="http://schemas.openxmlformats.org/officeDocument/2006/relationships/image" Target="../media/image6.png"/></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audio" Target="../media/audio1.wav"/><Relationship Id="rId4" Type="http://schemas.openxmlformats.org/officeDocument/2006/relationships/image" Target="../media/image6.png"/></Relationships>
</file>

<file path=ppt/slides/_rels/slide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audio" Target="../media/audio1.wav"/><Relationship Id="rId4" Type="http://schemas.openxmlformats.org/officeDocument/2006/relationships/image" Target="../media/image6.png"/></Relationships>
</file>

<file path=ppt/slides/_rels/slide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audio" Target="../media/audio1.wav"/><Relationship Id="rId4" Type="http://schemas.openxmlformats.org/officeDocument/2006/relationships/image" Target="../media/image6.png"/></Relationships>
</file>

<file path=ppt/slides/_rels/slide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audio" Target="../media/audio1.wav"/><Relationship Id="rId4" Type="http://schemas.openxmlformats.org/officeDocument/2006/relationships/image" Target="../media/image6.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normAutofit/>
          </a:bodyPr>
          <a:lstStyle/>
          <a:p>
            <a:r>
              <a:rPr lang="tr-TR" sz="7200" b="1" dirty="0" smtClean="0">
                <a:latin typeface="Times New Roman" panose="02020603050405020304" pitchFamily="18" charset="0"/>
                <a:cs typeface="Times New Roman" panose="02020603050405020304" pitchFamily="18" charset="0"/>
              </a:rPr>
              <a:t>SESBİLGİSİ</a:t>
            </a:r>
            <a:endParaRPr lang="tr-TR" sz="7200" b="1" dirty="0">
              <a:latin typeface="Times New Roman" panose="02020603050405020304" pitchFamily="18" charset="0"/>
              <a:cs typeface="Times New Roman" panose="02020603050405020304" pitchFamily="18" charset="0"/>
            </a:endParaRPr>
          </a:p>
        </p:txBody>
      </p:sp>
      <p:sp>
        <p:nvSpPr>
          <p:cNvPr id="3" name="Alt Başlık 2"/>
          <p:cNvSpPr>
            <a:spLocks noGrp="1"/>
          </p:cNvSpPr>
          <p:nvPr>
            <p:ph type="subTitle" idx="1"/>
          </p:nvPr>
        </p:nvSpPr>
        <p:spPr/>
        <p:txBody>
          <a:bodyPr/>
          <a:lstStyle/>
          <a:p>
            <a:endParaRPr lang="tr-TR" dirty="0"/>
          </a:p>
        </p:txBody>
      </p:sp>
    </p:spTree>
    <p:extLst>
      <p:ext uri="{BB962C8B-B14F-4D97-AF65-F5344CB8AC3E}">
        <p14:creationId xmlns:p14="http://schemas.microsoft.com/office/powerpoint/2010/main" val="31780754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4800" b="1" dirty="0">
                <a:latin typeface="Times New Roman" panose="02020603050405020304" pitchFamily="18" charset="0"/>
                <a:cs typeface="Times New Roman" panose="02020603050405020304" pitchFamily="18" charset="0"/>
              </a:rPr>
              <a:t>Sesletim (Artikülasyon) nedir?</a:t>
            </a:r>
            <a:r>
              <a:rPr lang="tr-TR" sz="4800" dirty="0">
                <a:latin typeface="Times New Roman" panose="02020603050405020304" pitchFamily="18" charset="0"/>
                <a:cs typeface="Times New Roman" panose="02020603050405020304" pitchFamily="18" charset="0"/>
              </a:rPr>
              <a:t/>
            </a:r>
            <a:br>
              <a:rPr lang="tr-TR" sz="4800" dirty="0">
                <a:latin typeface="Times New Roman" panose="02020603050405020304" pitchFamily="18" charset="0"/>
                <a:cs typeface="Times New Roman" panose="02020603050405020304" pitchFamily="18" charset="0"/>
              </a:rPr>
            </a:br>
            <a:endParaRPr lang="tr-TR" sz="4800" dirty="0">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a:xfrm>
            <a:off x="457200" y="1600200"/>
            <a:ext cx="8229600" cy="4997152"/>
          </a:xfrm>
        </p:spPr>
        <p:txBody>
          <a:bodyPr>
            <a:noAutofit/>
          </a:bodyPr>
          <a:lstStyle/>
          <a:p>
            <a:pPr marL="0" indent="0">
              <a:buNone/>
            </a:pPr>
            <a:r>
              <a:rPr lang="tr-TR" sz="5400" dirty="0" smtClean="0">
                <a:latin typeface="Times New Roman" panose="02020603050405020304" pitchFamily="18" charset="0"/>
                <a:cs typeface="Times New Roman" panose="02020603050405020304" pitchFamily="18" charset="0"/>
              </a:rPr>
              <a:t>Sesletim</a:t>
            </a:r>
            <a:r>
              <a:rPr lang="tr-TR" sz="5400" dirty="0">
                <a:latin typeface="Times New Roman" panose="02020603050405020304" pitchFamily="18" charset="0"/>
                <a:cs typeface="Times New Roman" panose="02020603050405020304" pitchFamily="18" charset="0"/>
              </a:rPr>
              <a:t>, bireyin konuşmada yer alan organlarının ardışık, uyumlu hareketleriyle belirli bir dile ait konuşma seslerini doğru telaffuz etme becerisidir.</a:t>
            </a:r>
          </a:p>
        </p:txBody>
      </p:sp>
    </p:spTree>
    <p:extLst>
      <p:ext uri="{BB962C8B-B14F-4D97-AF65-F5344CB8AC3E}">
        <p14:creationId xmlns:p14="http://schemas.microsoft.com/office/powerpoint/2010/main" val="20578280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5400" b="1" dirty="0" err="1">
                <a:latin typeface="Times New Roman" panose="02020603050405020304" pitchFamily="18" charset="0"/>
                <a:cs typeface="Times New Roman" panose="02020603050405020304" pitchFamily="18" charset="0"/>
              </a:rPr>
              <a:t>Sesbilgisel</a:t>
            </a:r>
            <a:r>
              <a:rPr lang="tr-TR" sz="5400" b="1" dirty="0">
                <a:latin typeface="Times New Roman" panose="02020603050405020304" pitchFamily="18" charset="0"/>
                <a:cs typeface="Times New Roman" panose="02020603050405020304" pitchFamily="18" charset="0"/>
              </a:rPr>
              <a:t> yeterlilik nedir?</a:t>
            </a:r>
            <a:r>
              <a:rPr lang="tr-TR" sz="5400" dirty="0">
                <a:latin typeface="Times New Roman" panose="02020603050405020304" pitchFamily="18" charset="0"/>
                <a:cs typeface="Times New Roman" panose="02020603050405020304" pitchFamily="18" charset="0"/>
              </a:rPr>
              <a:t/>
            </a:r>
            <a:br>
              <a:rPr lang="tr-TR" sz="5400" dirty="0">
                <a:latin typeface="Times New Roman" panose="02020603050405020304" pitchFamily="18" charset="0"/>
                <a:cs typeface="Times New Roman" panose="02020603050405020304" pitchFamily="18" charset="0"/>
              </a:rPr>
            </a:br>
            <a:endParaRPr lang="tr-TR" sz="5400" dirty="0">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noAutofit/>
          </a:bodyPr>
          <a:lstStyle/>
          <a:p>
            <a:pPr marL="0" indent="0">
              <a:buNone/>
            </a:pPr>
            <a:r>
              <a:rPr lang="tr-TR" sz="6000" dirty="0" err="1" smtClean="0">
                <a:latin typeface="Times New Roman" panose="02020603050405020304" pitchFamily="18" charset="0"/>
                <a:cs typeface="Times New Roman" panose="02020603050405020304" pitchFamily="18" charset="0"/>
              </a:rPr>
              <a:t>Sesbilgisel</a:t>
            </a:r>
            <a:r>
              <a:rPr lang="tr-TR" sz="6000" dirty="0" smtClean="0">
                <a:latin typeface="Times New Roman" panose="02020603050405020304" pitchFamily="18" charset="0"/>
                <a:cs typeface="Times New Roman" panose="02020603050405020304" pitchFamily="18" charset="0"/>
              </a:rPr>
              <a:t> </a:t>
            </a:r>
            <a:r>
              <a:rPr lang="tr-TR" sz="6000" dirty="0">
                <a:latin typeface="Times New Roman" panose="02020603050405020304" pitchFamily="18" charset="0"/>
                <a:cs typeface="Times New Roman" panose="02020603050405020304" pitchFamily="18" charset="0"/>
              </a:rPr>
              <a:t>yeterlik, konuşma seslerini dil bağlamında kurallara uygun kullanmayı bilme becerisidir.</a:t>
            </a:r>
          </a:p>
          <a:p>
            <a:endParaRPr lang="tr-TR" sz="6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375344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dirty="0"/>
              <a:t>Konuşma için </a:t>
            </a:r>
            <a:r>
              <a:rPr lang="tr-TR" dirty="0" smtClean="0"/>
              <a:t>gereken adalelerin </a:t>
            </a:r>
            <a:r>
              <a:rPr lang="tr-TR" dirty="0"/>
              <a:t>sinirlerinin çıktığı ve emir aldığı beynimiz aynı zamanda neyin nasıl, ne zaman ve ne şekilde söyleneceğini de ayarlar. Kelimenin müzikalite kazanması, hissi renklere bürünmesi hep onun </a:t>
            </a:r>
            <a:r>
              <a:rPr lang="tr-TR" dirty="0" smtClean="0"/>
              <a:t>görevidir. </a:t>
            </a:r>
            <a:r>
              <a:rPr lang="tr-TR" dirty="0"/>
              <a:t>Bu bakımdan ses çıkarmada ve bu sesin istenen </a:t>
            </a:r>
            <a:r>
              <a:rPr lang="tr-TR" dirty="0" smtClean="0"/>
              <a:t>biçimde olmasında </a:t>
            </a:r>
            <a:r>
              <a:rPr lang="tr-TR" dirty="0"/>
              <a:t>bu merkezi sistemi daima ön planda tutmak zorundayız.</a:t>
            </a:r>
          </a:p>
        </p:txBody>
      </p:sp>
    </p:spTree>
    <p:extLst>
      <p:ext uri="{BB962C8B-B14F-4D97-AF65-F5344CB8AC3E}">
        <p14:creationId xmlns:p14="http://schemas.microsoft.com/office/powerpoint/2010/main" val="26468414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457200" y="404664"/>
            <a:ext cx="8229600" cy="6120680"/>
          </a:xfrm>
        </p:spPr>
        <p:txBody>
          <a:bodyPr>
            <a:noAutofit/>
          </a:bodyPr>
          <a:lstStyle/>
          <a:p>
            <a:pPr marL="0" indent="0">
              <a:buNone/>
            </a:pPr>
            <a:r>
              <a:rPr lang="tr-TR" sz="2000" dirty="0">
                <a:latin typeface="Times New Roman" panose="02020603050405020304" pitchFamily="18" charset="0"/>
                <a:cs typeface="Times New Roman" panose="02020603050405020304" pitchFamily="18" charset="0"/>
              </a:rPr>
              <a:t>Konuşma ve şarkı söylemek için </a:t>
            </a:r>
            <a:r>
              <a:rPr lang="tr-TR" sz="2000" dirty="0" err="1">
                <a:latin typeface="Times New Roman" panose="02020603050405020304" pitchFamily="18" charset="0"/>
                <a:cs typeface="Times New Roman" panose="02020603050405020304" pitchFamily="18" charset="0"/>
              </a:rPr>
              <a:t>larenkste</a:t>
            </a:r>
            <a:r>
              <a:rPr lang="tr-TR" sz="2000" dirty="0">
                <a:latin typeface="Times New Roman" panose="02020603050405020304" pitchFamily="18" charset="0"/>
                <a:cs typeface="Times New Roman" panose="02020603050405020304" pitchFamily="18" charset="0"/>
              </a:rPr>
              <a:t> bulunan ses tellerinin (</a:t>
            </a:r>
            <a:r>
              <a:rPr lang="tr-TR" sz="2000" dirty="0" err="1">
                <a:latin typeface="Times New Roman" panose="02020603050405020304" pitchFamily="18" charset="0"/>
                <a:cs typeface="Times New Roman" panose="02020603050405020304" pitchFamily="18" charset="0"/>
              </a:rPr>
              <a:t>kord</a:t>
            </a:r>
            <a:r>
              <a:rPr lang="tr-TR" sz="2000" dirty="0">
                <a:latin typeface="Times New Roman" panose="02020603050405020304" pitchFamily="18" charset="0"/>
                <a:cs typeface="Times New Roman" panose="02020603050405020304" pitchFamily="18" charset="0"/>
              </a:rPr>
              <a:t> vokallerinin) titreşmesinin meydana gelmesi lazımdır. Bu akciğerlerde bulunan </a:t>
            </a:r>
            <a:r>
              <a:rPr lang="tr-TR" sz="2000" dirty="0" err="1">
                <a:latin typeface="Times New Roman" panose="02020603050405020304" pitchFamily="18" charset="0"/>
                <a:cs typeface="Times New Roman" panose="02020603050405020304" pitchFamily="18" charset="0"/>
              </a:rPr>
              <a:t>havanrn</a:t>
            </a:r>
            <a:r>
              <a:rPr lang="tr-TR" sz="2000" dirty="0">
                <a:latin typeface="Times New Roman" panose="02020603050405020304" pitchFamily="18" charset="0"/>
                <a:cs typeface="Times New Roman" panose="02020603050405020304" pitchFamily="18" charset="0"/>
              </a:rPr>
              <a:t> gerekli basınç altında gırtlağa doğru itilmesi ile meydana getirilir.</a:t>
            </a:r>
            <a:br>
              <a:rPr lang="tr-TR" sz="2000" dirty="0">
                <a:latin typeface="Times New Roman" panose="02020603050405020304" pitchFamily="18" charset="0"/>
                <a:cs typeface="Times New Roman" panose="02020603050405020304" pitchFamily="18" charset="0"/>
              </a:rPr>
            </a:br>
            <a:r>
              <a:rPr lang="tr-TR" sz="2000" dirty="0">
                <a:latin typeface="Times New Roman" panose="02020603050405020304" pitchFamily="18" charset="0"/>
                <a:cs typeface="Times New Roman" panose="02020603050405020304" pitchFamily="18" charset="0"/>
              </a:rPr>
              <a:t>Normal şartlar altında, havanın yukarı doğru itilmesi zaten kişinin yaşamasında zorunlu olan solunum için lazımdır. </a:t>
            </a:r>
            <a:r>
              <a:rPr lang="tr-TR" sz="2000" dirty="0" smtClean="0">
                <a:latin typeface="Times New Roman" panose="02020603050405020304" pitchFamily="18" charset="0"/>
                <a:cs typeface="Times New Roman" panose="02020603050405020304" pitchFamily="18" charset="0"/>
              </a:rPr>
              <a:t>Konuşma </a:t>
            </a:r>
            <a:r>
              <a:rPr lang="tr-TR" sz="2000" dirty="0">
                <a:latin typeface="Times New Roman" panose="02020603050405020304" pitchFamily="18" charset="0"/>
                <a:cs typeface="Times New Roman" panose="02020603050405020304" pitchFamily="18" charset="0"/>
              </a:rPr>
              <a:t>ve şarkı söylemede bu itilen hava daha fazla basınçlı ve uygun şartlar altında yukarı doğru itilir.</a:t>
            </a:r>
            <a:br>
              <a:rPr lang="tr-TR" sz="2000" dirty="0">
                <a:latin typeface="Times New Roman" panose="02020603050405020304" pitchFamily="18" charset="0"/>
                <a:cs typeface="Times New Roman" panose="02020603050405020304" pitchFamily="18" charset="0"/>
              </a:rPr>
            </a:br>
            <a:r>
              <a:rPr lang="tr-TR" sz="2000" dirty="0">
                <a:latin typeface="Times New Roman" panose="02020603050405020304" pitchFamily="18" charset="0"/>
                <a:cs typeface="Times New Roman" panose="02020603050405020304" pitchFamily="18" charset="0"/>
              </a:rPr>
              <a:t>Bilindiği gibi akciğerlerimiz soluk alma esnasında hava ile dolarlar. Bu göğüs kafesimizi teşkil eden kaburgaların, kaburgalar arasındaki adalelerin ve bu adalelere kumanda eden sinirlerin sayesindedir. Kaburgaların, göğüs kemiğinin ve omuzların meydana getirdiği bu </a:t>
            </a:r>
            <a:r>
              <a:rPr lang="tr-TR" sz="2000" dirty="0" err="1">
                <a:latin typeface="Times New Roman" panose="02020603050405020304" pitchFamily="18" charset="0"/>
                <a:cs typeface="Times New Roman" panose="02020603050405020304" pitchFamily="18" charset="0"/>
              </a:rPr>
              <a:t>kemiksel</a:t>
            </a:r>
            <a:r>
              <a:rPr lang="tr-TR" sz="2000" dirty="0">
                <a:latin typeface="Times New Roman" panose="02020603050405020304" pitchFamily="18" charset="0"/>
                <a:cs typeface="Times New Roman" panose="02020603050405020304" pitchFamily="18" charset="0"/>
              </a:rPr>
              <a:t> kafes genişlediği zaman, akciğerler de genişler. Burun ve ağız boşluğundan giren hava bu genişlemiş akciğere dolar. Akciğerdeki temiz kan şebekesi bu havadaki bu oksijeni alırken, </a:t>
            </a:r>
            <a:r>
              <a:rPr lang="tr-TR" sz="2000" dirty="0" smtClean="0">
                <a:latin typeface="Times New Roman" panose="02020603050405020304" pitchFamily="18" charset="0"/>
                <a:cs typeface="Times New Roman" panose="02020603050405020304" pitchFamily="18" charset="0"/>
              </a:rPr>
              <a:t>kana kan </a:t>
            </a:r>
            <a:r>
              <a:rPr lang="tr-TR" sz="2000" dirty="0">
                <a:latin typeface="Times New Roman" panose="02020603050405020304" pitchFamily="18" charset="0"/>
                <a:cs typeface="Times New Roman" panose="02020603050405020304" pitchFamily="18" charset="0"/>
              </a:rPr>
              <a:t>şebekesi ile gelen </a:t>
            </a:r>
            <a:r>
              <a:rPr lang="tr-TR" sz="2000" dirty="0" err="1">
                <a:latin typeface="Times New Roman" panose="02020603050405020304" pitchFamily="18" charset="0"/>
                <a:cs typeface="Times New Roman" panose="02020603050405020304" pitchFamily="18" charset="0"/>
              </a:rPr>
              <a:t>karbondioksit’de</a:t>
            </a:r>
            <a:r>
              <a:rPr lang="tr-TR" sz="2000" dirty="0">
                <a:latin typeface="Times New Roman" panose="02020603050405020304" pitchFamily="18" charset="0"/>
                <a:cs typeface="Times New Roman" panose="02020603050405020304" pitchFamily="18" charset="0"/>
              </a:rPr>
              <a:t> bu havaya karışmaya başlar. Bu alış veriş bittikten sonra göğüs kafesi adalelerin yardımı ile daralmaya başlar. Bu daralmayı göğüs kafesini karın boşluğundan ayıran ve </a:t>
            </a:r>
            <a:r>
              <a:rPr lang="tr-TR" sz="2000" dirty="0" err="1">
                <a:latin typeface="Times New Roman" panose="02020603050405020304" pitchFamily="18" charset="0"/>
                <a:cs typeface="Times New Roman" panose="02020603050405020304" pitchFamily="18" charset="0"/>
              </a:rPr>
              <a:t>diyafragma</a:t>
            </a:r>
            <a:r>
              <a:rPr lang="tr-TR" sz="2000" dirty="0">
                <a:latin typeface="Times New Roman" panose="02020603050405020304" pitchFamily="18" charset="0"/>
                <a:cs typeface="Times New Roman" panose="02020603050405020304" pitchFamily="18" charset="0"/>
              </a:rPr>
              <a:t> dediğimiz kalın bir kastan yapılmış </a:t>
            </a:r>
            <a:r>
              <a:rPr lang="tr-TR" sz="2000" dirty="0" err="1">
                <a:latin typeface="Times New Roman" panose="02020603050405020304" pitchFamily="18" charset="0"/>
                <a:cs typeface="Times New Roman" panose="02020603050405020304" pitchFamily="18" charset="0"/>
              </a:rPr>
              <a:t>membranın</a:t>
            </a:r>
            <a:r>
              <a:rPr lang="tr-TR" sz="2000" dirty="0">
                <a:latin typeface="Times New Roman" panose="02020603050405020304" pitchFamily="18" charset="0"/>
                <a:cs typeface="Times New Roman" panose="02020603050405020304" pitchFamily="18" charset="0"/>
              </a:rPr>
              <a:t> kasılması da ilave edilir. Yani kafes ön, arka ve yanlardan daralırken, alttan da sıkıştırılır. Bu şekilde küçülen göğüs kafesi içinde bulunan akciğeri büzer ve bu da onun içinde bulunan havanın, nefes yollarından yukarı doğru sevk edilmesine neden olur.</a:t>
            </a:r>
          </a:p>
        </p:txBody>
      </p:sp>
    </p:spTree>
    <p:extLst>
      <p:ext uri="{BB962C8B-B14F-4D97-AF65-F5344CB8AC3E}">
        <p14:creationId xmlns:p14="http://schemas.microsoft.com/office/powerpoint/2010/main" val="14716030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a:latin typeface="Times New Roman" panose="02020603050405020304" pitchFamily="18" charset="0"/>
                <a:cs typeface="Times New Roman" panose="02020603050405020304" pitchFamily="18" charset="0"/>
              </a:rPr>
              <a:t>Akciğerler, bronşlar, </a:t>
            </a:r>
            <a:r>
              <a:rPr lang="tr-TR" b="1" dirty="0" err="1">
                <a:latin typeface="Times New Roman" panose="02020603050405020304" pitchFamily="18" charset="0"/>
                <a:cs typeface="Times New Roman" panose="02020603050405020304" pitchFamily="18" charset="0"/>
              </a:rPr>
              <a:t>trakea</a:t>
            </a:r>
            <a:r>
              <a:rPr lang="tr-TR" b="1" dirty="0">
                <a:latin typeface="Times New Roman" panose="02020603050405020304" pitchFamily="18" charset="0"/>
                <a:cs typeface="Times New Roman" panose="02020603050405020304" pitchFamily="18" charset="0"/>
              </a:rPr>
              <a:t> 5 ana nefes yolu</a:t>
            </a:r>
            <a:endParaRPr lang="tr-TR" dirty="0">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a:xfrm>
            <a:off x="457200" y="1412776"/>
            <a:ext cx="8229600" cy="5328592"/>
          </a:xfrm>
        </p:spPr>
        <p:txBody>
          <a:bodyPr>
            <a:noAutofit/>
          </a:bodyPr>
          <a:lstStyle/>
          <a:p>
            <a:pPr marL="0" indent="0">
              <a:buNone/>
            </a:pPr>
            <a:r>
              <a:rPr lang="tr-TR" sz="1800" dirty="0">
                <a:latin typeface="Times New Roman" panose="02020603050405020304" pitchFamily="18" charset="0"/>
                <a:cs typeface="Times New Roman" panose="02020603050405020304" pitchFamily="18" charset="0"/>
              </a:rPr>
              <a:t>Bilindiği gibi </a:t>
            </a:r>
            <a:r>
              <a:rPr lang="tr-TR" sz="1800" dirty="0" smtClean="0">
                <a:latin typeface="Times New Roman" panose="02020603050405020304" pitchFamily="18" charset="0"/>
                <a:cs typeface="Times New Roman" panose="02020603050405020304" pitchFamily="18" charset="0"/>
              </a:rPr>
              <a:t>akciğerlerimiz </a:t>
            </a:r>
            <a:r>
              <a:rPr lang="tr-TR" sz="1800" dirty="0">
                <a:latin typeface="Times New Roman" panose="02020603050405020304" pitchFamily="18" charset="0"/>
                <a:cs typeface="Times New Roman" panose="02020603050405020304" pitchFamily="18" charset="0"/>
              </a:rPr>
              <a:t>çok küçük hava odacıklarından yapı1mıştır(alveol). Bu hava odacıkları b</a:t>
            </a:r>
            <a:r>
              <a:rPr lang="tr-TR" sz="1800" dirty="0" smtClean="0">
                <a:latin typeface="Times New Roman" panose="02020603050405020304" pitchFamily="18" charset="0"/>
                <a:cs typeface="Times New Roman" panose="02020603050405020304" pitchFamily="18" charset="0"/>
              </a:rPr>
              <a:t>irbirleri </a:t>
            </a:r>
            <a:r>
              <a:rPr lang="tr-TR" sz="1800" dirty="0">
                <a:latin typeface="Times New Roman" panose="02020603050405020304" pitchFamily="18" charset="0"/>
                <a:cs typeface="Times New Roman" panose="02020603050405020304" pitchFamily="18" charset="0"/>
              </a:rPr>
              <a:t>ile küçük hava yollarına (</a:t>
            </a:r>
            <a:r>
              <a:rPr lang="tr-TR" sz="1800" dirty="0" err="1">
                <a:latin typeface="Times New Roman" panose="02020603050405020304" pitchFamily="18" charset="0"/>
                <a:cs typeface="Times New Roman" panose="02020603050405020304" pitchFamily="18" charset="0"/>
              </a:rPr>
              <a:t>Bronşiyol</a:t>
            </a:r>
            <a:r>
              <a:rPr lang="tr-TR" sz="1800" dirty="0">
                <a:latin typeface="Times New Roman" panose="02020603050405020304" pitchFamily="18" charset="0"/>
                <a:cs typeface="Times New Roman" panose="02020603050405020304" pitchFamily="18" charset="0"/>
              </a:rPr>
              <a:t>) açılırlar. Bu küçük hava yolları yine birleşerek büyük nefes </a:t>
            </a:r>
            <a:r>
              <a:rPr lang="tr-TR" sz="1800" dirty="0" err="1">
                <a:latin typeface="Times New Roman" panose="02020603050405020304" pitchFamily="18" charset="0"/>
                <a:cs typeface="Times New Roman" panose="02020603050405020304" pitchFamily="18" charset="0"/>
              </a:rPr>
              <a:t>yolları’na</a:t>
            </a:r>
            <a:r>
              <a:rPr lang="tr-TR" sz="1800" dirty="0">
                <a:latin typeface="Times New Roman" panose="02020603050405020304" pitchFamily="18" charset="0"/>
                <a:cs typeface="Times New Roman" panose="02020603050405020304" pitchFamily="18" charset="0"/>
              </a:rPr>
              <a:t> (Bronş) açılır. Büyük nefes yolları da sağ ve solda birer tane olan ana bronşa açılır. Sağ ve soldan gelen ana b</a:t>
            </a:r>
            <a:r>
              <a:rPr lang="tr-TR" sz="1800" dirty="0" smtClean="0">
                <a:latin typeface="Times New Roman" panose="02020603050405020304" pitchFamily="18" charset="0"/>
                <a:cs typeface="Times New Roman" panose="02020603050405020304" pitchFamily="18" charset="0"/>
              </a:rPr>
              <a:t>ronşlar </a:t>
            </a:r>
            <a:r>
              <a:rPr lang="tr-TR" sz="1800" dirty="0">
                <a:latin typeface="Times New Roman" panose="02020603050405020304" pitchFamily="18" charset="0"/>
                <a:cs typeface="Times New Roman" panose="02020603050405020304" pitchFamily="18" charset="0"/>
              </a:rPr>
              <a:t>göğüs kafesinin ortasında, iki akciğer arasında birleşerek ana nefes yolu (</a:t>
            </a:r>
            <a:r>
              <a:rPr lang="tr-TR" sz="1800" dirty="0" err="1">
                <a:latin typeface="Times New Roman" panose="02020603050405020304" pitchFamily="18" charset="0"/>
                <a:cs typeface="Times New Roman" panose="02020603050405020304" pitchFamily="18" charset="0"/>
              </a:rPr>
              <a:t>trakea</a:t>
            </a:r>
            <a:r>
              <a:rPr lang="tr-TR" sz="1800" dirty="0">
                <a:latin typeface="Times New Roman" panose="02020603050405020304" pitchFamily="18" charset="0"/>
                <a:cs typeface="Times New Roman" panose="02020603050405020304" pitchFamily="18" charset="0"/>
              </a:rPr>
              <a:t>) denen esas hava kanalını doğurur. Bu da sonunda </a:t>
            </a:r>
            <a:r>
              <a:rPr lang="tr-TR" sz="1800" dirty="0" err="1">
                <a:latin typeface="Times New Roman" panose="02020603050405020304" pitchFamily="18" charset="0"/>
                <a:cs typeface="Times New Roman" panose="02020603050405020304" pitchFamily="18" charset="0"/>
              </a:rPr>
              <a:t>larenkse</a:t>
            </a:r>
            <a:r>
              <a:rPr lang="tr-TR" sz="1800" dirty="0">
                <a:latin typeface="Times New Roman" panose="02020603050405020304" pitchFamily="18" charset="0"/>
                <a:cs typeface="Times New Roman" panose="02020603050405020304" pitchFamily="18" charset="0"/>
              </a:rPr>
              <a:t>, gırtlağa varacaktır. Akciğerlerin dış yüzleri plevra denilen bir zarla sarılmıştır. Bu iki zar arası göğüs boşluğudur ve göğüs kafesi genişler iken burada mevcut olan havasızlık sebebi ile akciğerlerde genişlemeğe </a:t>
            </a:r>
            <a:r>
              <a:rPr lang="tr-TR" sz="1800" dirty="0" smtClean="0">
                <a:latin typeface="Times New Roman" panose="02020603050405020304" pitchFamily="18" charset="0"/>
                <a:cs typeface="Times New Roman" panose="02020603050405020304" pitchFamily="18" charset="0"/>
              </a:rPr>
              <a:t>katılır.</a:t>
            </a:r>
            <a:r>
              <a:rPr lang="tr-TR" sz="1800" dirty="0">
                <a:latin typeface="Times New Roman" panose="02020603050405020304" pitchFamily="18" charset="0"/>
                <a:cs typeface="Times New Roman" panose="02020603050405020304" pitchFamily="18" charset="0"/>
              </a:rPr>
              <a:t/>
            </a:r>
            <a:br>
              <a:rPr lang="tr-TR" sz="1800" dirty="0">
                <a:latin typeface="Times New Roman" panose="02020603050405020304" pitchFamily="18" charset="0"/>
                <a:cs typeface="Times New Roman" panose="02020603050405020304" pitchFamily="18" charset="0"/>
              </a:rPr>
            </a:br>
            <a:r>
              <a:rPr lang="tr-TR" sz="1800" dirty="0">
                <a:latin typeface="Times New Roman" panose="02020603050405020304" pitchFamily="18" charset="0"/>
                <a:cs typeface="Times New Roman" panose="02020603050405020304" pitchFamily="18" charset="0"/>
              </a:rPr>
              <a:t>Göğüs boşluğu aşağıdan diyaframa ile karın </a:t>
            </a:r>
            <a:r>
              <a:rPr lang="tr-TR" sz="1800" dirty="0" smtClean="0">
                <a:latin typeface="Times New Roman" panose="02020603050405020304" pitchFamily="18" charset="0"/>
                <a:cs typeface="Times New Roman" panose="02020603050405020304" pitchFamily="18" charset="0"/>
              </a:rPr>
              <a:t>boşluğundan </a:t>
            </a:r>
            <a:r>
              <a:rPr lang="tr-TR" sz="1800" dirty="0">
                <a:latin typeface="Times New Roman" panose="02020603050405020304" pitchFamily="18" charset="0"/>
                <a:cs typeface="Times New Roman" panose="02020603050405020304" pitchFamily="18" charset="0"/>
              </a:rPr>
              <a:t>ayrılır. Kalın adalelerden yapılmış diyafram yukarı doğru yükselerek akciğerleri alttan sıkıştırır. Karın adalelerinin kasılması da karın organlarını yukarı itmek, diyaframı kuvvetlendirmek sureti ile göğüs kafesinin daralmasına bu şekilde akciğerlerdeki havanın </a:t>
            </a:r>
            <a:r>
              <a:rPr lang="tr-TR" sz="1800" dirty="0" err="1">
                <a:latin typeface="Times New Roman" panose="02020603050405020304" pitchFamily="18" charset="0"/>
                <a:cs typeface="Times New Roman" panose="02020603050405020304" pitchFamily="18" charset="0"/>
              </a:rPr>
              <a:t>trekeaya</a:t>
            </a:r>
            <a:r>
              <a:rPr lang="tr-TR" sz="1800" dirty="0">
                <a:latin typeface="Times New Roman" panose="02020603050405020304" pitchFamily="18" charset="0"/>
                <a:cs typeface="Times New Roman" panose="02020603050405020304" pitchFamily="18" charset="0"/>
              </a:rPr>
              <a:t> ve </a:t>
            </a:r>
            <a:r>
              <a:rPr lang="tr-TR" sz="1800" dirty="0" err="1">
                <a:latin typeface="Times New Roman" panose="02020603050405020304" pitchFamily="18" charset="0"/>
                <a:cs typeface="Times New Roman" panose="02020603050405020304" pitchFamily="18" charset="0"/>
              </a:rPr>
              <a:t>larenkse</a:t>
            </a:r>
            <a:r>
              <a:rPr lang="tr-TR" sz="1800" dirty="0">
                <a:latin typeface="Times New Roman" panose="02020603050405020304" pitchFamily="18" charset="0"/>
                <a:cs typeface="Times New Roman" panose="02020603050405020304" pitchFamily="18" charset="0"/>
              </a:rPr>
              <a:t> </a:t>
            </a:r>
            <a:r>
              <a:rPr lang="tr-TR" sz="1800" dirty="0" smtClean="0">
                <a:latin typeface="Times New Roman" panose="02020603050405020304" pitchFamily="18" charset="0"/>
                <a:cs typeface="Times New Roman" panose="02020603050405020304" pitchFamily="18" charset="0"/>
              </a:rPr>
              <a:t>fırlatılmasına </a:t>
            </a:r>
            <a:r>
              <a:rPr lang="tr-TR" sz="1800" dirty="0">
                <a:latin typeface="Times New Roman" panose="02020603050405020304" pitchFamily="18" charset="0"/>
                <a:cs typeface="Times New Roman" panose="02020603050405020304" pitchFamily="18" charset="0"/>
              </a:rPr>
              <a:t>neden olur. Nefes alma esnasında göğüs </a:t>
            </a:r>
            <a:r>
              <a:rPr lang="tr-TR" sz="1800" dirty="0" smtClean="0">
                <a:latin typeface="Times New Roman" panose="02020603050405020304" pitchFamily="18" charset="0"/>
                <a:cs typeface="Times New Roman" panose="02020603050405020304" pitchFamily="18" charset="0"/>
              </a:rPr>
              <a:t>kafesi genişlerken</a:t>
            </a:r>
            <a:r>
              <a:rPr lang="tr-TR" sz="1800" dirty="0">
                <a:latin typeface="Times New Roman" panose="02020603050405020304" pitchFamily="18" charset="0"/>
                <a:cs typeface="Times New Roman" panose="02020603050405020304" pitchFamily="18" charset="0"/>
              </a:rPr>
              <a:t>, </a:t>
            </a:r>
            <a:r>
              <a:rPr lang="tr-TR" sz="1800" dirty="0" err="1">
                <a:latin typeface="Times New Roman" panose="02020603050405020304" pitchFamily="18" charset="0"/>
                <a:cs typeface="Times New Roman" panose="02020603050405020304" pitchFamily="18" charset="0"/>
              </a:rPr>
              <a:t>diyafragma</a:t>
            </a:r>
            <a:r>
              <a:rPr lang="tr-TR" sz="1800" smtClean="0">
                <a:latin typeface="Times New Roman" panose="02020603050405020304" pitchFamily="18" charset="0"/>
                <a:cs typeface="Times New Roman" panose="02020603050405020304" pitchFamily="18" charset="0"/>
              </a:rPr>
              <a:t> </a:t>
            </a:r>
            <a:r>
              <a:rPr lang="tr-TR" sz="1800" dirty="0">
                <a:latin typeface="Times New Roman" panose="02020603050405020304" pitchFamily="18" charset="0"/>
                <a:cs typeface="Times New Roman" panose="02020603050405020304" pitchFamily="18" charset="0"/>
              </a:rPr>
              <a:t>aşağı iner karın adaleleri dışarı ilerler ve bit şekilde karın boşluğu büyür </a:t>
            </a:r>
            <a:r>
              <a:rPr lang="tr-TR" sz="1800">
                <a:latin typeface="Times New Roman" panose="02020603050405020304" pitchFamily="18" charset="0"/>
                <a:cs typeface="Times New Roman" panose="02020603050405020304" pitchFamily="18" charset="0"/>
              </a:rPr>
              <a:t>ve </a:t>
            </a:r>
            <a:r>
              <a:rPr lang="tr-TR" sz="1800" smtClean="0">
                <a:latin typeface="Times New Roman" panose="02020603050405020304" pitchFamily="18" charset="0"/>
                <a:cs typeface="Times New Roman" panose="02020603050405020304" pitchFamily="18" charset="0"/>
              </a:rPr>
              <a:t>buda </a:t>
            </a:r>
            <a:r>
              <a:rPr lang="tr-TR" sz="1800" dirty="0">
                <a:latin typeface="Times New Roman" panose="02020603050405020304" pitchFamily="18" charset="0"/>
                <a:cs typeface="Times New Roman" panose="02020603050405020304" pitchFamily="18" charset="0"/>
              </a:rPr>
              <a:t>göğüs kafesinin aşağı bölgesinin genişlemesine ve akciğerlere fazla hava girmesine neden olur.</a:t>
            </a:r>
          </a:p>
        </p:txBody>
      </p:sp>
    </p:spTree>
    <p:extLst>
      <p:ext uri="{BB962C8B-B14F-4D97-AF65-F5344CB8AC3E}">
        <p14:creationId xmlns:p14="http://schemas.microsoft.com/office/powerpoint/2010/main" val="9162775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SES BİLİM VE SES BİLGİSİNİN ALT ALANLARI</a:t>
            </a:r>
            <a:endParaRPr lang="tr-TR" dirty="0"/>
          </a:p>
        </p:txBody>
      </p:sp>
      <p:sp>
        <p:nvSpPr>
          <p:cNvPr id="3" name="İçerik Yer Tutucusu 2"/>
          <p:cNvSpPr>
            <a:spLocks noGrp="1"/>
          </p:cNvSpPr>
          <p:nvPr>
            <p:ph idx="1"/>
          </p:nvPr>
        </p:nvSpPr>
        <p:spPr>
          <a:xfrm>
            <a:off x="467544" y="1556792"/>
            <a:ext cx="8229600" cy="4525963"/>
          </a:xfrm>
        </p:spPr>
        <p:txBody>
          <a:bodyPr>
            <a:noAutofit/>
          </a:bodyPr>
          <a:lstStyle/>
          <a:p>
            <a:pPr marL="0" indent="0">
              <a:buNone/>
            </a:pPr>
            <a:r>
              <a:rPr lang="tr-TR" sz="6000" dirty="0" smtClean="0">
                <a:latin typeface="Times New Roman" panose="02020603050405020304" pitchFamily="18" charset="0"/>
                <a:cs typeface="Times New Roman" panose="02020603050405020304" pitchFamily="18" charset="0"/>
              </a:rPr>
              <a:t>Ses bilim genel olarak sesleri inceler. Ses Bilimi, insan dilindeki seslerin fiziksel özelliklerini inceler.  </a:t>
            </a:r>
            <a:endParaRPr lang="tr-TR" sz="6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71619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SES BİLGİSİ TÜRLERİ</a:t>
            </a:r>
            <a:endParaRPr lang="tr-TR" dirty="0"/>
          </a:p>
        </p:txBody>
      </p:sp>
      <p:sp>
        <p:nvSpPr>
          <p:cNvPr id="3" name="İçerik Yer Tutucusu 2"/>
          <p:cNvSpPr>
            <a:spLocks noGrp="1"/>
          </p:cNvSpPr>
          <p:nvPr>
            <p:ph idx="1"/>
          </p:nvPr>
        </p:nvSpPr>
        <p:spPr/>
        <p:txBody>
          <a:bodyPr>
            <a:normAutofit/>
          </a:bodyPr>
          <a:lstStyle/>
          <a:p>
            <a:r>
              <a:rPr lang="tr-TR" sz="6000" dirty="0" smtClean="0">
                <a:latin typeface="Times New Roman" panose="02020603050405020304" pitchFamily="18" charset="0"/>
                <a:cs typeface="Times New Roman" panose="02020603050405020304" pitchFamily="18" charset="0"/>
              </a:rPr>
              <a:t>Söyleyiş Sesbilgisi</a:t>
            </a:r>
          </a:p>
          <a:p>
            <a:r>
              <a:rPr lang="tr-TR" sz="6000" dirty="0" smtClean="0">
                <a:latin typeface="Times New Roman" panose="02020603050405020304" pitchFamily="18" charset="0"/>
                <a:cs typeface="Times New Roman" panose="02020603050405020304" pitchFamily="18" charset="0"/>
              </a:rPr>
              <a:t>Titreşim (Akustik) </a:t>
            </a:r>
            <a:r>
              <a:rPr lang="tr-TR" sz="6000" dirty="0">
                <a:latin typeface="Times New Roman" panose="02020603050405020304" pitchFamily="18" charset="0"/>
                <a:cs typeface="Times New Roman" panose="02020603050405020304" pitchFamily="18" charset="0"/>
              </a:rPr>
              <a:t>Sesbilgisi</a:t>
            </a:r>
          </a:p>
          <a:p>
            <a:r>
              <a:rPr lang="tr-TR" sz="6000" dirty="0" smtClean="0">
                <a:latin typeface="Times New Roman" panose="02020603050405020304" pitchFamily="18" charset="0"/>
                <a:cs typeface="Times New Roman" panose="02020603050405020304" pitchFamily="18" charset="0"/>
              </a:rPr>
              <a:t>İşitsel </a:t>
            </a:r>
            <a:r>
              <a:rPr lang="tr-TR" sz="6000" dirty="0">
                <a:latin typeface="Times New Roman" panose="02020603050405020304" pitchFamily="18" charset="0"/>
                <a:cs typeface="Times New Roman" panose="02020603050405020304" pitchFamily="18" charset="0"/>
              </a:rPr>
              <a:t>Sesbilgisi</a:t>
            </a:r>
          </a:p>
        </p:txBody>
      </p:sp>
    </p:spTree>
    <p:extLst>
      <p:ext uri="{BB962C8B-B14F-4D97-AF65-F5344CB8AC3E}">
        <p14:creationId xmlns:p14="http://schemas.microsoft.com/office/powerpoint/2010/main" val="39247116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SÖYLEYİŞ SESBİLGİSİ </a:t>
            </a:r>
            <a:endParaRPr lang="tr-TR" dirty="0"/>
          </a:p>
        </p:txBody>
      </p:sp>
      <p:sp>
        <p:nvSpPr>
          <p:cNvPr id="3" name="İçerik Yer Tutucusu 2"/>
          <p:cNvSpPr>
            <a:spLocks noGrp="1"/>
          </p:cNvSpPr>
          <p:nvPr>
            <p:ph idx="1"/>
          </p:nvPr>
        </p:nvSpPr>
        <p:spPr/>
        <p:txBody>
          <a:bodyPr>
            <a:normAutofit fontScale="92500" lnSpcReduction="20000"/>
          </a:bodyPr>
          <a:lstStyle/>
          <a:p>
            <a:r>
              <a:rPr lang="tr-TR" dirty="0" smtClean="0"/>
              <a:t>Seslerin çıkarılışı sırasında konuşma organlarının durumunu, seslerin boğumlanma biçimlerini inceler ve sesleri bu açıdan sınıflandırır. </a:t>
            </a:r>
          </a:p>
          <a:p>
            <a:r>
              <a:rPr lang="tr-TR" dirty="0" smtClean="0"/>
              <a:t>Ses aygıtının herhangi bir yerinde engelle karşılaşıp karşılaşmamasına göre bütün dillerdeki sesler:</a:t>
            </a:r>
          </a:p>
          <a:p>
            <a:r>
              <a:rPr lang="tr-TR" dirty="0" smtClean="0"/>
              <a:t>Ünlüler ve ünsüzler olarak ikiye ayrılır. </a:t>
            </a:r>
            <a:endParaRPr lang="tr-TR" dirty="0"/>
          </a:p>
          <a:p>
            <a:r>
              <a:rPr lang="tr-TR" dirty="0" smtClean="0"/>
              <a:t>Konuşma organlarının pozisyonlarına göre ünsüzler, akıcı, </a:t>
            </a:r>
            <a:r>
              <a:rPr lang="tr-TR" dirty="0" err="1" smtClean="0"/>
              <a:t>sızıcı,patlayıcı</a:t>
            </a:r>
            <a:r>
              <a:rPr lang="tr-TR" dirty="0" smtClean="0"/>
              <a:t>, sürekli, süreksiz, ötümlü, ötümsüz; ünlüler ise dar, geniş, düz, yuvarlak olarak sınıflandırılır.</a:t>
            </a:r>
          </a:p>
          <a:p>
            <a:endParaRPr lang="tr-TR" dirty="0"/>
          </a:p>
        </p:txBody>
      </p:sp>
    </p:spTree>
    <p:extLst>
      <p:ext uri="{BB962C8B-B14F-4D97-AF65-F5344CB8AC3E}">
        <p14:creationId xmlns:p14="http://schemas.microsoft.com/office/powerpoint/2010/main" val="15271147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TİTREŞİM SESBİLGİSİ</a:t>
            </a:r>
            <a:endParaRPr lang="tr-TR" dirty="0"/>
          </a:p>
        </p:txBody>
      </p:sp>
      <p:sp>
        <p:nvSpPr>
          <p:cNvPr id="3" name="İçerik Yer Tutucusu 2"/>
          <p:cNvSpPr>
            <a:spLocks noGrp="1"/>
          </p:cNvSpPr>
          <p:nvPr>
            <p:ph idx="1"/>
          </p:nvPr>
        </p:nvSpPr>
        <p:spPr/>
        <p:txBody>
          <a:bodyPr>
            <a:noAutofit/>
          </a:bodyPr>
          <a:lstStyle/>
          <a:p>
            <a:pPr marL="0" indent="0">
              <a:buNone/>
            </a:pPr>
            <a:r>
              <a:rPr lang="tr-TR" sz="4400" dirty="0" smtClean="0">
                <a:latin typeface="Times New Roman" panose="02020603050405020304" pitchFamily="18" charset="0"/>
                <a:cs typeface="Times New Roman" panose="02020603050405020304" pitchFamily="18" charset="0"/>
              </a:rPr>
              <a:t>Seslerin süre, titreşim, sıklık, yükseklik gibi ölçülebilen fiziksel değerleriyle ilgilenir. Örneğin, erkek ses tellerinin saniyedeki titreşim sayısı 65-262 arasında iken bu sayı kadınlarda 128-523 arasındadır. </a:t>
            </a:r>
            <a:endParaRPr lang="tr-TR" sz="4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87224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İŞİTSEL SESBİLGİSİ</a:t>
            </a:r>
            <a:endParaRPr lang="tr-TR" dirty="0"/>
          </a:p>
        </p:txBody>
      </p:sp>
      <p:sp>
        <p:nvSpPr>
          <p:cNvPr id="3" name="İçerik Yer Tutucusu 2"/>
          <p:cNvSpPr>
            <a:spLocks noGrp="1"/>
          </p:cNvSpPr>
          <p:nvPr>
            <p:ph idx="1"/>
          </p:nvPr>
        </p:nvSpPr>
        <p:spPr/>
        <p:txBody>
          <a:bodyPr>
            <a:normAutofit lnSpcReduction="10000"/>
          </a:bodyPr>
          <a:lstStyle/>
          <a:p>
            <a:pPr marL="0" indent="0">
              <a:buNone/>
            </a:pPr>
            <a:r>
              <a:rPr lang="tr-TR" dirty="0" smtClean="0"/>
              <a:t> İşitme organları üzerinde yoğunlaşır.  İşitmeyi gerçekleştiren kulak ve beynin işitmeyle ilgili bölümünü, seslerin insan kulağı tarafından nasıl işitildiğini, farklı ana dillere sahip dinleyicilerin sesleri nasıl algıladıklarını inceler. Örneğin ana dili Korece olan bir dinleyici /r/ ve /l/ seslerini aynı şekilde işitir veya anadili İngilizce olan biri söz sonundaki /r/ sesini duyamaz. Yine Trakya ağızlarında söz başındaki /h/ sesi, Fransızcada olduğu gibi kaybolur; Hasan&gt;Asan, hem&gt;em.</a:t>
            </a:r>
            <a:endParaRPr lang="tr-TR" dirty="0"/>
          </a:p>
        </p:txBody>
      </p:sp>
    </p:spTree>
    <p:extLst>
      <p:ext uri="{BB962C8B-B14F-4D97-AF65-F5344CB8AC3E}">
        <p14:creationId xmlns:p14="http://schemas.microsoft.com/office/powerpoint/2010/main" val="23096213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SES AYGITI ( SES ORGANLARI)</a:t>
            </a:r>
            <a:endParaRPr lang="tr-TR" dirty="0"/>
          </a:p>
        </p:txBody>
      </p:sp>
      <p:sp>
        <p:nvSpPr>
          <p:cNvPr id="3" name="İçerik Yer Tutucusu 2"/>
          <p:cNvSpPr>
            <a:spLocks noGrp="1"/>
          </p:cNvSpPr>
          <p:nvPr>
            <p:ph idx="1"/>
          </p:nvPr>
        </p:nvSpPr>
        <p:spPr/>
        <p:txBody>
          <a:bodyPr/>
          <a:lstStyle/>
          <a:p>
            <a:r>
              <a:rPr lang="tr-TR" dirty="0" smtClean="0"/>
              <a:t>Bir sesin oluşması sürecinde herhangi bir şekilde katılan organlara ses aygıtı ( ses organları) denir. Bunlar </a:t>
            </a:r>
            <a:endParaRPr lang="tr-TR" dirty="0"/>
          </a:p>
        </p:txBody>
      </p:sp>
    </p:spTree>
    <p:extLst>
      <p:ext uri="{BB962C8B-B14F-4D97-AF65-F5344CB8AC3E}">
        <p14:creationId xmlns:p14="http://schemas.microsoft.com/office/powerpoint/2010/main" val="28969352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Ses Organları</a:t>
            </a:r>
            <a:endParaRPr lang="tr-TR" dirty="0"/>
          </a:p>
        </p:txBody>
      </p:sp>
      <p:sp>
        <p:nvSpPr>
          <p:cNvPr id="3" name="İçerik Yer Tutucusu 2"/>
          <p:cNvSpPr>
            <a:spLocks noGrp="1"/>
          </p:cNvSpPr>
          <p:nvPr>
            <p:ph idx="1"/>
          </p:nvPr>
        </p:nvSpPr>
        <p:spPr/>
        <p:txBody>
          <a:bodyPr/>
          <a:lstStyle/>
          <a:p>
            <a:pPr marL="0" indent="0">
              <a:buNone/>
            </a:pPr>
            <a:r>
              <a:rPr lang="tr-TR" b="1" dirty="0"/>
              <a:t>Sesi Oluşturan Organlar</a:t>
            </a:r>
            <a:endParaRPr lang="tr-TR" dirty="0"/>
          </a:p>
          <a:p>
            <a:pPr marL="0" indent="0">
              <a:buNone/>
            </a:pPr>
            <a:r>
              <a:rPr lang="tr-TR" dirty="0"/>
              <a:t>a) Jeneratör sistem (</a:t>
            </a:r>
            <a:r>
              <a:rPr lang="tr-TR" dirty="0" err="1"/>
              <a:t>Respiratuar</a:t>
            </a:r>
            <a:r>
              <a:rPr lang="tr-TR" dirty="0"/>
              <a:t> sistem)</a:t>
            </a:r>
            <a:br>
              <a:rPr lang="tr-TR" dirty="0"/>
            </a:br>
            <a:r>
              <a:rPr lang="tr-TR" dirty="0"/>
              <a:t>b) </a:t>
            </a:r>
            <a:r>
              <a:rPr lang="tr-TR" dirty="0" err="1" smtClean="0"/>
              <a:t>Vibratuvar</a:t>
            </a:r>
            <a:r>
              <a:rPr lang="tr-TR" dirty="0" smtClean="0"/>
              <a:t> </a:t>
            </a:r>
            <a:r>
              <a:rPr lang="tr-TR" dirty="0"/>
              <a:t>sistem (</a:t>
            </a:r>
            <a:r>
              <a:rPr lang="tr-TR" dirty="0" err="1"/>
              <a:t>Larenks</a:t>
            </a:r>
            <a:r>
              <a:rPr lang="tr-TR" dirty="0"/>
              <a:t>, gırtlak)</a:t>
            </a:r>
            <a:br>
              <a:rPr lang="tr-TR" dirty="0"/>
            </a:br>
            <a:r>
              <a:rPr lang="tr-TR" dirty="0"/>
              <a:t>c) </a:t>
            </a:r>
            <a:r>
              <a:rPr lang="tr-TR" dirty="0" err="1"/>
              <a:t>Rezanatör</a:t>
            </a:r>
            <a:r>
              <a:rPr lang="tr-TR" dirty="0"/>
              <a:t> sistem (</a:t>
            </a:r>
            <a:r>
              <a:rPr lang="tr-TR" dirty="0" err="1"/>
              <a:t>Larenks</a:t>
            </a:r>
            <a:r>
              <a:rPr lang="tr-TR" dirty="0"/>
              <a:t> üzerindeki havalı boşluklar ve organlar).</a:t>
            </a:r>
          </a:p>
          <a:p>
            <a:endParaRPr lang="tr-TR" dirty="0"/>
          </a:p>
        </p:txBody>
      </p:sp>
    </p:spTree>
    <p:extLst>
      <p:ext uri="{BB962C8B-B14F-4D97-AF65-F5344CB8AC3E}">
        <p14:creationId xmlns:p14="http://schemas.microsoft.com/office/powerpoint/2010/main" val="21485286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flipV="1">
            <a:off x="457200" y="228919"/>
            <a:ext cx="8229600" cy="45719"/>
          </a:xfrm>
        </p:spPr>
        <p:txBody>
          <a:bodyPr>
            <a:normAutofit fontScale="90000"/>
          </a:bodyPr>
          <a:lstStyle/>
          <a:p>
            <a:endParaRPr lang="tr-TR"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43608" y="1064493"/>
            <a:ext cx="6840760" cy="57935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7418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9552" y="116632"/>
            <a:ext cx="7920880" cy="6480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756689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SES</a:t>
            </a:r>
            <a:endParaRPr lang="tr-TR" dirty="0"/>
          </a:p>
        </p:txBody>
      </p:sp>
      <p:sp>
        <p:nvSpPr>
          <p:cNvPr id="3" name="İçerik Yer Tutucusu 2"/>
          <p:cNvSpPr>
            <a:spLocks noGrp="1"/>
          </p:cNvSpPr>
          <p:nvPr>
            <p:ph idx="1"/>
          </p:nvPr>
        </p:nvSpPr>
        <p:spPr/>
        <p:txBody>
          <a:bodyPr/>
          <a:lstStyle/>
          <a:p>
            <a:pPr marL="0" indent="0">
              <a:buNone/>
            </a:pPr>
            <a:r>
              <a:rPr lang="tr-TR" dirty="0" smtClean="0"/>
              <a:t>Konuşma dilinin söylenip işitilebilen en küçük parçasına ses denir. </a:t>
            </a:r>
            <a:endParaRPr lang="tr-TR" dirty="0"/>
          </a:p>
        </p:txBody>
      </p:sp>
    </p:spTree>
    <p:extLst>
      <p:ext uri="{BB962C8B-B14F-4D97-AF65-F5344CB8AC3E}">
        <p14:creationId xmlns:p14="http://schemas.microsoft.com/office/powerpoint/2010/main" val="21133318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smtClean="0">
                <a:latin typeface="Times New Roman" panose="02020603050405020304" pitchFamily="18" charset="0"/>
                <a:cs typeface="Times New Roman" panose="02020603050405020304" pitchFamily="18" charset="0"/>
              </a:rPr>
              <a:t>SESBİRİM</a:t>
            </a:r>
            <a:endParaRPr lang="tr-TR" dirty="0">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normAutofit lnSpcReduction="10000"/>
          </a:bodyPr>
          <a:lstStyle/>
          <a:p>
            <a:pPr marL="0" indent="0">
              <a:buNone/>
            </a:pPr>
            <a:r>
              <a:rPr lang="tr-TR" dirty="0" smtClean="0"/>
              <a:t>Seslerin anlam ayırıcı olup olmaması önemlidir. Dilde anlam ayırıcı en küçük birime sesbirim (fonem) denir. Tek bir özellikle anlamca birbirinden ayrılan sözcüklere en küçük karşıt çift (minimal </a:t>
            </a:r>
            <a:r>
              <a:rPr lang="tr-TR" dirty="0" err="1" smtClean="0"/>
              <a:t>pair</a:t>
            </a:r>
            <a:r>
              <a:rPr lang="tr-TR" dirty="0" smtClean="0"/>
              <a:t>) denir. </a:t>
            </a:r>
          </a:p>
          <a:p>
            <a:pPr marL="0" indent="0">
              <a:buNone/>
            </a:pPr>
            <a:r>
              <a:rPr lang="tr-TR" dirty="0" smtClean="0"/>
              <a:t>Al-el-ol-öl-il</a:t>
            </a:r>
          </a:p>
          <a:p>
            <a:pPr marL="0" indent="0">
              <a:buNone/>
            </a:pPr>
            <a:r>
              <a:rPr lang="tr-TR" dirty="0" smtClean="0"/>
              <a:t>Al-ar</a:t>
            </a:r>
          </a:p>
          <a:p>
            <a:pPr marL="0" indent="0">
              <a:buNone/>
            </a:pPr>
            <a:r>
              <a:rPr lang="tr-TR" dirty="0" smtClean="0"/>
              <a:t>Bol-kol</a:t>
            </a:r>
          </a:p>
          <a:p>
            <a:pPr marL="0" indent="0">
              <a:buNone/>
            </a:pPr>
            <a:r>
              <a:rPr lang="tr-TR" dirty="0" smtClean="0"/>
              <a:t>Gül-kül</a:t>
            </a:r>
            <a:endParaRPr lang="tr-TR" dirty="0"/>
          </a:p>
        </p:txBody>
      </p:sp>
    </p:spTree>
    <p:extLst>
      <p:ext uri="{BB962C8B-B14F-4D97-AF65-F5344CB8AC3E}">
        <p14:creationId xmlns:p14="http://schemas.microsoft.com/office/powerpoint/2010/main" val="38854400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SESBİRİMCİK (ALTSES)</a:t>
            </a:r>
            <a:endParaRPr lang="tr-TR" dirty="0"/>
          </a:p>
        </p:txBody>
      </p:sp>
      <p:sp>
        <p:nvSpPr>
          <p:cNvPr id="3" name="İçerik Yer Tutucusu 2"/>
          <p:cNvSpPr>
            <a:spLocks noGrp="1"/>
          </p:cNvSpPr>
          <p:nvPr>
            <p:ph idx="1"/>
          </p:nvPr>
        </p:nvSpPr>
        <p:spPr/>
        <p:txBody>
          <a:bodyPr/>
          <a:lstStyle/>
          <a:p>
            <a:pPr marL="0" indent="0">
              <a:buNone/>
            </a:pPr>
            <a:r>
              <a:rPr lang="tr-TR" i="1" dirty="0" smtClean="0"/>
              <a:t>Al</a:t>
            </a:r>
            <a:r>
              <a:rPr lang="tr-TR" dirty="0" smtClean="0"/>
              <a:t> ve </a:t>
            </a:r>
            <a:r>
              <a:rPr lang="tr-TR" i="1" dirty="0" smtClean="0"/>
              <a:t>kadın </a:t>
            </a:r>
            <a:r>
              <a:rPr lang="tr-TR" dirty="0" smtClean="0"/>
              <a:t>sözcüklerindeki /a</a:t>
            </a:r>
            <a:r>
              <a:rPr lang="tr-TR" dirty="0"/>
              <a:t>/ seslerinin </a:t>
            </a:r>
            <a:r>
              <a:rPr lang="tr-TR" dirty="0" smtClean="0"/>
              <a:t>söylenişi farklıdır. Birinci sözcükteki /a/ ikinci sözcüktekinden daha açıktır. Ancak bu söyleyiş farkı anlam ayırıcı bir özellik taşımaz. Bu sesin farklı söyleniş biçimlerine dilbilimde </a:t>
            </a:r>
            <a:r>
              <a:rPr lang="tr-TR" dirty="0" err="1" smtClean="0"/>
              <a:t>sesbirimcik</a:t>
            </a:r>
            <a:r>
              <a:rPr lang="tr-TR" dirty="0" smtClean="0"/>
              <a:t>  (</a:t>
            </a:r>
            <a:r>
              <a:rPr lang="tr-TR" dirty="0" err="1" smtClean="0"/>
              <a:t>altses</a:t>
            </a:r>
            <a:r>
              <a:rPr lang="tr-TR" dirty="0" smtClean="0"/>
              <a:t>) (</a:t>
            </a:r>
            <a:r>
              <a:rPr lang="tr-TR" dirty="0" err="1" smtClean="0"/>
              <a:t>alofon</a:t>
            </a:r>
            <a:r>
              <a:rPr lang="tr-TR" dirty="0" smtClean="0"/>
              <a:t>) denir. </a:t>
            </a:r>
            <a:endParaRPr lang="tr-TR" i="1" dirty="0"/>
          </a:p>
        </p:txBody>
      </p:sp>
    </p:spTree>
    <p:extLst>
      <p:ext uri="{BB962C8B-B14F-4D97-AF65-F5344CB8AC3E}">
        <p14:creationId xmlns:p14="http://schemas.microsoft.com/office/powerpoint/2010/main" val="12235384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BİR DİLİN ABCSİ (ALFABE)</a:t>
            </a:r>
            <a:endParaRPr lang="tr-TR" dirty="0"/>
          </a:p>
        </p:txBody>
      </p:sp>
      <p:sp>
        <p:nvSpPr>
          <p:cNvPr id="3" name="İçerik Yer Tutucusu 2"/>
          <p:cNvSpPr>
            <a:spLocks noGrp="1"/>
          </p:cNvSpPr>
          <p:nvPr>
            <p:ph idx="1"/>
          </p:nvPr>
        </p:nvSpPr>
        <p:spPr/>
        <p:txBody>
          <a:bodyPr>
            <a:noAutofit/>
          </a:bodyPr>
          <a:lstStyle/>
          <a:p>
            <a:pPr marL="0" indent="0" algn="just">
              <a:buNone/>
            </a:pPr>
            <a:r>
              <a:rPr lang="tr-TR" sz="4000" dirty="0" smtClean="0">
                <a:latin typeface="Times New Roman" panose="02020603050405020304" pitchFamily="18" charset="0"/>
                <a:cs typeface="Times New Roman" panose="02020603050405020304" pitchFamily="18" charset="0"/>
              </a:rPr>
              <a:t>Alfabe, bir dildeki ses ya da sesbirimleri gösteren harflerden oluşan bir dizgedir. Hiçbir alfabe bir dilde kullanılan seslerin tümünü içermez ve söyleyişi eksiksiz olarak yansıtmaz. Ancak üzerinde anlaşmaya varılmış işaretlerle söyleyiş hakkında genel bir fikir verir. </a:t>
            </a:r>
            <a:endParaRPr lang="tr-TR"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745999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latin typeface="Times New Roman" panose="02020603050405020304" pitchFamily="18" charset="0"/>
                <a:cs typeface="Times New Roman" panose="02020603050405020304" pitchFamily="18" charset="0"/>
              </a:rPr>
              <a:t>ÇEVRİYAZI (Transkripsiyon)</a:t>
            </a:r>
            <a:endParaRPr lang="tr-TR" dirty="0">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normAutofit/>
          </a:bodyPr>
          <a:lstStyle/>
          <a:p>
            <a:pPr marL="0" indent="0" algn="just">
              <a:buNone/>
            </a:pPr>
            <a:r>
              <a:rPr lang="tr-TR" sz="6000" dirty="0" smtClean="0">
                <a:latin typeface="Times New Roman" panose="02020603050405020304" pitchFamily="18" charset="0"/>
                <a:cs typeface="Times New Roman" panose="02020603050405020304" pitchFamily="18" charset="0"/>
              </a:rPr>
              <a:t>Dil seslerini düzenli ve tutarlı bir biçimde yazıya geçirme yolu. </a:t>
            </a:r>
            <a:endParaRPr lang="tr-TR" sz="6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591233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ÜNSÜZLERİN SINIFLANDIRILMASI</a:t>
            </a:r>
            <a:endParaRPr lang="tr-TR" dirty="0"/>
          </a:p>
        </p:txBody>
      </p:sp>
      <p:sp>
        <p:nvSpPr>
          <p:cNvPr id="3" name="İçerik Yer Tutucusu 2"/>
          <p:cNvSpPr>
            <a:spLocks noGrp="1"/>
          </p:cNvSpPr>
          <p:nvPr>
            <p:ph idx="1"/>
          </p:nvPr>
        </p:nvSpPr>
        <p:spPr/>
        <p:txBody>
          <a:bodyPr/>
          <a:lstStyle/>
          <a:p>
            <a:r>
              <a:rPr lang="tr-TR" dirty="0" smtClean="0"/>
              <a:t>OLUŞUM YERLERİNE GÖRE </a:t>
            </a:r>
          </a:p>
          <a:p>
            <a:r>
              <a:rPr lang="tr-TR" dirty="0" smtClean="0"/>
              <a:t>ÇIKIŞ BİÇİMLERİNE GÖRE</a:t>
            </a:r>
            <a:endParaRPr lang="tr-TR" dirty="0"/>
          </a:p>
        </p:txBody>
      </p:sp>
    </p:spTree>
    <p:extLst>
      <p:ext uri="{BB962C8B-B14F-4D97-AF65-F5344CB8AC3E}">
        <p14:creationId xmlns:p14="http://schemas.microsoft.com/office/powerpoint/2010/main" val="31215845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OLUŞUM YERLERİNE GÖRE </a:t>
            </a:r>
            <a:br>
              <a:rPr lang="tr-TR" dirty="0"/>
            </a:br>
            <a:endParaRPr lang="tr-TR" dirty="0"/>
          </a:p>
        </p:txBody>
      </p:sp>
      <p:sp>
        <p:nvSpPr>
          <p:cNvPr id="3" name="İçerik Yer Tutucusu 2"/>
          <p:cNvSpPr>
            <a:spLocks noGrp="1"/>
          </p:cNvSpPr>
          <p:nvPr>
            <p:ph idx="1"/>
          </p:nvPr>
        </p:nvSpPr>
        <p:spPr/>
        <p:txBody>
          <a:bodyPr/>
          <a:lstStyle/>
          <a:p>
            <a:pPr marL="0" indent="0">
              <a:buNone/>
            </a:pPr>
            <a:r>
              <a:rPr lang="tr-TR" dirty="0" smtClean="0"/>
              <a:t>ÇİFT DUDAK ÜNSÜZLERİ</a:t>
            </a:r>
          </a:p>
          <a:p>
            <a:endParaRPr lang="tr-TR" dirty="0"/>
          </a:p>
          <a:p>
            <a:pPr marL="0" indent="0" algn="ctr">
              <a:buNone/>
            </a:pPr>
            <a:r>
              <a:rPr lang="tr-TR" sz="6600" dirty="0" smtClean="0"/>
              <a:t>/b, p, m/</a:t>
            </a:r>
            <a:endParaRPr lang="tr-TR" sz="6600" dirty="0"/>
          </a:p>
        </p:txBody>
      </p:sp>
    </p:spTree>
    <p:extLst>
      <p:ext uri="{BB962C8B-B14F-4D97-AF65-F5344CB8AC3E}">
        <p14:creationId xmlns:p14="http://schemas.microsoft.com/office/powerpoint/2010/main" val="9709101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DİŞ - DUDAK ÜNSÜZLERİ</a:t>
            </a:r>
            <a:endParaRPr lang="tr-TR" dirty="0"/>
          </a:p>
        </p:txBody>
      </p:sp>
      <p:sp>
        <p:nvSpPr>
          <p:cNvPr id="3" name="İçerik Yer Tutucusu 2"/>
          <p:cNvSpPr>
            <a:spLocks noGrp="1"/>
          </p:cNvSpPr>
          <p:nvPr>
            <p:ph idx="1"/>
          </p:nvPr>
        </p:nvSpPr>
        <p:spPr/>
        <p:txBody>
          <a:bodyPr>
            <a:normAutofit/>
          </a:bodyPr>
          <a:lstStyle/>
          <a:p>
            <a:pPr marL="0" indent="0" algn="ctr">
              <a:buNone/>
            </a:pPr>
            <a:endParaRPr lang="tr-TR" sz="8000" dirty="0"/>
          </a:p>
          <a:p>
            <a:pPr marL="0" indent="0" algn="ctr">
              <a:buNone/>
            </a:pPr>
            <a:r>
              <a:rPr lang="tr-TR" sz="8000" dirty="0" smtClean="0"/>
              <a:t>/f, v/</a:t>
            </a:r>
            <a:endParaRPr lang="tr-TR" sz="8000" dirty="0"/>
          </a:p>
        </p:txBody>
      </p:sp>
    </p:spTree>
    <p:extLst>
      <p:ext uri="{BB962C8B-B14F-4D97-AF65-F5344CB8AC3E}">
        <p14:creationId xmlns:p14="http://schemas.microsoft.com/office/powerpoint/2010/main" val="11566948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DİL UCU – DİŞ ÜNSÜZLERİ</a:t>
            </a:r>
            <a:endParaRPr lang="tr-TR" dirty="0"/>
          </a:p>
        </p:txBody>
      </p:sp>
      <p:sp>
        <p:nvSpPr>
          <p:cNvPr id="3" name="İçerik Yer Tutucusu 2"/>
          <p:cNvSpPr>
            <a:spLocks noGrp="1"/>
          </p:cNvSpPr>
          <p:nvPr>
            <p:ph idx="1"/>
          </p:nvPr>
        </p:nvSpPr>
        <p:spPr/>
        <p:txBody>
          <a:bodyPr/>
          <a:lstStyle/>
          <a:p>
            <a:endParaRPr lang="tr-TR" dirty="0" smtClean="0"/>
          </a:p>
          <a:p>
            <a:endParaRPr lang="tr-TR" dirty="0"/>
          </a:p>
          <a:p>
            <a:endParaRPr lang="tr-TR" dirty="0" smtClean="0"/>
          </a:p>
          <a:p>
            <a:pPr marL="0" indent="0" algn="ctr">
              <a:buNone/>
            </a:pPr>
            <a:r>
              <a:rPr lang="tr-TR" sz="8000" dirty="0" smtClean="0"/>
              <a:t>/d, n, s, t, z/</a:t>
            </a:r>
            <a:endParaRPr lang="tr-TR" sz="8000" dirty="0"/>
          </a:p>
        </p:txBody>
      </p:sp>
    </p:spTree>
    <p:extLst>
      <p:ext uri="{BB962C8B-B14F-4D97-AF65-F5344CB8AC3E}">
        <p14:creationId xmlns:p14="http://schemas.microsoft.com/office/powerpoint/2010/main" val="32752265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DİŞ ETİ – DAMAK ÜNSÜZLERİ</a:t>
            </a:r>
            <a:endParaRPr lang="tr-TR" dirty="0"/>
          </a:p>
        </p:txBody>
      </p:sp>
      <p:sp>
        <p:nvSpPr>
          <p:cNvPr id="3" name="İçerik Yer Tutucusu 2"/>
          <p:cNvSpPr>
            <a:spLocks noGrp="1"/>
          </p:cNvSpPr>
          <p:nvPr>
            <p:ph idx="1"/>
          </p:nvPr>
        </p:nvSpPr>
        <p:spPr/>
        <p:txBody>
          <a:bodyPr/>
          <a:lstStyle/>
          <a:p>
            <a:endParaRPr lang="tr-TR" dirty="0" smtClean="0"/>
          </a:p>
          <a:p>
            <a:endParaRPr lang="tr-TR" dirty="0"/>
          </a:p>
          <a:p>
            <a:pPr marL="0" indent="0" algn="ctr">
              <a:buNone/>
            </a:pPr>
            <a:r>
              <a:rPr lang="tr-TR" sz="8000" dirty="0" smtClean="0"/>
              <a:t>/c, ç, j, ş/</a:t>
            </a:r>
            <a:endParaRPr lang="tr-TR" sz="8000" dirty="0"/>
          </a:p>
        </p:txBody>
      </p:sp>
    </p:spTree>
    <p:extLst>
      <p:ext uri="{BB962C8B-B14F-4D97-AF65-F5344CB8AC3E}">
        <p14:creationId xmlns:p14="http://schemas.microsoft.com/office/powerpoint/2010/main" val="27782155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ÖN DAMAK ÜNSÜZLERİ</a:t>
            </a:r>
            <a:endParaRPr lang="tr-TR" dirty="0"/>
          </a:p>
        </p:txBody>
      </p:sp>
      <p:sp>
        <p:nvSpPr>
          <p:cNvPr id="3" name="İçerik Yer Tutucusu 2"/>
          <p:cNvSpPr>
            <a:spLocks noGrp="1"/>
          </p:cNvSpPr>
          <p:nvPr>
            <p:ph idx="1"/>
          </p:nvPr>
        </p:nvSpPr>
        <p:spPr/>
        <p:txBody>
          <a:bodyPr>
            <a:normAutofit fontScale="92500" lnSpcReduction="10000"/>
          </a:bodyPr>
          <a:lstStyle/>
          <a:p>
            <a:pPr algn="ctr"/>
            <a:endParaRPr lang="tr-TR" dirty="0" smtClean="0"/>
          </a:p>
          <a:p>
            <a:pPr algn="ctr"/>
            <a:endParaRPr lang="tr-TR" dirty="0"/>
          </a:p>
          <a:p>
            <a:pPr marL="0" indent="0" algn="ctr">
              <a:buNone/>
            </a:pPr>
            <a:r>
              <a:rPr lang="tr-TR" sz="8000" dirty="0" smtClean="0"/>
              <a:t>/</a:t>
            </a:r>
            <a:r>
              <a:rPr lang="tr-TR" sz="8000" dirty="0" err="1" smtClean="0"/>
              <a:t>g,k,l,r,y</a:t>
            </a:r>
            <a:r>
              <a:rPr lang="tr-TR" sz="8000" dirty="0" smtClean="0"/>
              <a:t>/</a:t>
            </a:r>
          </a:p>
          <a:p>
            <a:pPr marL="0" indent="0" algn="ctr">
              <a:buNone/>
            </a:pPr>
            <a:endParaRPr lang="tr-TR" sz="8000" dirty="0" smtClean="0"/>
          </a:p>
          <a:p>
            <a:pPr marL="0" indent="0" algn="ctr">
              <a:buNone/>
            </a:pPr>
            <a:r>
              <a:rPr lang="tr-TR" sz="5400" dirty="0" smtClean="0"/>
              <a:t>/y/ yarı ünlü olarak da bilinir.</a:t>
            </a:r>
            <a:endParaRPr lang="tr-TR" sz="5400" dirty="0"/>
          </a:p>
        </p:txBody>
      </p:sp>
    </p:spTree>
    <p:extLst>
      <p:ext uri="{BB962C8B-B14F-4D97-AF65-F5344CB8AC3E}">
        <p14:creationId xmlns:p14="http://schemas.microsoft.com/office/powerpoint/2010/main" val="5372718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ART DAMAK ÜNSÜZLERİ</a:t>
            </a:r>
            <a:endParaRPr lang="tr-TR" dirty="0"/>
          </a:p>
        </p:txBody>
      </p:sp>
      <p:sp>
        <p:nvSpPr>
          <p:cNvPr id="3" name="İçerik Yer Tutucusu 2"/>
          <p:cNvSpPr>
            <a:spLocks noGrp="1"/>
          </p:cNvSpPr>
          <p:nvPr>
            <p:ph idx="1"/>
          </p:nvPr>
        </p:nvSpPr>
        <p:spPr/>
        <p:txBody>
          <a:bodyPr/>
          <a:lstStyle/>
          <a:p>
            <a:endParaRPr lang="tr-TR" dirty="0" smtClean="0"/>
          </a:p>
          <a:p>
            <a:endParaRPr lang="tr-TR" dirty="0"/>
          </a:p>
          <a:p>
            <a:pPr marL="0" indent="0" algn="ctr">
              <a:buNone/>
            </a:pPr>
            <a:r>
              <a:rPr lang="tr-TR" sz="8000" dirty="0" smtClean="0"/>
              <a:t>/g, ğ, k, l/</a:t>
            </a:r>
            <a:endParaRPr lang="tr-TR" sz="8000" dirty="0"/>
          </a:p>
        </p:txBody>
      </p:sp>
    </p:spTree>
    <p:extLst>
      <p:ext uri="{BB962C8B-B14F-4D97-AF65-F5344CB8AC3E}">
        <p14:creationId xmlns:p14="http://schemas.microsoft.com/office/powerpoint/2010/main" val="8626013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GIRTLAK ÜNSÜZLERİ</a:t>
            </a:r>
            <a:endParaRPr lang="tr-TR" dirty="0"/>
          </a:p>
        </p:txBody>
      </p:sp>
      <p:sp>
        <p:nvSpPr>
          <p:cNvPr id="3" name="İçerik Yer Tutucusu 2"/>
          <p:cNvSpPr>
            <a:spLocks noGrp="1"/>
          </p:cNvSpPr>
          <p:nvPr>
            <p:ph idx="1"/>
          </p:nvPr>
        </p:nvSpPr>
        <p:spPr/>
        <p:txBody>
          <a:bodyPr>
            <a:normAutofit/>
          </a:bodyPr>
          <a:lstStyle/>
          <a:p>
            <a:pPr marL="0" indent="0" algn="ctr">
              <a:buNone/>
            </a:pPr>
            <a:endParaRPr lang="tr-TR" sz="8000" dirty="0" smtClean="0"/>
          </a:p>
          <a:p>
            <a:pPr marL="0" indent="0" algn="ctr">
              <a:buNone/>
            </a:pPr>
            <a:r>
              <a:rPr lang="tr-TR" sz="8000" dirty="0" smtClean="0"/>
              <a:t>/ h/</a:t>
            </a:r>
            <a:endParaRPr lang="tr-TR" sz="8000" dirty="0"/>
          </a:p>
        </p:txBody>
      </p:sp>
    </p:spTree>
    <p:extLst>
      <p:ext uri="{BB962C8B-B14F-4D97-AF65-F5344CB8AC3E}">
        <p14:creationId xmlns:p14="http://schemas.microsoft.com/office/powerpoint/2010/main" val="9324597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ÖTÜMLÜLÜK – ÖTÜMSÜZLÜK AÇISINDAN ÜNSÜZLER</a:t>
            </a:r>
            <a:endParaRPr lang="tr-TR" dirty="0"/>
          </a:p>
        </p:txBody>
      </p:sp>
      <p:sp>
        <p:nvSpPr>
          <p:cNvPr id="3" name="İçerik Yer Tutucusu 2"/>
          <p:cNvSpPr>
            <a:spLocks noGrp="1"/>
          </p:cNvSpPr>
          <p:nvPr>
            <p:ph idx="1"/>
          </p:nvPr>
        </p:nvSpPr>
        <p:spPr/>
        <p:txBody>
          <a:bodyPr>
            <a:normAutofit/>
          </a:bodyPr>
          <a:lstStyle/>
          <a:p>
            <a:r>
              <a:rPr lang="tr-TR" sz="4400" dirty="0" smtClean="0"/>
              <a:t>ÖTÜMLÜLER:  /b, c, d, g, ğ, j, l, m, n, r, v, y, z/</a:t>
            </a:r>
          </a:p>
          <a:p>
            <a:endParaRPr lang="tr-TR" sz="4400" dirty="0"/>
          </a:p>
          <a:p>
            <a:r>
              <a:rPr lang="tr-TR" sz="4400" dirty="0" smtClean="0"/>
              <a:t>ÖTÜMSÜZLER: / ç, f, h, k, s, ş, p, t/ </a:t>
            </a:r>
            <a:endParaRPr lang="tr-TR" sz="4400" dirty="0"/>
          </a:p>
        </p:txBody>
      </p:sp>
    </p:spTree>
    <p:extLst>
      <p:ext uri="{BB962C8B-B14F-4D97-AF65-F5344CB8AC3E}">
        <p14:creationId xmlns:p14="http://schemas.microsoft.com/office/powerpoint/2010/main" val="31960131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SÜREKLİLİK-SÜREKSİZLİK AÇISINDAN ÜNSÜZLER</a:t>
            </a:r>
            <a:endParaRPr lang="tr-TR" dirty="0"/>
          </a:p>
        </p:txBody>
      </p:sp>
      <p:sp>
        <p:nvSpPr>
          <p:cNvPr id="3" name="İçerik Yer Tutucusu 2"/>
          <p:cNvSpPr>
            <a:spLocks noGrp="1"/>
          </p:cNvSpPr>
          <p:nvPr>
            <p:ph idx="1"/>
          </p:nvPr>
        </p:nvSpPr>
        <p:spPr/>
        <p:txBody>
          <a:bodyPr>
            <a:normAutofit/>
          </a:bodyPr>
          <a:lstStyle/>
          <a:p>
            <a:r>
              <a:rPr lang="tr-TR" sz="3600" dirty="0" smtClean="0"/>
              <a:t>Bir patlama sonucu değil de daha uzun bir sürede çıkarılan ünsüzlere </a:t>
            </a:r>
            <a:r>
              <a:rPr lang="tr-TR" sz="3600" i="1" dirty="0" smtClean="0"/>
              <a:t>sürekli ünsüz </a:t>
            </a:r>
            <a:r>
              <a:rPr lang="tr-TR" sz="3600" dirty="0" smtClean="0"/>
              <a:t>denir. Sürekli ünsüzler </a:t>
            </a:r>
            <a:r>
              <a:rPr lang="tr-TR" sz="3600" i="1" dirty="0" smtClean="0"/>
              <a:t>akıcı</a:t>
            </a:r>
            <a:r>
              <a:rPr lang="tr-TR" sz="3600" dirty="0" smtClean="0"/>
              <a:t> ve </a:t>
            </a:r>
            <a:r>
              <a:rPr lang="tr-TR" sz="3600" i="1" dirty="0" smtClean="0"/>
              <a:t>sızıcı</a:t>
            </a:r>
            <a:r>
              <a:rPr lang="tr-TR" sz="3600" dirty="0" smtClean="0"/>
              <a:t> olmak üzere ikiye ayrılır. Buna göre</a:t>
            </a:r>
          </a:p>
          <a:p>
            <a:r>
              <a:rPr lang="tr-TR" sz="3600" dirty="0" smtClean="0"/>
              <a:t>/l, m, n, r, y/ ünsüzleri </a:t>
            </a:r>
            <a:r>
              <a:rPr lang="tr-TR" sz="3600" i="1" dirty="0" smtClean="0"/>
              <a:t>akıcı sürekli ünsüzler</a:t>
            </a:r>
            <a:r>
              <a:rPr lang="tr-TR" sz="3600" dirty="0" smtClean="0"/>
              <a:t>;</a:t>
            </a:r>
          </a:p>
          <a:p>
            <a:r>
              <a:rPr lang="tr-TR" sz="3600" dirty="0" smtClean="0"/>
              <a:t>/f, ğ, h, j, s, ş, v, z/ </a:t>
            </a:r>
            <a:r>
              <a:rPr lang="tr-TR" sz="3600" i="1" dirty="0" smtClean="0"/>
              <a:t>sızıcı sürekli ünsüzler </a:t>
            </a:r>
          </a:p>
          <a:p>
            <a:endParaRPr lang="tr-TR" sz="3600" dirty="0"/>
          </a:p>
        </p:txBody>
      </p:sp>
    </p:spTree>
    <p:extLst>
      <p:ext uri="{BB962C8B-B14F-4D97-AF65-F5344CB8AC3E}">
        <p14:creationId xmlns:p14="http://schemas.microsoft.com/office/powerpoint/2010/main" val="35832543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AĞIZ YA DA GENİZDE OLUŞMALARINA GÖRE ÜNSÜZLER</a:t>
            </a:r>
            <a:endParaRPr lang="tr-TR" dirty="0"/>
          </a:p>
        </p:txBody>
      </p:sp>
      <p:sp>
        <p:nvSpPr>
          <p:cNvPr id="3" name="İçerik Yer Tutucusu 2"/>
          <p:cNvSpPr>
            <a:spLocks noGrp="1"/>
          </p:cNvSpPr>
          <p:nvPr>
            <p:ph idx="1"/>
          </p:nvPr>
        </p:nvSpPr>
        <p:spPr/>
        <p:txBody>
          <a:bodyPr/>
          <a:lstStyle/>
          <a:p>
            <a:r>
              <a:rPr lang="tr-TR" dirty="0" smtClean="0"/>
              <a:t>AĞIZ</a:t>
            </a:r>
          </a:p>
          <a:p>
            <a:r>
              <a:rPr lang="tr-TR" dirty="0" smtClean="0"/>
              <a:t>GENİZ</a:t>
            </a:r>
          </a:p>
          <a:p>
            <a:r>
              <a:rPr lang="tr-TR" dirty="0" smtClean="0"/>
              <a:t>Ağız ünsüzlerinde küçük dil, burun yolunu kapatarak burundan hava çıkışını engeller. </a:t>
            </a:r>
          </a:p>
          <a:p>
            <a:r>
              <a:rPr lang="tr-TR" dirty="0" smtClean="0"/>
              <a:t>Geniz ünsüzlerinde ise burun yolu açıktır. Ses oluşurken akciğerlerden gelen hava burundan da çıkar. Ölçünlü Türkçede /m, n/ iki geniz ünsüzü vardır. </a:t>
            </a:r>
            <a:endParaRPr lang="tr-TR" dirty="0"/>
          </a:p>
        </p:txBody>
      </p:sp>
    </p:spTree>
    <p:extLst>
      <p:ext uri="{BB962C8B-B14F-4D97-AF65-F5344CB8AC3E}">
        <p14:creationId xmlns:p14="http://schemas.microsoft.com/office/powerpoint/2010/main" val="2108616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525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638245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0" y="188913"/>
            <a:ext cx="9144000" cy="115887"/>
          </a:xfrm>
          <a:prstGeom prst="rect">
            <a:avLst/>
          </a:prstGeom>
          <a:gradFill rotWithShape="1">
            <a:gsLst>
              <a:gs pos="0">
                <a:srgbClr val="B0D5F6"/>
              </a:gs>
              <a:gs pos="50000">
                <a:schemeClr val="bg1"/>
              </a:gs>
              <a:gs pos="100000">
                <a:srgbClr val="B0D5F6"/>
              </a:gs>
            </a:gsLst>
            <a:lin ang="0" scaled="1"/>
          </a:gradFill>
          <a:ln w="9525" algn="ctr">
            <a:solidFill>
              <a:srgbClr val="0066CC"/>
            </a:solidFill>
            <a:miter lim="800000"/>
            <a:headEnd/>
            <a:tailEnd/>
          </a:ln>
          <a:effectLst/>
        </p:spPr>
        <p:txBody>
          <a:bodyPr wrap="none" anchor="ctr"/>
          <a:lstStyle/>
          <a:p>
            <a:pPr algn="ctr" fontAlgn="auto">
              <a:spcBef>
                <a:spcPts val="0"/>
              </a:spcBef>
              <a:spcAft>
                <a:spcPts val="0"/>
              </a:spcAft>
              <a:defRPr/>
            </a:pPr>
            <a:endParaRPr lang="tr-TR">
              <a:latin typeface="+mn-lt"/>
              <a:cs typeface="+mn-cs"/>
            </a:endParaRPr>
          </a:p>
        </p:txBody>
      </p:sp>
      <p:pic>
        <p:nvPicPr>
          <p:cNvPr id="5123" name="Picture 3" descr="50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477000"/>
            <a:ext cx="9144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AutoShape 4"/>
          <p:cNvSpPr>
            <a:spLocks noChangeArrowheads="1"/>
          </p:cNvSpPr>
          <p:nvPr/>
        </p:nvSpPr>
        <p:spPr bwMode="auto">
          <a:xfrm rot="5400000">
            <a:off x="1619250" y="-1143000"/>
            <a:ext cx="5905500" cy="9144000"/>
          </a:xfrm>
          <a:prstGeom prst="roundRect">
            <a:avLst>
              <a:gd name="adj" fmla="val 8403"/>
            </a:avLst>
          </a:prstGeom>
          <a:gradFill rotWithShape="1">
            <a:gsLst>
              <a:gs pos="0">
                <a:schemeClr val="bg1"/>
              </a:gs>
              <a:gs pos="100000">
                <a:srgbClr val="B0D5F6"/>
              </a:gs>
            </a:gsLst>
            <a:lin ang="0" scaled="1"/>
          </a:gradFill>
          <a:ln w="9525" algn="ctr">
            <a:solidFill>
              <a:srgbClr val="0066CC"/>
            </a:solidFill>
            <a:round/>
            <a:headEnd/>
            <a:tailEnd/>
          </a:ln>
        </p:spPr>
        <p:txBody>
          <a:bodyPr wrap="none" anchor="ctr"/>
          <a:lstStyle/>
          <a:p>
            <a:pPr algn="ctr">
              <a:defRPr/>
            </a:pPr>
            <a:endParaRPr lang="tr-TR"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ndParaRPr>
          </a:p>
        </p:txBody>
      </p:sp>
      <p:sp>
        <p:nvSpPr>
          <p:cNvPr id="5125" name="AutoShape 8"/>
          <p:cNvSpPr>
            <a:spLocks noChangeArrowheads="1"/>
          </p:cNvSpPr>
          <p:nvPr/>
        </p:nvSpPr>
        <p:spPr bwMode="auto">
          <a:xfrm rot="5400000">
            <a:off x="4233069" y="-1605756"/>
            <a:ext cx="388938" cy="3600450"/>
          </a:xfrm>
          <a:prstGeom prst="roundRect">
            <a:avLst>
              <a:gd name="adj" fmla="val 50000"/>
            </a:avLst>
          </a:prstGeom>
          <a:gradFill rotWithShape="1">
            <a:gsLst>
              <a:gs pos="0">
                <a:schemeClr val="bg1"/>
              </a:gs>
              <a:gs pos="100000">
                <a:srgbClr val="B0D5F6"/>
              </a:gs>
            </a:gsLst>
            <a:lin ang="0" scaled="1"/>
          </a:gradFill>
          <a:ln w="9525" algn="ctr">
            <a:solidFill>
              <a:srgbClr val="0066CC"/>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tr-TR" altLang="tr-TR" sz="1800"/>
          </a:p>
        </p:txBody>
      </p:sp>
      <p:sp>
        <p:nvSpPr>
          <p:cNvPr id="9225" name="WordArt 9"/>
          <p:cNvSpPr>
            <a:spLocks noChangeArrowheads="1" noChangeShapeType="1" noTextEdit="1"/>
          </p:cNvSpPr>
          <p:nvPr/>
        </p:nvSpPr>
        <p:spPr bwMode="auto">
          <a:xfrm>
            <a:off x="2844800" y="188913"/>
            <a:ext cx="3167063" cy="360362"/>
          </a:xfrm>
          <a:prstGeom prst="rect">
            <a:avLst/>
          </a:prstGeom>
        </p:spPr>
        <p:txBody>
          <a:bodyPr wrap="none" fromWordArt="1">
            <a:prstTxWarp prst="textPlain">
              <a:avLst>
                <a:gd name="adj" fmla="val 50000"/>
              </a:avLst>
            </a:prstTxWarp>
          </a:bodyPr>
          <a:lstStyle/>
          <a:p>
            <a:pPr algn="ctr" fontAlgn="auto">
              <a:spcBef>
                <a:spcPts val="0"/>
              </a:spcBef>
              <a:spcAft>
                <a:spcPts val="0"/>
              </a:spcAft>
              <a:defRPr/>
            </a:pPr>
            <a:r>
              <a:rPr lang="it-IT"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rPr>
              <a:t>                 </a:t>
            </a:r>
          </a:p>
          <a:p>
            <a:pPr algn="ctr" fontAlgn="auto">
              <a:spcBef>
                <a:spcPts val="0"/>
              </a:spcBef>
              <a:spcAft>
                <a:spcPts val="0"/>
              </a:spcAft>
              <a:defRPr/>
            </a:pPr>
            <a:r>
              <a:rPr lang="it-IT"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rPr>
              <a:t>                      </a:t>
            </a:r>
            <a:endParaRPr lang="tr-TR"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endParaRPr>
          </a:p>
        </p:txBody>
      </p:sp>
      <p:sp>
        <p:nvSpPr>
          <p:cNvPr id="5127" name="Text Box 13"/>
          <p:cNvSpPr txBox="1">
            <a:spLocks noChangeArrowheads="1"/>
          </p:cNvSpPr>
          <p:nvPr/>
        </p:nvSpPr>
        <p:spPr bwMode="auto">
          <a:xfrm>
            <a:off x="179388" y="692150"/>
            <a:ext cx="8785225" cy="517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tr-TR" altLang="tr-TR" sz="2400" b="1">
                <a:latin typeface="Arial" charset="0"/>
              </a:rPr>
              <a:t>Sessiz harf : </a:t>
            </a:r>
            <a:r>
              <a:rPr lang="tr-TR" altLang="tr-TR" sz="2400">
                <a:latin typeface="Arial" charset="0"/>
              </a:rPr>
              <a:t>Tek başına söylenemeyen, ancak bir ünlü yardımıyla söylenebilen sesleri karşılayan harflerdir. 21 tanedir. Alfabedeki sessizler yanına “e” ünlüsü getirilerek okunur; be, ce, de... gibi.</a:t>
            </a:r>
          </a:p>
          <a:p>
            <a:pPr eaLnBrk="1" hangingPunct="1">
              <a:spcBef>
                <a:spcPct val="0"/>
              </a:spcBef>
              <a:buFontTx/>
              <a:buNone/>
            </a:pPr>
            <a:endParaRPr lang="tr-TR" altLang="tr-TR" sz="2400" b="1">
              <a:latin typeface="Arial" charset="0"/>
            </a:endParaRPr>
          </a:p>
          <a:p>
            <a:pPr eaLnBrk="1" hangingPunct="1">
              <a:spcBef>
                <a:spcPct val="0"/>
              </a:spcBef>
              <a:buFontTx/>
              <a:buNone/>
            </a:pPr>
            <a:r>
              <a:rPr lang="tr-TR" altLang="tr-TR" sz="2400" b="1">
                <a:latin typeface="Arial" charset="0"/>
              </a:rPr>
              <a:t>Süreksiz Sert Sessizler</a:t>
            </a:r>
            <a:r>
              <a:rPr lang="tr-TR" altLang="tr-TR" sz="2400">
                <a:latin typeface="Arial" charset="0"/>
              </a:rPr>
              <a:t> : p, ç, t, k                     </a:t>
            </a:r>
            <a:br>
              <a:rPr lang="tr-TR" altLang="tr-TR" sz="2400">
                <a:latin typeface="Arial" charset="0"/>
              </a:rPr>
            </a:br>
            <a:r>
              <a:rPr lang="tr-TR" altLang="tr-TR" sz="2400">
                <a:latin typeface="Arial" charset="0"/>
              </a:rPr>
              <a:t> </a:t>
            </a:r>
          </a:p>
          <a:p>
            <a:pPr eaLnBrk="1" hangingPunct="1">
              <a:spcBef>
                <a:spcPct val="0"/>
              </a:spcBef>
              <a:buFontTx/>
              <a:buNone/>
            </a:pPr>
            <a:r>
              <a:rPr lang="tr-TR" altLang="tr-TR" sz="2400" b="1">
                <a:latin typeface="Arial" charset="0"/>
              </a:rPr>
              <a:t>Sürekli Sert Sessizler :</a:t>
            </a:r>
            <a:r>
              <a:rPr lang="tr-TR" altLang="tr-TR" sz="2400">
                <a:latin typeface="Arial" charset="0"/>
              </a:rPr>
              <a:t> f, s, ş, h</a:t>
            </a:r>
            <a:br>
              <a:rPr lang="tr-TR" altLang="tr-TR" sz="2400">
                <a:latin typeface="Arial" charset="0"/>
              </a:rPr>
            </a:br>
            <a:endParaRPr lang="tr-TR" altLang="tr-TR" sz="2400">
              <a:latin typeface="Arial" charset="0"/>
            </a:endParaRPr>
          </a:p>
          <a:p>
            <a:pPr eaLnBrk="1" hangingPunct="1">
              <a:spcBef>
                <a:spcPct val="0"/>
              </a:spcBef>
              <a:buFontTx/>
              <a:buNone/>
            </a:pPr>
            <a:r>
              <a:rPr lang="tr-TR" altLang="tr-TR" sz="2400" b="1">
                <a:latin typeface="Arial" charset="0"/>
              </a:rPr>
              <a:t>Süreksiz Yumuşak Sessizler:</a:t>
            </a:r>
            <a:r>
              <a:rPr lang="tr-TR" altLang="tr-TR" sz="2400">
                <a:latin typeface="Arial" charset="0"/>
              </a:rPr>
              <a:t> b, c, d, g               </a:t>
            </a:r>
          </a:p>
          <a:p>
            <a:pPr eaLnBrk="1" hangingPunct="1">
              <a:spcBef>
                <a:spcPct val="0"/>
              </a:spcBef>
              <a:buFontTx/>
              <a:buNone/>
            </a:pPr>
            <a:endParaRPr lang="tr-TR" altLang="tr-TR" sz="2400" b="1">
              <a:latin typeface="Arial" charset="0"/>
            </a:endParaRPr>
          </a:p>
          <a:p>
            <a:pPr eaLnBrk="1" hangingPunct="1">
              <a:spcBef>
                <a:spcPct val="0"/>
              </a:spcBef>
              <a:buFontTx/>
              <a:buNone/>
            </a:pPr>
            <a:r>
              <a:rPr lang="tr-TR" altLang="tr-TR" sz="2400" b="1">
                <a:latin typeface="Arial" charset="0"/>
              </a:rPr>
              <a:t>Sürekli Yumuşak Sessizler :</a:t>
            </a:r>
            <a:r>
              <a:rPr lang="tr-TR" altLang="tr-TR" sz="2400">
                <a:latin typeface="Arial" charset="0"/>
              </a:rPr>
              <a:t> ğ, j, l, m, n, r, v, y, z</a:t>
            </a:r>
            <a:endParaRPr lang="tr-TR" altLang="tr-TR" sz="2400"/>
          </a:p>
          <a:p>
            <a:pPr eaLnBrk="1" hangingPunct="1">
              <a:spcBef>
                <a:spcPct val="0"/>
              </a:spcBef>
              <a:buFontTx/>
              <a:buNone/>
            </a:pPr>
            <a:r>
              <a:rPr lang="tr-TR" altLang="tr-TR" sz="2000"/>
              <a:t/>
            </a:r>
            <a:br>
              <a:rPr lang="tr-TR" altLang="tr-TR" sz="2000"/>
            </a:br>
            <a:endParaRPr lang="tr-TR" altLang="tr-TR" sz="2200"/>
          </a:p>
        </p:txBody>
      </p:sp>
      <p:pic>
        <p:nvPicPr>
          <p:cNvPr id="5128" name="Picture 14" descr="Forward">
            <a:hlinkClick r:id="" action="ppaction://hlinkshowjump?jump=nextslid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363" y="6524625"/>
            <a:ext cx="287337"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9" name="Picture 15" descr="Forward">
            <a:hlinkClick r:id="" action="ppaction://hlinkshowjump?jump=previousslide"/>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1275" y="6524625"/>
            <a:ext cx="287338"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0" name="Rectangle 18">
            <a:hlinkClick r:id="" action="ppaction://hlinkshowjump?jump=nextslide"/>
            <a:hlinkHover r:id="" action="ppaction://noaction">
              <a:snd r:embed="rId5" name="click.wav"/>
            </a:hlinkHover>
          </p:cNvPr>
          <p:cNvSpPr>
            <a:spLocks noChangeArrowheads="1"/>
          </p:cNvSpPr>
          <p:nvPr/>
        </p:nvSpPr>
        <p:spPr bwMode="auto">
          <a:xfrm>
            <a:off x="4572000" y="6453188"/>
            <a:ext cx="1512888" cy="404812"/>
          </a:xfrm>
          <a:prstGeom prst="rect">
            <a:avLst/>
          </a:prstGeom>
          <a:solidFill>
            <a:srgbClr val="B0D5F6">
              <a:alpha val="0"/>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tr-TR" altLang="tr-TR" sz="1000"/>
              <a:t>	Sonraki</a:t>
            </a:r>
          </a:p>
        </p:txBody>
      </p:sp>
      <p:sp>
        <p:nvSpPr>
          <p:cNvPr id="5131" name="Rectangle 19">
            <a:hlinkClick r:id="" action="ppaction://hlinkshowjump?jump=previousslide"/>
            <a:hlinkHover r:id="" action="ppaction://noaction">
              <a:snd r:embed="rId5" name="click.wav"/>
            </a:hlinkHover>
          </p:cNvPr>
          <p:cNvSpPr>
            <a:spLocks noChangeArrowheads="1"/>
          </p:cNvSpPr>
          <p:nvPr/>
        </p:nvSpPr>
        <p:spPr bwMode="auto">
          <a:xfrm>
            <a:off x="2700338" y="6453188"/>
            <a:ext cx="1512887" cy="404812"/>
          </a:xfrm>
          <a:prstGeom prst="rect">
            <a:avLst/>
          </a:prstGeom>
          <a:solidFill>
            <a:srgbClr val="B0D5F6">
              <a:alpha val="0"/>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tr-TR" altLang="tr-TR" sz="1000"/>
              <a:t>Önceki	</a:t>
            </a:r>
          </a:p>
        </p:txBody>
      </p:sp>
      <p:sp>
        <p:nvSpPr>
          <p:cNvPr id="15" name="14 Dikdörtgen"/>
          <p:cNvSpPr/>
          <p:nvPr/>
        </p:nvSpPr>
        <p:spPr>
          <a:xfrm>
            <a:off x="3730092" y="0"/>
            <a:ext cx="1351653" cy="369332"/>
          </a:xfrm>
          <a:prstGeom prst="rect">
            <a:avLst/>
          </a:prstGeom>
          <a:noFill/>
        </p:spPr>
        <p:txBody>
          <a:bodyPr wrap="none">
            <a:spAutoFit/>
          </a:bodyPr>
          <a:lstStyle/>
          <a:p>
            <a:pPr algn="ctr">
              <a:defRPr/>
            </a:pPr>
            <a:r>
              <a:rPr lang="tr-TR" b="1" dirty="0">
                <a:ln w="18000">
                  <a:solidFill>
                    <a:srgbClr val="333399">
                      <a:satMod val="140000"/>
                    </a:srgbClr>
                  </a:solidFill>
                  <a:prstDash val="solid"/>
                  <a:miter lim="800000"/>
                </a:ln>
                <a:solidFill>
                  <a:srgbClr val="0066FF"/>
                </a:solidFill>
              </a:rPr>
              <a:t>Ses Bilgisi</a:t>
            </a:r>
          </a:p>
        </p:txBody>
      </p:sp>
    </p:spTree>
    <p:extLst>
      <p:ext uri="{BB962C8B-B14F-4D97-AF65-F5344CB8AC3E}">
        <p14:creationId xmlns:p14="http://schemas.microsoft.com/office/powerpoint/2010/main" val="3034186092"/>
      </p:ext>
    </p:extLst>
  </p:cSld>
  <p:clrMapOvr>
    <a:masterClrMapping/>
  </p:clrMapOvr>
  <p:transition spd="slow">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0" y="188913"/>
            <a:ext cx="9144000" cy="115887"/>
          </a:xfrm>
          <a:prstGeom prst="rect">
            <a:avLst/>
          </a:prstGeom>
          <a:gradFill rotWithShape="1">
            <a:gsLst>
              <a:gs pos="0">
                <a:srgbClr val="B0D5F6"/>
              </a:gs>
              <a:gs pos="50000">
                <a:schemeClr val="bg1"/>
              </a:gs>
              <a:gs pos="100000">
                <a:srgbClr val="B0D5F6"/>
              </a:gs>
            </a:gsLst>
            <a:lin ang="0" scaled="1"/>
          </a:gradFill>
          <a:ln w="9525" algn="ctr">
            <a:solidFill>
              <a:srgbClr val="0066CC"/>
            </a:solidFill>
            <a:miter lim="800000"/>
            <a:headEnd/>
            <a:tailEnd/>
          </a:ln>
          <a:effectLst/>
        </p:spPr>
        <p:txBody>
          <a:bodyPr wrap="none" anchor="ctr"/>
          <a:lstStyle/>
          <a:p>
            <a:pPr algn="ctr" fontAlgn="auto">
              <a:spcBef>
                <a:spcPts val="0"/>
              </a:spcBef>
              <a:spcAft>
                <a:spcPts val="0"/>
              </a:spcAft>
              <a:defRPr/>
            </a:pPr>
            <a:endParaRPr lang="tr-TR">
              <a:latin typeface="+mn-lt"/>
              <a:cs typeface="+mn-cs"/>
            </a:endParaRPr>
          </a:p>
        </p:txBody>
      </p:sp>
      <p:pic>
        <p:nvPicPr>
          <p:cNvPr id="6147" name="Picture 3" descr="50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477000"/>
            <a:ext cx="9144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AutoShape 4"/>
          <p:cNvSpPr>
            <a:spLocks noChangeArrowheads="1"/>
          </p:cNvSpPr>
          <p:nvPr/>
        </p:nvSpPr>
        <p:spPr bwMode="auto">
          <a:xfrm rot="5400000">
            <a:off x="1619250" y="-1143000"/>
            <a:ext cx="5905500" cy="9144000"/>
          </a:xfrm>
          <a:prstGeom prst="roundRect">
            <a:avLst>
              <a:gd name="adj" fmla="val 8403"/>
            </a:avLst>
          </a:prstGeom>
          <a:gradFill rotWithShape="1">
            <a:gsLst>
              <a:gs pos="0">
                <a:schemeClr val="bg1"/>
              </a:gs>
              <a:gs pos="100000">
                <a:srgbClr val="B0D5F6"/>
              </a:gs>
            </a:gsLst>
            <a:lin ang="0" scaled="1"/>
          </a:gradFill>
          <a:ln w="9525" algn="ctr">
            <a:solidFill>
              <a:srgbClr val="0066CC"/>
            </a:solidFill>
            <a:round/>
            <a:headEnd/>
            <a:tailEnd/>
          </a:ln>
        </p:spPr>
        <p:txBody>
          <a:bodyPr wrap="none" anchor="ctr"/>
          <a:lstStyle/>
          <a:p>
            <a:pPr algn="ctr">
              <a:defRPr/>
            </a:pPr>
            <a:endParaRPr lang="tr-TR"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ndParaRPr>
          </a:p>
        </p:txBody>
      </p:sp>
      <p:sp>
        <p:nvSpPr>
          <p:cNvPr id="6149" name="AutoShape 8"/>
          <p:cNvSpPr>
            <a:spLocks noChangeArrowheads="1"/>
          </p:cNvSpPr>
          <p:nvPr/>
        </p:nvSpPr>
        <p:spPr bwMode="auto">
          <a:xfrm rot="5400000">
            <a:off x="4233069" y="-1605756"/>
            <a:ext cx="388938" cy="3600450"/>
          </a:xfrm>
          <a:prstGeom prst="roundRect">
            <a:avLst>
              <a:gd name="adj" fmla="val 50000"/>
            </a:avLst>
          </a:prstGeom>
          <a:gradFill rotWithShape="1">
            <a:gsLst>
              <a:gs pos="0">
                <a:schemeClr val="bg1"/>
              </a:gs>
              <a:gs pos="100000">
                <a:srgbClr val="B0D5F6"/>
              </a:gs>
            </a:gsLst>
            <a:lin ang="0" scaled="1"/>
          </a:gradFill>
          <a:ln w="9525" algn="ctr">
            <a:solidFill>
              <a:srgbClr val="0066CC"/>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tr-TR" altLang="tr-TR" sz="1800"/>
          </a:p>
        </p:txBody>
      </p:sp>
      <p:sp>
        <p:nvSpPr>
          <p:cNvPr id="9225" name="WordArt 9"/>
          <p:cNvSpPr>
            <a:spLocks noChangeArrowheads="1" noChangeShapeType="1" noTextEdit="1"/>
          </p:cNvSpPr>
          <p:nvPr/>
        </p:nvSpPr>
        <p:spPr bwMode="auto">
          <a:xfrm>
            <a:off x="2844800" y="188913"/>
            <a:ext cx="3167063" cy="360362"/>
          </a:xfrm>
          <a:prstGeom prst="rect">
            <a:avLst/>
          </a:prstGeom>
        </p:spPr>
        <p:txBody>
          <a:bodyPr wrap="none" fromWordArt="1">
            <a:prstTxWarp prst="textPlain">
              <a:avLst>
                <a:gd name="adj" fmla="val 50000"/>
              </a:avLst>
            </a:prstTxWarp>
          </a:bodyPr>
          <a:lstStyle/>
          <a:p>
            <a:pPr algn="ctr" fontAlgn="auto">
              <a:spcBef>
                <a:spcPts val="0"/>
              </a:spcBef>
              <a:spcAft>
                <a:spcPts val="0"/>
              </a:spcAft>
              <a:defRPr/>
            </a:pPr>
            <a:r>
              <a:rPr lang="it-IT"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rPr>
              <a:t>                 </a:t>
            </a:r>
          </a:p>
          <a:p>
            <a:pPr algn="ctr" fontAlgn="auto">
              <a:spcBef>
                <a:spcPts val="0"/>
              </a:spcBef>
              <a:spcAft>
                <a:spcPts val="0"/>
              </a:spcAft>
              <a:defRPr/>
            </a:pPr>
            <a:r>
              <a:rPr lang="it-IT"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rPr>
              <a:t>                      </a:t>
            </a:r>
            <a:endParaRPr lang="tr-TR"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endParaRPr>
          </a:p>
        </p:txBody>
      </p:sp>
      <p:sp>
        <p:nvSpPr>
          <p:cNvPr id="6151" name="Text Box 13"/>
          <p:cNvSpPr txBox="1">
            <a:spLocks noChangeArrowheads="1"/>
          </p:cNvSpPr>
          <p:nvPr/>
        </p:nvSpPr>
        <p:spPr bwMode="auto">
          <a:xfrm>
            <a:off x="179388" y="692150"/>
            <a:ext cx="8785225" cy="627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tr-TR" altLang="tr-TR" sz="2400" b="1">
                <a:latin typeface="Arial" charset="0"/>
              </a:rPr>
              <a:t>Ünsüz harflerin bazı özellikleri vardır:</a:t>
            </a:r>
            <a:r>
              <a:rPr lang="tr-TR" altLang="tr-TR" sz="2400">
                <a:latin typeface="Arial" charset="0"/>
              </a:rPr>
              <a:t/>
            </a:r>
            <a:br>
              <a:rPr lang="tr-TR" altLang="tr-TR" sz="2400">
                <a:latin typeface="Arial" charset="0"/>
              </a:rPr>
            </a:br>
            <a:endParaRPr lang="tr-TR" altLang="tr-TR" sz="2400">
              <a:latin typeface="Arial" charset="0"/>
            </a:endParaRPr>
          </a:p>
          <a:p>
            <a:pPr eaLnBrk="1" hangingPunct="1">
              <a:spcBef>
                <a:spcPct val="0"/>
              </a:spcBef>
              <a:buFont typeface="Wingdings" pitchFamily="2" charset="2"/>
              <a:buChar char="Ø"/>
            </a:pPr>
            <a:r>
              <a:rPr lang="tr-TR" altLang="tr-TR" sz="2400">
                <a:latin typeface="Arial" charset="0"/>
              </a:rPr>
              <a:t>Türkçe sözcüklerin başında iki ünsüz bulunmaz. Bulunanlar başka dillerden geçmiştir: </a:t>
            </a:r>
            <a:r>
              <a:rPr lang="tr-TR" altLang="tr-TR" sz="2400" b="1" i="1">
                <a:latin typeface="Arial" charset="0"/>
              </a:rPr>
              <a:t>Plân, spor…</a:t>
            </a:r>
          </a:p>
          <a:p>
            <a:pPr eaLnBrk="1" hangingPunct="1">
              <a:spcBef>
                <a:spcPct val="0"/>
              </a:spcBef>
              <a:buFontTx/>
              <a:buNone/>
            </a:pPr>
            <a:endParaRPr lang="tr-TR" altLang="tr-TR" sz="2400">
              <a:latin typeface="Arial" charset="0"/>
            </a:endParaRPr>
          </a:p>
          <a:p>
            <a:pPr eaLnBrk="1" hangingPunct="1">
              <a:spcBef>
                <a:spcPct val="0"/>
              </a:spcBef>
              <a:buFont typeface="Wingdings" pitchFamily="2" charset="2"/>
              <a:buChar char="Ø"/>
            </a:pPr>
            <a:r>
              <a:rPr lang="tr-TR" altLang="tr-TR" sz="2400">
                <a:latin typeface="Arial" charset="0"/>
              </a:rPr>
              <a:t>Türkçe sözcüklerin kökünde aynı türden iki ünsüz yan yana bulunmaz: </a:t>
            </a:r>
            <a:r>
              <a:rPr lang="tr-TR" altLang="tr-TR" sz="2400" b="1" i="1">
                <a:latin typeface="Arial" charset="0"/>
              </a:rPr>
              <a:t>millet, dükkân...</a:t>
            </a:r>
          </a:p>
          <a:p>
            <a:pPr eaLnBrk="1" hangingPunct="1">
              <a:spcBef>
                <a:spcPct val="0"/>
              </a:spcBef>
              <a:buFont typeface="Wingdings" pitchFamily="2" charset="2"/>
              <a:buChar char="Ø"/>
            </a:pPr>
            <a:endParaRPr lang="tr-TR" altLang="tr-TR" sz="2400">
              <a:latin typeface="Arial" charset="0"/>
            </a:endParaRPr>
          </a:p>
          <a:p>
            <a:pPr eaLnBrk="1" hangingPunct="1">
              <a:spcBef>
                <a:spcPct val="0"/>
              </a:spcBef>
              <a:buFont typeface="Wingdings" pitchFamily="2" charset="2"/>
              <a:buChar char="Ø"/>
            </a:pPr>
            <a:r>
              <a:rPr lang="tr-TR" altLang="tr-TR" sz="2400">
                <a:latin typeface="Arial" charset="0"/>
              </a:rPr>
              <a:t>Türkçe sözcüklerden genel olarak “f, h, j” ünsüzleri bulunmaz:</a:t>
            </a:r>
            <a:r>
              <a:rPr lang="tr-TR" altLang="tr-TR" sz="2400" b="1" i="1">
                <a:latin typeface="Arial" charset="0"/>
              </a:rPr>
              <a:t> fare, havlu, jeton...</a:t>
            </a:r>
          </a:p>
          <a:p>
            <a:pPr eaLnBrk="1" hangingPunct="1">
              <a:spcBef>
                <a:spcPct val="0"/>
              </a:spcBef>
              <a:buFont typeface="Wingdings" pitchFamily="2" charset="2"/>
              <a:buChar char="Ø"/>
            </a:pPr>
            <a:endParaRPr lang="tr-TR" altLang="tr-TR" sz="2400">
              <a:latin typeface="Arial" charset="0"/>
            </a:endParaRPr>
          </a:p>
          <a:p>
            <a:pPr eaLnBrk="1" hangingPunct="1">
              <a:spcBef>
                <a:spcPct val="0"/>
              </a:spcBef>
              <a:buFont typeface="Wingdings" pitchFamily="2" charset="2"/>
              <a:buChar char="Ø"/>
            </a:pPr>
            <a:r>
              <a:rPr lang="tr-TR" altLang="tr-TR" sz="2400">
                <a:latin typeface="Arial" charset="0"/>
              </a:rPr>
              <a:t>Türkçe kökenli sözcükler yansımalar ve bazı istisnalar dışında “c, l, m, n, r, v, z” ünsüzleriyle başlamaz.</a:t>
            </a:r>
          </a:p>
          <a:p>
            <a:pPr eaLnBrk="1" hangingPunct="1">
              <a:spcBef>
                <a:spcPct val="0"/>
              </a:spcBef>
              <a:buFontTx/>
              <a:buNone/>
            </a:pPr>
            <a:endParaRPr lang="tr-TR" altLang="tr-TR" sz="2400">
              <a:latin typeface="Arial" charset="0"/>
            </a:endParaRPr>
          </a:p>
          <a:p>
            <a:pPr eaLnBrk="1" hangingPunct="1">
              <a:spcBef>
                <a:spcPct val="0"/>
              </a:spcBef>
              <a:buFont typeface="Wingdings" pitchFamily="2" charset="2"/>
              <a:buChar char="Ø"/>
            </a:pPr>
            <a:r>
              <a:rPr lang="tr-TR" altLang="tr-TR" sz="2400">
                <a:latin typeface="Arial" charset="0"/>
              </a:rPr>
              <a:t>Şimdi ünlü ve ünsüz harflerle ilgili ses olaylarını görelim.</a:t>
            </a:r>
          </a:p>
          <a:p>
            <a:pPr eaLnBrk="1" hangingPunct="1">
              <a:spcBef>
                <a:spcPct val="0"/>
              </a:spcBef>
              <a:buFontTx/>
              <a:buNone/>
            </a:pPr>
            <a:r>
              <a:rPr lang="tr-TR" altLang="tr-TR" sz="2000"/>
              <a:t/>
            </a:r>
            <a:br>
              <a:rPr lang="tr-TR" altLang="tr-TR" sz="2000"/>
            </a:br>
            <a:endParaRPr lang="tr-TR" altLang="tr-TR" sz="2200"/>
          </a:p>
        </p:txBody>
      </p:sp>
      <p:pic>
        <p:nvPicPr>
          <p:cNvPr id="6152" name="Picture 14" descr="Forward">
            <a:hlinkClick r:id="" action="ppaction://hlinkshowjump?jump=nextslid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363" y="6524625"/>
            <a:ext cx="287337"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3" name="Picture 15" descr="Forward">
            <a:hlinkClick r:id="" action="ppaction://hlinkshowjump?jump=previousslide"/>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1275" y="6524625"/>
            <a:ext cx="287338"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4" name="Rectangle 18">
            <a:hlinkClick r:id="" action="ppaction://hlinkshowjump?jump=nextslide"/>
            <a:hlinkHover r:id="" action="ppaction://noaction">
              <a:snd r:embed="rId5" name="click.wav"/>
            </a:hlinkHover>
          </p:cNvPr>
          <p:cNvSpPr>
            <a:spLocks noChangeArrowheads="1"/>
          </p:cNvSpPr>
          <p:nvPr/>
        </p:nvSpPr>
        <p:spPr bwMode="auto">
          <a:xfrm>
            <a:off x="4572000" y="6453188"/>
            <a:ext cx="1512888" cy="404812"/>
          </a:xfrm>
          <a:prstGeom prst="rect">
            <a:avLst/>
          </a:prstGeom>
          <a:solidFill>
            <a:srgbClr val="B0D5F6">
              <a:alpha val="0"/>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tr-TR" altLang="tr-TR" sz="1000"/>
              <a:t>	Sonraki</a:t>
            </a:r>
          </a:p>
        </p:txBody>
      </p:sp>
      <p:sp>
        <p:nvSpPr>
          <p:cNvPr id="6155" name="Rectangle 19">
            <a:hlinkClick r:id="" action="ppaction://hlinkshowjump?jump=previousslide"/>
            <a:hlinkHover r:id="" action="ppaction://noaction">
              <a:snd r:embed="rId5" name="click.wav"/>
            </a:hlinkHover>
          </p:cNvPr>
          <p:cNvSpPr>
            <a:spLocks noChangeArrowheads="1"/>
          </p:cNvSpPr>
          <p:nvPr/>
        </p:nvSpPr>
        <p:spPr bwMode="auto">
          <a:xfrm>
            <a:off x="2700338" y="6453188"/>
            <a:ext cx="1512887" cy="404812"/>
          </a:xfrm>
          <a:prstGeom prst="rect">
            <a:avLst/>
          </a:prstGeom>
          <a:solidFill>
            <a:srgbClr val="B0D5F6">
              <a:alpha val="0"/>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tr-TR" altLang="tr-TR" sz="1000"/>
              <a:t>Önceki	</a:t>
            </a:r>
          </a:p>
        </p:txBody>
      </p:sp>
      <p:sp>
        <p:nvSpPr>
          <p:cNvPr id="15" name="14 Dikdörtgen"/>
          <p:cNvSpPr/>
          <p:nvPr/>
        </p:nvSpPr>
        <p:spPr>
          <a:xfrm>
            <a:off x="3730092" y="0"/>
            <a:ext cx="1351653" cy="369332"/>
          </a:xfrm>
          <a:prstGeom prst="rect">
            <a:avLst/>
          </a:prstGeom>
          <a:noFill/>
        </p:spPr>
        <p:txBody>
          <a:bodyPr wrap="none">
            <a:spAutoFit/>
          </a:bodyPr>
          <a:lstStyle/>
          <a:p>
            <a:pPr algn="ctr">
              <a:defRPr/>
            </a:pPr>
            <a:r>
              <a:rPr lang="tr-TR" b="1" dirty="0">
                <a:ln w="18000">
                  <a:solidFill>
                    <a:srgbClr val="333399">
                      <a:satMod val="140000"/>
                    </a:srgbClr>
                  </a:solidFill>
                  <a:prstDash val="solid"/>
                  <a:miter lim="800000"/>
                </a:ln>
                <a:solidFill>
                  <a:srgbClr val="0066FF"/>
                </a:solidFill>
              </a:rPr>
              <a:t>Ses Bilgisi</a:t>
            </a:r>
          </a:p>
        </p:txBody>
      </p:sp>
    </p:spTree>
    <p:extLst>
      <p:ext uri="{BB962C8B-B14F-4D97-AF65-F5344CB8AC3E}">
        <p14:creationId xmlns:p14="http://schemas.microsoft.com/office/powerpoint/2010/main" val="3168368626"/>
      </p:ext>
    </p:extLst>
  </p:cSld>
  <p:clrMapOvr>
    <a:masterClrMapping/>
  </p:clrMapOvr>
  <p:transition spd="slow">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0" y="188913"/>
            <a:ext cx="9144000" cy="115887"/>
          </a:xfrm>
          <a:prstGeom prst="rect">
            <a:avLst/>
          </a:prstGeom>
          <a:gradFill rotWithShape="1">
            <a:gsLst>
              <a:gs pos="0">
                <a:srgbClr val="B0D5F6"/>
              </a:gs>
              <a:gs pos="50000">
                <a:schemeClr val="bg1"/>
              </a:gs>
              <a:gs pos="100000">
                <a:srgbClr val="B0D5F6"/>
              </a:gs>
            </a:gsLst>
            <a:lin ang="0" scaled="1"/>
          </a:gradFill>
          <a:ln w="9525" algn="ctr">
            <a:solidFill>
              <a:srgbClr val="0066CC"/>
            </a:solidFill>
            <a:miter lim="800000"/>
            <a:headEnd/>
            <a:tailEnd/>
          </a:ln>
          <a:effectLst/>
        </p:spPr>
        <p:txBody>
          <a:bodyPr wrap="none" anchor="ctr"/>
          <a:lstStyle/>
          <a:p>
            <a:pPr algn="ctr" fontAlgn="auto">
              <a:spcBef>
                <a:spcPts val="0"/>
              </a:spcBef>
              <a:spcAft>
                <a:spcPts val="0"/>
              </a:spcAft>
              <a:defRPr/>
            </a:pPr>
            <a:endParaRPr lang="tr-TR">
              <a:latin typeface="+mn-lt"/>
              <a:cs typeface="+mn-cs"/>
            </a:endParaRPr>
          </a:p>
        </p:txBody>
      </p:sp>
      <p:pic>
        <p:nvPicPr>
          <p:cNvPr id="11267" name="Picture 3" descr="50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477000"/>
            <a:ext cx="9144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AutoShape 4"/>
          <p:cNvSpPr>
            <a:spLocks noChangeArrowheads="1"/>
          </p:cNvSpPr>
          <p:nvPr/>
        </p:nvSpPr>
        <p:spPr bwMode="auto">
          <a:xfrm rot="5400000">
            <a:off x="1619250" y="-1143000"/>
            <a:ext cx="5905500" cy="9144000"/>
          </a:xfrm>
          <a:prstGeom prst="roundRect">
            <a:avLst>
              <a:gd name="adj" fmla="val 8403"/>
            </a:avLst>
          </a:prstGeom>
          <a:gradFill rotWithShape="1">
            <a:gsLst>
              <a:gs pos="0">
                <a:schemeClr val="bg1"/>
              </a:gs>
              <a:gs pos="100000">
                <a:srgbClr val="B0D5F6"/>
              </a:gs>
            </a:gsLst>
            <a:lin ang="0" scaled="1"/>
          </a:gradFill>
          <a:ln w="9525" algn="ctr">
            <a:solidFill>
              <a:srgbClr val="0066CC"/>
            </a:solidFill>
            <a:round/>
            <a:headEnd/>
            <a:tailEnd/>
          </a:ln>
        </p:spPr>
        <p:txBody>
          <a:bodyPr wrap="none" anchor="ctr"/>
          <a:lstStyle/>
          <a:p>
            <a:pPr algn="ctr">
              <a:defRPr/>
            </a:pPr>
            <a:endParaRPr lang="tr-TR"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ndParaRPr>
          </a:p>
        </p:txBody>
      </p:sp>
      <p:sp>
        <p:nvSpPr>
          <p:cNvPr id="11269" name="AutoShape 8"/>
          <p:cNvSpPr>
            <a:spLocks noChangeArrowheads="1"/>
          </p:cNvSpPr>
          <p:nvPr/>
        </p:nvSpPr>
        <p:spPr bwMode="auto">
          <a:xfrm rot="5400000">
            <a:off x="4233069" y="-1605756"/>
            <a:ext cx="388938" cy="3600450"/>
          </a:xfrm>
          <a:prstGeom prst="roundRect">
            <a:avLst>
              <a:gd name="adj" fmla="val 50000"/>
            </a:avLst>
          </a:prstGeom>
          <a:gradFill rotWithShape="1">
            <a:gsLst>
              <a:gs pos="0">
                <a:schemeClr val="bg1"/>
              </a:gs>
              <a:gs pos="100000">
                <a:srgbClr val="B0D5F6"/>
              </a:gs>
            </a:gsLst>
            <a:lin ang="0" scaled="1"/>
          </a:gradFill>
          <a:ln w="9525" algn="ctr">
            <a:solidFill>
              <a:srgbClr val="0066CC"/>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tr-TR" altLang="tr-TR" sz="1800"/>
          </a:p>
        </p:txBody>
      </p:sp>
      <p:sp>
        <p:nvSpPr>
          <p:cNvPr id="9225" name="WordArt 9"/>
          <p:cNvSpPr>
            <a:spLocks noChangeArrowheads="1" noChangeShapeType="1" noTextEdit="1"/>
          </p:cNvSpPr>
          <p:nvPr/>
        </p:nvSpPr>
        <p:spPr bwMode="auto">
          <a:xfrm>
            <a:off x="2844800" y="188913"/>
            <a:ext cx="3167063" cy="360362"/>
          </a:xfrm>
          <a:prstGeom prst="rect">
            <a:avLst/>
          </a:prstGeom>
        </p:spPr>
        <p:txBody>
          <a:bodyPr wrap="none" fromWordArt="1">
            <a:prstTxWarp prst="textPlain">
              <a:avLst>
                <a:gd name="adj" fmla="val 50000"/>
              </a:avLst>
            </a:prstTxWarp>
          </a:bodyPr>
          <a:lstStyle/>
          <a:p>
            <a:pPr algn="ctr" fontAlgn="auto">
              <a:spcBef>
                <a:spcPts val="0"/>
              </a:spcBef>
              <a:spcAft>
                <a:spcPts val="0"/>
              </a:spcAft>
              <a:defRPr/>
            </a:pPr>
            <a:r>
              <a:rPr lang="it-IT"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rPr>
              <a:t>                 </a:t>
            </a:r>
          </a:p>
          <a:p>
            <a:pPr algn="ctr" fontAlgn="auto">
              <a:spcBef>
                <a:spcPts val="0"/>
              </a:spcBef>
              <a:spcAft>
                <a:spcPts val="0"/>
              </a:spcAft>
              <a:defRPr/>
            </a:pPr>
            <a:r>
              <a:rPr lang="it-IT"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rPr>
              <a:t>                      </a:t>
            </a:r>
            <a:endParaRPr lang="tr-TR"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endParaRPr>
          </a:p>
        </p:txBody>
      </p:sp>
      <p:sp>
        <p:nvSpPr>
          <p:cNvPr id="11271" name="Text Box 13"/>
          <p:cNvSpPr txBox="1">
            <a:spLocks noChangeArrowheads="1"/>
          </p:cNvSpPr>
          <p:nvPr/>
        </p:nvSpPr>
        <p:spPr bwMode="auto">
          <a:xfrm>
            <a:off x="179388" y="692150"/>
            <a:ext cx="8785225" cy="701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tr-TR" altLang="tr-TR" sz="2400" b="1">
                <a:latin typeface="Arial" charset="0"/>
              </a:rPr>
              <a:t>2. Ünsüz Uyumları</a:t>
            </a:r>
          </a:p>
          <a:p>
            <a:pPr eaLnBrk="1" hangingPunct="1">
              <a:spcBef>
                <a:spcPct val="0"/>
              </a:spcBef>
              <a:buFontTx/>
              <a:buNone/>
            </a:pPr>
            <a:endParaRPr lang="tr-TR" altLang="tr-TR" sz="2400" b="1" i="1">
              <a:latin typeface="Arial" charset="0"/>
            </a:endParaRPr>
          </a:p>
          <a:p>
            <a:pPr eaLnBrk="1" hangingPunct="1">
              <a:spcBef>
                <a:spcPct val="0"/>
              </a:spcBef>
              <a:buFontTx/>
              <a:buNone/>
            </a:pPr>
            <a:r>
              <a:rPr lang="tr-TR" altLang="tr-TR" sz="2400" b="1">
                <a:latin typeface="Arial" charset="0"/>
              </a:rPr>
              <a:t>a. Ünsüz Benzeşmesi (Ünsüz Sertleşmesi)</a:t>
            </a:r>
            <a:r>
              <a:rPr lang="tr-TR" altLang="tr-TR" sz="2400">
                <a:latin typeface="Arial" charset="0"/>
              </a:rPr>
              <a:t/>
            </a:r>
            <a:br>
              <a:rPr lang="tr-TR" altLang="tr-TR" sz="2400">
                <a:latin typeface="Arial" charset="0"/>
              </a:rPr>
            </a:br>
            <a:endParaRPr lang="tr-TR" altLang="tr-TR" sz="2400">
              <a:latin typeface="Arial" charset="0"/>
            </a:endParaRPr>
          </a:p>
          <a:p>
            <a:pPr eaLnBrk="1" hangingPunct="1">
              <a:spcBef>
                <a:spcPct val="0"/>
              </a:spcBef>
              <a:buFontTx/>
              <a:buNone/>
            </a:pPr>
            <a:r>
              <a:rPr lang="tr-TR" altLang="tr-TR" sz="2400">
                <a:latin typeface="Arial" charset="0"/>
              </a:rPr>
              <a:t>Türkçe bir kelimenin son hecesi sert ünsüzlerden biri ile bitiyorsa, o kelimeye getirilecek ekin başındaki ünsüzün de sert olması gerekir. Buna </a:t>
            </a:r>
            <a:r>
              <a:rPr lang="tr-TR" altLang="tr-TR" sz="2400" b="1">
                <a:latin typeface="Arial" charset="0"/>
              </a:rPr>
              <a:t>ünsüz uyumu </a:t>
            </a:r>
            <a:r>
              <a:rPr lang="tr-TR" altLang="tr-TR" sz="2400">
                <a:latin typeface="Arial" charset="0"/>
              </a:rPr>
              <a:t>ya da </a:t>
            </a:r>
            <a:r>
              <a:rPr lang="tr-TR" altLang="tr-TR" sz="2400" b="1">
                <a:latin typeface="Arial" charset="0"/>
              </a:rPr>
              <a:t>ünsüz benzeşmesi </a:t>
            </a:r>
            <a:r>
              <a:rPr lang="tr-TR" altLang="tr-TR" sz="2400">
                <a:latin typeface="Arial" charset="0"/>
              </a:rPr>
              <a:t>denir.  </a:t>
            </a:r>
            <a:r>
              <a:rPr lang="tr-TR" altLang="tr-TR" sz="2400" b="1" i="1">
                <a:latin typeface="Arial" charset="0"/>
              </a:rPr>
              <a:t> </a:t>
            </a:r>
            <a:r>
              <a:rPr lang="tr-TR" altLang="tr-TR" sz="2400">
                <a:latin typeface="Arial" charset="0"/>
              </a:rPr>
              <a:t/>
            </a:r>
            <a:br>
              <a:rPr lang="tr-TR" altLang="tr-TR" sz="2400">
                <a:latin typeface="Arial" charset="0"/>
              </a:rPr>
            </a:br>
            <a:r>
              <a:rPr lang="tr-TR" altLang="tr-TR" sz="2400">
                <a:latin typeface="Arial" charset="0"/>
              </a:rPr>
              <a:t/>
            </a:r>
            <a:br>
              <a:rPr lang="tr-TR" altLang="tr-TR" sz="2400">
                <a:latin typeface="Arial" charset="0"/>
              </a:rPr>
            </a:br>
            <a:r>
              <a:rPr lang="tr-TR" altLang="tr-TR" sz="2400">
                <a:latin typeface="Arial" charset="0"/>
              </a:rPr>
              <a:t>	</a:t>
            </a:r>
            <a:r>
              <a:rPr lang="tr-TR" altLang="tr-TR" sz="2400" b="1" i="1">
                <a:latin typeface="Arial" charset="0"/>
              </a:rPr>
              <a:t>kitap – cı    		</a:t>
            </a:r>
            <a:r>
              <a:rPr lang="tr-TR" altLang="tr-TR" sz="2400" i="1">
                <a:latin typeface="Arial" charset="0"/>
              </a:rPr>
              <a:t>değil    	</a:t>
            </a:r>
            <a:r>
              <a:rPr lang="tr-TR" altLang="tr-TR" sz="2400" b="1" i="1">
                <a:latin typeface="Arial" charset="0"/>
              </a:rPr>
              <a:t>kitap – çı     </a:t>
            </a:r>
            <a:r>
              <a:rPr lang="tr-TR" altLang="tr-TR" sz="2400">
                <a:latin typeface="Arial" charset="0"/>
              </a:rPr>
              <a:t/>
            </a:r>
            <a:br>
              <a:rPr lang="tr-TR" altLang="tr-TR" sz="2400">
                <a:latin typeface="Arial" charset="0"/>
              </a:rPr>
            </a:br>
            <a:endParaRPr lang="tr-TR" altLang="tr-TR" sz="2400">
              <a:latin typeface="Arial" charset="0"/>
            </a:endParaRPr>
          </a:p>
          <a:p>
            <a:pPr eaLnBrk="1" hangingPunct="1">
              <a:spcBef>
                <a:spcPct val="0"/>
              </a:spcBef>
              <a:buFontTx/>
              <a:buNone/>
            </a:pPr>
            <a:r>
              <a:rPr lang="tr-TR" altLang="tr-TR" sz="2400" b="1" i="1">
                <a:latin typeface="Arial" charset="0"/>
              </a:rPr>
              <a:t>	balık – dan  		</a:t>
            </a:r>
            <a:r>
              <a:rPr lang="tr-TR" altLang="tr-TR" sz="2400" i="1">
                <a:latin typeface="Arial" charset="0"/>
              </a:rPr>
              <a:t>değil        </a:t>
            </a:r>
            <a:r>
              <a:rPr lang="tr-TR" altLang="tr-TR" sz="2400">
                <a:latin typeface="Arial" charset="0"/>
              </a:rPr>
              <a:t>   	</a:t>
            </a:r>
            <a:r>
              <a:rPr lang="tr-TR" altLang="tr-TR" sz="2400" b="1" i="1">
                <a:latin typeface="Arial" charset="0"/>
              </a:rPr>
              <a:t>balık – tan      </a:t>
            </a:r>
            <a:r>
              <a:rPr lang="tr-TR" altLang="tr-TR" sz="2400">
                <a:latin typeface="Arial" charset="0"/>
              </a:rPr>
              <a:t/>
            </a:r>
            <a:br>
              <a:rPr lang="tr-TR" altLang="tr-TR" sz="2400">
                <a:latin typeface="Arial" charset="0"/>
              </a:rPr>
            </a:br>
            <a:endParaRPr lang="tr-TR" altLang="tr-TR" sz="2400">
              <a:latin typeface="Arial" charset="0"/>
            </a:endParaRPr>
          </a:p>
          <a:p>
            <a:pPr eaLnBrk="1" hangingPunct="1">
              <a:spcBef>
                <a:spcPct val="0"/>
              </a:spcBef>
              <a:buFontTx/>
              <a:buNone/>
            </a:pPr>
            <a:r>
              <a:rPr lang="tr-TR" altLang="tr-TR" sz="2400" b="1" i="1">
                <a:latin typeface="Arial" charset="0"/>
              </a:rPr>
              <a:t>	1923'de</a:t>
            </a:r>
            <a:r>
              <a:rPr lang="tr-TR" altLang="tr-TR" sz="2400">
                <a:latin typeface="Arial" charset="0"/>
              </a:rPr>
              <a:t> </a:t>
            </a:r>
            <a:r>
              <a:rPr lang="tr-TR" altLang="tr-TR" sz="2400" i="1">
                <a:latin typeface="Arial" charset="0"/>
              </a:rPr>
              <a:t>     		değil       	</a:t>
            </a:r>
            <a:r>
              <a:rPr lang="tr-TR" altLang="tr-TR" sz="2400" b="1" i="1">
                <a:latin typeface="Arial" charset="0"/>
              </a:rPr>
              <a:t>1923'te</a:t>
            </a:r>
            <a:endParaRPr lang="tr-TR" altLang="tr-TR" sz="2400">
              <a:latin typeface="Arial" charset="0"/>
            </a:endParaRPr>
          </a:p>
          <a:p>
            <a:pPr eaLnBrk="1" hangingPunct="1">
              <a:spcBef>
                <a:spcPct val="0"/>
              </a:spcBef>
              <a:buFontTx/>
              <a:buNone/>
            </a:pPr>
            <a:endParaRPr lang="tr-TR" altLang="tr-TR" sz="2400">
              <a:latin typeface="Arial" charset="0"/>
            </a:endParaRPr>
          </a:p>
          <a:p>
            <a:pPr eaLnBrk="1" hangingPunct="1">
              <a:spcBef>
                <a:spcPct val="0"/>
              </a:spcBef>
              <a:buFontTx/>
              <a:buNone/>
            </a:pPr>
            <a:endParaRPr lang="tr-TR" altLang="tr-TR" sz="2400">
              <a:latin typeface="Arial" charset="0"/>
            </a:endParaRPr>
          </a:p>
          <a:p>
            <a:pPr eaLnBrk="1" hangingPunct="1">
              <a:spcBef>
                <a:spcPct val="0"/>
              </a:spcBef>
              <a:buFontTx/>
              <a:buNone/>
            </a:pPr>
            <a:endParaRPr lang="tr-TR" altLang="tr-TR" sz="2400">
              <a:latin typeface="Arial" charset="0"/>
            </a:endParaRPr>
          </a:p>
          <a:p>
            <a:pPr eaLnBrk="1" hangingPunct="1">
              <a:spcBef>
                <a:spcPct val="0"/>
              </a:spcBef>
              <a:buFontTx/>
              <a:buNone/>
            </a:pPr>
            <a:r>
              <a:rPr lang="tr-TR" altLang="tr-TR" sz="2000"/>
              <a:t/>
            </a:r>
            <a:br>
              <a:rPr lang="tr-TR" altLang="tr-TR" sz="2000"/>
            </a:br>
            <a:endParaRPr lang="tr-TR" altLang="tr-TR" sz="2200"/>
          </a:p>
        </p:txBody>
      </p:sp>
      <p:pic>
        <p:nvPicPr>
          <p:cNvPr id="11272" name="Picture 14" descr="Forward">
            <a:hlinkClick r:id="" action="ppaction://hlinkshowjump?jump=nextslid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363" y="6524625"/>
            <a:ext cx="287337"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3" name="Picture 15" descr="Forward">
            <a:hlinkClick r:id="" action="ppaction://hlinkshowjump?jump=previousslide"/>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1275" y="6524625"/>
            <a:ext cx="287338"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4" name="Rectangle 18">
            <a:hlinkClick r:id="" action="ppaction://hlinkshowjump?jump=nextslide"/>
            <a:hlinkHover r:id="" action="ppaction://noaction">
              <a:snd r:embed="rId5" name="click.wav"/>
            </a:hlinkHover>
          </p:cNvPr>
          <p:cNvSpPr>
            <a:spLocks noChangeArrowheads="1"/>
          </p:cNvSpPr>
          <p:nvPr/>
        </p:nvSpPr>
        <p:spPr bwMode="auto">
          <a:xfrm>
            <a:off x="4572000" y="6453188"/>
            <a:ext cx="1512888" cy="404812"/>
          </a:xfrm>
          <a:prstGeom prst="rect">
            <a:avLst/>
          </a:prstGeom>
          <a:solidFill>
            <a:srgbClr val="B0D5F6">
              <a:alpha val="0"/>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tr-TR" altLang="tr-TR" sz="1000"/>
              <a:t>	Sonraki</a:t>
            </a:r>
          </a:p>
        </p:txBody>
      </p:sp>
      <p:sp>
        <p:nvSpPr>
          <p:cNvPr id="11275" name="Rectangle 19">
            <a:hlinkClick r:id="" action="ppaction://hlinkshowjump?jump=previousslide"/>
            <a:hlinkHover r:id="" action="ppaction://noaction">
              <a:snd r:embed="rId5" name="click.wav"/>
            </a:hlinkHover>
          </p:cNvPr>
          <p:cNvSpPr>
            <a:spLocks noChangeArrowheads="1"/>
          </p:cNvSpPr>
          <p:nvPr/>
        </p:nvSpPr>
        <p:spPr bwMode="auto">
          <a:xfrm>
            <a:off x="2700338" y="6453188"/>
            <a:ext cx="1512887" cy="404812"/>
          </a:xfrm>
          <a:prstGeom prst="rect">
            <a:avLst/>
          </a:prstGeom>
          <a:solidFill>
            <a:srgbClr val="B0D5F6">
              <a:alpha val="0"/>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tr-TR" altLang="tr-TR" sz="1000"/>
              <a:t>Önceki	</a:t>
            </a:r>
          </a:p>
        </p:txBody>
      </p:sp>
      <p:sp>
        <p:nvSpPr>
          <p:cNvPr id="15" name="14 Dikdörtgen"/>
          <p:cNvSpPr/>
          <p:nvPr/>
        </p:nvSpPr>
        <p:spPr>
          <a:xfrm>
            <a:off x="3730092" y="0"/>
            <a:ext cx="1351653" cy="369332"/>
          </a:xfrm>
          <a:prstGeom prst="rect">
            <a:avLst/>
          </a:prstGeom>
          <a:noFill/>
        </p:spPr>
        <p:txBody>
          <a:bodyPr wrap="none">
            <a:spAutoFit/>
          </a:bodyPr>
          <a:lstStyle/>
          <a:p>
            <a:pPr algn="ctr">
              <a:defRPr/>
            </a:pPr>
            <a:r>
              <a:rPr lang="tr-TR" b="1" dirty="0">
                <a:ln w="18000">
                  <a:solidFill>
                    <a:srgbClr val="333399">
                      <a:satMod val="140000"/>
                    </a:srgbClr>
                  </a:solidFill>
                  <a:prstDash val="solid"/>
                  <a:miter lim="800000"/>
                </a:ln>
                <a:solidFill>
                  <a:srgbClr val="0066FF"/>
                </a:solidFill>
              </a:rPr>
              <a:t>Ses Bilgisi</a:t>
            </a:r>
          </a:p>
        </p:txBody>
      </p:sp>
    </p:spTree>
    <p:extLst>
      <p:ext uri="{BB962C8B-B14F-4D97-AF65-F5344CB8AC3E}">
        <p14:creationId xmlns:p14="http://schemas.microsoft.com/office/powerpoint/2010/main" val="1017428364"/>
      </p:ext>
    </p:extLst>
  </p:cSld>
  <p:clrMapOvr>
    <a:masterClrMapping/>
  </p:clrMapOvr>
  <p:transition spd="slow">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0" y="188913"/>
            <a:ext cx="9144000" cy="115887"/>
          </a:xfrm>
          <a:prstGeom prst="rect">
            <a:avLst/>
          </a:prstGeom>
          <a:gradFill rotWithShape="1">
            <a:gsLst>
              <a:gs pos="0">
                <a:srgbClr val="B0D5F6"/>
              </a:gs>
              <a:gs pos="50000">
                <a:schemeClr val="bg1"/>
              </a:gs>
              <a:gs pos="100000">
                <a:srgbClr val="B0D5F6"/>
              </a:gs>
            </a:gsLst>
            <a:lin ang="0" scaled="1"/>
          </a:gradFill>
          <a:ln w="9525" algn="ctr">
            <a:solidFill>
              <a:srgbClr val="0066CC"/>
            </a:solidFill>
            <a:miter lim="800000"/>
            <a:headEnd/>
            <a:tailEnd/>
          </a:ln>
          <a:effectLst/>
        </p:spPr>
        <p:txBody>
          <a:bodyPr wrap="none" anchor="ctr"/>
          <a:lstStyle/>
          <a:p>
            <a:pPr algn="ctr" fontAlgn="auto">
              <a:spcBef>
                <a:spcPts val="0"/>
              </a:spcBef>
              <a:spcAft>
                <a:spcPts val="0"/>
              </a:spcAft>
              <a:defRPr/>
            </a:pPr>
            <a:endParaRPr lang="tr-TR">
              <a:latin typeface="+mn-lt"/>
              <a:cs typeface="+mn-cs"/>
            </a:endParaRPr>
          </a:p>
        </p:txBody>
      </p:sp>
      <p:pic>
        <p:nvPicPr>
          <p:cNvPr id="12291" name="Picture 3" descr="50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477000"/>
            <a:ext cx="9144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AutoShape 4"/>
          <p:cNvSpPr>
            <a:spLocks noChangeArrowheads="1"/>
          </p:cNvSpPr>
          <p:nvPr/>
        </p:nvSpPr>
        <p:spPr bwMode="auto">
          <a:xfrm rot="5400000">
            <a:off x="1619250" y="-1143000"/>
            <a:ext cx="5905500" cy="9144000"/>
          </a:xfrm>
          <a:prstGeom prst="roundRect">
            <a:avLst>
              <a:gd name="adj" fmla="val 8403"/>
            </a:avLst>
          </a:prstGeom>
          <a:gradFill rotWithShape="1">
            <a:gsLst>
              <a:gs pos="0">
                <a:schemeClr val="bg1"/>
              </a:gs>
              <a:gs pos="100000">
                <a:srgbClr val="B0D5F6"/>
              </a:gs>
            </a:gsLst>
            <a:lin ang="0" scaled="1"/>
          </a:gradFill>
          <a:ln w="9525" algn="ctr">
            <a:solidFill>
              <a:srgbClr val="0066CC"/>
            </a:solidFill>
            <a:round/>
            <a:headEnd/>
            <a:tailEnd/>
          </a:ln>
        </p:spPr>
        <p:txBody>
          <a:bodyPr wrap="none" anchor="ctr"/>
          <a:lstStyle/>
          <a:p>
            <a:pPr algn="ctr">
              <a:defRPr/>
            </a:pPr>
            <a:endParaRPr lang="tr-TR"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ndParaRPr>
          </a:p>
        </p:txBody>
      </p:sp>
      <p:sp>
        <p:nvSpPr>
          <p:cNvPr id="12293" name="AutoShape 8"/>
          <p:cNvSpPr>
            <a:spLocks noChangeArrowheads="1"/>
          </p:cNvSpPr>
          <p:nvPr/>
        </p:nvSpPr>
        <p:spPr bwMode="auto">
          <a:xfrm rot="5400000">
            <a:off x="4233069" y="-1605756"/>
            <a:ext cx="388938" cy="3600450"/>
          </a:xfrm>
          <a:prstGeom prst="roundRect">
            <a:avLst>
              <a:gd name="adj" fmla="val 50000"/>
            </a:avLst>
          </a:prstGeom>
          <a:gradFill rotWithShape="1">
            <a:gsLst>
              <a:gs pos="0">
                <a:schemeClr val="bg1"/>
              </a:gs>
              <a:gs pos="100000">
                <a:srgbClr val="B0D5F6"/>
              </a:gs>
            </a:gsLst>
            <a:lin ang="0" scaled="1"/>
          </a:gradFill>
          <a:ln w="9525" algn="ctr">
            <a:solidFill>
              <a:srgbClr val="0066CC"/>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tr-TR" altLang="tr-TR" sz="1800"/>
          </a:p>
        </p:txBody>
      </p:sp>
      <p:sp>
        <p:nvSpPr>
          <p:cNvPr id="9225" name="WordArt 9"/>
          <p:cNvSpPr>
            <a:spLocks noChangeArrowheads="1" noChangeShapeType="1" noTextEdit="1"/>
          </p:cNvSpPr>
          <p:nvPr/>
        </p:nvSpPr>
        <p:spPr bwMode="auto">
          <a:xfrm>
            <a:off x="2844800" y="188913"/>
            <a:ext cx="3167063" cy="360362"/>
          </a:xfrm>
          <a:prstGeom prst="rect">
            <a:avLst/>
          </a:prstGeom>
        </p:spPr>
        <p:txBody>
          <a:bodyPr wrap="none" fromWordArt="1">
            <a:prstTxWarp prst="textPlain">
              <a:avLst>
                <a:gd name="adj" fmla="val 50000"/>
              </a:avLst>
            </a:prstTxWarp>
          </a:bodyPr>
          <a:lstStyle/>
          <a:p>
            <a:pPr algn="ctr" fontAlgn="auto">
              <a:spcBef>
                <a:spcPts val="0"/>
              </a:spcBef>
              <a:spcAft>
                <a:spcPts val="0"/>
              </a:spcAft>
              <a:defRPr/>
            </a:pPr>
            <a:r>
              <a:rPr lang="it-IT"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rPr>
              <a:t>                 </a:t>
            </a:r>
          </a:p>
          <a:p>
            <a:pPr algn="ctr" fontAlgn="auto">
              <a:spcBef>
                <a:spcPts val="0"/>
              </a:spcBef>
              <a:spcAft>
                <a:spcPts val="0"/>
              </a:spcAft>
              <a:defRPr/>
            </a:pPr>
            <a:r>
              <a:rPr lang="it-IT"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rPr>
              <a:t>                      </a:t>
            </a:r>
            <a:endParaRPr lang="tr-TR"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endParaRPr>
          </a:p>
        </p:txBody>
      </p:sp>
      <p:sp>
        <p:nvSpPr>
          <p:cNvPr id="12295" name="Text Box 13"/>
          <p:cNvSpPr txBox="1">
            <a:spLocks noChangeArrowheads="1"/>
          </p:cNvSpPr>
          <p:nvPr/>
        </p:nvSpPr>
        <p:spPr bwMode="auto">
          <a:xfrm>
            <a:off x="179388" y="692150"/>
            <a:ext cx="8785225" cy="664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tr-TR" altLang="tr-TR" sz="2400" b="1">
                <a:latin typeface="Arial" charset="0"/>
              </a:rPr>
              <a:t>b. Ünsüz Yumuşaması (Ünsüz Değişimi)</a:t>
            </a:r>
            <a:r>
              <a:rPr lang="tr-TR" altLang="tr-TR" sz="2400">
                <a:latin typeface="Arial" charset="0"/>
              </a:rPr>
              <a:t/>
            </a:r>
            <a:br>
              <a:rPr lang="tr-TR" altLang="tr-TR" sz="2400">
                <a:latin typeface="Arial" charset="0"/>
              </a:rPr>
            </a:br>
            <a:endParaRPr lang="tr-TR" altLang="tr-TR" sz="2400">
              <a:latin typeface="Arial" charset="0"/>
            </a:endParaRPr>
          </a:p>
          <a:p>
            <a:pPr eaLnBrk="1" hangingPunct="1">
              <a:spcBef>
                <a:spcPct val="0"/>
              </a:spcBef>
              <a:buFontTx/>
              <a:buNone/>
            </a:pPr>
            <a:r>
              <a:rPr lang="tr-TR" altLang="tr-TR" sz="2400">
                <a:latin typeface="Arial" charset="0"/>
              </a:rPr>
              <a:t>Türkçe bir kelimenin son hecesi sert ünsüzlerden biri ile bitiyorsa, bu kelimeye ünlü ile başlayan bir ek getirildiğinde, kelimenin sonundaki sert ünsüz yumuşar. Buna </a:t>
            </a:r>
            <a:r>
              <a:rPr lang="tr-TR" altLang="tr-TR" sz="2400" b="1">
                <a:latin typeface="Arial" charset="0"/>
              </a:rPr>
              <a:t>ünsüz yumuşaması </a:t>
            </a:r>
            <a:r>
              <a:rPr lang="tr-TR" altLang="tr-TR" sz="2400">
                <a:latin typeface="Arial" charset="0"/>
              </a:rPr>
              <a:t>denir.</a:t>
            </a:r>
            <a:br>
              <a:rPr lang="tr-TR" altLang="tr-TR" sz="2400">
                <a:latin typeface="Arial" charset="0"/>
              </a:rPr>
            </a:br>
            <a:r>
              <a:rPr lang="tr-TR" altLang="tr-TR" sz="2400">
                <a:latin typeface="Arial" charset="0"/>
              </a:rPr>
              <a:t> </a:t>
            </a:r>
            <a:br>
              <a:rPr lang="tr-TR" altLang="tr-TR" sz="2400">
                <a:latin typeface="Arial" charset="0"/>
              </a:rPr>
            </a:br>
            <a:endParaRPr lang="tr-TR" altLang="tr-TR" sz="2400">
              <a:latin typeface="Arial" charset="0"/>
            </a:endParaRPr>
          </a:p>
          <a:p>
            <a:pPr eaLnBrk="1" hangingPunct="1">
              <a:spcBef>
                <a:spcPct val="0"/>
              </a:spcBef>
              <a:buFontTx/>
              <a:buNone/>
            </a:pPr>
            <a:r>
              <a:rPr lang="tr-TR" altLang="tr-TR" sz="2400" b="1" i="1">
                <a:latin typeface="Arial" charset="0"/>
              </a:rPr>
              <a:t>	kitap – ı   </a:t>
            </a:r>
            <a:r>
              <a:rPr lang="tr-TR" altLang="tr-TR" sz="2400">
                <a:latin typeface="Arial" charset="0"/>
              </a:rPr>
              <a:t>      	</a:t>
            </a:r>
            <a:r>
              <a:rPr lang="tr-TR" altLang="tr-TR" sz="2400" b="1" i="1">
                <a:latin typeface="Arial" charset="0"/>
              </a:rPr>
              <a:t>kitabı (p - b) </a:t>
            </a:r>
            <a:r>
              <a:rPr lang="tr-TR" altLang="tr-TR" sz="2400">
                <a:latin typeface="Arial" charset="0"/>
              </a:rPr>
              <a:t/>
            </a:r>
            <a:br>
              <a:rPr lang="tr-TR" altLang="tr-TR" sz="2400">
                <a:latin typeface="Arial" charset="0"/>
              </a:rPr>
            </a:br>
            <a:r>
              <a:rPr lang="tr-TR" altLang="tr-TR" sz="2400">
                <a:latin typeface="Arial" charset="0"/>
              </a:rPr>
              <a:t>	</a:t>
            </a:r>
            <a:r>
              <a:rPr lang="tr-TR" altLang="tr-TR" sz="2400" b="1" i="1">
                <a:latin typeface="Arial" charset="0"/>
              </a:rPr>
              <a:t>ilâç – a </a:t>
            </a:r>
            <a:r>
              <a:rPr lang="tr-TR" altLang="tr-TR" sz="2400">
                <a:latin typeface="Arial" charset="0"/>
              </a:rPr>
              <a:t>        		</a:t>
            </a:r>
            <a:r>
              <a:rPr lang="tr-TR" altLang="tr-TR" sz="2400" b="1" i="1">
                <a:latin typeface="Arial" charset="0"/>
              </a:rPr>
              <a:t>ilâca (ç - c)</a:t>
            </a:r>
            <a:r>
              <a:rPr lang="tr-TR" altLang="tr-TR" sz="2400">
                <a:latin typeface="Arial" charset="0"/>
              </a:rPr>
              <a:t/>
            </a:r>
            <a:br>
              <a:rPr lang="tr-TR" altLang="tr-TR" sz="2400">
                <a:latin typeface="Arial" charset="0"/>
              </a:rPr>
            </a:br>
            <a:r>
              <a:rPr lang="tr-TR" altLang="tr-TR" sz="2400">
                <a:latin typeface="Arial" charset="0"/>
              </a:rPr>
              <a:t>	</a:t>
            </a:r>
            <a:r>
              <a:rPr lang="tr-TR" altLang="tr-TR" sz="2400" b="1" i="1">
                <a:latin typeface="Arial" charset="0"/>
              </a:rPr>
              <a:t>yurt – um </a:t>
            </a:r>
            <a:r>
              <a:rPr lang="tr-TR" altLang="tr-TR" sz="2400">
                <a:latin typeface="Arial" charset="0"/>
              </a:rPr>
              <a:t>         	</a:t>
            </a:r>
            <a:r>
              <a:rPr lang="tr-TR" altLang="tr-TR" sz="2400" b="1" i="1">
                <a:latin typeface="Arial" charset="0"/>
              </a:rPr>
              <a:t>yurdum (t - d)</a:t>
            </a:r>
            <a:r>
              <a:rPr lang="tr-TR" altLang="tr-TR" sz="2400">
                <a:latin typeface="Arial" charset="0"/>
              </a:rPr>
              <a:t/>
            </a:r>
            <a:br>
              <a:rPr lang="tr-TR" altLang="tr-TR" sz="2400">
                <a:latin typeface="Arial" charset="0"/>
              </a:rPr>
            </a:br>
            <a:r>
              <a:rPr lang="tr-TR" altLang="tr-TR" sz="2400">
                <a:latin typeface="Arial" charset="0"/>
              </a:rPr>
              <a:t>	</a:t>
            </a:r>
            <a:r>
              <a:rPr lang="tr-TR" altLang="tr-TR" sz="2400" b="1" i="1">
                <a:latin typeface="Arial" charset="0"/>
              </a:rPr>
              <a:t>renk – i </a:t>
            </a:r>
            <a:r>
              <a:rPr lang="tr-TR" altLang="tr-TR" sz="2400">
                <a:latin typeface="Arial" charset="0"/>
              </a:rPr>
              <a:t>           	</a:t>
            </a:r>
            <a:r>
              <a:rPr lang="tr-TR" altLang="tr-TR" sz="2400" b="1" i="1">
                <a:latin typeface="Arial" charset="0"/>
              </a:rPr>
              <a:t>rengi (k - g)</a:t>
            </a:r>
            <a:r>
              <a:rPr lang="tr-TR" altLang="tr-TR" sz="2400">
                <a:latin typeface="Arial" charset="0"/>
              </a:rPr>
              <a:t/>
            </a:r>
            <a:br>
              <a:rPr lang="tr-TR" altLang="tr-TR" sz="2400">
                <a:latin typeface="Arial" charset="0"/>
              </a:rPr>
            </a:br>
            <a:r>
              <a:rPr lang="tr-TR" altLang="tr-TR" sz="2400">
                <a:latin typeface="Arial" charset="0"/>
              </a:rPr>
              <a:t>	</a:t>
            </a:r>
            <a:r>
              <a:rPr lang="tr-TR" altLang="tr-TR" sz="2400" b="1" i="1">
                <a:latin typeface="Arial" charset="0"/>
              </a:rPr>
              <a:t>kayık – ı</a:t>
            </a:r>
            <a:r>
              <a:rPr lang="tr-TR" altLang="tr-TR" sz="2400">
                <a:latin typeface="Arial" charset="0"/>
              </a:rPr>
              <a:t>          	</a:t>
            </a:r>
            <a:r>
              <a:rPr lang="tr-TR" altLang="tr-TR" sz="2400" b="1" i="1">
                <a:latin typeface="Arial" charset="0"/>
              </a:rPr>
              <a:t>kayığı (k - ğ)</a:t>
            </a:r>
            <a:endParaRPr lang="tr-TR" altLang="tr-TR" sz="2400">
              <a:latin typeface="Arial" charset="0"/>
            </a:endParaRPr>
          </a:p>
          <a:p>
            <a:pPr eaLnBrk="1" hangingPunct="1">
              <a:spcBef>
                <a:spcPct val="0"/>
              </a:spcBef>
              <a:buFontTx/>
              <a:buNone/>
            </a:pPr>
            <a:endParaRPr lang="tr-TR" altLang="tr-TR" sz="2400">
              <a:latin typeface="Arial" charset="0"/>
            </a:endParaRPr>
          </a:p>
          <a:p>
            <a:pPr eaLnBrk="1" hangingPunct="1">
              <a:spcBef>
                <a:spcPct val="0"/>
              </a:spcBef>
              <a:buFontTx/>
              <a:buNone/>
            </a:pPr>
            <a:endParaRPr lang="tr-TR" altLang="tr-TR" sz="2400">
              <a:latin typeface="Arial" charset="0"/>
            </a:endParaRPr>
          </a:p>
          <a:p>
            <a:pPr eaLnBrk="1" hangingPunct="1">
              <a:spcBef>
                <a:spcPct val="0"/>
              </a:spcBef>
              <a:buFontTx/>
              <a:buNone/>
            </a:pPr>
            <a:endParaRPr lang="tr-TR" altLang="tr-TR" sz="2400">
              <a:latin typeface="Arial" charset="0"/>
            </a:endParaRPr>
          </a:p>
          <a:p>
            <a:pPr eaLnBrk="1" hangingPunct="1">
              <a:spcBef>
                <a:spcPct val="0"/>
              </a:spcBef>
              <a:buFontTx/>
              <a:buNone/>
            </a:pPr>
            <a:r>
              <a:rPr lang="tr-TR" altLang="tr-TR" sz="2000"/>
              <a:t/>
            </a:r>
            <a:br>
              <a:rPr lang="tr-TR" altLang="tr-TR" sz="2000"/>
            </a:br>
            <a:endParaRPr lang="tr-TR" altLang="tr-TR" sz="2200"/>
          </a:p>
        </p:txBody>
      </p:sp>
      <p:pic>
        <p:nvPicPr>
          <p:cNvPr id="12296" name="Picture 14" descr="Forward">
            <a:hlinkClick r:id="" action="ppaction://hlinkshowjump?jump=nextslid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363" y="6524625"/>
            <a:ext cx="287337"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7" name="Picture 15" descr="Forward">
            <a:hlinkClick r:id="" action="ppaction://hlinkshowjump?jump=previousslide"/>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1275" y="6524625"/>
            <a:ext cx="287338"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8" name="Rectangle 18">
            <a:hlinkClick r:id="" action="ppaction://hlinkshowjump?jump=nextslide"/>
            <a:hlinkHover r:id="" action="ppaction://noaction">
              <a:snd r:embed="rId5" name="click.wav"/>
            </a:hlinkHover>
          </p:cNvPr>
          <p:cNvSpPr>
            <a:spLocks noChangeArrowheads="1"/>
          </p:cNvSpPr>
          <p:nvPr/>
        </p:nvSpPr>
        <p:spPr bwMode="auto">
          <a:xfrm>
            <a:off x="4572000" y="6453188"/>
            <a:ext cx="1512888" cy="404812"/>
          </a:xfrm>
          <a:prstGeom prst="rect">
            <a:avLst/>
          </a:prstGeom>
          <a:solidFill>
            <a:srgbClr val="B0D5F6">
              <a:alpha val="0"/>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tr-TR" altLang="tr-TR" sz="1000"/>
              <a:t>	Sonraki</a:t>
            </a:r>
          </a:p>
        </p:txBody>
      </p:sp>
      <p:sp>
        <p:nvSpPr>
          <p:cNvPr id="12299" name="Rectangle 19">
            <a:hlinkClick r:id="" action="ppaction://hlinkshowjump?jump=previousslide"/>
            <a:hlinkHover r:id="" action="ppaction://noaction">
              <a:snd r:embed="rId5" name="click.wav"/>
            </a:hlinkHover>
          </p:cNvPr>
          <p:cNvSpPr>
            <a:spLocks noChangeArrowheads="1"/>
          </p:cNvSpPr>
          <p:nvPr/>
        </p:nvSpPr>
        <p:spPr bwMode="auto">
          <a:xfrm>
            <a:off x="2700338" y="6453188"/>
            <a:ext cx="1512887" cy="404812"/>
          </a:xfrm>
          <a:prstGeom prst="rect">
            <a:avLst/>
          </a:prstGeom>
          <a:solidFill>
            <a:srgbClr val="B0D5F6">
              <a:alpha val="0"/>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tr-TR" altLang="tr-TR" sz="1000"/>
              <a:t>Önceki	</a:t>
            </a:r>
          </a:p>
        </p:txBody>
      </p:sp>
      <p:sp>
        <p:nvSpPr>
          <p:cNvPr id="15" name="14 Dikdörtgen"/>
          <p:cNvSpPr/>
          <p:nvPr/>
        </p:nvSpPr>
        <p:spPr>
          <a:xfrm>
            <a:off x="3730092" y="0"/>
            <a:ext cx="1351653" cy="369332"/>
          </a:xfrm>
          <a:prstGeom prst="rect">
            <a:avLst/>
          </a:prstGeom>
          <a:noFill/>
        </p:spPr>
        <p:txBody>
          <a:bodyPr wrap="none">
            <a:spAutoFit/>
          </a:bodyPr>
          <a:lstStyle/>
          <a:p>
            <a:pPr algn="ctr">
              <a:defRPr/>
            </a:pPr>
            <a:r>
              <a:rPr lang="tr-TR" b="1" dirty="0">
                <a:ln w="18000">
                  <a:solidFill>
                    <a:srgbClr val="333399">
                      <a:satMod val="140000"/>
                    </a:srgbClr>
                  </a:solidFill>
                  <a:prstDash val="solid"/>
                  <a:miter lim="800000"/>
                </a:ln>
                <a:solidFill>
                  <a:srgbClr val="0066FF"/>
                </a:solidFill>
              </a:rPr>
              <a:t>Ses Bilgisi</a:t>
            </a:r>
          </a:p>
        </p:txBody>
      </p:sp>
    </p:spTree>
    <p:extLst>
      <p:ext uri="{BB962C8B-B14F-4D97-AF65-F5344CB8AC3E}">
        <p14:creationId xmlns:p14="http://schemas.microsoft.com/office/powerpoint/2010/main" val="3600487319"/>
      </p:ext>
    </p:extLst>
  </p:cSld>
  <p:clrMapOvr>
    <a:masterClrMapping/>
  </p:clrMapOvr>
  <p:transition spd="slow">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0" y="188913"/>
            <a:ext cx="9144000" cy="115887"/>
          </a:xfrm>
          <a:prstGeom prst="rect">
            <a:avLst/>
          </a:prstGeom>
          <a:gradFill rotWithShape="1">
            <a:gsLst>
              <a:gs pos="0">
                <a:srgbClr val="B0D5F6"/>
              </a:gs>
              <a:gs pos="50000">
                <a:schemeClr val="bg1"/>
              </a:gs>
              <a:gs pos="100000">
                <a:srgbClr val="B0D5F6"/>
              </a:gs>
            </a:gsLst>
            <a:lin ang="0" scaled="1"/>
          </a:gradFill>
          <a:ln w="9525" algn="ctr">
            <a:solidFill>
              <a:srgbClr val="0066CC"/>
            </a:solidFill>
            <a:miter lim="800000"/>
            <a:headEnd/>
            <a:tailEnd/>
          </a:ln>
          <a:effectLst/>
        </p:spPr>
        <p:txBody>
          <a:bodyPr wrap="none" anchor="ctr"/>
          <a:lstStyle/>
          <a:p>
            <a:pPr algn="ctr" fontAlgn="auto">
              <a:spcBef>
                <a:spcPts val="0"/>
              </a:spcBef>
              <a:spcAft>
                <a:spcPts val="0"/>
              </a:spcAft>
              <a:defRPr/>
            </a:pPr>
            <a:endParaRPr lang="tr-TR">
              <a:latin typeface="+mn-lt"/>
              <a:cs typeface="+mn-cs"/>
            </a:endParaRPr>
          </a:p>
        </p:txBody>
      </p:sp>
      <p:pic>
        <p:nvPicPr>
          <p:cNvPr id="13315" name="Picture 3" descr="50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477000"/>
            <a:ext cx="9144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AutoShape 4"/>
          <p:cNvSpPr>
            <a:spLocks noChangeArrowheads="1"/>
          </p:cNvSpPr>
          <p:nvPr/>
        </p:nvSpPr>
        <p:spPr bwMode="auto">
          <a:xfrm rot="5400000">
            <a:off x="1619250" y="-1143000"/>
            <a:ext cx="5905500" cy="9144000"/>
          </a:xfrm>
          <a:prstGeom prst="roundRect">
            <a:avLst>
              <a:gd name="adj" fmla="val 8403"/>
            </a:avLst>
          </a:prstGeom>
          <a:gradFill rotWithShape="1">
            <a:gsLst>
              <a:gs pos="0">
                <a:schemeClr val="bg1"/>
              </a:gs>
              <a:gs pos="100000">
                <a:srgbClr val="B0D5F6"/>
              </a:gs>
            </a:gsLst>
            <a:lin ang="0" scaled="1"/>
          </a:gradFill>
          <a:ln w="9525" algn="ctr">
            <a:solidFill>
              <a:srgbClr val="0066CC"/>
            </a:solidFill>
            <a:round/>
            <a:headEnd/>
            <a:tailEnd/>
          </a:ln>
        </p:spPr>
        <p:txBody>
          <a:bodyPr wrap="none" anchor="ctr"/>
          <a:lstStyle/>
          <a:p>
            <a:pPr algn="ctr">
              <a:defRPr/>
            </a:pPr>
            <a:endParaRPr lang="tr-TR"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ndParaRPr>
          </a:p>
        </p:txBody>
      </p:sp>
      <p:sp>
        <p:nvSpPr>
          <p:cNvPr id="13317" name="AutoShape 8"/>
          <p:cNvSpPr>
            <a:spLocks noChangeArrowheads="1"/>
          </p:cNvSpPr>
          <p:nvPr/>
        </p:nvSpPr>
        <p:spPr bwMode="auto">
          <a:xfrm rot="5400000">
            <a:off x="4233069" y="-1605756"/>
            <a:ext cx="388938" cy="3600450"/>
          </a:xfrm>
          <a:prstGeom prst="roundRect">
            <a:avLst>
              <a:gd name="adj" fmla="val 50000"/>
            </a:avLst>
          </a:prstGeom>
          <a:gradFill rotWithShape="1">
            <a:gsLst>
              <a:gs pos="0">
                <a:schemeClr val="bg1"/>
              </a:gs>
              <a:gs pos="100000">
                <a:srgbClr val="B0D5F6"/>
              </a:gs>
            </a:gsLst>
            <a:lin ang="0" scaled="1"/>
          </a:gradFill>
          <a:ln w="9525" algn="ctr">
            <a:solidFill>
              <a:srgbClr val="0066CC"/>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tr-TR" altLang="tr-TR" sz="1800"/>
          </a:p>
        </p:txBody>
      </p:sp>
      <p:sp>
        <p:nvSpPr>
          <p:cNvPr id="9225" name="WordArt 9"/>
          <p:cNvSpPr>
            <a:spLocks noChangeArrowheads="1" noChangeShapeType="1" noTextEdit="1"/>
          </p:cNvSpPr>
          <p:nvPr/>
        </p:nvSpPr>
        <p:spPr bwMode="auto">
          <a:xfrm>
            <a:off x="2844800" y="188913"/>
            <a:ext cx="3167063" cy="360362"/>
          </a:xfrm>
          <a:prstGeom prst="rect">
            <a:avLst/>
          </a:prstGeom>
        </p:spPr>
        <p:txBody>
          <a:bodyPr wrap="none" fromWordArt="1">
            <a:prstTxWarp prst="textPlain">
              <a:avLst>
                <a:gd name="adj" fmla="val 50000"/>
              </a:avLst>
            </a:prstTxWarp>
          </a:bodyPr>
          <a:lstStyle/>
          <a:p>
            <a:pPr algn="ctr" fontAlgn="auto">
              <a:spcBef>
                <a:spcPts val="0"/>
              </a:spcBef>
              <a:spcAft>
                <a:spcPts val="0"/>
              </a:spcAft>
              <a:defRPr/>
            </a:pPr>
            <a:r>
              <a:rPr lang="it-IT"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rPr>
              <a:t>                 </a:t>
            </a:r>
          </a:p>
          <a:p>
            <a:pPr algn="ctr" fontAlgn="auto">
              <a:spcBef>
                <a:spcPts val="0"/>
              </a:spcBef>
              <a:spcAft>
                <a:spcPts val="0"/>
              </a:spcAft>
              <a:defRPr/>
            </a:pPr>
            <a:r>
              <a:rPr lang="it-IT"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rPr>
              <a:t>                      </a:t>
            </a:r>
            <a:endParaRPr lang="tr-TR"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endParaRPr>
          </a:p>
        </p:txBody>
      </p:sp>
      <p:sp>
        <p:nvSpPr>
          <p:cNvPr id="13319" name="Text Box 13"/>
          <p:cNvSpPr txBox="1">
            <a:spLocks noChangeArrowheads="1"/>
          </p:cNvSpPr>
          <p:nvPr/>
        </p:nvSpPr>
        <p:spPr bwMode="auto">
          <a:xfrm>
            <a:off x="179388" y="692150"/>
            <a:ext cx="8785225" cy="406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tr-TR" altLang="tr-TR" sz="2400">
                <a:latin typeface="Arial" charset="0"/>
              </a:rPr>
              <a:t>Özel isimlerin yazımında sert ünsüzlerin yumuşaması kuralına uyulmaz.</a:t>
            </a:r>
            <a:br>
              <a:rPr lang="tr-TR" altLang="tr-TR" sz="2400">
                <a:latin typeface="Arial" charset="0"/>
              </a:rPr>
            </a:br>
            <a:endParaRPr lang="tr-TR" altLang="tr-TR" sz="2400">
              <a:latin typeface="Arial" charset="0"/>
            </a:endParaRPr>
          </a:p>
          <a:p>
            <a:pPr eaLnBrk="1" hangingPunct="1">
              <a:spcBef>
                <a:spcPct val="0"/>
              </a:spcBef>
              <a:buFontTx/>
              <a:buNone/>
            </a:pPr>
            <a:r>
              <a:rPr lang="tr-TR" altLang="tr-TR" sz="2400" b="1" i="1">
                <a:latin typeface="Arial" charset="0"/>
              </a:rPr>
              <a:t>	Zonguldağ’ı</a:t>
            </a:r>
            <a:r>
              <a:rPr lang="tr-TR" altLang="tr-TR" sz="2400" i="1">
                <a:latin typeface="Arial" charset="0"/>
              </a:rPr>
              <a:t>          	değil            	</a:t>
            </a:r>
            <a:r>
              <a:rPr lang="tr-TR" altLang="tr-TR" sz="2400" b="1" i="1">
                <a:latin typeface="Arial" charset="0"/>
              </a:rPr>
              <a:t>Zonguldak’ı</a:t>
            </a:r>
            <a:r>
              <a:rPr lang="tr-TR" altLang="tr-TR" sz="2400">
                <a:latin typeface="Arial" charset="0"/>
              </a:rPr>
              <a:t/>
            </a:r>
            <a:br>
              <a:rPr lang="tr-TR" altLang="tr-TR" sz="2400">
                <a:latin typeface="Arial" charset="0"/>
              </a:rPr>
            </a:br>
            <a:r>
              <a:rPr lang="tr-TR" altLang="tr-TR" sz="2400">
                <a:latin typeface="Arial" charset="0"/>
              </a:rPr>
              <a:t>	</a:t>
            </a:r>
            <a:r>
              <a:rPr lang="tr-TR" altLang="tr-TR" sz="2400" b="1" i="1">
                <a:latin typeface="Arial" charset="0"/>
              </a:rPr>
              <a:t>Karabüğ’e</a:t>
            </a:r>
            <a:r>
              <a:rPr lang="tr-TR" altLang="tr-TR" sz="2400" i="1">
                <a:latin typeface="Arial" charset="0"/>
              </a:rPr>
              <a:t>            	değil           	</a:t>
            </a:r>
            <a:r>
              <a:rPr lang="tr-TR" altLang="tr-TR" sz="2400" b="1" i="1">
                <a:latin typeface="Arial" charset="0"/>
              </a:rPr>
              <a:t>Karabük’e</a:t>
            </a:r>
            <a:r>
              <a:rPr lang="tr-TR" altLang="tr-TR" sz="2400">
                <a:latin typeface="Arial" charset="0"/>
              </a:rPr>
              <a:t/>
            </a:r>
            <a:br>
              <a:rPr lang="tr-TR" altLang="tr-TR" sz="2400">
                <a:latin typeface="Arial" charset="0"/>
              </a:rPr>
            </a:br>
            <a:r>
              <a:rPr lang="tr-TR" altLang="tr-TR" sz="2400">
                <a:latin typeface="Arial" charset="0"/>
              </a:rPr>
              <a:t>	</a:t>
            </a:r>
            <a:r>
              <a:rPr lang="tr-TR" altLang="tr-TR" sz="2400" b="1" i="1">
                <a:latin typeface="Arial" charset="0"/>
              </a:rPr>
              <a:t>Ahmed’e</a:t>
            </a:r>
            <a:r>
              <a:rPr lang="tr-TR" altLang="tr-TR" sz="2400">
                <a:latin typeface="Arial" charset="0"/>
              </a:rPr>
              <a:t>    </a:t>
            </a:r>
            <a:r>
              <a:rPr lang="tr-TR" altLang="tr-TR" sz="2400" i="1">
                <a:latin typeface="Arial" charset="0"/>
              </a:rPr>
              <a:t>      	değil         </a:t>
            </a:r>
            <a:r>
              <a:rPr lang="tr-TR" altLang="tr-TR" sz="2400">
                <a:latin typeface="Arial" charset="0"/>
              </a:rPr>
              <a:t>  	</a:t>
            </a:r>
            <a:r>
              <a:rPr lang="tr-TR" altLang="tr-TR" sz="2400" b="1" i="1">
                <a:latin typeface="Arial" charset="0"/>
              </a:rPr>
              <a:t>Ahmet’e</a:t>
            </a:r>
            <a:endParaRPr lang="tr-TR" altLang="tr-TR" sz="2400">
              <a:latin typeface="Arial" charset="0"/>
            </a:endParaRPr>
          </a:p>
          <a:p>
            <a:pPr eaLnBrk="1" hangingPunct="1">
              <a:spcBef>
                <a:spcPct val="0"/>
              </a:spcBef>
              <a:buFontTx/>
              <a:buNone/>
            </a:pPr>
            <a:endParaRPr lang="tr-TR" altLang="tr-TR" sz="2400">
              <a:latin typeface="Arial" charset="0"/>
            </a:endParaRPr>
          </a:p>
          <a:p>
            <a:pPr eaLnBrk="1" hangingPunct="1">
              <a:spcBef>
                <a:spcPct val="0"/>
              </a:spcBef>
              <a:buFontTx/>
              <a:buNone/>
            </a:pPr>
            <a:endParaRPr lang="tr-TR" altLang="tr-TR" sz="2400">
              <a:latin typeface="Arial" charset="0"/>
            </a:endParaRPr>
          </a:p>
          <a:p>
            <a:pPr eaLnBrk="1" hangingPunct="1">
              <a:spcBef>
                <a:spcPct val="0"/>
              </a:spcBef>
              <a:buFontTx/>
              <a:buNone/>
            </a:pPr>
            <a:endParaRPr lang="tr-TR" altLang="tr-TR" sz="2400">
              <a:latin typeface="Arial" charset="0"/>
            </a:endParaRPr>
          </a:p>
          <a:p>
            <a:pPr eaLnBrk="1" hangingPunct="1">
              <a:spcBef>
                <a:spcPct val="0"/>
              </a:spcBef>
              <a:buFontTx/>
              <a:buNone/>
            </a:pPr>
            <a:r>
              <a:rPr lang="tr-TR" altLang="tr-TR" sz="2000"/>
              <a:t/>
            </a:r>
            <a:br>
              <a:rPr lang="tr-TR" altLang="tr-TR" sz="2000"/>
            </a:br>
            <a:endParaRPr lang="tr-TR" altLang="tr-TR" sz="2200"/>
          </a:p>
        </p:txBody>
      </p:sp>
      <p:pic>
        <p:nvPicPr>
          <p:cNvPr id="13320" name="Picture 14" descr="Forward">
            <a:hlinkClick r:id="" action="ppaction://hlinkshowjump?jump=nextslid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363" y="6524625"/>
            <a:ext cx="287337"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1" name="Picture 15" descr="Forward">
            <a:hlinkClick r:id="" action="ppaction://hlinkshowjump?jump=previousslide"/>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1275" y="6524625"/>
            <a:ext cx="287338"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2" name="Rectangle 18">
            <a:hlinkClick r:id="" action="ppaction://hlinkshowjump?jump=nextslide"/>
            <a:hlinkHover r:id="" action="ppaction://noaction">
              <a:snd r:embed="rId5" name="click.wav"/>
            </a:hlinkHover>
          </p:cNvPr>
          <p:cNvSpPr>
            <a:spLocks noChangeArrowheads="1"/>
          </p:cNvSpPr>
          <p:nvPr/>
        </p:nvSpPr>
        <p:spPr bwMode="auto">
          <a:xfrm>
            <a:off x="4572000" y="6453188"/>
            <a:ext cx="1512888" cy="404812"/>
          </a:xfrm>
          <a:prstGeom prst="rect">
            <a:avLst/>
          </a:prstGeom>
          <a:solidFill>
            <a:srgbClr val="B0D5F6">
              <a:alpha val="0"/>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tr-TR" altLang="tr-TR" sz="1000"/>
              <a:t>	Sonraki</a:t>
            </a:r>
          </a:p>
        </p:txBody>
      </p:sp>
      <p:sp>
        <p:nvSpPr>
          <p:cNvPr id="13323" name="Rectangle 19">
            <a:hlinkClick r:id="" action="ppaction://hlinkshowjump?jump=previousslide"/>
            <a:hlinkHover r:id="" action="ppaction://noaction">
              <a:snd r:embed="rId5" name="click.wav"/>
            </a:hlinkHover>
          </p:cNvPr>
          <p:cNvSpPr>
            <a:spLocks noChangeArrowheads="1"/>
          </p:cNvSpPr>
          <p:nvPr/>
        </p:nvSpPr>
        <p:spPr bwMode="auto">
          <a:xfrm>
            <a:off x="2700338" y="6453188"/>
            <a:ext cx="1512887" cy="404812"/>
          </a:xfrm>
          <a:prstGeom prst="rect">
            <a:avLst/>
          </a:prstGeom>
          <a:solidFill>
            <a:srgbClr val="B0D5F6">
              <a:alpha val="0"/>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tr-TR" altLang="tr-TR" sz="1000"/>
              <a:t>Önceki	</a:t>
            </a:r>
          </a:p>
        </p:txBody>
      </p:sp>
      <p:sp>
        <p:nvSpPr>
          <p:cNvPr id="15" name="14 Dikdörtgen"/>
          <p:cNvSpPr/>
          <p:nvPr/>
        </p:nvSpPr>
        <p:spPr>
          <a:xfrm>
            <a:off x="3730092" y="0"/>
            <a:ext cx="1351653" cy="369332"/>
          </a:xfrm>
          <a:prstGeom prst="rect">
            <a:avLst/>
          </a:prstGeom>
          <a:noFill/>
        </p:spPr>
        <p:txBody>
          <a:bodyPr wrap="none">
            <a:spAutoFit/>
          </a:bodyPr>
          <a:lstStyle/>
          <a:p>
            <a:pPr algn="ctr">
              <a:defRPr/>
            </a:pPr>
            <a:r>
              <a:rPr lang="tr-TR" b="1" dirty="0">
                <a:ln w="18000">
                  <a:solidFill>
                    <a:srgbClr val="333399">
                      <a:satMod val="140000"/>
                    </a:srgbClr>
                  </a:solidFill>
                  <a:prstDash val="solid"/>
                  <a:miter lim="800000"/>
                </a:ln>
                <a:solidFill>
                  <a:srgbClr val="0066FF"/>
                </a:solidFill>
              </a:rPr>
              <a:t>Ses Bilgisi</a:t>
            </a:r>
          </a:p>
        </p:txBody>
      </p:sp>
    </p:spTree>
    <p:extLst>
      <p:ext uri="{BB962C8B-B14F-4D97-AF65-F5344CB8AC3E}">
        <p14:creationId xmlns:p14="http://schemas.microsoft.com/office/powerpoint/2010/main" val="1006329786"/>
      </p:ext>
    </p:extLst>
  </p:cSld>
  <p:clrMapOvr>
    <a:masterClrMapping/>
  </p:clrMapOvr>
  <p:transition spd="slow">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ÜNLÜLERİN SINIFLANDIRILMASI</a:t>
            </a:r>
            <a:endParaRPr lang="tr-TR" dirty="0"/>
          </a:p>
        </p:txBody>
      </p:sp>
      <p:sp>
        <p:nvSpPr>
          <p:cNvPr id="3" name="İçerik Yer Tutucusu 2"/>
          <p:cNvSpPr>
            <a:spLocks noGrp="1"/>
          </p:cNvSpPr>
          <p:nvPr>
            <p:ph idx="1"/>
          </p:nvPr>
        </p:nvSpPr>
        <p:spPr/>
        <p:txBody>
          <a:bodyPr/>
          <a:lstStyle/>
          <a:p>
            <a:r>
              <a:rPr lang="tr-TR" dirty="0" smtClean="0"/>
              <a:t>Türkçedeki ünlülerin tamamı ağız ünlüsüdür, geniz ünlüsü yoktur. </a:t>
            </a:r>
          </a:p>
          <a:p>
            <a:r>
              <a:rPr lang="tr-TR" i="1" dirty="0" smtClean="0"/>
              <a:t>Ön damak ünlüsü</a:t>
            </a:r>
            <a:r>
              <a:rPr lang="tr-TR" dirty="0" smtClean="0"/>
              <a:t>: Dilin ön tarafını kabartarak ön damakla arasındaki açıklığı daraltması sonucu oluşur.</a:t>
            </a:r>
          </a:p>
          <a:p>
            <a:r>
              <a:rPr lang="tr-TR" i="1" dirty="0" smtClean="0"/>
              <a:t>Art damak ünlüsü</a:t>
            </a:r>
            <a:r>
              <a:rPr lang="tr-TR" dirty="0" smtClean="0"/>
              <a:t>: Dilin arka tarafının kabararak, yumuşak damakla arasındaki mesafeyi daraltması sonucu oluşan ünlüdür.</a:t>
            </a:r>
            <a:endParaRPr lang="tr-TR" dirty="0"/>
          </a:p>
        </p:txBody>
      </p:sp>
    </p:spTree>
    <p:extLst>
      <p:ext uri="{BB962C8B-B14F-4D97-AF65-F5344CB8AC3E}">
        <p14:creationId xmlns:p14="http://schemas.microsoft.com/office/powerpoint/2010/main" val="5092921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Düz Ünlüler: Dudaklar düz durumdayken çıkarılan ünlülerdir:</a:t>
            </a:r>
          </a:p>
          <a:p>
            <a:pPr marL="0" indent="0" algn="ctr">
              <a:buNone/>
            </a:pPr>
            <a:r>
              <a:rPr lang="tr-TR" sz="6000" dirty="0" smtClean="0"/>
              <a:t>/a, e, ı, i/</a:t>
            </a:r>
            <a:endParaRPr lang="tr-TR" sz="6000" dirty="0"/>
          </a:p>
          <a:p>
            <a:r>
              <a:rPr lang="tr-TR" dirty="0" smtClean="0"/>
              <a:t>Yuvarlak Ünlüler: Dudaklarda yuvarlaklaşma olursa çıkan ünlülerdir: </a:t>
            </a:r>
          </a:p>
          <a:p>
            <a:pPr marL="0" indent="0" algn="ctr">
              <a:buNone/>
            </a:pPr>
            <a:r>
              <a:rPr lang="tr-TR" sz="6000" dirty="0" smtClean="0"/>
              <a:t>/o, u, ö, ü/</a:t>
            </a:r>
            <a:endParaRPr lang="tr-TR" sz="6000" dirty="0"/>
          </a:p>
        </p:txBody>
      </p:sp>
    </p:spTree>
    <p:extLst>
      <p:ext uri="{BB962C8B-B14F-4D97-AF65-F5344CB8AC3E}">
        <p14:creationId xmlns:p14="http://schemas.microsoft.com/office/powerpoint/2010/main" val="20155529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r>
              <a:rPr lang="tr-TR" dirty="0" smtClean="0"/>
              <a:t>Geniş Ünlüler: Dil </a:t>
            </a:r>
            <a:r>
              <a:rPr lang="tr-TR" dirty="0" err="1" smtClean="0"/>
              <a:t>herseferinde</a:t>
            </a:r>
            <a:r>
              <a:rPr lang="tr-TR" dirty="0" smtClean="0"/>
              <a:t> , </a:t>
            </a:r>
            <a:r>
              <a:rPr lang="tr-TR" dirty="0" err="1" smtClean="0"/>
              <a:t>daer</a:t>
            </a:r>
            <a:r>
              <a:rPr lang="tr-TR" dirty="0" smtClean="0"/>
              <a:t> karşılığına göre ağız içinde daha yayvan bulunur:</a:t>
            </a:r>
          </a:p>
          <a:p>
            <a:pPr marL="0" indent="0">
              <a:buNone/>
            </a:pPr>
            <a:r>
              <a:rPr lang="tr-TR" sz="6000" i="1" dirty="0" smtClean="0"/>
              <a:t>Geniş Ünlüler</a:t>
            </a:r>
            <a:r>
              <a:rPr lang="tr-TR" sz="6000" dirty="0" smtClean="0"/>
              <a:t>: /a, e, o, ö/</a:t>
            </a:r>
          </a:p>
          <a:p>
            <a:pPr marL="0" indent="0">
              <a:buNone/>
            </a:pPr>
            <a:endParaRPr lang="tr-TR" sz="6000" dirty="0"/>
          </a:p>
          <a:p>
            <a:pPr marL="0" indent="0">
              <a:buNone/>
            </a:pPr>
            <a:r>
              <a:rPr lang="tr-TR" sz="6000" i="1" dirty="0" smtClean="0"/>
              <a:t>Dar Ünlüler</a:t>
            </a:r>
            <a:r>
              <a:rPr lang="tr-TR" sz="6000" dirty="0" smtClean="0"/>
              <a:t>: /ı, i, u, ü/ </a:t>
            </a:r>
            <a:endParaRPr lang="tr-TR" sz="6000" dirty="0"/>
          </a:p>
        </p:txBody>
      </p:sp>
    </p:spTree>
    <p:extLst>
      <p:ext uri="{BB962C8B-B14F-4D97-AF65-F5344CB8AC3E}">
        <p14:creationId xmlns:p14="http://schemas.microsoft.com/office/powerpoint/2010/main" val="24834743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9512" y="188640"/>
            <a:ext cx="8964488" cy="6669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568400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0" y="188913"/>
            <a:ext cx="9144000" cy="115887"/>
          </a:xfrm>
          <a:prstGeom prst="rect">
            <a:avLst/>
          </a:prstGeom>
          <a:gradFill rotWithShape="1">
            <a:gsLst>
              <a:gs pos="0">
                <a:srgbClr val="B0D5F6"/>
              </a:gs>
              <a:gs pos="50000">
                <a:schemeClr val="bg1"/>
              </a:gs>
              <a:gs pos="100000">
                <a:srgbClr val="B0D5F6"/>
              </a:gs>
            </a:gsLst>
            <a:lin ang="0" scaled="1"/>
          </a:gradFill>
          <a:ln w="9525" algn="ctr">
            <a:solidFill>
              <a:srgbClr val="0066CC"/>
            </a:solidFill>
            <a:miter lim="800000"/>
            <a:headEnd/>
            <a:tailEnd/>
          </a:ln>
          <a:effectLst/>
        </p:spPr>
        <p:txBody>
          <a:bodyPr wrap="none" anchor="ctr"/>
          <a:lstStyle/>
          <a:p>
            <a:pPr algn="ctr" fontAlgn="auto">
              <a:spcBef>
                <a:spcPts val="0"/>
              </a:spcBef>
              <a:spcAft>
                <a:spcPts val="0"/>
              </a:spcAft>
              <a:defRPr/>
            </a:pPr>
            <a:endParaRPr lang="tr-TR">
              <a:latin typeface="+mn-lt"/>
              <a:cs typeface="+mn-cs"/>
            </a:endParaRPr>
          </a:p>
        </p:txBody>
      </p:sp>
      <p:pic>
        <p:nvPicPr>
          <p:cNvPr id="7171" name="Picture 3" descr="50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477000"/>
            <a:ext cx="9144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AutoShape 4"/>
          <p:cNvSpPr>
            <a:spLocks noChangeArrowheads="1"/>
          </p:cNvSpPr>
          <p:nvPr/>
        </p:nvSpPr>
        <p:spPr bwMode="auto">
          <a:xfrm rot="5400000">
            <a:off x="1619250" y="-1143000"/>
            <a:ext cx="5905500" cy="9144000"/>
          </a:xfrm>
          <a:prstGeom prst="roundRect">
            <a:avLst>
              <a:gd name="adj" fmla="val 8403"/>
            </a:avLst>
          </a:prstGeom>
          <a:gradFill rotWithShape="1">
            <a:gsLst>
              <a:gs pos="0">
                <a:schemeClr val="bg1"/>
              </a:gs>
              <a:gs pos="100000">
                <a:srgbClr val="B0D5F6"/>
              </a:gs>
            </a:gsLst>
            <a:lin ang="0" scaled="1"/>
          </a:gradFill>
          <a:ln w="9525" algn="ctr">
            <a:solidFill>
              <a:srgbClr val="0066CC"/>
            </a:solidFill>
            <a:round/>
            <a:headEnd/>
            <a:tailEnd/>
          </a:ln>
        </p:spPr>
        <p:txBody>
          <a:bodyPr wrap="none" anchor="ctr"/>
          <a:lstStyle/>
          <a:p>
            <a:pPr algn="ctr">
              <a:defRPr/>
            </a:pPr>
            <a:endParaRPr lang="tr-TR"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ndParaRPr>
          </a:p>
        </p:txBody>
      </p:sp>
      <p:sp>
        <p:nvSpPr>
          <p:cNvPr id="7173" name="AutoShape 8"/>
          <p:cNvSpPr>
            <a:spLocks noChangeArrowheads="1"/>
          </p:cNvSpPr>
          <p:nvPr/>
        </p:nvSpPr>
        <p:spPr bwMode="auto">
          <a:xfrm rot="5400000">
            <a:off x="4233069" y="-1605756"/>
            <a:ext cx="388938" cy="3600450"/>
          </a:xfrm>
          <a:prstGeom prst="roundRect">
            <a:avLst>
              <a:gd name="adj" fmla="val 50000"/>
            </a:avLst>
          </a:prstGeom>
          <a:gradFill rotWithShape="1">
            <a:gsLst>
              <a:gs pos="0">
                <a:schemeClr val="bg1"/>
              </a:gs>
              <a:gs pos="100000">
                <a:srgbClr val="B0D5F6"/>
              </a:gs>
            </a:gsLst>
            <a:lin ang="0" scaled="1"/>
          </a:gradFill>
          <a:ln w="9525" algn="ctr">
            <a:solidFill>
              <a:srgbClr val="0066CC"/>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tr-TR" altLang="tr-TR" sz="1800"/>
          </a:p>
        </p:txBody>
      </p:sp>
      <p:sp>
        <p:nvSpPr>
          <p:cNvPr id="9225" name="WordArt 9"/>
          <p:cNvSpPr>
            <a:spLocks noChangeArrowheads="1" noChangeShapeType="1" noTextEdit="1"/>
          </p:cNvSpPr>
          <p:nvPr/>
        </p:nvSpPr>
        <p:spPr bwMode="auto">
          <a:xfrm>
            <a:off x="2844800" y="188913"/>
            <a:ext cx="3167063" cy="360362"/>
          </a:xfrm>
          <a:prstGeom prst="rect">
            <a:avLst/>
          </a:prstGeom>
        </p:spPr>
        <p:txBody>
          <a:bodyPr wrap="none" fromWordArt="1">
            <a:prstTxWarp prst="textPlain">
              <a:avLst>
                <a:gd name="adj" fmla="val 50000"/>
              </a:avLst>
            </a:prstTxWarp>
          </a:bodyPr>
          <a:lstStyle/>
          <a:p>
            <a:pPr algn="ctr" fontAlgn="auto">
              <a:spcBef>
                <a:spcPts val="0"/>
              </a:spcBef>
              <a:spcAft>
                <a:spcPts val="0"/>
              </a:spcAft>
              <a:defRPr/>
            </a:pPr>
            <a:r>
              <a:rPr lang="it-IT"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rPr>
              <a:t>                 </a:t>
            </a:r>
          </a:p>
          <a:p>
            <a:pPr algn="ctr" fontAlgn="auto">
              <a:spcBef>
                <a:spcPts val="0"/>
              </a:spcBef>
              <a:spcAft>
                <a:spcPts val="0"/>
              </a:spcAft>
              <a:defRPr/>
            </a:pPr>
            <a:r>
              <a:rPr lang="it-IT"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rPr>
              <a:t>                      </a:t>
            </a:r>
            <a:endParaRPr lang="tr-TR"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endParaRPr>
          </a:p>
        </p:txBody>
      </p:sp>
      <p:sp>
        <p:nvSpPr>
          <p:cNvPr id="3079" name="Text Box 13"/>
          <p:cNvSpPr txBox="1">
            <a:spLocks noChangeArrowheads="1"/>
          </p:cNvSpPr>
          <p:nvPr/>
        </p:nvSpPr>
        <p:spPr bwMode="auto">
          <a:xfrm>
            <a:off x="179388" y="692150"/>
            <a:ext cx="8785225" cy="5602288"/>
          </a:xfrm>
          <a:prstGeom prst="rect">
            <a:avLst/>
          </a:prstGeom>
          <a:noFill/>
          <a:ln w="9525">
            <a:noFill/>
            <a:miter lim="800000"/>
            <a:headEnd/>
            <a:tailEnd/>
          </a:ln>
        </p:spPr>
        <p:txBody>
          <a:bodyPr>
            <a:spAutoFit/>
          </a:bodyPr>
          <a:lstStyle/>
          <a:p>
            <a:pPr>
              <a:defRPr/>
            </a:pPr>
            <a:r>
              <a:rPr lang="tr-TR" sz="2400" b="1" dirty="0"/>
              <a:t>1. Ünlü Uyumları</a:t>
            </a:r>
            <a:r>
              <a:rPr lang="tr-TR" sz="2400" dirty="0"/>
              <a:t/>
            </a:r>
            <a:br>
              <a:rPr lang="tr-TR" sz="2400" dirty="0"/>
            </a:br>
            <a:endParaRPr lang="tr-TR" sz="2400" dirty="0"/>
          </a:p>
          <a:p>
            <a:pPr>
              <a:defRPr/>
            </a:pPr>
            <a:r>
              <a:rPr lang="tr-TR" sz="2400" dirty="0"/>
              <a:t>Büyük ve küçük ünlü uyumu, sesli (ünlü) harflerle ilgili özelliklerdendir. Büyük ünlü uyumunda kalınlık - incelik; küçük ünlü uyumunda düzlük - yuvarlaklık söz konusudur.</a:t>
            </a:r>
            <a:br>
              <a:rPr lang="tr-TR" sz="2400" dirty="0"/>
            </a:br>
            <a:r>
              <a:rPr lang="tr-TR" sz="2400" dirty="0"/>
              <a:t> </a:t>
            </a:r>
          </a:p>
          <a:p>
            <a:pPr marL="457200" indent="-457200">
              <a:buFontTx/>
              <a:buAutoNum type="alphaLcPeriod"/>
              <a:defRPr/>
            </a:pPr>
            <a:r>
              <a:rPr lang="tr-TR" sz="2400" b="1" dirty="0"/>
              <a:t>Büyük ünlü uyumu : </a:t>
            </a:r>
            <a:r>
              <a:rPr lang="tr-TR" sz="2400" dirty="0"/>
              <a:t>Türkçe bir kelimenin ilk hecesindeki ünlü kalın ise (a, ı, o, u), diğer hecelerdeki ünlüler de kalın olmalı; ince ise (e, i, ö, ü), diğer ünlüler de ince olmalıdır. Buna büyük ünlü uyumu denir.</a:t>
            </a:r>
            <a:br>
              <a:rPr lang="tr-TR" sz="2400" dirty="0"/>
            </a:br>
            <a:endParaRPr lang="tr-TR" sz="2400" dirty="0"/>
          </a:p>
          <a:p>
            <a:pPr marL="457200" indent="-457200">
              <a:defRPr/>
            </a:pPr>
            <a:r>
              <a:rPr lang="tr-TR" sz="2400" b="1" i="1" dirty="0"/>
              <a:t>	“Evlerimiz” </a:t>
            </a:r>
            <a:r>
              <a:rPr lang="tr-TR" sz="2400" dirty="0"/>
              <a:t>sözcüğü, büyük ünlü uyumuna uyar. Çünkü bu sözcükteki bütün ünlüler incedir. Sözcük ince ünlülerle başlayıp ince ünlülerle devam etmiştir.”</a:t>
            </a:r>
            <a:r>
              <a:rPr lang="tr-TR" sz="2000" dirty="0">
                <a:latin typeface="Calibri" pitchFamily="34" charset="0"/>
              </a:rPr>
              <a:t/>
            </a:r>
            <a:br>
              <a:rPr lang="tr-TR" sz="2000" dirty="0">
                <a:latin typeface="Calibri" pitchFamily="34" charset="0"/>
              </a:rPr>
            </a:br>
            <a:endParaRPr lang="tr-TR" sz="2200" dirty="0">
              <a:latin typeface="Calibri" pitchFamily="34" charset="0"/>
            </a:endParaRPr>
          </a:p>
        </p:txBody>
      </p:sp>
      <p:pic>
        <p:nvPicPr>
          <p:cNvPr id="7176" name="Picture 14" descr="Forward">
            <a:hlinkClick r:id="" action="ppaction://hlinkshowjump?jump=nextslid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363" y="6524625"/>
            <a:ext cx="287337"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7" name="Picture 15" descr="Forward">
            <a:hlinkClick r:id="" action="ppaction://hlinkshowjump?jump=previousslide"/>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1275" y="6524625"/>
            <a:ext cx="287338"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8" name="Rectangle 18">
            <a:hlinkClick r:id="" action="ppaction://hlinkshowjump?jump=nextslide"/>
            <a:hlinkHover r:id="" action="ppaction://noaction">
              <a:snd r:embed="rId5" name="click.wav"/>
            </a:hlinkHover>
          </p:cNvPr>
          <p:cNvSpPr>
            <a:spLocks noChangeArrowheads="1"/>
          </p:cNvSpPr>
          <p:nvPr/>
        </p:nvSpPr>
        <p:spPr bwMode="auto">
          <a:xfrm>
            <a:off x="4572000" y="6453188"/>
            <a:ext cx="1512888" cy="404812"/>
          </a:xfrm>
          <a:prstGeom prst="rect">
            <a:avLst/>
          </a:prstGeom>
          <a:solidFill>
            <a:srgbClr val="B0D5F6">
              <a:alpha val="0"/>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tr-TR" altLang="tr-TR" sz="1000"/>
              <a:t>	Sonraki</a:t>
            </a:r>
          </a:p>
        </p:txBody>
      </p:sp>
      <p:sp>
        <p:nvSpPr>
          <p:cNvPr id="7179" name="Rectangle 19">
            <a:hlinkClick r:id="" action="ppaction://hlinkshowjump?jump=previousslide"/>
            <a:hlinkHover r:id="" action="ppaction://noaction">
              <a:snd r:embed="rId5" name="click.wav"/>
            </a:hlinkHover>
          </p:cNvPr>
          <p:cNvSpPr>
            <a:spLocks noChangeArrowheads="1"/>
          </p:cNvSpPr>
          <p:nvPr/>
        </p:nvSpPr>
        <p:spPr bwMode="auto">
          <a:xfrm>
            <a:off x="2700338" y="6453188"/>
            <a:ext cx="1512887" cy="404812"/>
          </a:xfrm>
          <a:prstGeom prst="rect">
            <a:avLst/>
          </a:prstGeom>
          <a:solidFill>
            <a:srgbClr val="B0D5F6">
              <a:alpha val="0"/>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tr-TR" altLang="tr-TR" sz="1000"/>
              <a:t>Önceki	</a:t>
            </a:r>
          </a:p>
        </p:txBody>
      </p:sp>
      <p:sp>
        <p:nvSpPr>
          <p:cNvPr id="15" name="14 Dikdörtgen"/>
          <p:cNvSpPr/>
          <p:nvPr/>
        </p:nvSpPr>
        <p:spPr>
          <a:xfrm>
            <a:off x="3730092" y="0"/>
            <a:ext cx="1351653" cy="369332"/>
          </a:xfrm>
          <a:prstGeom prst="rect">
            <a:avLst/>
          </a:prstGeom>
          <a:noFill/>
        </p:spPr>
        <p:txBody>
          <a:bodyPr wrap="none">
            <a:spAutoFit/>
          </a:bodyPr>
          <a:lstStyle/>
          <a:p>
            <a:pPr algn="ctr">
              <a:defRPr/>
            </a:pPr>
            <a:r>
              <a:rPr lang="tr-TR" b="1" dirty="0">
                <a:ln w="18000">
                  <a:solidFill>
                    <a:srgbClr val="333399">
                      <a:satMod val="140000"/>
                    </a:srgbClr>
                  </a:solidFill>
                  <a:prstDash val="solid"/>
                  <a:miter lim="800000"/>
                </a:ln>
                <a:solidFill>
                  <a:srgbClr val="0066FF"/>
                </a:solidFill>
              </a:rPr>
              <a:t>Ses Bilgisi</a:t>
            </a:r>
          </a:p>
        </p:txBody>
      </p:sp>
    </p:spTree>
    <p:extLst>
      <p:ext uri="{BB962C8B-B14F-4D97-AF65-F5344CB8AC3E}">
        <p14:creationId xmlns:p14="http://schemas.microsoft.com/office/powerpoint/2010/main" val="821986564"/>
      </p:ext>
    </p:extLst>
  </p:cSld>
  <p:clrMapOvr>
    <a:masterClrMapping/>
  </p:clrMapOvr>
  <p:transition spd="slow">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0" y="188913"/>
            <a:ext cx="9144000" cy="115887"/>
          </a:xfrm>
          <a:prstGeom prst="rect">
            <a:avLst/>
          </a:prstGeom>
          <a:gradFill rotWithShape="1">
            <a:gsLst>
              <a:gs pos="0">
                <a:srgbClr val="B0D5F6"/>
              </a:gs>
              <a:gs pos="50000">
                <a:schemeClr val="bg1"/>
              </a:gs>
              <a:gs pos="100000">
                <a:srgbClr val="B0D5F6"/>
              </a:gs>
            </a:gsLst>
            <a:lin ang="0" scaled="1"/>
          </a:gradFill>
          <a:ln w="9525" algn="ctr">
            <a:solidFill>
              <a:srgbClr val="0066CC"/>
            </a:solidFill>
            <a:miter lim="800000"/>
            <a:headEnd/>
            <a:tailEnd/>
          </a:ln>
          <a:effectLst/>
        </p:spPr>
        <p:txBody>
          <a:bodyPr wrap="none" anchor="ctr"/>
          <a:lstStyle/>
          <a:p>
            <a:pPr algn="ctr" fontAlgn="auto">
              <a:spcBef>
                <a:spcPts val="0"/>
              </a:spcBef>
              <a:spcAft>
                <a:spcPts val="0"/>
              </a:spcAft>
              <a:defRPr/>
            </a:pPr>
            <a:endParaRPr lang="tr-TR">
              <a:latin typeface="+mn-lt"/>
              <a:cs typeface="+mn-cs"/>
            </a:endParaRPr>
          </a:p>
        </p:txBody>
      </p:sp>
      <p:pic>
        <p:nvPicPr>
          <p:cNvPr id="8195" name="Picture 3" descr="50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477000"/>
            <a:ext cx="9144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AutoShape 4"/>
          <p:cNvSpPr>
            <a:spLocks noChangeArrowheads="1"/>
          </p:cNvSpPr>
          <p:nvPr/>
        </p:nvSpPr>
        <p:spPr bwMode="auto">
          <a:xfrm rot="5400000">
            <a:off x="1619250" y="-1143000"/>
            <a:ext cx="5905500" cy="9144000"/>
          </a:xfrm>
          <a:prstGeom prst="roundRect">
            <a:avLst>
              <a:gd name="adj" fmla="val 8403"/>
            </a:avLst>
          </a:prstGeom>
          <a:gradFill rotWithShape="1">
            <a:gsLst>
              <a:gs pos="0">
                <a:schemeClr val="bg1"/>
              </a:gs>
              <a:gs pos="100000">
                <a:srgbClr val="B0D5F6"/>
              </a:gs>
            </a:gsLst>
            <a:lin ang="0" scaled="1"/>
          </a:gradFill>
          <a:ln w="9525" algn="ctr">
            <a:solidFill>
              <a:srgbClr val="0066CC"/>
            </a:solidFill>
            <a:round/>
            <a:headEnd/>
            <a:tailEnd/>
          </a:ln>
        </p:spPr>
        <p:txBody>
          <a:bodyPr wrap="none" anchor="ctr"/>
          <a:lstStyle/>
          <a:p>
            <a:pPr algn="ctr">
              <a:defRPr/>
            </a:pPr>
            <a:endParaRPr lang="tr-TR"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ndParaRPr>
          </a:p>
        </p:txBody>
      </p:sp>
      <p:sp>
        <p:nvSpPr>
          <p:cNvPr id="8197" name="AutoShape 8"/>
          <p:cNvSpPr>
            <a:spLocks noChangeArrowheads="1"/>
          </p:cNvSpPr>
          <p:nvPr/>
        </p:nvSpPr>
        <p:spPr bwMode="auto">
          <a:xfrm rot="5400000">
            <a:off x="4233069" y="-1605756"/>
            <a:ext cx="388938" cy="3600450"/>
          </a:xfrm>
          <a:prstGeom prst="roundRect">
            <a:avLst>
              <a:gd name="adj" fmla="val 50000"/>
            </a:avLst>
          </a:prstGeom>
          <a:gradFill rotWithShape="1">
            <a:gsLst>
              <a:gs pos="0">
                <a:schemeClr val="bg1"/>
              </a:gs>
              <a:gs pos="100000">
                <a:srgbClr val="B0D5F6"/>
              </a:gs>
            </a:gsLst>
            <a:lin ang="0" scaled="1"/>
          </a:gradFill>
          <a:ln w="9525" algn="ctr">
            <a:solidFill>
              <a:srgbClr val="0066CC"/>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tr-TR" altLang="tr-TR" sz="1800"/>
          </a:p>
        </p:txBody>
      </p:sp>
      <p:sp>
        <p:nvSpPr>
          <p:cNvPr id="9225" name="WordArt 9"/>
          <p:cNvSpPr>
            <a:spLocks noChangeArrowheads="1" noChangeShapeType="1" noTextEdit="1"/>
          </p:cNvSpPr>
          <p:nvPr/>
        </p:nvSpPr>
        <p:spPr bwMode="auto">
          <a:xfrm>
            <a:off x="2844800" y="188913"/>
            <a:ext cx="3167063" cy="360362"/>
          </a:xfrm>
          <a:prstGeom prst="rect">
            <a:avLst/>
          </a:prstGeom>
        </p:spPr>
        <p:txBody>
          <a:bodyPr wrap="none" fromWordArt="1">
            <a:prstTxWarp prst="textPlain">
              <a:avLst>
                <a:gd name="adj" fmla="val 50000"/>
              </a:avLst>
            </a:prstTxWarp>
          </a:bodyPr>
          <a:lstStyle/>
          <a:p>
            <a:pPr algn="ctr" fontAlgn="auto">
              <a:spcBef>
                <a:spcPts val="0"/>
              </a:spcBef>
              <a:spcAft>
                <a:spcPts val="0"/>
              </a:spcAft>
              <a:defRPr/>
            </a:pPr>
            <a:r>
              <a:rPr lang="it-IT"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rPr>
              <a:t>                 </a:t>
            </a:r>
          </a:p>
          <a:p>
            <a:pPr algn="ctr" fontAlgn="auto">
              <a:spcBef>
                <a:spcPts val="0"/>
              </a:spcBef>
              <a:spcAft>
                <a:spcPts val="0"/>
              </a:spcAft>
              <a:defRPr/>
            </a:pPr>
            <a:r>
              <a:rPr lang="it-IT"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rPr>
              <a:t>                      </a:t>
            </a:r>
            <a:endParaRPr lang="tr-TR"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endParaRPr>
          </a:p>
        </p:txBody>
      </p:sp>
      <p:sp>
        <p:nvSpPr>
          <p:cNvPr id="8199" name="Text Box 13"/>
          <p:cNvSpPr txBox="1">
            <a:spLocks noChangeArrowheads="1"/>
          </p:cNvSpPr>
          <p:nvPr/>
        </p:nvSpPr>
        <p:spPr bwMode="auto">
          <a:xfrm>
            <a:off x="179388" y="692150"/>
            <a:ext cx="8785225" cy="590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tr-TR" altLang="tr-TR" sz="2400" b="1" i="1">
                <a:latin typeface="Arial" charset="0"/>
              </a:rPr>
              <a:t>“Karıncalar” </a:t>
            </a:r>
            <a:r>
              <a:rPr lang="tr-TR" altLang="tr-TR" sz="2400">
                <a:latin typeface="Arial" charset="0"/>
              </a:rPr>
              <a:t>sözcüğü, büyük ünlü uyumuna uyar. Çünkü bu sözcükteki ünlüler kalındır. Kalın ünlülerden sonra kalın ünlüler gelmiştir.</a:t>
            </a:r>
            <a:br>
              <a:rPr lang="tr-TR" altLang="tr-TR" sz="2400">
                <a:latin typeface="Arial" charset="0"/>
              </a:rPr>
            </a:br>
            <a:endParaRPr lang="tr-TR" altLang="tr-TR" sz="2400">
              <a:latin typeface="Arial" charset="0"/>
            </a:endParaRPr>
          </a:p>
          <a:p>
            <a:pPr eaLnBrk="1" hangingPunct="1">
              <a:spcBef>
                <a:spcPct val="0"/>
              </a:spcBef>
              <a:buFontTx/>
              <a:buNone/>
            </a:pPr>
            <a:r>
              <a:rPr lang="tr-TR" altLang="tr-TR" sz="2400" b="1" i="1">
                <a:latin typeface="Arial" charset="0"/>
              </a:rPr>
              <a:t>“Kalemler” </a:t>
            </a:r>
            <a:r>
              <a:rPr lang="tr-TR" altLang="tr-TR" sz="2400">
                <a:latin typeface="Arial" charset="0"/>
              </a:rPr>
              <a:t>sözcüğü ise kalın ünlüden sonra ince ünlü geldiğinden büyük ünlü uyumuna uymaz.</a:t>
            </a:r>
          </a:p>
          <a:p>
            <a:pPr eaLnBrk="1" hangingPunct="1">
              <a:spcBef>
                <a:spcPct val="0"/>
              </a:spcBef>
              <a:buFontTx/>
              <a:buNone/>
            </a:pPr>
            <a:endParaRPr lang="tr-TR" altLang="tr-TR" sz="2400"/>
          </a:p>
          <a:p>
            <a:pPr eaLnBrk="1" hangingPunct="1">
              <a:spcBef>
                <a:spcPct val="0"/>
              </a:spcBef>
              <a:buFontTx/>
              <a:buNone/>
            </a:pPr>
            <a:r>
              <a:rPr lang="tr-TR" altLang="tr-TR" sz="2400">
                <a:latin typeface="Arial" charset="0"/>
              </a:rPr>
              <a:t>“-ki, -ken, -yor, -leyin, -ımtrak, -daş” ekleri büyük ünlü uyumuna uymaz. “kapıdaki, çalışırken, geliyor, sabahleyin, yeşilimtrak” örneklerinde bu görülmektedir.</a:t>
            </a:r>
          </a:p>
          <a:p>
            <a:pPr eaLnBrk="1" hangingPunct="1">
              <a:spcBef>
                <a:spcPct val="0"/>
              </a:spcBef>
              <a:buFontTx/>
              <a:buNone/>
            </a:pPr>
            <a:endParaRPr lang="tr-TR" altLang="tr-TR" sz="2400">
              <a:latin typeface="Arial" charset="0"/>
            </a:endParaRPr>
          </a:p>
          <a:p>
            <a:pPr eaLnBrk="1" hangingPunct="1">
              <a:spcBef>
                <a:spcPct val="0"/>
              </a:spcBef>
              <a:buFontTx/>
              <a:buNone/>
            </a:pPr>
            <a:r>
              <a:rPr lang="tr-TR" altLang="tr-TR" sz="2400">
                <a:latin typeface="Arial" charset="0"/>
              </a:rPr>
              <a:t>“Elma, kardeş, anne...” gibi bazı sözcükler Türkçe olduğu hâlde büyük ünlü uyumuna uymaz. Asılları: alma, karındaş, ana.</a:t>
            </a:r>
          </a:p>
          <a:p>
            <a:pPr eaLnBrk="1" hangingPunct="1">
              <a:spcBef>
                <a:spcPct val="0"/>
              </a:spcBef>
              <a:buFontTx/>
              <a:buNone/>
            </a:pPr>
            <a:endParaRPr lang="tr-TR" altLang="tr-TR" sz="2400">
              <a:latin typeface="Arial" charset="0"/>
            </a:endParaRPr>
          </a:p>
          <a:p>
            <a:pPr eaLnBrk="1" hangingPunct="1">
              <a:spcBef>
                <a:spcPct val="0"/>
              </a:spcBef>
              <a:buFontTx/>
              <a:buNone/>
            </a:pPr>
            <a:r>
              <a:rPr lang="tr-TR" altLang="tr-TR" sz="2000"/>
              <a:t/>
            </a:r>
            <a:br>
              <a:rPr lang="tr-TR" altLang="tr-TR" sz="2000"/>
            </a:br>
            <a:endParaRPr lang="tr-TR" altLang="tr-TR" sz="2200"/>
          </a:p>
        </p:txBody>
      </p:sp>
      <p:pic>
        <p:nvPicPr>
          <p:cNvPr id="8200" name="Picture 14" descr="Forward">
            <a:hlinkClick r:id="" action="ppaction://hlinkshowjump?jump=nextslid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363" y="6524625"/>
            <a:ext cx="287337"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1" name="Picture 15" descr="Forward">
            <a:hlinkClick r:id="" action="ppaction://hlinkshowjump?jump=previousslide"/>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1275" y="6524625"/>
            <a:ext cx="287338"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2" name="Rectangle 18">
            <a:hlinkClick r:id="" action="ppaction://hlinkshowjump?jump=nextslide"/>
            <a:hlinkHover r:id="" action="ppaction://noaction">
              <a:snd r:embed="rId5" name="click.wav"/>
            </a:hlinkHover>
          </p:cNvPr>
          <p:cNvSpPr>
            <a:spLocks noChangeArrowheads="1"/>
          </p:cNvSpPr>
          <p:nvPr/>
        </p:nvSpPr>
        <p:spPr bwMode="auto">
          <a:xfrm>
            <a:off x="4572000" y="6453188"/>
            <a:ext cx="1512888" cy="404812"/>
          </a:xfrm>
          <a:prstGeom prst="rect">
            <a:avLst/>
          </a:prstGeom>
          <a:solidFill>
            <a:srgbClr val="B0D5F6">
              <a:alpha val="0"/>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tr-TR" altLang="tr-TR" sz="1000"/>
              <a:t>	Sonraki</a:t>
            </a:r>
          </a:p>
        </p:txBody>
      </p:sp>
      <p:sp>
        <p:nvSpPr>
          <p:cNvPr id="8203" name="Rectangle 19">
            <a:hlinkClick r:id="" action="ppaction://hlinkshowjump?jump=previousslide"/>
            <a:hlinkHover r:id="" action="ppaction://noaction">
              <a:snd r:embed="rId5" name="click.wav"/>
            </a:hlinkHover>
          </p:cNvPr>
          <p:cNvSpPr>
            <a:spLocks noChangeArrowheads="1"/>
          </p:cNvSpPr>
          <p:nvPr/>
        </p:nvSpPr>
        <p:spPr bwMode="auto">
          <a:xfrm>
            <a:off x="2700338" y="6453188"/>
            <a:ext cx="1512887" cy="404812"/>
          </a:xfrm>
          <a:prstGeom prst="rect">
            <a:avLst/>
          </a:prstGeom>
          <a:solidFill>
            <a:srgbClr val="B0D5F6">
              <a:alpha val="0"/>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tr-TR" altLang="tr-TR" sz="1000"/>
              <a:t>Önceki	</a:t>
            </a:r>
          </a:p>
        </p:txBody>
      </p:sp>
      <p:sp>
        <p:nvSpPr>
          <p:cNvPr id="15" name="14 Dikdörtgen"/>
          <p:cNvSpPr/>
          <p:nvPr/>
        </p:nvSpPr>
        <p:spPr>
          <a:xfrm>
            <a:off x="3730092" y="0"/>
            <a:ext cx="1351653" cy="369332"/>
          </a:xfrm>
          <a:prstGeom prst="rect">
            <a:avLst/>
          </a:prstGeom>
          <a:noFill/>
        </p:spPr>
        <p:txBody>
          <a:bodyPr wrap="none">
            <a:spAutoFit/>
          </a:bodyPr>
          <a:lstStyle/>
          <a:p>
            <a:pPr algn="ctr">
              <a:defRPr/>
            </a:pPr>
            <a:r>
              <a:rPr lang="tr-TR" b="1" dirty="0">
                <a:ln w="18000">
                  <a:solidFill>
                    <a:srgbClr val="333399">
                      <a:satMod val="140000"/>
                    </a:srgbClr>
                  </a:solidFill>
                  <a:prstDash val="solid"/>
                  <a:miter lim="800000"/>
                </a:ln>
                <a:solidFill>
                  <a:srgbClr val="0066FF"/>
                </a:solidFill>
              </a:rPr>
              <a:t>Ses Bilgisi</a:t>
            </a:r>
          </a:p>
        </p:txBody>
      </p:sp>
    </p:spTree>
    <p:extLst>
      <p:ext uri="{BB962C8B-B14F-4D97-AF65-F5344CB8AC3E}">
        <p14:creationId xmlns:p14="http://schemas.microsoft.com/office/powerpoint/2010/main" val="3396328994"/>
      </p:ext>
    </p:extLst>
  </p:cSld>
  <p:clrMapOvr>
    <a:masterClrMapping/>
  </p:clrMapOvr>
  <p:transition spd="slow">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0" y="188913"/>
            <a:ext cx="9144000" cy="115887"/>
          </a:xfrm>
          <a:prstGeom prst="rect">
            <a:avLst/>
          </a:prstGeom>
          <a:gradFill rotWithShape="1">
            <a:gsLst>
              <a:gs pos="0">
                <a:srgbClr val="B0D5F6"/>
              </a:gs>
              <a:gs pos="50000">
                <a:schemeClr val="bg1"/>
              </a:gs>
              <a:gs pos="100000">
                <a:srgbClr val="B0D5F6"/>
              </a:gs>
            </a:gsLst>
            <a:lin ang="0" scaled="1"/>
          </a:gradFill>
          <a:ln w="9525" algn="ctr">
            <a:solidFill>
              <a:srgbClr val="0066CC"/>
            </a:solidFill>
            <a:miter lim="800000"/>
            <a:headEnd/>
            <a:tailEnd/>
          </a:ln>
          <a:effectLst/>
        </p:spPr>
        <p:txBody>
          <a:bodyPr wrap="none" anchor="ctr"/>
          <a:lstStyle/>
          <a:p>
            <a:pPr algn="ctr" fontAlgn="auto">
              <a:spcBef>
                <a:spcPts val="0"/>
              </a:spcBef>
              <a:spcAft>
                <a:spcPts val="0"/>
              </a:spcAft>
              <a:defRPr/>
            </a:pPr>
            <a:endParaRPr lang="tr-TR">
              <a:latin typeface="+mn-lt"/>
              <a:cs typeface="+mn-cs"/>
            </a:endParaRPr>
          </a:p>
        </p:txBody>
      </p:sp>
      <p:pic>
        <p:nvPicPr>
          <p:cNvPr id="9219" name="Picture 3" descr="50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477000"/>
            <a:ext cx="9144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AutoShape 4"/>
          <p:cNvSpPr>
            <a:spLocks noChangeArrowheads="1"/>
          </p:cNvSpPr>
          <p:nvPr/>
        </p:nvSpPr>
        <p:spPr bwMode="auto">
          <a:xfrm rot="5400000">
            <a:off x="1619250" y="-1143000"/>
            <a:ext cx="5905500" cy="9144000"/>
          </a:xfrm>
          <a:prstGeom prst="roundRect">
            <a:avLst>
              <a:gd name="adj" fmla="val 8403"/>
            </a:avLst>
          </a:prstGeom>
          <a:gradFill rotWithShape="1">
            <a:gsLst>
              <a:gs pos="0">
                <a:schemeClr val="bg1"/>
              </a:gs>
              <a:gs pos="100000">
                <a:srgbClr val="B0D5F6"/>
              </a:gs>
            </a:gsLst>
            <a:lin ang="0" scaled="1"/>
          </a:gradFill>
          <a:ln w="9525" algn="ctr">
            <a:solidFill>
              <a:srgbClr val="0066CC"/>
            </a:solidFill>
            <a:round/>
            <a:headEnd/>
            <a:tailEnd/>
          </a:ln>
        </p:spPr>
        <p:txBody>
          <a:bodyPr wrap="none" anchor="ctr"/>
          <a:lstStyle/>
          <a:p>
            <a:pPr algn="ctr">
              <a:defRPr/>
            </a:pPr>
            <a:endParaRPr lang="tr-TR"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ndParaRPr>
          </a:p>
        </p:txBody>
      </p:sp>
      <p:sp>
        <p:nvSpPr>
          <p:cNvPr id="9221" name="AutoShape 8"/>
          <p:cNvSpPr>
            <a:spLocks noChangeArrowheads="1"/>
          </p:cNvSpPr>
          <p:nvPr/>
        </p:nvSpPr>
        <p:spPr bwMode="auto">
          <a:xfrm rot="5400000">
            <a:off x="4233069" y="-1605756"/>
            <a:ext cx="388938" cy="3600450"/>
          </a:xfrm>
          <a:prstGeom prst="roundRect">
            <a:avLst>
              <a:gd name="adj" fmla="val 50000"/>
            </a:avLst>
          </a:prstGeom>
          <a:gradFill rotWithShape="1">
            <a:gsLst>
              <a:gs pos="0">
                <a:schemeClr val="bg1"/>
              </a:gs>
              <a:gs pos="100000">
                <a:srgbClr val="B0D5F6"/>
              </a:gs>
            </a:gsLst>
            <a:lin ang="0" scaled="1"/>
          </a:gradFill>
          <a:ln w="9525" algn="ctr">
            <a:solidFill>
              <a:srgbClr val="0066CC"/>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tr-TR" altLang="tr-TR" sz="1800"/>
          </a:p>
        </p:txBody>
      </p:sp>
      <p:sp>
        <p:nvSpPr>
          <p:cNvPr id="9225" name="WordArt 9"/>
          <p:cNvSpPr>
            <a:spLocks noChangeArrowheads="1" noChangeShapeType="1" noTextEdit="1"/>
          </p:cNvSpPr>
          <p:nvPr/>
        </p:nvSpPr>
        <p:spPr bwMode="auto">
          <a:xfrm>
            <a:off x="2844800" y="188913"/>
            <a:ext cx="3167063" cy="360362"/>
          </a:xfrm>
          <a:prstGeom prst="rect">
            <a:avLst/>
          </a:prstGeom>
        </p:spPr>
        <p:txBody>
          <a:bodyPr wrap="none" fromWordArt="1">
            <a:prstTxWarp prst="textPlain">
              <a:avLst>
                <a:gd name="adj" fmla="val 50000"/>
              </a:avLst>
            </a:prstTxWarp>
          </a:bodyPr>
          <a:lstStyle/>
          <a:p>
            <a:pPr algn="ctr" fontAlgn="auto">
              <a:spcBef>
                <a:spcPts val="0"/>
              </a:spcBef>
              <a:spcAft>
                <a:spcPts val="0"/>
              </a:spcAft>
              <a:defRPr/>
            </a:pPr>
            <a:r>
              <a:rPr lang="it-IT"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rPr>
              <a:t>                 </a:t>
            </a:r>
          </a:p>
          <a:p>
            <a:pPr algn="ctr" fontAlgn="auto">
              <a:spcBef>
                <a:spcPts val="0"/>
              </a:spcBef>
              <a:spcAft>
                <a:spcPts val="0"/>
              </a:spcAft>
              <a:defRPr/>
            </a:pPr>
            <a:r>
              <a:rPr lang="it-IT"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rPr>
              <a:t>                      </a:t>
            </a:r>
            <a:endParaRPr lang="tr-TR"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endParaRPr>
          </a:p>
        </p:txBody>
      </p:sp>
      <p:sp>
        <p:nvSpPr>
          <p:cNvPr id="9223" name="Text Box 13"/>
          <p:cNvSpPr txBox="1">
            <a:spLocks noChangeArrowheads="1"/>
          </p:cNvSpPr>
          <p:nvPr/>
        </p:nvSpPr>
        <p:spPr bwMode="auto">
          <a:xfrm>
            <a:off x="179388" y="692150"/>
            <a:ext cx="8785225" cy="664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tr-TR" altLang="tr-TR" sz="2400" b="1">
                <a:latin typeface="Arial" charset="0"/>
              </a:rPr>
              <a:t>b. Küçük ünlü uyumu : </a:t>
            </a:r>
            <a:r>
              <a:rPr lang="tr-TR" altLang="tr-TR" sz="2400">
                <a:latin typeface="Arial" charset="0"/>
              </a:rPr>
              <a:t>Türkçe bir sözcük düz ünlülerden biri ile başlamışsa, bu ünlülerden sonra gelen ünlüler de düz olmalıdır: </a:t>
            </a:r>
            <a:br>
              <a:rPr lang="tr-TR" altLang="tr-TR" sz="2400">
                <a:latin typeface="Arial" charset="0"/>
              </a:rPr>
            </a:br>
            <a:endParaRPr lang="tr-TR" altLang="tr-TR" sz="2400">
              <a:latin typeface="Arial" charset="0"/>
            </a:endParaRPr>
          </a:p>
          <a:p>
            <a:pPr eaLnBrk="1" hangingPunct="1">
              <a:spcBef>
                <a:spcPct val="0"/>
              </a:spcBef>
              <a:buFontTx/>
              <a:buNone/>
            </a:pPr>
            <a:r>
              <a:rPr lang="tr-TR" altLang="tr-TR" sz="2400">
                <a:latin typeface="Arial" charset="0"/>
              </a:rPr>
              <a:t>Örneğin; </a:t>
            </a:r>
            <a:r>
              <a:rPr lang="tr-TR" altLang="tr-TR" sz="2400" b="1" i="1">
                <a:latin typeface="Arial" charset="0"/>
              </a:rPr>
              <a:t>“tanımak” </a:t>
            </a:r>
            <a:r>
              <a:rPr lang="tr-TR" altLang="tr-TR" sz="2400">
                <a:latin typeface="Arial" charset="0"/>
              </a:rPr>
              <a:t>sözcüğündeki bütün ünlüler düzdür. Düz ünlülerden sonra yine de ünlüler geldiğinden bu sözcük, küçük ünlü uyumuna uyar.</a:t>
            </a:r>
            <a:br>
              <a:rPr lang="tr-TR" altLang="tr-TR" sz="2400">
                <a:latin typeface="Arial" charset="0"/>
              </a:rPr>
            </a:br>
            <a:endParaRPr lang="tr-TR" altLang="tr-TR" sz="2400">
              <a:latin typeface="Arial" charset="0"/>
            </a:endParaRPr>
          </a:p>
          <a:p>
            <a:pPr eaLnBrk="1" hangingPunct="1">
              <a:spcBef>
                <a:spcPct val="0"/>
              </a:spcBef>
              <a:buFontTx/>
              <a:buNone/>
            </a:pPr>
            <a:r>
              <a:rPr lang="tr-TR" altLang="tr-TR" sz="2400">
                <a:latin typeface="Arial" charset="0"/>
              </a:rPr>
              <a:t>Türkçe bir sözcük yuvarlak ünlülerden biri ile başlamışsa, bu yuvarlak ünlülerden sonra ya dar-yuvarlak (u, ü) ya da düz-geniş ünlüler (a, e) gelmelidir.</a:t>
            </a:r>
            <a:br>
              <a:rPr lang="tr-TR" altLang="tr-TR" sz="2400">
                <a:latin typeface="Arial" charset="0"/>
              </a:rPr>
            </a:br>
            <a:endParaRPr lang="tr-TR" altLang="tr-TR" sz="2400">
              <a:latin typeface="Arial" charset="0"/>
            </a:endParaRPr>
          </a:p>
          <a:p>
            <a:pPr eaLnBrk="1" hangingPunct="1">
              <a:spcBef>
                <a:spcPct val="0"/>
              </a:spcBef>
              <a:buFontTx/>
              <a:buNone/>
            </a:pPr>
            <a:r>
              <a:rPr lang="tr-TR" altLang="tr-TR" sz="2400">
                <a:latin typeface="Arial" charset="0"/>
              </a:rPr>
              <a:t>Örneğin; </a:t>
            </a:r>
            <a:r>
              <a:rPr lang="tr-TR" altLang="tr-TR" sz="2400" b="1" i="1">
                <a:latin typeface="Arial" charset="0"/>
              </a:rPr>
              <a:t>“olaylar” </a:t>
            </a:r>
            <a:r>
              <a:rPr lang="tr-TR" altLang="tr-TR" sz="2400">
                <a:latin typeface="Arial" charset="0"/>
              </a:rPr>
              <a:t>sözcüğünü ele alalım. Bu sözcük yuvarlak ünlü ile başlamış, yuvarlak ünlüden sonra da düz ünlü gelmiş. O hâlde sözcük küçük ünlü uyumuna uyar.</a:t>
            </a:r>
          </a:p>
          <a:p>
            <a:pPr eaLnBrk="1" hangingPunct="1">
              <a:spcBef>
                <a:spcPct val="0"/>
              </a:spcBef>
              <a:buFontTx/>
              <a:buNone/>
            </a:pPr>
            <a:endParaRPr lang="tr-TR" altLang="tr-TR" sz="2400">
              <a:latin typeface="Arial" charset="0"/>
            </a:endParaRPr>
          </a:p>
          <a:p>
            <a:pPr eaLnBrk="1" hangingPunct="1">
              <a:spcBef>
                <a:spcPct val="0"/>
              </a:spcBef>
              <a:buFontTx/>
              <a:buNone/>
            </a:pPr>
            <a:r>
              <a:rPr lang="tr-TR" altLang="tr-TR" sz="2000"/>
              <a:t/>
            </a:r>
            <a:br>
              <a:rPr lang="tr-TR" altLang="tr-TR" sz="2000"/>
            </a:br>
            <a:endParaRPr lang="tr-TR" altLang="tr-TR" sz="2200"/>
          </a:p>
        </p:txBody>
      </p:sp>
      <p:pic>
        <p:nvPicPr>
          <p:cNvPr id="9224" name="Picture 14" descr="Forward">
            <a:hlinkClick r:id="" action="ppaction://hlinkshowjump?jump=nextslid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363" y="6524625"/>
            <a:ext cx="287337"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5" descr="Forward">
            <a:hlinkClick r:id="" action="ppaction://hlinkshowjump?jump=previousslide"/>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1275" y="6524625"/>
            <a:ext cx="287338"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6" name="Rectangle 18">
            <a:hlinkClick r:id="" action="ppaction://hlinkshowjump?jump=nextslide"/>
            <a:hlinkHover r:id="" action="ppaction://noaction">
              <a:snd r:embed="rId5" name="click.wav"/>
            </a:hlinkHover>
          </p:cNvPr>
          <p:cNvSpPr>
            <a:spLocks noChangeArrowheads="1"/>
          </p:cNvSpPr>
          <p:nvPr/>
        </p:nvSpPr>
        <p:spPr bwMode="auto">
          <a:xfrm>
            <a:off x="4572000" y="6453188"/>
            <a:ext cx="1512888" cy="404812"/>
          </a:xfrm>
          <a:prstGeom prst="rect">
            <a:avLst/>
          </a:prstGeom>
          <a:solidFill>
            <a:srgbClr val="B0D5F6">
              <a:alpha val="0"/>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tr-TR" altLang="tr-TR" sz="1000"/>
              <a:t>	Sonraki</a:t>
            </a:r>
          </a:p>
        </p:txBody>
      </p:sp>
      <p:sp>
        <p:nvSpPr>
          <p:cNvPr id="9227" name="Rectangle 19">
            <a:hlinkClick r:id="" action="ppaction://hlinkshowjump?jump=previousslide"/>
            <a:hlinkHover r:id="" action="ppaction://noaction">
              <a:snd r:embed="rId5" name="click.wav"/>
            </a:hlinkHover>
          </p:cNvPr>
          <p:cNvSpPr>
            <a:spLocks noChangeArrowheads="1"/>
          </p:cNvSpPr>
          <p:nvPr/>
        </p:nvSpPr>
        <p:spPr bwMode="auto">
          <a:xfrm>
            <a:off x="2700338" y="6453188"/>
            <a:ext cx="1512887" cy="404812"/>
          </a:xfrm>
          <a:prstGeom prst="rect">
            <a:avLst/>
          </a:prstGeom>
          <a:solidFill>
            <a:srgbClr val="B0D5F6">
              <a:alpha val="0"/>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tr-TR" altLang="tr-TR" sz="1000"/>
              <a:t>Önceki	</a:t>
            </a:r>
          </a:p>
        </p:txBody>
      </p:sp>
      <p:sp>
        <p:nvSpPr>
          <p:cNvPr id="15" name="14 Dikdörtgen"/>
          <p:cNvSpPr/>
          <p:nvPr/>
        </p:nvSpPr>
        <p:spPr>
          <a:xfrm>
            <a:off x="3730092" y="0"/>
            <a:ext cx="1351653" cy="369332"/>
          </a:xfrm>
          <a:prstGeom prst="rect">
            <a:avLst/>
          </a:prstGeom>
          <a:noFill/>
        </p:spPr>
        <p:txBody>
          <a:bodyPr wrap="none">
            <a:spAutoFit/>
          </a:bodyPr>
          <a:lstStyle/>
          <a:p>
            <a:pPr algn="ctr">
              <a:defRPr/>
            </a:pPr>
            <a:r>
              <a:rPr lang="tr-TR" b="1" dirty="0">
                <a:ln w="18000">
                  <a:solidFill>
                    <a:srgbClr val="333399">
                      <a:satMod val="140000"/>
                    </a:srgbClr>
                  </a:solidFill>
                  <a:prstDash val="solid"/>
                  <a:miter lim="800000"/>
                </a:ln>
                <a:solidFill>
                  <a:srgbClr val="0066FF"/>
                </a:solidFill>
              </a:rPr>
              <a:t>Ses Bilgisi</a:t>
            </a:r>
          </a:p>
        </p:txBody>
      </p:sp>
    </p:spTree>
    <p:extLst>
      <p:ext uri="{BB962C8B-B14F-4D97-AF65-F5344CB8AC3E}">
        <p14:creationId xmlns:p14="http://schemas.microsoft.com/office/powerpoint/2010/main" val="2402691194"/>
      </p:ext>
    </p:extLst>
  </p:cSld>
  <p:clrMapOvr>
    <a:masterClrMapping/>
  </p:clrMapOvr>
  <p:transition spd="slow">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0" y="188913"/>
            <a:ext cx="9144000" cy="115887"/>
          </a:xfrm>
          <a:prstGeom prst="rect">
            <a:avLst/>
          </a:prstGeom>
          <a:gradFill rotWithShape="1">
            <a:gsLst>
              <a:gs pos="0">
                <a:srgbClr val="B0D5F6"/>
              </a:gs>
              <a:gs pos="50000">
                <a:schemeClr val="bg1"/>
              </a:gs>
              <a:gs pos="100000">
                <a:srgbClr val="B0D5F6"/>
              </a:gs>
            </a:gsLst>
            <a:lin ang="0" scaled="1"/>
          </a:gradFill>
          <a:ln w="9525" algn="ctr">
            <a:solidFill>
              <a:srgbClr val="0066CC"/>
            </a:solidFill>
            <a:miter lim="800000"/>
            <a:headEnd/>
            <a:tailEnd/>
          </a:ln>
          <a:effectLst/>
        </p:spPr>
        <p:txBody>
          <a:bodyPr wrap="none" anchor="ctr"/>
          <a:lstStyle/>
          <a:p>
            <a:pPr algn="ctr" fontAlgn="auto">
              <a:spcBef>
                <a:spcPts val="0"/>
              </a:spcBef>
              <a:spcAft>
                <a:spcPts val="0"/>
              </a:spcAft>
              <a:defRPr/>
            </a:pPr>
            <a:endParaRPr lang="tr-TR">
              <a:latin typeface="+mn-lt"/>
              <a:cs typeface="+mn-cs"/>
            </a:endParaRPr>
          </a:p>
        </p:txBody>
      </p:sp>
      <p:pic>
        <p:nvPicPr>
          <p:cNvPr id="10243" name="Picture 3" descr="50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477000"/>
            <a:ext cx="9144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AutoShape 4"/>
          <p:cNvSpPr>
            <a:spLocks noChangeArrowheads="1"/>
          </p:cNvSpPr>
          <p:nvPr/>
        </p:nvSpPr>
        <p:spPr bwMode="auto">
          <a:xfrm rot="5400000">
            <a:off x="1619250" y="-1143000"/>
            <a:ext cx="5905500" cy="9144000"/>
          </a:xfrm>
          <a:prstGeom prst="roundRect">
            <a:avLst>
              <a:gd name="adj" fmla="val 8403"/>
            </a:avLst>
          </a:prstGeom>
          <a:gradFill rotWithShape="1">
            <a:gsLst>
              <a:gs pos="0">
                <a:schemeClr val="bg1"/>
              </a:gs>
              <a:gs pos="100000">
                <a:srgbClr val="B0D5F6"/>
              </a:gs>
            </a:gsLst>
            <a:lin ang="0" scaled="1"/>
          </a:gradFill>
          <a:ln w="9525" algn="ctr">
            <a:solidFill>
              <a:srgbClr val="0066CC"/>
            </a:solidFill>
            <a:round/>
            <a:headEnd/>
            <a:tailEnd/>
          </a:ln>
        </p:spPr>
        <p:txBody>
          <a:bodyPr wrap="none" anchor="ctr"/>
          <a:lstStyle/>
          <a:p>
            <a:pPr algn="ctr">
              <a:defRPr/>
            </a:pPr>
            <a:endParaRPr lang="tr-TR"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ndParaRPr>
          </a:p>
        </p:txBody>
      </p:sp>
      <p:sp>
        <p:nvSpPr>
          <p:cNvPr id="10245" name="AutoShape 8"/>
          <p:cNvSpPr>
            <a:spLocks noChangeArrowheads="1"/>
          </p:cNvSpPr>
          <p:nvPr/>
        </p:nvSpPr>
        <p:spPr bwMode="auto">
          <a:xfrm rot="5400000">
            <a:off x="4233069" y="-1605756"/>
            <a:ext cx="388938" cy="3600450"/>
          </a:xfrm>
          <a:prstGeom prst="roundRect">
            <a:avLst>
              <a:gd name="adj" fmla="val 50000"/>
            </a:avLst>
          </a:prstGeom>
          <a:gradFill rotWithShape="1">
            <a:gsLst>
              <a:gs pos="0">
                <a:schemeClr val="bg1"/>
              </a:gs>
              <a:gs pos="100000">
                <a:srgbClr val="B0D5F6"/>
              </a:gs>
            </a:gsLst>
            <a:lin ang="0" scaled="1"/>
          </a:gradFill>
          <a:ln w="9525" algn="ctr">
            <a:solidFill>
              <a:srgbClr val="0066CC"/>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tr-TR" altLang="tr-TR" sz="1800"/>
          </a:p>
        </p:txBody>
      </p:sp>
      <p:sp>
        <p:nvSpPr>
          <p:cNvPr id="9225" name="WordArt 9"/>
          <p:cNvSpPr>
            <a:spLocks noChangeArrowheads="1" noChangeShapeType="1" noTextEdit="1"/>
          </p:cNvSpPr>
          <p:nvPr/>
        </p:nvSpPr>
        <p:spPr bwMode="auto">
          <a:xfrm>
            <a:off x="2844800" y="188913"/>
            <a:ext cx="3167063" cy="360362"/>
          </a:xfrm>
          <a:prstGeom prst="rect">
            <a:avLst/>
          </a:prstGeom>
        </p:spPr>
        <p:txBody>
          <a:bodyPr wrap="none" fromWordArt="1">
            <a:prstTxWarp prst="textPlain">
              <a:avLst>
                <a:gd name="adj" fmla="val 50000"/>
              </a:avLst>
            </a:prstTxWarp>
          </a:bodyPr>
          <a:lstStyle/>
          <a:p>
            <a:pPr algn="ctr" fontAlgn="auto">
              <a:spcBef>
                <a:spcPts val="0"/>
              </a:spcBef>
              <a:spcAft>
                <a:spcPts val="0"/>
              </a:spcAft>
              <a:defRPr/>
            </a:pPr>
            <a:r>
              <a:rPr lang="it-IT"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rPr>
              <a:t>                 </a:t>
            </a:r>
          </a:p>
          <a:p>
            <a:pPr algn="ctr" fontAlgn="auto">
              <a:spcBef>
                <a:spcPts val="0"/>
              </a:spcBef>
              <a:spcAft>
                <a:spcPts val="0"/>
              </a:spcAft>
              <a:defRPr/>
            </a:pPr>
            <a:r>
              <a:rPr lang="it-IT"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rPr>
              <a:t>                      </a:t>
            </a:r>
            <a:endParaRPr lang="tr-TR"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endParaRPr>
          </a:p>
        </p:txBody>
      </p:sp>
      <p:sp>
        <p:nvSpPr>
          <p:cNvPr id="10247" name="Text Box 13"/>
          <p:cNvSpPr txBox="1">
            <a:spLocks noChangeArrowheads="1"/>
          </p:cNvSpPr>
          <p:nvPr/>
        </p:nvSpPr>
        <p:spPr bwMode="auto">
          <a:xfrm>
            <a:off x="179388" y="692150"/>
            <a:ext cx="8785225" cy="664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tr-TR" altLang="tr-TR" sz="2400" b="1" i="1">
                <a:latin typeface="Arial" charset="0"/>
              </a:rPr>
              <a:t>“Salon” </a:t>
            </a:r>
            <a:r>
              <a:rPr lang="tr-TR" altLang="tr-TR" sz="2400">
                <a:latin typeface="Arial" charset="0"/>
              </a:rPr>
              <a:t>sözcüğü ise düz ünlüden sonra yukarıdaki ünlü geldiğinden küçük ünlü uyumuna uymaz. </a:t>
            </a:r>
          </a:p>
          <a:p>
            <a:pPr eaLnBrk="1" hangingPunct="1">
              <a:spcBef>
                <a:spcPct val="0"/>
              </a:spcBef>
              <a:buFontTx/>
              <a:buNone/>
            </a:pPr>
            <a:endParaRPr lang="tr-TR" altLang="tr-TR" sz="2400">
              <a:latin typeface="Arial" charset="0"/>
            </a:endParaRPr>
          </a:p>
          <a:p>
            <a:pPr eaLnBrk="1" hangingPunct="1">
              <a:spcBef>
                <a:spcPct val="0"/>
              </a:spcBef>
              <a:buFontTx/>
              <a:buNone/>
            </a:pPr>
            <a:r>
              <a:rPr lang="tr-TR" altLang="tr-TR" sz="2400">
                <a:latin typeface="Arial" charset="0"/>
              </a:rPr>
              <a:t>Küçük ünlü uyumuna uyan bir kelime büyük ünlü uyumuna da uymalıdır. </a:t>
            </a:r>
            <a:r>
              <a:rPr lang="tr-TR" altLang="tr-TR" sz="2400" b="1" i="1">
                <a:latin typeface="Arial" charset="0"/>
              </a:rPr>
              <a:t>“-yor” </a:t>
            </a:r>
            <a:r>
              <a:rPr lang="tr-TR" altLang="tr-TR" sz="2400">
                <a:latin typeface="Arial" charset="0"/>
              </a:rPr>
              <a:t>eki, hiçbir zaman küçük ünlü uyumuna uymaz. </a:t>
            </a:r>
            <a:r>
              <a:rPr lang="tr-TR" altLang="tr-TR" sz="2400" b="1" i="1">
                <a:latin typeface="Arial" charset="0"/>
              </a:rPr>
              <a:t>“Çalışıyor, gülüyor, ağlıyor” </a:t>
            </a:r>
            <a:r>
              <a:rPr lang="tr-TR" altLang="tr-TR" sz="2400">
                <a:latin typeface="Arial" charset="0"/>
              </a:rPr>
              <a:t>gibi kelimeler ilk hecesinin dışında “o” sesi bulunduğundan küçük ünlü uyumuna uymaz.</a:t>
            </a:r>
          </a:p>
          <a:p>
            <a:pPr eaLnBrk="1" hangingPunct="1">
              <a:spcBef>
                <a:spcPct val="0"/>
              </a:spcBef>
              <a:buFontTx/>
              <a:buNone/>
            </a:pPr>
            <a:endParaRPr lang="tr-TR" altLang="tr-TR" sz="2400">
              <a:latin typeface="Arial" charset="0"/>
            </a:endParaRPr>
          </a:p>
          <a:p>
            <a:pPr eaLnBrk="1" hangingPunct="1">
              <a:spcBef>
                <a:spcPct val="0"/>
              </a:spcBef>
              <a:buFontTx/>
              <a:buNone/>
            </a:pPr>
            <a:r>
              <a:rPr lang="tr-TR" altLang="tr-TR" sz="2400">
                <a:latin typeface="Arial" charset="0"/>
              </a:rPr>
              <a:t>Ayrıca şuna da dikkat etmek gerekir: Küçük ünlü aranırken kelimenin büyük ünlü uyumuna bakılmalıdır. Örneğin; </a:t>
            </a:r>
            <a:r>
              <a:rPr lang="tr-TR" altLang="tr-TR" sz="2400" b="1" i="1">
                <a:latin typeface="Arial" charset="0"/>
              </a:rPr>
              <a:t>“kalem” </a:t>
            </a:r>
            <a:r>
              <a:rPr lang="tr-TR" altLang="tr-TR" sz="2400">
                <a:latin typeface="Arial" charset="0"/>
              </a:rPr>
              <a:t>kelimesi normalde küçük ünlü uyumuna uyar. Ancak büyük ünlü uyumu kuralı dikkate alınmazsa. Öyleyse büyük ünlü uyumuna uymayan sözcükler küçük ünlü uyumuna da uymaz.</a:t>
            </a:r>
          </a:p>
          <a:p>
            <a:pPr eaLnBrk="1" hangingPunct="1">
              <a:spcBef>
                <a:spcPct val="0"/>
              </a:spcBef>
              <a:buFontTx/>
              <a:buNone/>
            </a:pPr>
            <a:endParaRPr lang="tr-TR" altLang="tr-TR" sz="2400">
              <a:latin typeface="Arial" charset="0"/>
            </a:endParaRPr>
          </a:p>
          <a:p>
            <a:pPr eaLnBrk="1" hangingPunct="1">
              <a:spcBef>
                <a:spcPct val="0"/>
              </a:spcBef>
              <a:buFontTx/>
              <a:buNone/>
            </a:pPr>
            <a:endParaRPr lang="tr-TR" altLang="tr-TR" sz="2400">
              <a:latin typeface="Arial" charset="0"/>
            </a:endParaRPr>
          </a:p>
          <a:p>
            <a:pPr eaLnBrk="1" hangingPunct="1">
              <a:spcBef>
                <a:spcPct val="0"/>
              </a:spcBef>
              <a:buFontTx/>
              <a:buNone/>
            </a:pPr>
            <a:r>
              <a:rPr lang="tr-TR" altLang="tr-TR" sz="2000"/>
              <a:t/>
            </a:r>
            <a:br>
              <a:rPr lang="tr-TR" altLang="tr-TR" sz="2000"/>
            </a:br>
            <a:endParaRPr lang="tr-TR" altLang="tr-TR" sz="2200"/>
          </a:p>
        </p:txBody>
      </p:sp>
      <p:pic>
        <p:nvPicPr>
          <p:cNvPr id="10248" name="Picture 14" descr="Forward">
            <a:hlinkClick r:id="" action="ppaction://hlinkshowjump?jump=nextslid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363" y="6524625"/>
            <a:ext cx="287337"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9" name="Picture 15" descr="Forward">
            <a:hlinkClick r:id="" action="ppaction://hlinkshowjump?jump=previousslide"/>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1275" y="6524625"/>
            <a:ext cx="287338"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0" name="Rectangle 18">
            <a:hlinkClick r:id="" action="ppaction://hlinkshowjump?jump=nextslide"/>
            <a:hlinkHover r:id="" action="ppaction://noaction">
              <a:snd r:embed="rId5" name="click.wav"/>
            </a:hlinkHover>
          </p:cNvPr>
          <p:cNvSpPr>
            <a:spLocks noChangeArrowheads="1"/>
          </p:cNvSpPr>
          <p:nvPr/>
        </p:nvSpPr>
        <p:spPr bwMode="auto">
          <a:xfrm>
            <a:off x="4572000" y="6453188"/>
            <a:ext cx="1512888" cy="404812"/>
          </a:xfrm>
          <a:prstGeom prst="rect">
            <a:avLst/>
          </a:prstGeom>
          <a:solidFill>
            <a:srgbClr val="B0D5F6">
              <a:alpha val="0"/>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tr-TR" altLang="tr-TR" sz="1000"/>
              <a:t>	Sonraki</a:t>
            </a:r>
          </a:p>
        </p:txBody>
      </p:sp>
      <p:sp>
        <p:nvSpPr>
          <p:cNvPr id="10251" name="Rectangle 19">
            <a:hlinkClick r:id="" action="ppaction://hlinkshowjump?jump=previousslide"/>
            <a:hlinkHover r:id="" action="ppaction://noaction">
              <a:snd r:embed="rId5" name="click.wav"/>
            </a:hlinkHover>
          </p:cNvPr>
          <p:cNvSpPr>
            <a:spLocks noChangeArrowheads="1"/>
          </p:cNvSpPr>
          <p:nvPr/>
        </p:nvSpPr>
        <p:spPr bwMode="auto">
          <a:xfrm>
            <a:off x="2700338" y="6453188"/>
            <a:ext cx="1512887" cy="404812"/>
          </a:xfrm>
          <a:prstGeom prst="rect">
            <a:avLst/>
          </a:prstGeom>
          <a:solidFill>
            <a:srgbClr val="B0D5F6">
              <a:alpha val="0"/>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tr-TR" altLang="tr-TR" sz="1000"/>
              <a:t>Önceki	</a:t>
            </a:r>
          </a:p>
        </p:txBody>
      </p:sp>
      <p:sp>
        <p:nvSpPr>
          <p:cNvPr id="15" name="14 Dikdörtgen"/>
          <p:cNvSpPr/>
          <p:nvPr/>
        </p:nvSpPr>
        <p:spPr>
          <a:xfrm>
            <a:off x="3730092" y="0"/>
            <a:ext cx="1351653" cy="369332"/>
          </a:xfrm>
          <a:prstGeom prst="rect">
            <a:avLst/>
          </a:prstGeom>
          <a:noFill/>
        </p:spPr>
        <p:txBody>
          <a:bodyPr wrap="none">
            <a:spAutoFit/>
          </a:bodyPr>
          <a:lstStyle/>
          <a:p>
            <a:pPr algn="ctr">
              <a:defRPr/>
            </a:pPr>
            <a:r>
              <a:rPr lang="tr-TR" b="1" dirty="0">
                <a:ln w="18000">
                  <a:solidFill>
                    <a:srgbClr val="333399">
                      <a:satMod val="140000"/>
                    </a:srgbClr>
                  </a:solidFill>
                  <a:prstDash val="solid"/>
                  <a:miter lim="800000"/>
                </a:ln>
                <a:solidFill>
                  <a:srgbClr val="0066FF"/>
                </a:solidFill>
              </a:rPr>
              <a:t>Ses Bilgisi</a:t>
            </a:r>
          </a:p>
        </p:txBody>
      </p:sp>
    </p:spTree>
    <p:extLst>
      <p:ext uri="{BB962C8B-B14F-4D97-AF65-F5344CB8AC3E}">
        <p14:creationId xmlns:p14="http://schemas.microsoft.com/office/powerpoint/2010/main" val="2738988670"/>
      </p:ext>
    </p:extLst>
  </p:cSld>
  <p:clrMapOvr>
    <a:masterClrMapping/>
  </p:clrMapOvr>
  <p:transition spd="slow">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0" y="188913"/>
            <a:ext cx="9144000" cy="115887"/>
          </a:xfrm>
          <a:prstGeom prst="rect">
            <a:avLst/>
          </a:prstGeom>
          <a:gradFill rotWithShape="1">
            <a:gsLst>
              <a:gs pos="0">
                <a:srgbClr val="B0D5F6"/>
              </a:gs>
              <a:gs pos="50000">
                <a:schemeClr val="bg1"/>
              </a:gs>
              <a:gs pos="100000">
                <a:srgbClr val="B0D5F6"/>
              </a:gs>
            </a:gsLst>
            <a:lin ang="0" scaled="1"/>
          </a:gradFill>
          <a:ln w="9525" algn="ctr">
            <a:solidFill>
              <a:srgbClr val="0066CC"/>
            </a:solidFill>
            <a:miter lim="800000"/>
            <a:headEnd/>
            <a:tailEnd/>
          </a:ln>
          <a:effectLst/>
        </p:spPr>
        <p:txBody>
          <a:bodyPr wrap="none" anchor="ctr"/>
          <a:lstStyle/>
          <a:p>
            <a:pPr algn="ctr" fontAlgn="auto">
              <a:spcBef>
                <a:spcPts val="0"/>
              </a:spcBef>
              <a:spcAft>
                <a:spcPts val="0"/>
              </a:spcAft>
              <a:defRPr/>
            </a:pPr>
            <a:endParaRPr lang="tr-TR">
              <a:latin typeface="+mn-lt"/>
              <a:cs typeface="+mn-cs"/>
            </a:endParaRPr>
          </a:p>
        </p:txBody>
      </p:sp>
      <p:pic>
        <p:nvPicPr>
          <p:cNvPr id="14339" name="Picture 3" descr="50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477000"/>
            <a:ext cx="9144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AutoShape 4"/>
          <p:cNvSpPr>
            <a:spLocks noChangeArrowheads="1"/>
          </p:cNvSpPr>
          <p:nvPr/>
        </p:nvSpPr>
        <p:spPr bwMode="auto">
          <a:xfrm rot="5400000">
            <a:off x="1619250" y="-1143000"/>
            <a:ext cx="5905500" cy="9144000"/>
          </a:xfrm>
          <a:prstGeom prst="roundRect">
            <a:avLst>
              <a:gd name="adj" fmla="val 8403"/>
            </a:avLst>
          </a:prstGeom>
          <a:gradFill rotWithShape="1">
            <a:gsLst>
              <a:gs pos="0">
                <a:schemeClr val="bg1"/>
              </a:gs>
              <a:gs pos="100000">
                <a:srgbClr val="B0D5F6"/>
              </a:gs>
            </a:gsLst>
            <a:lin ang="0" scaled="1"/>
          </a:gradFill>
          <a:ln w="9525" algn="ctr">
            <a:solidFill>
              <a:srgbClr val="0066CC"/>
            </a:solidFill>
            <a:round/>
            <a:headEnd/>
            <a:tailEnd/>
          </a:ln>
        </p:spPr>
        <p:txBody>
          <a:bodyPr wrap="none" anchor="ctr"/>
          <a:lstStyle/>
          <a:p>
            <a:pPr algn="ctr">
              <a:defRPr/>
            </a:pPr>
            <a:endParaRPr lang="tr-TR"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ndParaRPr>
          </a:p>
        </p:txBody>
      </p:sp>
      <p:sp>
        <p:nvSpPr>
          <p:cNvPr id="14341" name="AutoShape 8"/>
          <p:cNvSpPr>
            <a:spLocks noChangeArrowheads="1"/>
          </p:cNvSpPr>
          <p:nvPr/>
        </p:nvSpPr>
        <p:spPr bwMode="auto">
          <a:xfrm rot="5400000">
            <a:off x="4233069" y="-1605756"/>
            <a:ext cx="388938" cy="3600450"/>
          </a:xfrm>
          <a:prstGeom prst="roundRect">
            <a:avLst>
              <a:gd name="adj" fmla="val 50000"/>
            </a:avLst>
          </a:prstGeom>
          <a:gradFill rotWithShape="1">
            <a:gsLst>
              <a:gs pos="0">
                <a:schemeClr val="bg1"/>
              </a:gs>
              <a:gs pos="100000">
                <a:srgbClr val="B0D5F6"/>
              </a:gs>
            </a:gsLst>
            <a:lin ang="0" scaled="1"/>
          </a:gradFill>
          <a:ln w="9525" algn="ctr">
            <a:solidFill>
              <a:srgbClr val="0066CC"/>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tr-TR" altLang="tr-TR" sz="1800"/>
          </a:p>
        </p:txBody>
      </p:sp>
      <p:sp>
        <p:nvSpPr>
          <p:cNvPr id="9225" name="WordArt 9"/>
          <p:cNvSpPr>
            <a:spLocks noChangeArrowheads="1" noChangeShapeType="1" noTextEdit="1"/>
          </p:cNvSpPr>
          <p:nvPr/>
        </p:nvSpPr>
        <p:spPr bwMode="auto">
          <a:xfrm>
            <a:off x="2844800" y="188913"/>
            <a:ext cx="3167063" cy="360362"/>
          </a:xfrm>
          <a:prstGeom prst="rect">
            <a:avLst/>
          </a:prstGeom>
        </p:spPr>
        <p:txBody>
          <a:bodyPr wrap="none" fromWordArt="1">
            <a:prstTxWarp prst="textPlain">
              <a:avLst>
                <a:gd name="adj" fmla="val 50000"/>
              </a:avLst>
            </a:prstTxWarp>
          </a:bodyPr>
          <a:lstStyle/>
          <a:p>
            <a:pPr algn="ctr" fontAlgn="auto">
              <a:spcBef>
                <a:spcPts val="0"/>
              </a:spcBef>
              <a:spcAft>
                <a:spcPts val="0"/>
              </a:spcAft>
              <a:defRPr/>
            </a:pPr>
            <a:r>
              <a:rPr lang="it-IT"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rPr>
              <a:t>                 </a:t>
            </a:r>
          </a:p>
          <a:p>
            <a:pPr algn="ctr" fontAlgn="auto">
              <a:spcBef>
                <a:spcPts val="0"/>
              </a:spcBef>
              <a:spcAft>
                <a:spcPts val="0"/>
              </a:spcAft>
              <a:defRPr/>
            </a:pPr>
            <a:r>
              <a:rPr lang="it-IT"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rPr>
              <a:t>                      </a:t>
            </a:r>
            <a:endParaRPr lang="tr-TR"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endParaRPr>
          </a:p>
        </p:txBody>
      </p:sp>
      <p:sp>
        <p:nvSpPr>
          <p:cNvPr id="14343" name="Text Box 13"/>
          <p:cNvSpPr txBox="1">
            <a:spLocks noChangeArrowheads="1"/>
          </p:cNvSpPr>
          <p:nvPr/>
        </p:nvSpPr>
        <p:spPr bwMode="auto">
          <a:xfrm>
            <a:off x="179388" y="692150"/>
            <a:ext cx="8785225" cy="590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tr-TR" altLang="tr-TR" sz="2400" b="1">
                <a:latin typeface="Arial" charset="0"/>
              </a:rPr>
              <a:t>c. Ses Düşmesi (Ünlü Düşmesi)</a:t>
            </a:r>
            <a:r>
              <a:rPr lang="tr-TR" altLang="tr-TR" sz="2400">
                <a:latin typeface="Arial" charset="0"/>
              </a:rPr>
              <a:t/>
            </a:r>
            <a:br>
              <a:rPr lang="tr-TR" altLang="tr-TR" sz="2400">
                <a:latin typeface="Arial" charset="0"/>
              </a:rPr>
            </a:br>
            <a:endParaRPr lang="tr-TR" altLang="tr-TR" sz="2400">
              <a:latin typeface="Arial" charset="0"/>
            </a:endParaRPr>
          </a:p>
          <a:p>
            <a:pPr eaLnBrk="1" hangingPunct="1">
              <a:spcBef>
                <a:spcPct val="0"/>
              </a:spcBef>
              <a:buFontTx/>
              <a:buNone/>
            </a:pPr>
            <a:r>
              <a:rPr lang="tr-TR" altLang="tr-TR" sz="2400">
                <a:latin typeface="Arial" charset="0"/>
              </a:rPr>
              <a:t>Değişik nedenlerden dolayı Türkçe kelimelerin aslında olan bazı sesler düşer. Buna </a:t>
            </a:r>
            <a:r>
              <a:rPr lang="tr-TR" altLang="tr-TR" sz="2400" b="1">
                <a:latin typeface="Arial" charset="0"/>
              </a:rPr>
              <a:t>ses düşmesi </a:t>
            </a:r>
            <a:r>
              <a:rPr lang="tr-TR" altLang="tr-TR" sz="2400">
                <a:latin typeface="Arial" charset="0"/>
              </a:rPr>
              <a:t>denir.</a:t>
            </a:r>
            <a:br>
              <a:rPr lang="tr-TR" altLang="tr-TR" sz="2400">
                <a:latin typeface="Arial" charset="0"/>
              </a:rPr>
            </a:br>
            <a:endParaRPr lang="tr-TR" altLang="tr-TR" sz="2400">
              <a:latin typeface="Arial" charset="0"/>
            </a:endParaRPr>
          </a:p>
          <a:p>
            <a:pPr eaLnBrk="1" hangingPunct="1">
              <a:spcBef>
                <a:spcPct val="0"/>
              </a:spcBef>
              <a:buFontTx/>
              <a:buNone/>
            </a:pPr>
            <a:r>
              <a:rPr lang="tr-TR" altLang="tr-TR" sz="2400">
                <a:latin typeface="Arial" charset="0"/>
              </a:rPr>
              <a:t>İkinci hecesinde dar ünlü bulunan kelimelere ünlü ile başlayan bir ek getirildiğinde dar ünlü düşer. Buna </a:t>
            </a:r>
            <a:r>
              <a:rPr lang="tr-TR" altLang="tr-TR" sz="2400" b="1">
                <a:latin typeface="Arial" charset="0"/>
              </a:rPr>
              <a:t>hece düşmesi </a:t>
            </a:r>
            <a:r>
              <a:rPr lang="tr-TR" altLang="tr-TR" sz="2400">
                <a:latin typeface="Arial" charset="0"/>
              </a:rPr>
              <a:t>denir.</a:t>
            </a:r>
          </a:p>
          <a:p>
            <a:pPr eaLnBrk="1" hangingPunct="1">
              <a:spcBef>
                <a:spcPct val="0"/>
              </a:spcBef>
              <a:buFontTx/>
              <a:buNone/>
            </a:pPr>
            <a:endParaRPr lang="tr-TR" altLang="tr-TR" sz="2400" b="1" i="1">
              <a:latin typeface="Arial" charset="0"/>
            </a:endParaRPr>
          </a:p>
          <a:p>
            <a:pPr eaLnBrk="1" hangingPunct="1">
              <a:spcBef>
                <a:spcPct val="0"/>
              </a:spcBef>
              <a:buFontTx/>
              <a:buNone/>
            </a:pPr>
            <a:r>
              <a:rPr lang="tr-TR" altLang="tr-TR" sz="2400" b="1" i="1">
                <a:latin typeface="Arial" charset="0"/>
              </a:rPr>
              <a:t>	Fikir       	</a:t>
            </a:r>
            <a:r>
              <a:rPr lang="tr-TR" altLang="tr-TR" sz="2400" i="1">
                <a:latin typeface="Arial" charset="0"/>
              </a:rPr>
              <a:t>değil      	</a:t>
            </a:r>
            <a:r>
              <a:rPr lang="tr-TR" altLang="tr-TR" sz="2400" b="1" i="1">
                <a:latin typeface="Arial" charset="0"/>
              </a:rPr>
              <a:t>fikri</a:t>
            </a:r>
            <a:r>
              <a:rPr lang="tr-TR" altLang="tr-TR" sz="2400">
                <a:latin typeface="Arial" charset="0"/>
              </a:rPr>
              <a:t> </a:t>
            </a:r>
            <a:r>
              <a:rPr lang="tr-TR" altLang="tr-TR" sz="2400" b="1" i="1">
                <a:latin typeface="Arial" charset="0"/>
              </a:rPr>
              <a:t> </a:t>
            </a:r>
            <a:r>
              <a:rPr lang="tr-TR" altLang="tr-TR" sz="2400">
                <a:latin typeface="Arial" charset="0"/>
              </a:rPr>
              <a:t/>
            </a:r>
            <a:br>
              <a:rPr lang="tr-TR" altLang="tr-TR" sz="2400">
                <a:latin typeface="Arial" charset="0"/>
              </a:rPr>
            </a:br>
            <a:r>
              <a:rPr lang="tr-TR" altLang="tr-TR" sz="2400">
                <a:latin typeface="Arial" charset="0"/>
              </a:rPr>
              <a:t>	</a:t>
            </a:r>
            <a:r>
              <a:rPr lang="tr-TR" altLang="tr-TR" sz="2400" b="1" i="1">
                <a:latin typeface="Arial" charset="0"/>
              </a:rPr>
              <a:t>burun       	</a:t>
            </a:r>
            <a:r>
              <a:rPr lang="tr-TR" altLang="tr-TR" sz="2400" i="1">
                <a:latin typeface="Arial" charset="0"/>
              </a:rPr>
              <a:t>değil         	</a:t>
            </a:r>
            <a:r>
              <a:rPr lang="tr-TR" altLang="tr-TR" sz="2400" b="1" i="1">
                <a:latin typeface="Arial" charset="0"/>
              </a:rPr>
              <a:t>burnu</a:t>
            </a:r>
            <a:r>
              <a:rPr lang="tr-TR" altLang="tr-TR" sz="2400">
                <a:latin typeface="Arial" charset="0"/>
              </a:rPr>
              <a:t/>
            </a:r>
            <a:br>
              <a:rPr lang="tr-TR" altLang="tr-TR" sz="2400">
                <a:latin typeface="Arial" charset="0"/>
              </a:rPr>
            </a:br>
            <a:r>
              <a:rPr lang="tr-TR" altLang="tr-TR" sz="2400">
                <a:latin typeface="Arial" charset="0"/>
              </a:rPr>
              <a:t>	</a:t>
            </a:r>
            <a:r>
              <a:rPr lang="tr-TR" altLang="tr-TR" sz="2400" b="1" i="1">
                <a:latin typeface="Arial" charset="0"/>
              </a:rPr>
              <a:t>ömür</a:t>
            </a:r>
            <a:r>
              <a:rPr lang="tr-TR" altLang="tr-TR" sz="2400">
                <a:latin typeface="Arial" charset="0"/>
              </a:rPr>
              <a:t>         	</a:t>
            </a:r>
            <a:r>
              <a:rPr lang="tr-TR" altLang="tr-TR" sz="2400" i="1">
                <a:latin typeface="Arial" charset="0"/>
              </a:rPr>
              <a:t>değil          </a:t>
            </a:r>
            <a:r>
              <a:rPr lang="tr-TR" altLang="tr-TR" sz="2400" b="1" i="1">
                <a:latin typeface="Arial" charset="0"/>
              </a:rPr>
              <a:t> 	ömrü</a:t>
            </a:r>
            <a:endParaRPr lang="tr-TR" altLang="tr-TR" sz="2400">
              <a:latin typeface="Arial" charset="0"/>
            </a:endParaRPr>
          </a:p>
          <a:p>
            <a:pPr eaLnBrk="1" hangingPunct="1">
              <a:spcBef>
                <a:spcPct val="0"/>
              </a:spcBef>
              <a:buFontTx/>
              <a:buNone/>
            </a:pPr>
            <a:endParaRPr lang="tr-TR" altLang="tr-TR" sz="2400">
              <a:latin typeface="Arial" charset="0"/>
            </a:endParaRPr>
          </a:p>
          <a:p>
            <a:pPr eaLnBrk="1" hangingPunct="1">
              <a:spcBef>
                <a:spcPct val="0"/>
              </a:spcBef>
              <a:buFontTx/>
              <a:buNone/>
            </a:pPr>
            <a:endParaRPr lang="tr-TR" altLang="tr-TR" sz="2400">
              <a:latin typeface="Arial" charset="0"/>
            </a:endParaRPr>
          </a:p>
          <a:p>
            <a:pPr eaLnBrk="1" hangingPunct="1">
              <a:spcBef>
                <a:spcPct val="0"/>
              </a:spcBef>
              <a:buFontTx/>
              <a:buNone/>
            </a:pPr>
            <a:endParaRPr lang="tr-TR" altLang="tr-TR" sz="2400">
              <a:latin typeface="Arial" charset="0"/>
            </a:endParaRPr>
          </a:p>
          <a:p>
            <a:pPr eaLnBrk="1" hangingPunct="1">
              <a:spcBef>
                <a:spcPct val="0"/>
              </a:spcBef>
              <a:buFontTx/>
              <a:buNone/>
            </a:pPr>
            <a:r>
              <a:rPr lang="tr-TR" altLang="tr-TR" sz="2000"/>
              <a:t/>
            </a:r>
            <a:br>
              <a:rPr lang="tr-TR" altLang="tr-TR" sz="2000"/>
            </a:br>
            <a:endParaRPr lang="tr-TR" altLang="tr-TR" sz="2200"/>
          </a:p>
        </p:txBody>
      </p:sp>
      <p:pic>
        <p:nvPicPr>
          <p:cNvPr id="14344" name="Picture 14" descr="Forward">
            <a:hlinkClick r:id="" action="ppaction://hlinkshowjump?jump=nextslid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363" y="6524625"/>
            <a:ext cx="287337"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5" name="Picture 15" descr="Forward">
            <a:hlinkClick r:id="" action="ppaction://hlinkshowjump?jump=previousslide"/>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1275" y="6524625"/>
            <a:ext cx="287338"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6" name="Rectangle 18">
            <a:hlinkClick r:id="" action="ppaction://hlinkshowjump?jump=nextslide"/>
            <a:hlinkHover r:id="" action="ppaction://noaction">
              <a:snd r:embed="rId5" name="click.wav"/>
            </a:hlinkHover>
          </p:cNvPr>
          <p:cNvSpPr>
            <a:spLocks noChangeArrowheads="1"/>
          </p:cNvSpPr>
          <p:nvPr/>
        </p:nvSpPr>
        <p:spPr bwMode="auto">
          <a:xfrm>
            <a:off x="4572000" y="6453188"/>
            <a:ext cx="1512888" cy="404812"/>
          </a:xfrm>
          <a:prstGeom prst="rect">
            <a:avLst/>
          </a:prstGeom>
          <a:solidFill>
            <a:srgbClr val="B0D5F6">
              <a:alpha val="0"/>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tr-TR" altLang="tr-TR" sz="1000"/>
              <a:t>	Sonraki</a:t>
            </a:r>
          </a:p>
        </p:txBody>
      </p:sp>
      <p:sp>
        <p:nvSpPr>
          <p:cNvPr id="14347" name="Rectangle 19">
            <a:hlinkClick r:id="" action="ppaction://hlinkshowjump?jump=previousslide"/>
            <a:hlinkHover r:id="" action="ppaction://noaction">
              <a:snd r:embed="rId5" name="click.wav"/>
            </a:hlinkHover>
          </p:cNvPr>
          <p:cNvSpPr>
            <a:spLocks noChangeArrowheads="1"/>
          </p:cNvSpPr>
          <p:nvPr/>
        </p:nvSpPr>
        <p:spPr bwMode="auto">
          <a:xfrm>
            <a:off x="2700338" y="6453188"/>
            <a:ext cx="1512887" cy="404812"/>
          </a:xfrm>
          <a:prstGeom prst="rect">
            <a:avLst/>
          </a:prstGeom>
          <a:solidFill>
            <a:srgbClr val="B0D5F6">
              <a:alpha val="0"/>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tr-TR" altLang="tr-TR" sz="1000"/>
              <a:t>Önceki	</a:t>
            </a:r>
          </a:p>
        </p:txBody>
      </p:sp>
      <p:sp>
        <p:nvSpPr>
          <p:cNvPr id="15" name="14 Dikdörtgen"/>
          <p:cNvSpPr/>
          <p:nvPr/>
        </p:nvSpPr>
        <p:spPr>
          <a:xfrm>
            <a:off x="3730092" y="0"/>
            <a:ext cx="1351653" cy="369332"/>
          </a:xfrm>
          <a:prstGeom prst="rect">
            <a:avLst/>
          </a:prstGeom>
          <a:noFill/>
        </p:spPr>
        <p:txBody>
          <a:bodyPr wrap="none">
            <a:spAutoFit/>
          </a:bodyPr>
          <a:lstStyle/>
          <a:p>
            <a:pPr algn="ctr">
              <a:defRPr/>
            </a:pPr>
            <a:r>
              <a:rPr lang="tr-TR" b="1" dirty="0">
                <a:ln w="18000">
                  <a:solidFill>
                    <a:srgbClr val="333399">
                      <a:satMod val="140000"/>
                    </a:srgbClr>
                  </a:solidFill>
                  <a:prstDash val="solid"/>
                  <a:miter lim="800000"/>
                </a:ln>
                <a:solidFill>
                  <a:srgbClr val="0066FF"/>
                </a:solidFill>
              </a:rPr>
              <a:t>Ses Bilgisi</a:t>
            </a:r>
          </a:p>
        </p:txBody>
      </p:sp>
    </p:spTree>
    <p:extLst>
      <p:ext uri="{BB962C8B-B14F-4D97-AF65-F5344CB8AC3E}">
        <p14:creationId xmlns:p14="http://schemas.microsoft.com/office/powerpoint/2010/main" val="2188620456"/>
      </p:ext>
    </p:extLst>
  </p:cSld>
  <p:clrMapOvr>
    <a:masterClrMapping/>
  </p:clrMapOvr>
  <p:transition spd="slow">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0" y="188913"/>
            <a:ext cx="9144000" cy="115887"/>
          </a:xfrm>
          <a:prstGeom prst="rect">
            <a:avLst/>
          </a:prstGeom>
          <a:gradFill rotWithShape="1">
            <a:gsLst>
              <a:gs pos="0">
                <a:srgbClr val="B0D5F6"/>
              </a:gs>
              <a:gs pos="50000">
                <a:schemeClr val="bg1"/>
              </a:gs>
              <a:gs pos="100000">
                <a:srgbClr val="B0D5F6"/>
              </a:gs>
            </a:gsLst>
            <a:lin ang="0" scaled="1"/>
          </a:gradFill>
          <a:ln w="9525" algn="ctr">
            <a:solidFill>
              <a:srgbClr val="0066CC"/>
            </a:solidFill>
            <a:miter lim="800000"/>
            <a:headEnd/>
            <a:tailEnd/>
          </a:ln>
          <a:effectLst/>
        </p:spPr>
        <p:txBody>
          <a:bodyPr wrap="none" anchor="ctr"/>
          <a:lstStyle/>
          <a:p>
            <a:pPr algn="ctr" fontAlgn="auto">
              <a:spcBef>
                <a:spcPts val="0"/>
              </a:spcBef>
              <a:spcAft>
                <a:spcPts val="0"/>
              </a:spcAft>
              <a:defRPr/>
            </a:pPr>
            <a:endParaRPr lang="tr-TR">
              <a:latin typeface="+mn-lt"/>
              <a:cs typeface="+mn-cs"/>
            </a:endParaRPr>
          </a:p>
        </p:txBody>
      </p:sp>
      <p:pic>
        <p:nvPicPr>
          <p:cNvPr id="15363" name="Picture 3" descr="50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477000"/>
            <a:ext cx="9144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AutoShape 4"/>
          <p:cNvSpPr>
            <a:spLocks noChangeArrowheads="1"/>
          </p:cNvSpPr>
          <p:nvPr/>
        </p:nvSpPr>
        <p:spPr bwMode="auto">
          <a:xfrm rot="5400000">
            <a:off x="1619250" y="-1143000"/>
            <a:ext cx="5905500" cy="9144000"/>
          </a:xfrm>
          <a:prstGeom prst="roundRect">
            <a:avLst>
              <a:gd name="adj" fmla="val 8403"/>
            </a:avLst>
          </a:prstGeom>
          <a:gradFill rotWithShape="1">
            <a:gsLst>
              <a:gs pos="0">
                <a:schemeClr val="bg1"/>
              </a:gs>
              <a:gs pos="100000">
                <a:srgbClr val="B0D5F6"/>
              </a:gs>
            </a:gsLst>
            <a:lin ang="0" scaled="1"/>
          </a:gradFill>
          <a:ln w="9525" algn="ctr">
            <a:solidFill>
              <a:srgbClr val="0066CC"/>
            </a:solidFill>
            <a:round/>
            <a:headEnd/>
            <a:tailEnd/>
          </a:ln>
        </p:spPr>
        <p:txBody>
          <a:bodyPr wrap="none" anchor="ctr"/>
          <a:lstStyle/>
          <a:p>
            <a:pPr algn="ctr">
              <a:defRPr/>
            </a:pPr>
            <a:endParaRPr lang="tr-TR"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ndParaRPr>
          </a:p>
        </p:txBody>
      </p:sp>
      <p:sp>
        <p:nvSpPr>
          <p:cNvPr id="15365" name="AutoShape 8"/>
          <p:cNvSpPr>
            <a:spLocks noChangeArrowheads="1"/>
          </p:cNvSpPr>
          <p:nvPr/>
        </p:nvSpPr>
        <p:spPr bwMode="auto">
          <a:xfrm rot="5400000">
            <a:off x="4233069" y="-1605756"/>
            <a:ext cx="388938" cy="3600450"/>
          </a:xfrm>
          <a:prstGeom prst="roundRect">
            <a:avLst>
              <a:gd name="adj" fmla="val 50000"/>
            </a:avLst>
          </a:prstGeom>
          <a:gradFill rotWithShape="1">
            <a:gsLst>
              <a:gs pos="0">
                <a:schemeClr val="bg1"/>
              </a:gs>
              <a:gs pos="100000">
                <a:srgbClr val="B0D5F6"/>
              </a:gs>
            </a:gsLst>
            <a:lin ang="0" scaled="1"/>
          </a:gradFill>
          <a:ln w="9525" algn="ctr">
            <a:solidFill>
              <a:srgbClr val="0066CC"/>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tr-TR" altLang="tr-TR" sz="1800"/>
          </a:p>
        </p:txBody>
      </p:sp>
      <p:sp>
        <p:nvSpPr>
          <p:cNvPr id="9225" name="WordArt 9"/>
          <p:cNvSpPr>
            <a:spLocks noChangeArrowheads="1" noChangeShapeType="1" noTextEdit="1"/>
          </p:cNvSpPr>
          <p:nvPr/>
        </p:nvSpPr>
        <p:spPr bwMode="auto">
          <a:xfrm>
            <a:off x="2844800" y="188913"/>
            <a:ext cx="3167063" cy="360362"/>
          </a:xfrm>
          <a:prstGeom prst="rect">
            <a:avLst/>
          </a:prstGeom>
        </p:spPr>
        <p:txBody>
          <a:bodyPr wrap="none" fromWordArt="1">
            <a:prstTxWarp prst="textPlain">
              <a:avLst>
                <a:gd name="adj" fmla="val 50000"/>
              </a:avLst>
            </a:prstTxWarp>
          </a:bodyPr>
          <a:lstStyle/>
          <a:p>
            <a:pPr algn="ctr" fontAlgn="auto">
              <a:spcBef>
                <a:spcPts val="0"/>
              </a:spcBef>
              <a:spcAft>
                <a:spcPts val="0"/>
              </a:spcAft>
              <a:defRPr/>
            </a:pPr>
            <a:r>
              <a:rPr lang="it-IT"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rPr>
              <a:t>                 </a:t>
            </a:r>
          </a:p>
          <a:p>
            <a:pPr algn="ctr" fontAlgn="auto">
              <a:spcBef>
                <a:spcPts val="0"/>
              </a:spcBef>
              <a:spcAft>
                <a:spcPts val="0"/>
              </a:spcAft>
              <a:defRPr/>
            </a:pPr>
            <a:r>
              <a:rPr lang="it-IT"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rPr>
              <a:t>                      </a:t>
            </a:r>
            <a:endParaRPr lang="tr-TR"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endParaRPr>
          </a:p>
        </p:txBody>
      </p:sp>
      <p:sp>
        <p:nvSpPr>
          <p:cNvPr id="15367" name="Text Box 13"/>
          <p:cNvSpPr txBox="1">
            <a:spLocks noChangeArrowheads="1"/>
          </p:cNvSpPr>
          <p:nvPr/>
        </p:nvSpPr>
        <p:spPr bwMode="auto">
          <a:xfrm>
            <a:off x="179388" y="692150"/>
            <a:ext cx="8785225" cy="738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tr-TR" altLang="tr-TR" sz="2400">
                <a:latin typeface="Arial" charset="0"/>
              </a:rPr>
              <a:t>Yardımcı fiillerle yapılan birleşik fiillerde yardımcı fiilden önce gelen ismin ikinci hecesindeki ünlü düşer.</a:t>
            </a:r>
          </a:p>
          <a:p>
            <a:pPr eaLnBrk="1" hangingPunct="1">
              <a:spcBef>
                <a:spcPct val="0"/>
              </a:spcBef>
              <a:buFontTx/>
              <a:buNone/>
            </a:pPr>
            <a:endParaRPr lang="tr-TR" altLang="tr-TR" sz="2400" b="1" i="1">
              <a:latin typeface="Arial" charset="0"/>
            </a:endParaRPr>
          </a:p>
          <a:p>
            <a:pPr eaLnBrk="1" hangingPunct="1">
              <a:spcBef>
                <a:spcPct val="0"/>
              </a:spcBef>
              <a:buFontTx/>
              <a:buNone/>
            </a:pPr>
            <a:r>
              <a:rPr lang="tr-TR" altLang="tr-TR" sz="2400" b="1" i="1">
                <a:latin typeface="Arial" charset="0"/>
              </a:rPr>
              <a:t>kayıp olmak – kaybolmak</a:t>
            </a:r>
            <a:r>
              <a:rPr lang="tr-TR" altLang="tr-TR" sz="2400">
                <a:latin typeface="Arial" charset="0"/>
              </a:rPr>
              <a:t>	</a:t>
            </a:r>
            <a:r>
              <a:rPr lang="tr-TR" altLang="tr-TR" sz="2400" b="1" i="1">
                <a:latin typeface="Arial" charset="0"/>
              </a:rPr>
              <a:t>şükür etmek - şükretmek</a:t>
            </a:r>
            <a:r>
              <a:rPr lang="tr-TR" altLang="tr-TR" sz="2400">
                <a:latin typeface="Arial" charset="0"/>
              </a:rPr>
              <a:t/>
            </a:r>
            <a:br>
              <a:rPr lang="tr-TR" altLang="tr-TR" sz="2400">
                <a:latin typeface="Arial" charset="0"/>
              </a:rPr>
            </a:br>
            <a:r>
              <a:rPr lang="tr-TR" altLang="tr-TR" sz="2400" b="1" i="1">
                <a:latin typeface="Arial" charset="0"/>
              </a:rPr>
              <a:t>kayıt olmak – kaydolmak</a:t>
            </a:r>
            <a:r>
              <a:rPr lang="tr-TR" altLang="tr-TR" sz="2400">
                <a:latin typeface="Arial" charset="0"/>
              </a:rPr>
              <a:t>		</a:t>
            </a:r>
            <a:r>
              <a:rPr lang="tr-TR" altLang="tr-TR" sz="2400" b="1" i="1">
                <a:latin typeface="Arial" charset="0"/>
              </a:rPr>
              <a:t>fikir etmek</a:t>
            </a:r>
            <a:r>
              <a:rPr lang="tr-TR" altLang="tr-TR" sz="2400">
                <a:latin typeface="Arial" charset="0"/>
              </a:rPr>
              <a:t> - </a:t>
            </a:r>
            <a:r>
              <a:rPr lang="tr-TR" altLang="tr-TR" sz="2400" b="1" i="1">
                <a:latin typeface="Arial" charset="0"/>
              </a:rPr>
              <a:t>fikretmek</a:t>
            </a:r>
            <a:r>
              <a:rPr lang="tr-TR" altLang="tr-TR" sz="2400">
                <a:latin typeface="Arial" charset="0"/>
              </a:rPr>
              <a:t/>
            </a:r>
            <a:br>
              <a:rPr lang="tr-TR" altLang="tr-TR" sz="2400">
                <a:latin typeface="Arial" charset="0"/>
              </a:rPr>
            </a:br>
            <a:endParaRPr lang="tr-TR" altLang="tr-TR" sz="2400">
              <a:latin typeface="Arial" charset="0"/>
            </a:endParaRPr>
          </a:p>
          <a:p>
            <a:pPr eaLnBrk="1" hangingPunct="1">
              <a:spcBef>
                <a:spcPct val="0"/>
              </a:spcBef>
              <a:buFontTx/>
              <a:buNone/>
            </a:pPr>
            <a:r>
              <a:rPr lang="tr-TR" altLang="tr-TR" sz="2400">
                <a:latin typeface="Arial" charset="0"/>
              </a:rPr>
              <a:t>Bazı birleşik isimlerin oluşumunda ses düşmesi olur.</a:t>
            </a:r>
          </a:p>
          <a:p>
            <a:pPr eaLnBrk="1" hangingPunct="1">
              <a:spcBef>
                <a:spcPct val="0"/>
              </a:spcBef>
              <a:buFontTx/>
              <a:buNone/>
            </a:pPr>
            <a:endParaRPr lang="tr-TR" altLang="tr-TR" sz="2400" b="1" i="1">
              <a:latin typeface="Arial" charset="0"/>
            </a:endParaRPr>
          </a:p>
          <a:p>
            <a:pPr eaLnBrk="1" hangingPunct="1">
              <a:spcBef>
                <a:spcPct val="0"/>
              </a:spcBef>
              <a:buFontTx/>
              <a:buNone/>
            </a:pPr>
            <a:r>
              <a:rPr lang="tr-TR" altLang="tr-TR" sz="2400" b="1" i="1">
                <a:latin typeface="Arial" charset="0"/>
              </a:rPr>
              <a:t>kahve altı - kahvaltı </a:t>
            </a:r>
            <a:r>
              <a:rPr lang="tr-TR" altLang="tr-TR" sz="2400">
                <a:latin typeface="Arial" charset="0"/>
              </a:rPr>
              <a:t>	</a:t>
            </a:r>
            <a:r>
              <a:rPr lang="tr-TR" altLang="tr-TR" sz="2400" b="1" i="1">
                <a:latin typeface="Arial" charset="0"/>
              </a:rPr>
              <a:t>pazar ertesi</a:t>
            </a:r>
            <a:r>
              <a:rPr lang="tr-TR" altLang="tr-TR" sz="2400">
                <a:latin typeface="Arial" charset="0"/>
              </a:rPr>
              <a:t> - </a:t>
            </a:r>
            <a:r>
              <a:rPr lang="tr-TR" altLang="tr-TR" sz="2400" b="1" i="1">
                <a:latin typeface="Arial" charset="0"/>
              </a:rPr>
              <a:t>pazartesi</a:t>
            </a:r>
            <a:r>
              <a:rPr lang="tr-TR" altLang="tr-TR" sz="2400">
                <a:latin typeface="Arial" charset="0"/>
              </a:rPr>
              <a:t/>
            </a:r>
            <a:br>
              <a:rPr lang="tr-TR" altLang="tr-TR" sz="2400">
                <a:latin typeface="Arial" charset="0"/>
              </a:rPr>
            </a:br>
            <a:endParaRPr lang="tr-TR" altLang="tr-TR" sz="2400">
              <a:latin typeface="Arial" charset="0"/>
            </a:endParaRPr>
          </a:p>
          <a:p>
            <a:pPr eaLnBrk="1" hangingPunct="1">
              <a:spcBef>
                <a:spcPct val="0"/>
              </a:spcBef>
              <a:buFontTx/>
              <a:buNone/>
            </a:pPr>
            <a:r>
              <a:rPr lang="tr-TR" altLang="tr-TR" sz="2400">
                <a:latin typeface="Arial" charset="0"/>
              </a:rPr>
              <a:t>Sonu “k” sessizi ile biten kelimelere küçültme eki (-cık, -cik, </a:t>
            </a:r>
          </a:p>
          <a:p>
            <a:pPr eaLnBrk="1" hangingPunct="1">
              <a:spcBef>
                <a:spcPct val="0"/>
              </a:spcBef>
              <a:buFontTx/>
              <a:buNone/>
            </a:pPr>
            <a:r>
              <a:rPr lang="tr-TR" altLang="tr-TR" sz="2400">
                <a:latin typeface="Arial" charset="0"/>
              </a:rPr>
              <a:t>-cuk, -cük) getirildiğinde “k” sessizi düşer. Buna “ünsüz düşmesi” de denir.</a:t>
            </a:r>
          </a:p>
          <a:p>
            <a:pPr eaLnBrk="1" hangingPunct="1">
              <a:spcBef>
                <a:spcPct val="0"/>
              </a:spcBef>
              <a:buFontTx/>
              <a:buNone/>
            </a:pPr>
            <a:endParaRPr lang="tr-TR" altLang="tr-TR" sz="2400" b="1" i="1">
              <a:latin typeface="Arial" charset="0"/>
            </a:endParaRPr>
          </a:p>
          <a:p>
            <a:pPr eaLnBrk="1" hangingPunct="1">
              <a:spcBef>
                <a:spcPct val="0"/>
              </a:spcBef>
              <a:buFontTx/>
              <a:buNone/>
            </a:pPr>
            <a:r>
              <a:rPr lang="tr-TR" altLang="tr-TR" sz="2400" b="1" i="1">
                <a:latin typeface="Arial" charset="0"/>
              </a:rPr>
              <a:t>ufak – cık - ufacık </a:t>
            </a:r>
            <a:r>
              <a:rPr lang="tr-TR" altLang="tr-TR" sz="2400">
                <a:latin typeface="Arial" charset="0"/>
              </a:rPr>
              <a:t> 		</a:t>
            </a:r>
            <a:r>
              <a:rPr lang="tr-TR" altLang="tr-TR" sz="2400" b="1" i="1">
                <a:latin typeface="Arial" charset="0"/>
              </a:rPr>
              <a:t>minik – cik</a:t>
            </a:r>
            <a:r>
              <a:rPr lang="tr-TR" altLang="tr-TR" sz="2400">
                <a:latin typeface="Arial" charset="0"/>
              </a:rPr>
              <a:t> - </a:t>
            </a:r>
            <a:r>
              <a:rPr lang="tr-TR" altLang="tr-TR" sz="2400" b="1" i="1">
                <a:latin typeface="Arial" charset="0"/>
              </a:rPr>
              <a:t>minicik</a:t>
            </a:r>
            <a:endParaRPr lang="tr-TR" altLang="tr-TR" sz="2400">
              <a:latin typeface="Arial" charset="0"/>
            </a:endParaRPr>
          </a:p>
          <a:p>
            <a:pPr eaLnBrk="1" hangingPunct="1">
              <a:spcBef>
                <a:spcPct val="0"/>
              </a:spcBef>
              <a:buFontTx/>
              <a:buNone/>
            </a:pPr>
            <a:endParaRPr lang="tr-TR" altLang="tr-TR" sz="2400">
              <a:latin typeface="Arial" charset="0"/>
            </a:endParaRPr>
          </a:p>
          <a:p>
            <a:pPr eaLnBrk="1" hangingPunct="1">
              <a:spcBef>
                <a:spcPct val="0"/>
              </a:spcBef>
              <a:buFontTx/>
              <a:buNone/>
            </a:pPr>
            <a:endParaRPr lang="tr-TR" altLang="tr-TR" sz="2400">
              <a:latin typeface="Arial" charset="0"/>
            </a:endParaRPr>
          </a:p>
          <a:p>
            <a:pPr eaLnBrk="1" hangingPunct="1">
              <a:spcBef>
                <a:spcPct val="0"/>
              </a:spcBef>
              <a:buFontTx/>
              <a:buNone/>
            </a:pPr>
            <a:endParaRPr lang="tr-TR" altLang="tr-TR" sz="2400">
              <a:latin typeface="Arial" charset="0"/>
            </a:endParaRPr>
          </a:p>
          <a:p>
            <a:pPr eaLnBrk="1" hangingPunct="1">
              <a:spcBef>
                <a:spcPct val="0"/>
              </a:spcBef>
              <a:buFontTx/>
              <a:buNone/>
            </a:pPr>
            <a:r>
              <a:rPr lang="tr-TR" altLang="tr-TR" sz="2000"/>
              <a:t/>
            </a:r>
            <a:br>
              <a:rPr lang="tr-TR" altLang="tr-TR" sz="2000"/>
            </a:br>
            <a:endParaRPr lang="tr-TR" altLang="tr-TR" sz="2200"/>
          </a:p>
        </p:txBody>
      </p:sp>
      <p:pic>
        <p:nvPicPr>
          <p:cNvPr id="15368" name="Picture 14" descr="Forward">
            <a:hlinkClick r:id="" action="ppaction://hlinkshowjump?jump=nextslid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363" y="6524625"/>
            <a:ext cx="287337"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9" name="Picture 15" descr="Forward">
            <a:hlinkClick r:id="" action="ppaction://hlinkshowjump?jump=previousslide"/>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1275" y="6524625"/>
            <a:ext cx="287338"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0" name="Rectangle 18">
            <a:hlinkClick r:id="" action="ppaction://hlinkshowjump?jump=nextslide"/>
            <a:hlinkHover r:id="" action="ppaction://noaction">
              <a:snd r:embed="rId5" name="click.wav"/>
            </a:hlinkHover>
          </p:cNvPr>
          <p:cNvSpPr>
            <a:spLocks noChangeArrowheads="1"/>
          </p:cNvSpPr>
          <p:nvPr/>
        </p:nvSpPr>
        <p:spPr bwMode="auto">
          <a:xfrm>
            <a:off x="4572000" y="6453188"/>
            <a:ext cx="1512888" cy="404812"/>
          </a:xfrm>
          <a:prstGeom prst="rect">
            <a:avLst/>
          </a:prstGeom>
          <a:solidFill>
            <a:srgbClr val="B0D5F6">
              <a:alpha val="0"/>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tr-TR" altLang="tr-TR" sz="1000"/>
              <a:t>	Sonraki</a:t>
            </a:r>
          </a:p>
        </p:txBody>
      </p:sp>
      <p:sp>
        <p:nvSpPr>
          <p:cNvPr id="15371" name="Rectangle 19">
            <a:hlinkClick r:id="" action="ppaction://hlinkshowjump?jump=previousslide"/>
            <a:hlinkHover r:id="" action="ppaction://noaction">
              <a:snd r:embed="rId5" name="click.wav"/>
            </a:hlinkHover>
          </p:cNvPr>
          <p:cNvSpPr>
            <a:spLocks noChangeArrowheads="1"/>
          </p:cNvSpPr>
          <p:nvPr/>
        </p:nvSpPr>
        <p:spPr bwMode="auto">
          <a:xfrm>
            <a:off x="2700338" y="6453188"/>
            <a:ext cx="1512887" cy="404812"/>
          </a:xfrm>
          <a:prstGeom prst="rect">
            <a:avLst/>
          </a:prstGeom>
          <a:solidFill>
            <a:srgbClr val="B0D5F6">
              <a:alpha val="0"/>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tr-TR" altLang="tr-TR" sz="1000"/>
              <a:t>Önceki	</a:t>
            </a:r>
          </a:p>
        </p:txBody>
      </p:sp>
      <p:sp>
        <p:nvSpPr>
          <p:cNvPr id="15" name="14 Dikdörtgen"/>
          <p:cNvSpPr/>
          <p:nvPr/>
        </p:nvSpPr>
        <p:spPr>
          <a:xfrm>
            <a:off x="3730092" y="0"/>
            <a:ext cx="1351653" cy="369332"/>
          </a:xfrm>
          <a:prstGeom prst="rect">
            <a:avLst/>
          </a:prstGeom>
          <a:noFill/>
        </p:spPr>
        <p:txBody>
          <a:bodyPr wrap="none">
            <a:spAutoFit/>
          </a:bodyPr>
          <a:lstStyle/>
          <a:p>
            <a:pPr algn="ctr">
              <a:defRPr/>
            </a:pPr>
            <a:r>
              <a:rPr lang="tr-TR" b="1" dirty="0">
                <a:ln w="18000">
                  <a:solidFill>
                    <a:srgbClr val="333399">
                      <a:satMod val="140000"/>
                    </a:srgbClr>
                  </a:solidFill>
                  <a:prstDash val="solid"/>
                  <a:miter lim="800000"/>
                </a:ln>
                <a:solidFill>
                  <a:srgbClr val="0066FF"/>
                </a:solidFill>
              </a:rPr>
              <a:t>Ses Bilgisi</a:t>
            </a:r>
          </a:p>
        </p:txBody>
      </p:sp>
    </p:spTree>
    <p:extLst>
      <p:ext uri="{BB962C8B-B14F-4D97-AF65-F5344CB8AC3E}">
        <p14:creationId xmlns:p14="http://schemas.microsoft.com/office/powerpoint/2010/main" val="2606380264"/>
      </p:ext>
    </p:extLst>
  </p:cSld>
  <p:clrMapOvr>
    <a:masterClrMapping/>
  </p:clrMapOvr>
  <p:transition spd="slow">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0" y="188913"/>
            <a:ext cx="9144000" cy="115887"/>
          </a:xfrm>
          <a:prstGeom prst="rect">
            <a:avLst/>
          </a:prstGeom>
          <a:gradFill rotWithShape="1">
            <a:gsLst>
              <a:gs pos="0">
                <a:srgbClr val="B0D5F6"/>
              </a:gs>
              <a:gs pos="50000">
                <a:schemeClr val="bg1"/>
              </a:gs>
              <a:gs pos="100000">
                <a:srgbClr val="B0D5F6"/>
              </a:gs>
            </a:gsLst>
            <a:lin ang="0" scaled="1"/>
          </a:gradFill>
          <a:ln w="9525" algn="ctr">
            <a:solidFill>
              <a:srgbClr val="0066CC"/>
            </a:solidFill>
            <a:miter lim="800000"/>
            <a:headEnd/>
            <a:tailEnd/>
          </a:ln>
          <a:effectLst/>
        </p:spPr>
        <p:txBody>
          <a:bodyPr wrap="none" anchor="ctr"/>
          <a:lstStyle/>
          <a:p>
            <a:pPr algn="ctr" fontAlgn="auto">
              <a:spcBef>
                <a:spcPts val="0"/>
              </a:spcBef>
              <a:spcAft>
                <a:spcPts val="0"/>
              </a:spcAft>
              <a:defRPr/>
            </a:pPr>
            <a:endParaRPr lang="tr-TR">
              <a:latin typeface="+mn-lt"/>
              <a:cs typeface="+mn-cs"/>
            </a:endParaRPr>
          </a:p>
        </p:txBody>
      </p:sp>
      <p:pic>
        <p:nvPicPr>
          <p:cNvPr id="16387" name="Picture 3" descr="50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477000"/>
            <a:ext cx="9144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AutoShape 4"/>
          <p:cNvSpPr>
            <a:spLocks noChangeArrowheads="1"/>
          </p:cNvSpPr>
          <p:nvPr/>
        </p:nvSpPr>
        <p:spPr bwMode="auto">
          <a:xfrm rot="5400000">
            <a:off x="1619250" y="-1143000"/>
            <a:ext cx="5905500" cy="9144000"/>
          </a:xfrm>
          <a:prstGeom prst="roundRect">
            <a:avLst>
              <a:gd name="adj" fmla="val 8403"/>
            </a:avLst>
          </a:prstGeom>
          <a:gradFill rotWithShape="1">
            <a:gsLst>
              <a:gs pos="0">
                <a:schemeClr val="bg1"/>
              </a:gs>
              <a:gs pos="100000">
                <a:srgbClr val="B0D5F6"/>
              </a:gs>
            </a:gsLst>
            <a:lin ang="0" scaled="1"/>
          </a:gradFill>
          <a:ln w="9525" algn="ctr">
            <a:solidFill>
              <a:srgbClr val="0066CC"/>
            </a:solidFill>
            <a:round/>
            <a:headEnd/>
            <a:tailEnd/>
          </a:ln>
        </p:spPr>
        <p:txBody>
          <a:bodyPr wrap="none" anchor="ctr"/>
          <a:lstStyle/>
          <a:p>
            <a:pPr algn="ctr">
              <a:defRPr/>
            </a:pPr>
            <a:endParaRPr lang="tr-TR"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ndParaRPr>
          </a:p>
        </p:txBody>
      </p:sp>
      <p:sp>
        <p:nvSpPr>
          <p:cNvPr id="16389" name="AutoShape 8"/>
          <p:cNvSpPr>
            <a:spLocks noChangeArrowheads="1"/>
          </p:cNvSpPr>
          <p:nvPr/>
        </p:nvSpPr>
        <p:spPr bwMode="auto">
          <a:xfrm rot="5400000">
            <a:off x="4233069" y="-1605756"/>
            <a:ext cx="388938" cy="3600450"/>
          </a:xfrm>
          <a:prstGeom prst="roundRect">
            <a:avLst>
              <a:gd name="adj" fmla="val 50000"/>
            </a:avLst>
          </a:prstGeom>
          <a:gradFill rotWithShape="1">
            <a:gsLst>
              <a:gs pos="0">
                <a:schemeClr val="bg1"/>
              </a:gs>
              <a:gs pos="100000">
                <a:srgbClr val="B0D5F6"/>
              </a:gs>
            </a:gsLst>
            <a:lin ang="0" scaled="1"/>
          </a:gradFill>
          <a:ln w="9525" algn="ctr">
            <a:solidFill>
              <a:srgbClr val="0066CC"/>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tr-TR" altLang="tr-TR" sz="1800"/>
          </a:p>
        </p:txBody>
      </p:sp>
      <p:sp>
        <p:nvSpPr>
          <p:cNvPr id="9225" name="WordArt 9"/>
          <p:cNvSpPr>
            <a:spLocks noChangeArrowheads="1" noChangeShapeType="1" noTextEdit="1"/>
          </p:cNvSpPr>
          <p:nvPr/>
        </p:nvSpPr>
        <p:spPr bwMode="auto">
          <a:xfrm>
            <a:off x="2844800" y="188913"/>
            <a:ext cx="3167063" cy="360362"/>
          </a:xfrm>
          <a:prstGeom prst="rect">
            <a:avLst/>
          </a:prstGeom>
        </p:spPr>
        <p:txBody>
          <a:bodyPr wrap="none" fromWordArt="1">
            <a:prstTxWarp prst="textPlain">
              <a:avLst>
                <a:gd name="adj" fmla="val 50000"/>
              </a:avLst>
            </a:prstTxWarp>
          </a:bodyPr>
          <a:lstStyle/>
          <a:p>
            <a:pPr algn="ctr" fontAlgn="auto">
              <a:spcBef>
                <a:spcPts val="0"/>
              </a:spcBef>
              <a:spcAft>
                <a:spcPts val="0"/>
              </a:spcAft>
              <a:defRPr/>
            </a:pPr>
            <a:r>
              <a:rPr lang="it-IT"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rPr>
              <a:t>                 </a:t>
            </a:r>
          </a:p>
          <a:p>
            <a:pPr algn="ctr" fontAlgn="auto">
              <a:spcBef>
                <a:spcPts val="0"/>
              </a:spcBef>
              <a:spcAft>
                <a:spcPts val="0"/>
              </a:spcAft>
              <a:defRPr/>
            </a:pPr>
            <a:r>
              <a:rPr lang="it-IT"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rPr>
              <a:t>                      </a:t>
            </a:r>
            <a:endParaRPr lang="tr-TR"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endParaRPr>
          </a:p>
        </p:txBody>
      </p:sp>
      <p:sp>
        <p:nvSpPr>
          <p:cNvPr id="16391" name="Text Box 13"/>
          <p:cNvSpPr txBox="1">
            <a:spLocks noChangeArrowheads="1"/>
          </p:cNvSpPr>
          <p:nvPr/>
        </p:nvSpPr>
        <p:spPr bwMode="auto">
          <a:xfrm>
            <a:off x="179388" y="692150"/>
            <a:ext cx="8785225" cy="554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tr-TR" altLang="tr-TR" sz="2400" b="1">
                <a:latin typeface="Arial" charset="0"/>
              </a:rPr>
              <a:t>d. Ses Türemesi</a:t>
            </a:r>
            <a:r>
              <a:rPr lang="tr-TR" altLang="tr-TR" sz="2400">
                <a:latin typeface="Arial" charset="0"/>
              </a:rPr>
              <a:t/>
            </a:r>
            <a:br>
              <a:rPr lang="tr-TR" altLang="tr-TR" sz="2400">
                <a:latin typeface="Arial" charset="0"/>
              </a:rPr>
            </a:br>
            <a:endParaRPr lang="tr-TR" altLang="tr-TR" sz="2400">
              <a:latin typeface="Arial" charset="0"/>
            </a:endParaRPr>
          </a:p>
          <a:p>
            <a:pPr eaLnBrk="1" hangingPunct="1">
              <a:spcBef>
                <a:spcPct val="0"/>
              </a:spcBef>
              <a:buFontTx/>
              <a:buNone/>
            </a:pPr>
            <a:r>
              <a:rPr lang="tr-TR" altLang="tr-TR" sz="2400">
                <a:latin typeface="Arial" charset="0"/>
              </a:rPr>
              <a:t>Değişik sebeplerden dolayı Türkçe bir kelimeye aslında olmadığı hâlde ses ilâvesi olur. Bu olaya </a:t>
            </a:r>
            <a:r>
              <a:rPr lang="tr-TR" altLang="tr-TR" sz="2400" b="1">
                <a:latin typeface="Arial" charset="0"/>
              </a:rPr>
              <a:t>ses türemesi </a:t>
            </a:r>
            <a:r>
              <a:rPr lang="tr-TR" altLang="tr-TR" sz="2400">
                <a:latin typeface="Arial" charset="0"/>
              </a:rPr>
              <a:t>denir.</a:t>
            </a:r>
            <a:br>
              <a:rPr lang="tr-TR" altLang="tr-TR" sz="2400">
                <a:latin typeface="Arial" charset="0"/>
              </a:rPr>
            </a:br>
            <a:endParaRPr lang="tr-TR" altLang="tr-TR" sz="2400">
              <a:latin typeface="Arial" charset="0"/>
            </a:endParaRPr>
          </a:p>
          <a:p>
            <a:pPr eaLnBrk="1" hangingPunct="1">
              <a:spcBef>
                <a:spcPct val="0"/>
              </a:spcBef>
              <a:buFontTx/>
              <a:buNone/>
            </a:pPr>
            <a:r>
              <a:rPr lang="tr-TR" altLang="tr-TR" sz="2400">
                <a:latin typeface="Arial" charset="0"/>
              </a:rPr>
              <a:t>Yardımcı fiillerle yapılan birleşik fiillerde yardımcı fiilden önce gelen ismin son sesi çiftleşir. Buna </a:t>
            </a:r>
            <a:r>
              <a:rPr lang="tr-TR" altLang="tr-TR" sz="2400" b="1">
                <a:latin typeface="Arial" charset="0"/>
              </a:rPr>
              <a:t>“ünsüz türemesi” </a:t>
            </a:r>
            <a:r>
              <a:rPr lang="tr-TR" altLang="tr-TR" sz="2400">
                <a:latin typeface="Arial" charset="0"/>
              </a:rPr>
              <a:t>de denir.</a:t>
            </a:r>
          </a:p>
          <a:p>
            <a:pPr eaLnBrk="1" hangingPunct="1">
              <a:spcBef>
                <a:spcPct val="0"/>
              </a:spcBef>
              <a:buFontTx/>
              <a:buNone/>
            </a:pPr>
            <a:endParaRPr lang="tr-TR" altLang="tr-TR" sz="2400" b="1" i="1">
              <a:latin typeface="Arial" charset="0"/>
            </a:endParaRPr>
          </a:p>
          <a:p>
            <a:pPr eaLnBrk="1" hangingPunct="1">
              <a:spcBef>
                <a:spcPct val="0"/>
              </a:spcBef>
              <a:buFontTx/>
              <a:buNone/>
            </a:pPr>
            <a:r>
              <a:rPr lang="tr-TR" altLang="tr-TR" sz="2400" b="1" i="1">
                <a:latin typeface="Arial" charset="0"/>
              </a:rPr>
              <a:t>		zan etmek     </a:t>
            </a:r>
            <a:r>
              <a:rPr lang="tr-TR" altLang="tr-TR" sz="2400">
                <a:latin typeface="Arial" charset="0"/>
              </a:rPr>
              <a:t>    	</a:t>
            </a:r>
            <a:r>
              <a:rPr lang="tr-TR" altLang="tr-TR" sz="2400" b="1" i="1">
                <a:latin typeface="Arial" charset="0"/>
              </a:rPr>
              <a:t>zannetmek</a:t>
            </a:r>
            <a:r>
              <a:rPr lang="tr-TR" altLang="tr-TR" sz="2400">
                <a:latin typeface="Arial" charset="0"/>
              </a:rPr>
              <a:t/>
            </a:r>
            <a:br>
              <a:rPr lang="tr-TR" altLang="tr-TR" sz="2400">
                <a:latin typeface="Arial" charset="0"/>
              </a:rPr>
            </a:br>
            <a:r>
              <a:rPr lang="tr-TR" altLang="tr-TR" sz="2400">
                <a:latin typeface="Arial" charset="0"/>
              </a:rPr>
              <a:t>		</a:t>
            </a:r>
            <a:r>
              <a:rPr lang="tr-TR" altLang="tr-TR" sz="2400" b="1" i="1">
                <a:latin typeface="Arial" charset="0"/>
              </a:rPr>
              <a:t>af etmek</a:t>
            </a:r>
            <a:r>
              <a:rPr lang="tr-TR" altLang="tr-TR" sz="2400">
                <a:latin typeface="Arial" charset="0"/>
              </a:rPr>
              <a:t>           	</a:t>
            </a:r>
            <a:r>
              <a:rPr lang="tr-TR" altLang="tr-TR" sz="2400" b="1" i="1">
                <a:latin typeface="Arial" charset="0"/>
              </a:rPr>
              <a:t>affetmek</a:t>
            </a:r>
            <a:endParaRPr lang="tr-TR" altLang="tr-TR" sz="2400">
              <a:latin typeface="Arial" charset="0"/>
            </a:endParaRPr>
          </a:p>
          <a:p>
            <a:pPr eaLnBrk="1" hangingPunct="1">
              <a:spcBef>
                <a:spcPct val="0"/>
              </a:spcBef>
              <a:buFontTx/>
              <a:buNone/>
            </a:pPr>
            <a:endParaRPr lang="tr-TR" altLang="tr-TR" sz="2400">
              <a:latin typeface="Arial" charset="0"/>
            </a:endParaRPr>
          </a:p>
          <a:p>
            <a:pPr eaLnBrk="1" hangingPunct="1">
              <a:spcBef>
                <a:spcPct val="0"/>
              </a:spcBef>
              <a:buFontTx/>
              <a:buNone/>
            </a:pPr>
            <a:endParaRPr lang="tr-TR" altLang="tr-TR" sz="2400">
              <a:latin typeface="Arial" charset="0"/>
            </a:endParaRPr>
          </a:p>
          <a:p>
            <a:pPr eaLnBrk="1" hangingPunct="1">
              <a:spcBef>
                <a:spcPct val="0"/>
              </a:spcBef>
              <a:buFontTx/>
              <a:buNone/>
            </a:pPr>
            <a:endParaRPr lang="tr-TR" altLang="tr-TR" sz="2400">
              <a:latin typeface="Arial" charset="0"/>
            </a:endParaRPr>
          </a:p>
          <a:p>
            <a:pPr eaLnBrk="1" hangingPunct="1">
              <a:spcBef>
                <a:spcPct val="0"/>
              </a:spcBef>
              <a:buFontTx/>
              <a:buNone/>
            </a:pPr>
            <a:r>
              <a:rPr lang="tr-TR" altLang="tr-TR" sz="2000"/>
              <a:t/>
            </a:r>
            <a:br>
              <a:rPr lang="tr-TR" altLang="tr-TR" sz="2000"/>
            </a:br>
            <a:endParaRPr lang="tr-TR" altLang="tr-TR" sz="2200"/>
          </a:p>
        </p:txBody>
      </p:sp>
      <p:pic>
        <p:nvPicPr>
          <p:cNvPr id="16392" name="Picture 14" descr="Forward">
            <a:hlinkClick r:id="" action="ppaction://hlinkshowjump?jump=nextslid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363" y="6524625"/>
            <a:ext cx="287337"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3" name="Picture 15" descr="Forward">
            <a:hlinkClick r:id="" action="ppaction://hlinkshowjump?jump=previousslide"/>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1275" y="6524625"/>
            <a:ext cx="287338"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4" name="Rectangle 18">
            <a:hlinkClick r:id="" action="ppaction://hlinkshowjump?jump=nextslide"/>
            <a:hlinkHover r:id="" action="ppaction://noaction">
              <a:snd r:embed="rId5" name="click.wav"/>
            </a:hlinkHover>
          </p:cNvPr>
          <p:cNvSpPr>
            <a:spLocks noChangeArrowheads="1"/>
          </p:cNvSpPr>
          <p:nvPr/>
        </p:nvSpPr>
        <p:spPr bwMode="auto">
          <a:xfrm>
            <a:off x="4572000" y="6453188"/>
            <a:ext cx="1512888" cy="404812"/>
          </a:xfrm>
          <a:prstGeom prst="rect">
            <a:avLst/>
          </a:prstGeom>
          <a:solidFill>
            <a:srgbClr val="B0D5F6">
              <a:alpha val="0"/>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tr-TR" altLang="tr-TR" sz="1000"/>
              <a:t>	Sonraki</a:t>
            </a:r>
          </a:p>
        </p:txBody>
      </p:sp>
      <p:sp>
        <p:nvSpPr>
          <p:cNvPr id="16395" name="Rectangle 19">
            <a:hlinkClick r:id="" action="ppaction://hlinkshowjump?jump=previousslide"/>
            <a:hlinkHover r:id="" action="ppaction://noaction">
              <a:snd r:embed="rId5" name="click.wav"/>
            </a:hlinkHover>
          </p:cNvPr>
          <p:cNvSpPr>
            <a:spLocks noChangeArrowheads="1"/>
          </p:cNvSpPr>
          <p:nvPr/>
        </p:nvSpPr>
        <p:spPr bwMode="auto">
          <a:xfrm>
            <a:off x="2700338" y="6453188"/>
            <a:ext cx="1512887" cy="404812"/>
          </a:xfrm>
          <a:prstGeom prst="rect">
            <a:avLst/>
          </a:prstGeom>
          <a:solidFill>
            <a:srgbClr val="B0D5F6">
              <a:alpha val="0"/>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tr-TR" altLang="tr-TR" sz="1000"/>
              <a:t>Önceki	</a:t>
            </a:r>
          </a:p>
        </p:txBody>
      </p:sp>
      <p:sp>
        <p:nvSpPr>
          <p:cNvPr id="15" name="14 Dikdörtgen"/>
          <p:cNvSpPr/>
          <p:nvPr/>
        </p:nvSpPr>
        <p:spPr>
          <a:xfrm>
            <a:off x="3730092" y="0"/>
            <a:ext cx="1351653" cy="369332"/>
          </a:xfrm>
          <a:prstGeom prst="rect">
            <a:avLst/>
          </a:prstGeom>
          <a:noFill/>
        </p:spPr>
        <p:txBody>
          <a:bodyPr wrap="none">
            <a:spAutoFit/>
          </a:bodyPr>
          <a:lstStyle/>
          <a:p>
            <a:pPr algn="ctr">
              <a:defRPr/>
            </a:pPr>
            <a:r>
              <a:rPr lang="tr-TR" b="1" dirty="0">
                <a:ln w="18000">
                  <a:solidFill>
                    <a:srgbClr val="333399">
                      <a:satMod val="140000"/>
                    </a:srgbClr>
                  </a:solidFill>
                  <a:prstDash val="solid"/>
                  <a:miter lim="800000"/>
                </a:ln>
                <a:solidFill>
                  <a:srgbClr val="0066FF"/>
                </a:solidFill>
              </a:rPr>
              <a:t>Ses Bilgisi</a:t>
            </a:r>
          </a:p>
        </p:txBody>
      </p:sp>
    </p:spTree>
    <p:extLst>
      <p:ext uri="{BB962C8B-B14F-4D97-AF65-F5344CB8AC3E}">
        <p14:creationId xmlns:p14="http://schemas.microsoft.com/office/powerpoint/2010/main" val="3760618814"/>
      </p:ext>
    </p:extLst>
  </p:cSld>
  <p:clrMapOvr>
    <a:masterClrMapping/>
  </p:clrMapOvr>
  <p:transition spd="slow">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0" y="188913"/>
            <a:ext cx="9144000" cy="115887"/>
          </a:xfrm>
          <a:prstGeom prst="rect">
            <a:avLst/>
          </a:prstGeom>
          <a:gradFill rotWithShape="1">
            <a:gsLst>
              <a:gs pos="0">
                <a:srgbClr val="B0D5F6"/>
              </a:gs>
              <a:gs pos="50000">
                <a:schemeClr val="bg1"/>
              </a:gs>
              <a:gs pos="100000">
                <a:srgbClr val="B0D5F6"/>
              </a:gs>
            </a:gsLst>
            <a:lin ang="0" scaled="1"/>
          </a:gradFill>
          <a:ln w="9525" algn="ctr">
            <a:solidFill>
              <a:srgbClr val="0066CC"/>
            </a:solidFill>
            <a:miter lim="800000"/>
            <a:headEnd/>
            <a:tailEnd/>
          </a:ln>
          <a:effectLst/>
        </p:spPr>
        <p:txBody>
          <a:bodyPr wrap="none" anchor="ctr"/>
          <a:lstStyle/>
          <a:p>
            <a:pPr algn="ctr" fontAlgn="auto">
              <a:spcBef>
                <a:spcPts val="0"/>
              </a:spcBef>
              <a:spcAft>
                <a:spcPts val="0"/>
              </a:spcAft>
              <a:defRPr/>
            </a:pPr>
            <a:endParaRPr lang="tr-TR">
              <a:latin typeface="+mn-lt"/>
              <a:cs typeface="+mn-cs"/>
            </a:endParaRPr>
          </a:p>
        </p:txBody>
      </p:sp>
      <p:pic>
        <p:nvPicPr>
          <p:cNvPr id="17411" name="Picture 3" descr="50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477000"/>
            <a:ext cx="9144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AutoShape 4"/>
          <p:cNvSpPr>
            <a:spLocks noChangeArrowheads="1"/>
          </p:cNvSpPr>
          <p:nvPr/>
        </p:nvSpPr>
        <p:spPr bwMode="auto">
          <a:xfrm rot="5400000">
            <a:off x="1619250" y="-1143000"/>
            <a:ext cx="5905500" cy="9144000"/>
          </a:xfrm>
          <a:prstGeom prst="roundRect">
            <a:avLst>
              <a:gd name="adj" fmla="val 8403"/>
            </a:avLst>
          </a:prstGeom>
          <a:gradFill rotWithShape="1">
            <a:gsLst>
              <a:gs pos="0">
                <a:schemeClr val="bg1"/>
              </a:gs>
              <a:gs pos="100000">
                <a:srgbClr val="B0D5F6"/>
              </a:gs>
            </a:gsLst>
            <a:lin ang="0" scaled="1"/>
          </a:gradFill>
          <a:ln w="9525" algn="ctr">
            <a:solidFill>
              <a:srgbClr val="0066CC"/>
            </a:solidFill>
            <a:round/>
            <a:headEnd/>
            <a:tailEnd/>
          </a:ln>
        </p:spPr>
        <p:txBody>
          <a:bodyPr wrap="none" anchor="ctr"/>
          <a:lstStyle/>
          <a:p>
            <a:pPr algn="ctr">
              <a:defRPr/>
            </a:pPr>
            <a:endParaRPr lang="tr-TR"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ndParaRPr>
          </a:p>
        </p:txBody>
      </p:sp>
      <p:sp>
        <p:nvSpPr>
          <p:cNvPr id="17413" name="AutoShape 8"/>
          <p:cNvSpPr>
            <a:spLocks noChangeArrowheads="1"/>
          </p:cNvSpPr>
          <p:nvPr/>
        </p:nvSpPr>
        <p:spPr bwMode="auto">
          <a:xfrm rot="5400000">
            <a:off x="4233069" y="-1605756"/>
            <a:ext cx="388938" cy="3600450"/>
          </a:xfrm>
          <a:prstGeom prst="roundRect">
            <a:avLst>
              <a:gd name="adj" fmla="val 50000"/>
            </a:avLst>
          </a:prstGeom>
          <a:gradFill rotWithShape="1">
            <a:gsLst>
              <a:gs pos="0">
                <a:schemeClr val="bg1"/>
              </a:gs>
              <a:gs pos="100000">
                <a:srgbClr val="B0D5F6"/>
              </a:gs>
            </a:gsLst>
            <a:lin ang="0" scaled="1"/>
          </a:gradFill>
          <a:ln w="9525" algn="ctr">
            <a:solidFill>
              <a:srgbClr val="0066CC"/>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tr-TR" altLang="tr-TR" sz="1800"/>
          </a:p>
        </p:txBody>
      </p:sp>
      <p:sp>
        <p:nvSpPr>
          <p:cNvPr id="9225" name="WordArt 9"/>
          <p:cNvSpPr>
            <a:spLocks noChangeArrowheads="1" noChangeShapeType="1" noTextEdit="1"/>
          </p:cNvSpPr>
          <p:nvPr/>
        </p:nvSpPr>
        <p:spPr bwMode="auto">
          <a:xfrm>
            <a:off x="2844800" y="188913"/>
            <a:ext cx="3167063" cy="360362"/>
          </a:xfrm>
          <a:prstGeom prst="rect">
            <a:avLst/>
          </a:prstGeom>
        </p:spPr>
        <p:txBody>
          <a:bodyPr wrap="none" fromWordArt="1">
            <a:prstTxWarp prst="textPlain">
              <a:avLst>
                <a:gd name="adj" fmla="val 50000"/>
              </a:avLst>
            </a:prstTxWarp>
          </a:bodyPr>
          <a:lstStyle/>
          <a:p>
            <a:pPr algn="ctr" fontAlgn="auto">
              <a:spcBef>
                <a:spcPts val="0"/>
              </a:spcBef>
              <a:spcAft>
                <a:spcPts val="0"/>
              </a:spcAft>
              <a:defRPr/>
            </a:pPr>
            <a:r>
              <a:rPr lang="it-IT"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rPr>
              <a:t>                 </a:t>
            </a:r>
          </a:p>
          <a:p>
            <a:pPr algn="ctr" fontAlgn="auto">
              <a:spcBef>
                <a:spcPts val="0"/>
              </a:spcBef>
              <a:spcAft>
                <a:spcPts val="0"/>
              </a:spcAft>
              <a:defRPr/>
            </a:pPr>
            <a:r>
              <a:rPr lang="it-IT"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rPr>
              <a:t>                      </a:t>
            </a:r>
            <a:endParaRPr lang="tr-TR"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endParaRPr>
          </a:p>
        </p:txBody>
      </p:sp>
      <p:sp>
        <p:nvSpPr>
          <p:cNvPr id="17415" name="Text Box 13"/>
          <p:cNvSpPr txBox="1">
            <a:spLocks noChangeArrowheads="1"/>
          </p:cNvSpPr>
          <p:nvPr/>
        </p:nvSpPr>
        <p:spPr bwMode="auto">
          <a:xfrm>
            <a:off x="179388" y="692150"/>
            <a:ext cx="8785225" cy="443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tr-TR" altLang="tr-TR" sz="2400">
                <a:latin typeface="Arial" charset="0"/>
              </a:rPr>
              <a:t>Tek heceli kelimelere küçültme eki (-cık, -cik, -cuk, -cük) getirildiğinde ekten önce bir ses gelir. Buna </a:t>
            </a:r>
            <a:r>
              <a:rPr lang="tr-TR" altLang="tr-TR" sz="2400" b="1">
                <a:latin typeface="Arial" charset="0"/>
              </a:rPr>
              <a:t>“ünlü türemesi”</a:t>
            </a:r>
            <a:r>
              <a:rPr lang="tr-TR" altLang="tr-TR" sz="2400">
                <a:latin typeface="Arial" charset="0"/>
              </a:rPr>
              <a:t> de denir.</a:t>
            </a:r>
          </a:p>
          <a:p>
            <a:pPr eaLnBrk="1" hangingPunct="1">
              <a:spcBef>
                <a:spcPct val="0"/>
              </a:spcBef>
              <a:buFontTx/>
              <a:buNone/>
            </a:pPr>
            <a:endParaRPr lang="tr-TR" altLang="tr-TR" sz="2400" b="1" i="1">
              <a:latin typeface="Arial" charset="0"/>
            </a:endParaRPr>
          </a:p>
          <a:p>
            <a:pPr eaLnBrk="1" hangingPunct="1">
              <a:spcBef>
                <a:spcPct val="0"/>
              </a:spcBef>
              <a:buFontTx/>
              <a:buNone/>
            </a:pPr>
            <a:r>
              <a:rPr lang="tr-TR" altLang="tr-TR" sz="2400" b="1" i="1">
                <a:latin typeface="Arial" charset="0"/>
              </a:rPr>
              <a:t>	bir – cik    </a:t>
            </a:r>
            <a:r>
              <a:rPr lang="tr-TR" altLang="tr-TR" sz="2400">
                <a:latin typeface="Arial" charset="0"/>
              </a:rPr>
              <a:t>          	</a:t>
            </a:r>
            <a:r>
              <a:rPr lang="tr-TR" altLang="tr-TR" sz="2400" b="1" i="1">
                <a:latin typeface="Arial" charset="0"/>
              </a:rPr>
              <a:t>biricik</a:t>
            </a:r>
            <a:r>
              <a:rPr lang="tr-TR" altLang="tr-TR" sz="2400">
                <a:latin typeface="Arial" charset="0"/>
              </a:rPr>
              <a:t/>
            </a:r>
            <a:br>
              <a:rPr lang="tr-TR" altLang="tr-TR" sz="2400">
                <a:latin typeface="Arial" charset="0"/>
              </a:rPr>
            </a:br>
            <a:r>
              <a:rPr lang="tr-TR" altLang="tr-TR" sz="2400">
                <a:latin typeface="Arial" charset="0"/>
              </a:rPr>
              <a:t>	</a:t>
            </a:r>
            <a:r>
              <a:rPr lang="tr-TR" altLang="tr-TR" sz="2400" b="1" i="1">
                <a:latin typeface="Arial" charset="0"/>
              </a:rPr>
              <a:t>az – cık   </a:t>
            </a:r>
            <a:r>
              <a:rPr lang="tr-TR" altLang="tr-TR" sz="2400">
                <a:latin typeface="Arial" charset="0"/>
              </a:rPr>
              <a:t>           	</a:t>
            </a:r>
            <a:r>
              <a:rPr lang="tr-TR" altLang="tr-TR" sz="2400" b="1" i="1">
                <a:latin typeface="Arial" charset="0"/>
              </a:rPr>
              <a:t>azıcık</a:t>
            </a:r>
            <a:r>
              <a:rPr lang="tr-TR" altLang="tr-TR" sz="2400">
                <a:latin typeface="Arial" charset="0"/>
              </a:rPr>
              <a:t/>
            </a:r>
            <a:br>
              <a:rPr lang="tr-TR" altLang="tr-TR" sz="2400">
                <a:latin typeface="Arial" charset="0"/>
              </a:rPr>
            </a:br>
            <a:r>
              <a:rPr lang="tr-TR" altLang="tr-TR" sz="2400">
                <a:latin typeface="Arial" charset="0"/>
              </a:rPr>
              <a:t>	</a:t>
            </a:r>
            <a:r>
              <a:rPr lang="tr-TR" altLang="tr-TR" sz="2400" b="1" i="1">
                <a:latin typeface="Arial" charset="0"/>
              </a:rPr>
              <a:t>genç – cik</a:t>
            </a:r>
            <a:r>
              <a:rPr lang="tr-TR" altLang="tr-TR" sz="2400">
                <a:latin typeface="Arial" charset="0"/>
              </a:rPr>
              <a:t>              	</a:t>
            </a:r>
            <a:r>
              <a:rPr lang="tr-TR" altLang="tr-TR" sz="2400" b="1" i="1">
                <a:latin typeface="Arial" charset="0"/>
              </a:rPr>
              <a:t>gencecik</a:t>
            </a:r>
            <a:endParaRPr lang="tr-TR" altLang="tr-TR" sz="2400">
              <a:latin typeface="Arial" charset="0"/>
            </a:endParaRPr>
          </a:p>
          <a:p>
            <a:pPr eaLnBrk="1" hangingPunct="1">
              <a:spcBef>
                <a:spcPct val="0"/>
              </a:spcBef>
              <a:buFontTx/>
              <a:buNone/>
            </a:pPr>
            <a:endParaRPr lang="tr-TR" altLang="tr-TR" sz="2400">
              <a:latin typeface="Arial" charset="0"/>
            </a:endParaRPr>
          </a:p>
          <a:p>
            <a:pPr eaLnBrk="1" hangingPunct="1">
              <a:spcBef>
                <a:spcPct val="0"/>
              </a:spcBef>
              <a:buFontTx/>
              <a:buNone/>
            </a:pPr>
            <a:endParaRPr lang="tr-TR" altLang="tr-TR" sz="2400">
              <a:latin typeface="Arial" charset="0"/>
            </a:endParaRPr>
          </a:p>
          <a:p>
            <a:pPr eaLnBrk="1" hangingPunct="1">
              <a:spcBef>
                <a:spcPct val="0"/>
              </a:spcBef>
              <a:buFontTx/>
              <a:buNone/>
            </a:pPr>
            <a:endParaRPr lang="tr-TR" altLang="tr-TR" sz="2400">
              <a:latin typeface="Arial" charset="0"/>
            </a:endParaRPr>
          </a:p>
          <a:p>
            <a:pPr eaLnBrk="1" hangingPunct="1">
              <a:spcBef>
                <a:spcPct val="0"/>
              </a:spcBef>
              <a:buFontTx/>
              <a:buNone/>
            </a:pPr>
            <a:r>
              <a:rPr lang="tr-TR" altLang="tr-TR" sz="2000"/>
              <a:t/>
            </a:r>
            <a:br>
              <a:rPr lang="tr-TR" altLang="tr-TR" sz="2000"/>
            </a:br>
            <a:endParaRPr lang="tr-TR" altLang="tr-TR" sz="2200"/>
          </a:p>
        </p:txBody>
      </p:sp>
      <p:pic>
        <p:nvPicPr>
          <p:cNvPr id="17416" name="Picture 14" descr="Forward">
            <a:hlinkClick r:id="" action="ppaction://hlinkshowjump?jump=nextslid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363" y="6524625"/>
            <a:ext cx="287337"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7" name="Picture 15" descr="Forward">
            <a:hlinkClick r:id="" action="ppaction://hlinkshowjump?jump=previousslide"/>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1275" y="6524625"/>
            <a:ext cx="287338"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8" name="Rectangle 18">
            <a:hlinkClick r:id="" action="ppaction://hlinkshowjump?jump=nextslide"/>
            <a:hlinkHover r:id="" action="ppaction://noaction">
              <a:snd r:embed="rId5" name="click.wav"/>
            </a:hlinkHover>
          </p:cNvPr>
          <p:cNvSpPr>
            <a:spLocks noChangeArrowheads="1"/>
          </p:cNvSpPr>
          <p:nvPr/>
        </p:nvSpPr>
        <p:spPr bwMode="auto">
          <a:xfrm>
            <a:off x="4572000" y="6453188"/>
            <a:ext cx="1512888" cy="404812"/>
          </a:xfrm>
          <a:prstGeom prst="rect">
            <a:avLst/>
          </a:prstGeom>
          <a:solidFill>
            <a:srgbClr val="B0D5F6">
              <a:alpha val="0"/>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tr-TR" altLang="tr-TR" sz="1000"/>
              <a:t>	Sonraki</a:t>
            </a:r>
          </a:p>
        </p:txBody>
      </p:sp>
      <p:sp>
        <p:nvSpPr>
          <p:cNvPr id="17419" name="Rectangle 19">
            <a:hlinkClick r:id="" action="ppaction://hlinkshowjump?jump=previousslide"/>
            <a:hlinkHover r:id="" action="ppaction://noaction">
              <a:snd r:embed="rId5" name="click.wav"/>
            </a:hlinkHover>
          </p:cNvPr>
          <p:cNvSpPr>
            <a:spLocks noChangeArrowheads="1"/>
          </p:cNvSpPr>
          <p:nvPr/>
        </p:nvSpPr>
        <p:spPr bwMode="auto">
          <a:xfrm>
            <a:off x="2700338" y="6453188"/>
            <a:ext cx="1512887" cy="404812"/>
          </a:xfrm>
          <a:prstGeom prst="rect">
            <a:avLst/>
          </a:prstGeom>
          <a:solidFill>
            <a:srgbClr val="B0D5F6">
              <a:alpha val="0"/>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tr-TR" altLang="tr-TR" sz="1000"/>
              <a:t>Önceki	</a:t>
            </a:r>
          </a:p>
        </p:txBody>
      </p:sp>
      <p:sp>
        <p:nvSpPr>
          <p:cNvPr id="15" name="14 Dikdörtgen"/>
          <p:cNvSpPr/>
          <p:nvPr/>
        </p:nvSpPr>
        <p:spPr>
          <a:xfrm>
            <a:off x="3730092" y="0"/>
            <a:ext cx="1351653" cy="369332"/>
          </a:xfrm>
          <a:prstGeom prst="rect">
            <a:avLst/>
          </a:prstGeom>
          <a:noFill/>
        </p:spPr>
        <p:txBody>
          <a:bodyPr wrap="none">
            <a:spAutoFit/>
          </a:bodyPr>
          <a:lstStyle/>
          <a:p>
            <a:pPr algn="ctr">
              <a:defRPr/>
            </a:pPr>
            <a:r>
              <a:rPr lang="tr-TR" b="1" dirty="0">
                <a:ln w="18000">
                  <a:solidFill>
                    <a:srgbClr val="333399">
                      <a:satMod val="140000"/>
                    </a:srgbClr>
                  </a:solidFill>
                  <a:prstDash val="solid"/>
                  <a:miter lim="800000"/>
                </a:ln>
                <a:solidFill>
                  <a:srgbClr val="0066FF"/>
                </a:solidFill>
              </a:rPr>
              <a:t>Ses Bilgisi</a:t>
            </a:r>
          </a:p>
        </p:txBody>
      </p:sp>
    </p:spTree>
    <p:extLst>
      <p:ext uri="{BB962C8B-B14F-4D97-AF65-F5344CB8AC3E}">
        <p14:creationId xmlns:p14="http://schemas.microsoft.com/office/powerpoint/2010/main" val="3691229020"/>
      </p:ext>
    </p:extLst>
  </p:cSld>
  <p:clrMapOvr>
    <a:masterClrMapping/>
  </p:clrMapOvr>
  <p:transition spd="slow">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0" y="188913"/>
            <a:ext cx="9144000" cy="115887"/>
          </a:xfrm>
          <a:prstGeom prst="rect">
            <a:avLst/>
          </a:prstGeom>
          <a:gradFill rotWithShape="1">
            <a:gsLst>
              <a:gs pos="0">
                <a:srgbClr val="B0D5F6"/>
              </a:gs>
              <a:gs pos="50000">
                <a:schemeClr val="bg1"/>
              </a:gs>
              <a:gs pos="100000">
                <a:srgbClr val="B0D5F6"/>
              </a:gs>
            </a:gsLst>
            <a:lin ang="0" scaled="1"/>
          </a:gradFill>
          <a:ln w="9525" algn="ctr">
            <a:solidFill>
              <a:srgbClr val="0066CC"/>
            </a:solidFill>
            <a:miter lim="800000"/>
            <a:headEnd/>
            <a:tailEnd/>
          </a:ln>
          <a:effectLst/>
        </p:spPr>
        <p:txBody>
          <a:bodyPr wrap="none" anchor="ctr"/>
          <a:lstStyle/>
          <a:p>
            <a:pPr algn="ctr" fontAlgn="auto">
              <a:spcBef>
                <a:spcPts val="0"/>
              </a:spcBef>
              <a:spcAft>
                <a:spcPts val="0"/>
              </a:spcAft>
              <a:defRPr/>
            </a:pPr>
            <a:endParaRPr lang="tr-TR">
              <a:latin typeface="+mn-lt"/>
              <a:cs typeface="+mn-cs"/>
            </a:endParaRPr>
          </a:p>
        </p:txBody>
      </p:sp>
      <p:pic>
        <p:nvPicPr>
          <p:cNvPr id="18435" name="Picture 3" descr="50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477000"/>
            <a:ext cx="9144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AutoShape 4"/>
          <p:cNvSpPr>
            <a:spLocks noChangeArrowheads="1"/>
          </p:cNvSpPr>
          <p:nvPr/>
        </p:nvSpPr>
        <p:spPr bwMode="auto">
          <a:xfrm rot="5400000">
            <a:off x="1619250" y="-1143000"/>
            <a:ext cx="5905500" cy="9144000"/>
          </a:xfrm>
          <a:prstGeom prst="roundRect">
            <a:avLst>
              <a:gd name="adj" fmla="val 8403"/>
            </a:avLst>
          </a:prstGeom>
          <a:gradFill rotWithShape="1">
            <a:gsLst>
              <a:gs pos="0">
                <a:schemeClr val="bg1"/>
              </a:gs>
              <a:gs pos="100000">
                <a:srgbClr val="B0D5F6"/>
              </a:gs>
            </a:gsLst>
            <a:lin ang="0" scaled="1"/>
          </a:gradFill>
          <a:ln w="9525" algn="ctr">
            <a:solidFill>
              <a:srgbClr val="0066CC"/>
            </a:solidFill>
            <a:round/>
            <a:headEnd/>
            <a:tailEnd/>
          </a:ln>
        </p:spPr>
        <p:txBody>
          <a:bodyPr wrap="none" anchor="ctr"/>
          <a:lstStyle/>
          <a:p>
            <a:pPr algn="ctr">
              <a:defRPr/>
            </a:pPr>
            <a:endParaRPr lang="tr-TR"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ndParaRPr>
          </a:p>
        </p:txBody>
      </p:sp>
      <p:sp>
        <p:nvSpPr>
          <p:cNvPr id="18437" name="AutoShape 8"/>
          <p:cNvSpPr>
            <a:spLocks noChangeArrowheads="1"/>
          </p:cNvSpPr>
          <p:nvPr/>
        </p:nvSpPr>
        <p:spPr bwMode="auto">
          <a:xfrm rot="5400000">
            <a:off x="4233069" y="-1605756"/>
            <a:ext cx="388938" cy="3600450"/>
          </a:xfrm>
          <a:prstGeom prst="roundRect">
            <a:avLst>
              <a:gd name="adj" fmla="val 50000"/>
            </a:avLst>
          </a:prstGeom>
          <a:gradFill rotWithShape="1">
            <a:gsLst>
              <a:gs pos="0">
                <a:schemeClr val="bg1"/>
              </a:gs>
              <a:gs pos="100000">
                <a:srgbClr val="B0D5F6"/>
              </a:gs>
            </a:gsLst>
            <a:lin ang="0" scaled="1"/>
          </a:gradFill>
          <a:ln w="9525" algn="ctr">
            <a:solidFill>
              <a:srgbClr val="0066CC"/>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tr-TR" altLang="tr-TR" sz="1800"/>
          </a:p>
        </p:txBody>
      </p:sp>
      <p:sp>
        <p:nvSpPr>
          <p:cNvPr id="9225" name="WordArt 9"/>
          <p:cNvSpPr>
            <a:spLocks noChangeArrowheads="1" noChangeShapeType="1" noTextEdit="1"/>
          </p:cNvSpPr>
          <p:nvPr/>
        </p:nvSpPr>
        <p:spPr bwMode="auto">
          <a:xfrm>
            <a:off x="2844800" y="188913"/>
            <a:ext cx="3167063" cy="360362"/>
          </a:xfrm>
          <a:prstGeom prst="rect">
            <a:avLst/>
          </a:prstGeom>
        </p:spPr>
        <p:txBody>
          <a:bodyPr wrap="none" fromWordArt="1">
            <a:prstTxWarp prst="textPlain">
              <a:avLst>
                <a:gd name="adj" fmla="val 50000"/>
              </a:avLst>
            </a:prstTxWarp>
          </a:bodyPr>
          <a:lstStyle/>
          <a:p>
            <a:pPr algn="ctr" fontAlgn="auto">
              <a:spcBef>
                <a:spcPts val="0"/>
              </a:spcBef>
              <a:spcAft>
                <a:spcPts val="0"/>
              </a:spcAft>
              <a:defRPr/>
            </a:pPr>
            <a:r>
              <a:rPr lang="it-IT"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rPr>
              <a:t>                 </a:t>
            </a:r>
          </a:p>
          <a:p>
            <a:pPr algn="ctr" fontAlgn="auto">
              <a:spcBef>
                <a:spcPts val="0"/>
              </a:spcBef>
              <a:spcAft>
                <a:spcPts val="0"/>
              </a:spcAft>
              <a:defRPr/>
            </a:pPr>
            <a:r>
              <a:rPr lang="it-IT"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rPr>
              <a:t>                      </a:t>
            </a:r>
            <a:endParaRPr lang="tr-TR"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endParaRPr>
          </a:p>
        </p:txBody>
      </p:sp>
      <p:sp>
        <p:nvSpPr>
          <p:cNvPr id="18439" name="Text Box 13"/>
          <p:cNvSpPr txBox="1">
            <a:spLocks noChangeArrowheads="1"/>
          </p:cNvSpPr>
          <p:nvPr/>
        </p:nvSpPr>
        <p:spPr bwMode="auto">
          <a:xfrm>
            <a:off x="179388" y="692150"/>
            <a:ext cx="8785225"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tr-TR" altLang="tr-TR" sz="2400" b="1">
                <a:latin typeface="Arial" charset="0"/>
              </a:rPr>
              <a:t>e. Ünlü Daralması</a:t>
            </a:r>
            <a:r>
              <a:rPr lang="tr-TR" altLang="tr-TR" sz="2400">
                <a:latin typeface="Arial" charset="0"/>
              </a:rPr>
              <a:t/>
            </a:r>
            <a:br>
              <a:rPr lang="tr-TR" altLang="tr-TR" sz="2400">
                <a:latin typeface="Arial" charset="0"/>
              </a:rPr>
            </a:br>
            <a:endParaRPr lang="tr-TR" altLang="tr-TR" sz="2400">
              <a:latin typeface="Arial" charset="0"/>
            </a:endParaRPr>
          </a:p>
          <a:p>
            <a:pPr eaLnBrk="1" hangingPunct="1">
              <a:spcBef>
                <a:spcPct val="0"/>
              </a:spcBef>
              <a:buFontTx/>
              <a:buNone/>
            </a:pPr>
            <a:r>
              <a:rPr lang="tr-TR" altLang="tr-TR" sz="2400">
                <a:latin typeface="Arial" charset="0"/>
              </a:rPr>
              <a:t>Son hecesi “a, e” geniş seslileriyle biten Türkçe bir kelimeye </a:t>
            </a:r>
          </a:p>
          <a:p>
            <a:pPr eaLnBrk="1" hangingPunct="1">
              <a:spcBef>
                <a:spcPct val="0"/>
              </a:spcBef>
              <a:buFontTx/>
              <a:buNone/>
            </a:pPr>
            <a:r>
              <a:rPr lang="tr-TR" altLang="tr-TR" sz="2400">
                <a:latin typeface="Arial" charset="0"/>
              </a:rPr>
              <a:t>“-yor” eki getirildiği zaman bu geniş sesler daralarak “ı, i, u, ü” ye dönüşür. Buna ünlü daralması denir.</a:t>
            </a:r>
            <a:br>
              <a:rPr lang="tr-TR" altLang="tr-TR" sz="2400">
                <a:latin typeface="Arial" charset="0"/>
              </a:rPr>
            </a:br>
            <a:r>
              <a:rPr lang="tr-TR" altLang="tr-TR" sz="2400">
                <a:latin typeface="Arial" charset="0"/>
              </a:rPr>
              <a:t> </a:t>
            </a:r>
          </a:p>
          <a:p>
            <a:pPr eaLnBrk="1" hangingPunct="1">
              <a:spcBef>
                <a:spcPct val="0"/>
              </a:spcBef>
              <a:buFontTx/>
              <a:buNone/>
            </a:pPr>
            <a:r>
              <a:rPr lang="tr-TR" altLang="tr-TR" sz="2400" b="1" i="1">
                <a:latin typeface="Arial" charset="0"/>
              </a:rPr>
              <a:t>		temizle – yor      </a:t>
            </a:r>
            <a:r>
              <a:rPr lang="tr-TR" altLang="tr-TR" sz="2400">
                <a:latin typeface="Arial" charset="0"/>
              </a:rPr>
              <a:t>       	</a:t>
            </a:r>
            <a:r>
              <a:rPr lang="tr-TR" altLang="tr-TR" sz="2400" b="1" i="1">
                <a:latin typeface="Arial" charset="0"/>
              </a:rPr>
              <a:t>temizliyor</a:t>
            </a:r>
            <a:r>
              <a:rPr lang="tr-TR" altLang="tr-TR" sz="2400">
                <a:latin typeface="Arial" charset="0"/>
              </a:rPr>
              <a:t/>
            </a:r>
            <a:br>
              <a:rPr lang="tr-TR" altLang="tr-TR" sz="2400">
                <a:latin typeface="Arial" charset="0"/>
              </a:rPr>
            </a:br>
            <a:r>
              <a:rPr lang="tr-TR" altLang="tr-TR" sz="2400">
                <a:latin typeface="Arial" charset="0"/>
              </a:rPr>
              <a:t>		</a:t>
            </a:r>
            <a:r>
              <a:rPr lang="tr-TR" altLang="tr-TR" sz="2400" b="1" i="1">
                <a:latin typeface="Arial" charset="0"/>
              </a:rPr>
              <a:t>anla – yor</a:t>
            </a:r>
            <a:r>
              <a:rPr lang="tr-TR" altLang="tr-TR" sz="2400">
                <a:latin typeface="Arial" charset="0"/>
              </a:rPr>
              <a:t>                      	</a:t>
            </a:r>
            <a:r>
              <a:rPr lang="tr-TR" altLang="tr-TR" sz="2400" b="1" i="1">
                <a:latin typeface="Arial" charset="0"/>
              </a:rPr>
              <a:t>anlıyor</a:t>
            </a:r>
            <a:endParaRPr lang="tr-TR" altLang="tr-TR" sz="2400">
              <a:latin typeface="Arial" charset="0"/>
            </a:endParaRPr>
          </a:p>
          <a:p>
            <a:pPr eaLnBrk="1" hangingPunct="1">
              <a:spcBef>
                <a:spcPct val="0"/>
              </a:spcBef>
              <a:buFontTx/>
              <a:buNone/>
            </a:pPr>
            <a:endParaRPr lang="tr-TR" altLang="tr-TR" sz="2400">
              <a:latin typeface="Arial" charset="0"/>
            </a:endParaRPr>
          </a:p>
          <a:p>
            <a:pPr eaLnBrk="1" hangingPunct="1">
              <a:spcBef>
                <a:spcPct val="0"/>
              </a:spcBef>
              <a:buFontTx/>
              <a:buNone/>
            </a:pPr>
            <a:endParaRPr lang="tr-TR" altLang="tr-TR" sz="2400">
              <a:latin typeface="Arial" charset="0"/>
            </a:endParaRPr>
          </a:p>
          <a:p>
            <a:pPr eaLnBrk="1" hangingPunct="1">
              <a:spcBef>
                <a:spcPct val="0"/>
              </a:spcBef>
              <a:buFontTx/>
              <a:buNone/>
            </a:pPr>
            <a:endParaRPr lang="tr-TR" altLang="tr-TR" sz="2400">
              <a:latin typeface="Arial" charset="0"/>
            </a:endParaRPr>
          </a:p>
          <a:p>
            <a:pPr eaLnBrk="1" hangingPunct="1">
              <a:spcBef>
                <a:spcPct val="0"/>
              </a:spcBef>
              <a:buFontTx/>
              <a:buNone/>
            </a:pPr>
            <a:r>
              <a:rPr lang="tr-TR" altLang="tr-TR" sz="2000"/>
              <a:t/>
            </a:r>
            <a:br>
              <a:rPr lang="tr-TR" altLang="tr-TR" sz="2000"/>
            </a:br>
            <a:endParaRPr lang="tr-TR" altLang="tr-TR" sz="2200"/>
          </a:p>
        </p:txBody>
      </p:sp>
      <p:pic>
        <p:nvPicPr>
          <p:cNvPr id="18440" name="Picture 14" descr="Forward">
            <a:hlinkClick r:id="" action="ppaction://hlinkshowjump?jump=nextslid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363" y="6524625"/>
            <a:ext cx="287337"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1" name="Picture 15" descr="Forward">
            <a:hlinkClick r:id="" action="ppaction://hlinkshowjump?jump=previousslide"/>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1275" y="6524625"/>
            <a:ext cx="287338"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2" name="Rectangle 18">
            <a:hlinkClick r:id="" action="ppaction://hlinkshowjump?jump=nextslide"/>
            <a:hlinkHover r:id="" action="ppaction://noaction">
              <a:snd r:embed="rId5" name="click.wav"/>
            </a:hlinkHover>
          </p:cNvPr>
          <p:cNvSpPr>
            <a:spLocks noChangeArrowheads="1"/>
          </p:cNvSpPr>
          <p:nvPr/>
        </p:nvSpPr>
        <p:spPr bwMode="auto">
          <a:xfrm>
            <a:off x="4572000" y="6453188"/>
            <a:ext cx="1512888" cy="404812"/>
          </a:xfrm>
          <a:prstGeom prst="rect">
            <a:avLst/>
          </a:prstGeom>
          <a:solidFill>
            <a:srgbClr val="B0D5F6">
              <a:alpha val="0"/>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tr-TR" altLang="tr-TR" sz="1000"/>
              <a:t>	Sonraki</a:t>
            </a:r>
          </a:p>
        </p:txBody>
      </p:sp>
      <p:sp>
        <p:nvSpPr>
          <p:cNvPr id="18443" name="Rectangle 19">
            <a:hlinkClick r:id="" action="ppaction://hlinkshowjump?jump=previousslide"/>
            <a:hlinkHover r:id="" action="ppaction://noaction">
              <a:snd r:embed="rId5" name="click.wav"/>
            </a:hlinkHover>
          </p:cNvPr>
          <p:cNvSpPr>
            <a:spLocks noChangeArrowheads="1"/>
          </p:cNvSpPr>
          <p:nvPr/>
        </p:nvSpPr>
        <p:spPr bwMode="auto">
          <a:xfrm>
            <a:off x="2700338" y="6453188"/>
            <a:ext cx="1512887" cy="404812"/>
          </a:xfrm>
          <a:prstGeom prst="rect">
            <a:avLst/>
          </a:prstGeom>
          <a:solidFill>
            <a:srgbClr val="B0D5F6">
              <a:alpha val="0"/>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tr-TR" altLang="tr-TR" sz="1000"/>
              <a:t>Önceki	</a:t>
            </a:r>
          </a:p>
        </p:txBody>
      </p:sp>
      <p:sp>
        <p:nvSpPr>
          <p:cNvPr id="15" name="14 Dikdörtgen"/>
          <p:cNvSpPr/>
          <p:nvPr/>
        </p:nvSpPr>
        <p:spPr>
          <a:xfrm>
            <a:off x="3730092" y="0"/>
            <a:ext cx="1351653" cy="369332"/>
          </a:xfrm>
          <a:prstGeom prst="rect">
            <a:avLst/>
          </a:prstGeom>
          <a:noFill/>
        </p:spPr>
        <p:txBody>
          <a:bodyPr wrap="none">
            <a:spAutoFit/>
          </a:bodyPr>
          <a:lstStyle/>
          <a:p>
            <a:pPr algn="ctr">
              <a:defRPr/>
            </a:pPr>
            <a:r>
              <a:rPr lang="tr-TR" b="1" dirty="0">
                <a:ln w="18000">
                  <a:solidFill>
                    <a:srgbClr val="333399">
                      <a:satMod val="140000"/>
                    </a:srgbClr>
                  </a:solidFill>
                  <a:prstDash val="solid"/>
                  <a:miter lim="800000"/>
                </a:ln>
                <a:solidFill>
                  <a:srgbClr val="0066FF"/>
                </a:solidFill>
              </a:rPr>
              <a:t>Ses Bilgisi</a:t>
            </a:r>
          </a:p>
        </p:txBody>
      </p:sp>
    </p:spTree>
    <p:extLst>
      <p:ext uri="{BB962C8B-B14F-4D97-AF65-F5344CB8AC3E}">
        <p14:creationId xmlns:p14="http://schemas.microsoft.com/office/powerpoint/2010/main" val="4028402637"/>
      </p:ext>
    </p:extLst>
  </p:cSld>
  <p:clrMapOvr>
    <a:masterClrMapping/>
  </p:clrMapOvr>
  <p:transition spd="slow">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0" y="188913"/>
            <a:ext cx="9144000" cy="115887"/>
          </a:xfrm>
          <a:prstGeom prst="rect">
            <a:avLst/>
          </a:prstGeom>
          <a:gradFill rotWithShape="1">
            <a:gsLst>
              <a:gs pos="0">
                <a:srgbClr val="B0D5F6"/>
              </a:gs>
              <a:gs pos="50000">
                <a:schemeClr val="bg1"/>
              </a:gs>
              <a:gs pos="100000">
                <a:srgbClr val="B0D5F6"/>
              </a:gs>
            </a:gsLst>
            <a:lin ang="0" scaled="1"/>
          </a:gradFill>
          <a:ln w="9525" algn="ctr">
            <a:solidFill>
              <a:srgbClr val="0066CC"/>
            </a:solidFill>
            <a:miter lim="800000"/>
            <a:headEnd/>
            <a:tailEnd/>
          </a:ln>
          <a:effectLst/>
        </p:spPr>
        <p:txBody>
          <a:bodyPr wrap="none" anchor="ctr"/>
          <a:lstStyle/>
          <a:p>
            <a:pPr algn="ctr" fontAlgn="auto">
              <a:spcBef>
                <a:spcPts val="0"/>
              </a:spcBef>
              <a:spcAft>
                <a:spcPts val="0"/>
              </a:spcAft>
              <a:defRPr/>
            </a:pPr>
            <a:endParaRPr lang="tr-TR">
              <a:latin typeface="+mn-lt"/>
              <a:cs typeface="+mn-cs"/>
            </a:endParaRPr>
          </a:p>
        </p:txBody>
      </p:sp>
      <p:pic>
        <p:nvPicPr>
          <p:cNvPr id="19459" name="Picture 3" descr="50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477000"/>
            <a:ext cx="9144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AutoShape 4"/>
          <p:cNvSpPr>
            <a:spLocks noChangeArrowheads="1"/>
          </p:cNvSpPr>
          <p:nvPr/>
        </p:nvSpPr>
        <p:spPr bwMode="auto">
          <a:xfrm rot="5400000">
            <a:off x="1619250" y="-1143000"/>
            <a:ext cx="5905500" cy="9144000"/>
          </a:xfrm>
          <a:prstGeom prst="roundRect">
            <a:avLst>
              <a:gd name="adj" fmla="val 8403"/>
            </a:avLst>
          </a:prstGeom>
          <a:gradFill rotWithShape="1">
            <a:gsLst>
              <a:gs pos="0">
                <a:schemeClr val="bg1"/>
              </a:gs>
              <a:gs pos="100000">
                <a:srgbClr val="B0D5F6"/>
              </a:gs>
            </a:gsLst>
            <a:lin ang="0" scaled="1"/>
          </a:gradFill>
          <a:ln w="9525" algn="ctr">
            <a:solidFill>
              <a:srgbClr val="0066CC"/>
            </a:solidFill>
            <a:round/>
            <a:headEnd/>
            <a:tailEnd/>
          </a:ln>
        </p:spPr>
        <p:txBody>
          <a:bodyPr wrap="none" anchor="ctr"/>
          <a:lstStyle/>
          <a:p>
            <a:pPr algn="ctr">
              <a:defRPr/>
            </a:pPr>
            <a:endParaRPr lang="tr-TR"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ndParaRPr>
          </a:p>
        </p:txBody>
      </p:sp>
      <p:sp>
        <p:nvSpPr>
          <p:cNvPr id="19461" name="AutoShape 8"/>
          <p:cNvSpPr>
            <a:spLocks noChangeArrowheads="1"/>
          </p:cNvSpPr>
          <p:nvPr/>
        </p:nvSpPr>
        <p:spPr bwMode="auto">
          <a:xfrm rot="5400000">
            <a:off x="4233069" y="-1605756"/>
            <a:ext cx="388938" cy="3600450"/>
          </a:xfrm>
          <a:prstGeom prst="roundRect">
            <a:avLst>
              <a:gd name="adj" fmla="val 50000"/>
            </a:avLst>
          </a:prstGeom>
          <a:gradFill rotWithShape="1">
            <a:gsLst>
              <a:gs pos="0">
                <a:schemeClr val="bg1"/>
              </a:gs>
              <a:gs pos="100000">
                <a:srgbClr val="B0D5F6"/>
              </a:gs>
            </a:gsLst>
            <a:lin ang="0" scaled="1"/>
          </a:gradFill>
          <a:ln w="9525" algn="ctr">
            <a:solidFill>
              <a:srgbClr val="0066CC"/>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tr-TR" altLang="tr-TR" sz="1800"/>
          </a:p>
        </p:txBody>
      </p:sp>
      <p:sp>
        <p:nvSpPr>
          <p:cNvPr id="9225" name="WordArt 9"/>
          <p:cNvSpPr>
            <a:spLocks noChangeArrowheads="1" noChangeShapeType="1" noTextEdit="1"/>
          </p:cNvSpPr>
          <p:nvPr/>
        </p:nvSpPr>
        <p:spPr bwMode="auto">
          <a:xfrm>
            <a:off x="2844800" y="188913"/>
            <a:ext cx="3167063" cy="360362"/>
          </a:xfrm>
          <a:prstGeom prst="rect">
            <a:avLst/>
          </a:prstGeom>
        </p:spPr>
        <p:txBody>
          <a:bodyPr wrap="none" fromWordArt="1">
            <a:prstTxWarp prst="textPlain">
              <a:avLst>
                <a:gd name="adj" fmla="val 50000"/>
              </a:avLst>
            </a:prstTxWarp>
          </a:bodyPr>
          <a:lstStyle/>
          <a:p>
            <a:pPr algn="ctr" fontAlgn="auto">
              <a:spcBef>
                <a:spcPts val="0"/>
              </a:spcBef>
              <a:spcAft>
                <a:spcPts val="0"/>
              </a:spcAft>
              <a:defRPr/>
            </a:pPr>
            <a:r>
              <a:rPr lang="it-IT"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rPr>
              <a:t>                 </a:t>
            </a:r>
          </a:p>
          <a:p>
            <a:pPr algn="ctr" fontAlgn="auto">
              <a:spcBef>
                <a:spcPts val="0"/>
              </a:spcBef>
              <a:spcAft>
                <a:spcPts val="0"/>
              </a:spcAft>
              <a:defRPr/>
            </a:pPr>
            <a:r>
              <a:rPr lang="it-IT"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rPr>
              <a:t>                      </a:t>
            </a:r>
            <a:endParaRPr lang="tr-TR"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endParaRPr>
          </a:p>
        </p:txBody>
      </p:sp>
      <p:sp>
        <p:nvSpPr>
          <p:cNvPr id="19463" name="Text Box 13"/>
          <p:cNvSpPr txBox="1">
            <a:spLocks noChangeArrowheads="1"/>
          </p:cNvSpPr>
          <p:nvPr/>
        </p:nvSpPr>
        <p:spPr bwMode="auto">
          <a:xfrm>
            <a:off x="179388" y="692150"/>
            <a:ext cx="8785225" cy="738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tr-TR" altLang="tr-TR" sz="2400" b="1">
                <a:latin typeface="Arial" charset="0"/>
              </a:rPr>
              <a:t>f. Kaynaştırma Sesleri</a:t>
            </a:r>
            <a:r>
              <a:rPr lang="tr-TR" altLang="tr-TR" sz="2400">
                <a:latin typeface="Arial" charset="0"/>
              </a:rPr>
              <a:t/>
            </a:r>
            <a:br>
              <a:rPr lang="tr-TR" altLang="tr-TR" sz="2400">
                <a:latin typeface="Arial" charset="0"/>
              </a:rPr>
            </a:br>
            <a:endParaRPr lang="tr-TR" altLang="tr-TR" sz="2400">
              <a:latin typeface="Arial" charset="0"/>
            </a:endParaRPr>
          </a:p>
          <a:p>
            <a:pPr eaLnBrk="1" hangingPunct="1">
              <a:spcBef>
                <a:spcPct val="0"/>
              </a:spcBef>
              <a:buFontTx/>
              <a:buNone/>
            </a:pPr>
            <a:r>
              <a:rPr lang="tr-TR" altLang="tr-TR" sz="2400">
                <a:latin typeface="Arial" charset="0"/>
              </a:rPr>
              <a:t>Türkçede ünlü ile biten bir kelime, yine ünlü ile başlayan bir ek geldiğinde kelime ile ek arasına “n, s, ş, y” ünsüzlerinden uygun olanı gelir. Buna kaynaşma denir.</a:t>
            </a:r>
            <a:br>
              <a:rPr lang="tr-TR" altLang="tr-TR" sz="2400">
                <a:latin typeface="Arial" charset="0"/>
              </a:rPr>
            </a:br>
            <a:endParaRPr lang="tr-TR" altLang="tr-TR" sz="2400">
              <a:latin typeface="Arial" charset="0"/>
            </a:endParaRPr>
          </a:p>
          <a:p>
            <a:pPr eaLnBrk="1" hangingPunct="1">
              <a:spcBef>
                <a:spcPct val="0"/>
              </a:spcBef>
              <a:buFontTx/>
              <a:buNone/>
            </a:pPr>
            <a:r>
              <a:rPr lang="tr-TR" altLang="tr-TR" sz="2400" b="1" i="1">
                <a:latin typeface="Arial" charset="0"/>
              </a:rPr>
              <a:t>“Açılan solar, </a:t>
            </a:r>
            <a:r>
              <a:rPr lang="tr-TR" altLang="tr-TR" sz="2400" b="1" i="1" u="sng">
                <a:latin typeface="Arial" charset="0"/>
              </a:rPr>
              <a:t>ağlayan</a:t>
            </a:r>
            <a:r>
              <a:rPr lang="tr-TR" altLang="tr-TR" sz="2400" b="1" i="1">
                <a:latin typeface="Arial" charset="0"/>
              </a:rPr>
              <a:t> güler.”</a:t>
            </a:r>
            <a:r>
              <a:rPr lang="tr-TR" altLang="tr-TR" sz="2400">
                <a:latin typeface="Arial" charset="0"/>
              </a:rPr>
              <a:t/>
            </a:r>
            <a:br>
              <a:rPr lang="tr-TR" altLang="tr-TR" sz="2400">
                <a:latin typeface="Arial" charset="0"/>
              </a:rPr>
            </a:br>
            <a:r>
              <a:rPr lang="tr-TR" altLang="tr-TR" sz="2400">
                <a:latin typeface="Arial" charset="0"/>
              </a:rPr>
              <a:t>cümlesinde “ağlayan” sözcüğünde “y” kaynaştırma harfi,</a:t>
            </a:r>
            <a:br>
              <a:rPr lang="tr-TR" altLang="tr-TR" sz="2400">
                <a:latin typeface="Arial" charset="0"/>
              </a:rPr>
            </a:br>
            <a:r>
              <a:rPr lang="tr-TR" altLang="tr-TR" sz="2400" b="1" i="1">
                <a:latin typeface="Arial" charset="0"/>
              </a:rPr>
              <a:t>“Akşamın </a:t>
            </a:r>
            <a:r>
              <a:rPr lang="tr-TR" altLang="tr-TR" sz="2400" b="1" i="1" u="sng">
                <a:latin typeface="Arial" charset="0"/>
              </a:rPr>
              <a:t>işini</a:t>
            </a:r>
            <a:r>
              <a:rPr lang="tr-TR" altLang="tr-TR" sz="2400" b="1" i="1">
                <a:latin typeface="Arial" charset="0"/>
              </a:rPr>
              <a:t> sabaha bırakma.”</a:t>
            </a:r>
            <a:r>
              <a:rPr lang="tr-TR" altLang="tr-TR" sz="2400">
                <a:latin typeface="Arial" charset="0"/>
              </a:rPr>
              <a:t/>
            </a:r>
            <a:br>
              <a:rPr lang="tr-TR" altLang="tr-TR" sz="2400">
                <a:latin typeface="Arial" charset="0"/>
              </a:rPr>
            </a:br>
            <a:r>
              <a:rPr lang="tr-TR" altLang="tr-TR" sz="2400">
                <a:latin typeface="Arial" charset="0"/>
              </a:rPr>
              <a:t>cümlesinde “işini” sözcüğünde “n” kaynaştırma harfi,</a:t>
            </a:r>
            <a:br>
              <a:rPr lang="tr-TR" altLang="tr-TR" sz="2400">
                <a:latin typeface="Arial" charset="0"/>
              </a:rPr>
            </a:br>
            <a:r>
              <a:rPr lang="tr-TR" altLang="tr-TR" sz="2400" b="1" i="1">
                <a:latin typeface="Arial" charset="0"/>
              </a:rPr>
              <a:t>“Fakirin </a:t>
            </a:r>
            <a:r>
              <a:rPr lang="tr-TR" altLang="tr-TR" sz="2400" b="1" i="1" u="sng">
                <a:latin typeface="Arial" charset="0"/>
              </a:rPr>
              <a:t>tesellisi</a:t>
            </a:r>
            <a:r>
              <a:rPr lang="tr-TR" altLang="tr-TR" sz="2400" b="1" i="1">
                <a:latin typeface="Arial" charset="0"/>
              </a:rPr>
              <a:t> ölümdür.”</a:t>
            </a:r>
            <a:r>
              <a:rPr lang="tr-TR" altLang="tr-TR" sz="2400">
                <a:latin typeface="Arial" charset="0"/>
              </a:rPr>
              <a:t/>
            </a:r>
            <a:br>
              <a:rPr lang="tr-TR" altLang="tr-TR" sz="2400">
                <a:latin typeface="Arial" charset="0"/>
              </a:rPr>
            </a:br>
            <a:r>
              <a:rPr lang="tr-TR" altLang="tr-TR" sz="2400">
                <a:latin typeface="Arial" charset="0"/>
              </a:rPr>
              <a:t>cümlesinde “tesellisi” sözcüğünde “s” kaynaştırma harfi,</a:t>
            </a:r>
            <a:br>
              <a:rPr lang="tr-TR" altLang="tr-TR" sz="2400">
                <a:latin typeface="Arial" charset="0"/>
              </a:rPr>
            </a:br>
            <a:r>
              <a:rPr lang="tr-TR" altLang="tr-TR" sz="2400" b="1" i="1">
                <a:latin typeface="Arial" charset="0"/>
              </a:rPr>
              <a:t>“Öğrencileri </a:t>
            </a:r>
            <a:r>
              <a:rPr lang="tr-TR" altLang="tr-TR" sz="2400" b="1" i="1" u="sng">
                <a:latin typeface="Arial" charset="0"/>
              </a:rPr>
              <a:t>ikişer</a:t>
            </a:r>
            <a:r>
              <a:rPr lang="tr-TR" altLang="tr-TR" sz="2400" b="1" i="1">
                <a:latin typeface="Arial" charset="0"/>
              </a:rPr>
              <a:t> üçer içeri alın.”</a:t>
            </a:r>
            <a:r>
              <a:rPr lang="tr-TR" altLang="tr-TR" sz="2400">
                <a:latin typeface="Arial" charset="0"/>
              </a:rPr>
              <a:t/>
            </a:r>
            <a:br>
              <a:rPr lang="tr-TR" altLang="tr-TR" sz="2400">
                <a:latin typeface="Arial" charset="0"/>
              </a:rPr>
            </a:br>
            <a:r>
              <a:rPr lang="tr-TR" altLang="tr-TR" sz="2400">
                <a:latin typeface="Arial" charset="0"/>
              </a:rPr>
              <a:t>cümlesinde ise “ikişer” sözcüğünde “ş” kaynaştırma harfi kullanılmıştır.</a:t>
            </a:r>
          </a:p>
          <a:p>
            <a:pPr eaLnBrk="1" hangingPunct="1">
              <a:spcBef>
                <a:spcPct val="0"/>
              </a:spcBef>
              <a:buFontTx/>
              <a:buNone/>
            </a:pPr>
            <a:endParaRPr lang="tr-TR" altLang="tr-TR" sz="2400">
              <a:latin typeface="Arial" charset="0"/>
            </a:endParaRPr>
          </a:p>
          <a:p>
            <a:pPr eaLnBrk="1" hangingPunct="1">
              <a:spcBef>
                <a:spcPct val="0"/>
              </a:spcBef>
              <a:buFontTx/>
              <a:buNone/>
            </a:pPr>
            <a:endParaRPr lang="tr-TR" altLang="tr-TR" sz="2400">
              <a:latin typeface="Arial" charset="0"/>
            </a:endParaRPr>
          </a:p>
          <a:p>
            <a:pPr eaLnBrk="1" hangingPunct="1">
              <a:spcBef>
                <a:spcPct val="0"/>
              </a:spcBef>
              <a:buFontTx/>
              <a:buNone/>
            </a:pPr>
            <a:endParaRPr lang="tr-TR" altLang="tr-TR" sz="2400">
              <a:latin typeface="Arial" charset="0"/>
            </a:endParaRPr>
          </a:p>
          <a:p>
            <a:pPr eaLnBrk="1" hangingPunct="1">
              <a:spcBef>
                <a:spcPct val="0"/>
              </a:spcBef>
              <a:buFontTx/>
              <a:buNone/>
            </a:pPr>
            <a:r>
              <a:rPr lang="tr-TR" altLang="tr-TR" sz="2000"/>
              <a:t/>
            </a:r>
            <a:br>
              <a:rPr lang="tr-TR" altLang="tr-TR" sz="2000"/>
            </a:br>
            <a:endParaRPr lang="tr-TR" altLang="tr-TR" sz="2200"/>
          </a:p>
        </p:txBody>
      </p:sp>
      <p:pic>
        <p:nvPicPr>
          <p:cNvPr id="19464" name="Picture 14" descr="Forward">
            <a:hlinkClick r:id="" action="ppaction://hlinkshowjump?jump=nextslid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363" y="6524625"/>
            <a:ext cx="287337"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5" name="Picture 15" descr="Forward">
            <a:hlinkClick r:id="" action="ppaction://hlinkshowjump?jump=previousslide"/>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1275" y="6524625"/>
            <a:ext cx="287338"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6" name="Rectangle 18">
            <a:hlinkClick r:id="" action="ppaction://hlinkshowjump?jump=nextslide"/>
            <a:hlinkHover r:id="" action="ppaction://noaction">
              <a:snd r:embed="rId5" name="click.wav"/>
            </a:hlinkHover>
          </p:cNvPr>
          <p:cNvSpPr>
            <a:spLocks noChangeArrowheads="1"/>
          </p:cNvSpPr>
          <p:nvPr/>
        </p:nvSpPr>
        <p:spPr bwMode="auto">
          <a:xfrm>
            <a:off x="4572000" y="6453188"/>
            <a:ext cx="1512888" cy="404812"/>
          </a:xfrm>
          <a:prstGeom prst="rect">
            <a:avLst/>
          </a:prstGeom>
          <a:solidFill>
            <a:srgbClr val="B0D5F6">
              <a:alpha val="0"/>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tr-TR" altLang="tr-TR" sz="1000"/>
              <a:t>	Sonraki</a:t>
            </a:r>
          </a:p>
        </p:txBody>
      </p:sp>
      <p:sp>
        <p:nvSpPr>
          <p:cNvPr id="19467" name="Rectangle 19">
            <a:hlinkClick r:id="" action="ppaction://hlinkshowjump?jump=previousslide"/>
            <a:hlinkHover r:id="" action="ppaction://noaction">
              <a:snd r:embed="rId5" name="click.wav"/>
            </a:hlinkHover>
          </p:cNvPr>
          <p:cNvSpPr>
            <a:spLocks noChangeArrowheads="1"/>
          </p:cNvSpPr>
          <p:nvPr/>
        </p:nvSpPr>
        <p:spPr bwMode="auto">
          <a:xfrm>
            <a:off x="2700338" y="6453188"/>
            <a:ext cx="1512887" cy="404812"/>
          </a:xfrm>
          <a:prstGeom prst="rect">
            <a:avLst/>
          </a:prstGeom>
          <a:solidFill>
            <a:srgbClr val="B0D5F6">
              <a:alpha val="0"/>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tr-TR" altLang="tr-TR" sz="1000"/>
              <a:t>Önceki	</a:t>
            </a:r>
          </a:p>
        </p:txBody>
      </p:sp>
      <p:sp>
        <p:nvSpPr>
          <p:cNvPr id="15" name="14 Dikdörtgen"/>
          <p:cNvSpPr/>
          <p:nvPr/>
        </p:nvSpPr>
        <p:spPr>
          <a:xfrm>
            <a:off x="3730092" y="0"/>
            <a:ext cx="1351653" cy="369332"/>
          </a:xfrm>
          <a:prstGeom prst="rect">
            <a:avLst/>
          </a:prstGeom>
          <a:noFill/>
        </p:spPr>
        <p:txBody>
          <a:bodyPr wrap="none">
            <a:spAutoFit/>
          </a:bodyPr>
          <a:lstStyle/>
          <a:p>
            <a:pPr algn="ctr">
              <a:defRPr/>
            </a:pPr>
            <a:r>
              <a:rPr lang="tr-TR" b="1" dirty="0">
                <a:ln w="18000">
                  <a:solidFill>
                    <a:srgbClr val="333399">
                      <a:satMod val="140000"/>
                    </a:srgbClr>
                  </a:solidFill>
                  <a:prstDash val="solid"/>
                  <a:miter lim="800000"/>
                </a:ln>
                <a:solidFill>
                  <a:srgbClr val="0066FF"/>
                </a:solidFill>
              </a:rPr>
              <a:t>Ses Bilgisi</a:t>
            </a:r>
          </a:p>
        </p:txBody>
      </p:sp>
    </p:spTree>
    <p:extLst>
      <p:ext uri="{BB962C8B-B14F-4D97-AF65-F5344CB8AC3E}">
        <p14:creationId xmlns:p14="http://schemas.microsoft.com/office/powerpoint/2010/main" val="4180209452"/>
      </p:ext>
    </p:extLst>
  </p:cSld>
  <p:clrMapOvr>
    <a:masterClrMapping/>
  </p:clrMapOvr>
  <p:transition spd="slow">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0" y="188913"/>
            <a:ext cx="9144000" cy="115887"/>
          </a:xfrm>
          <a:prstGeom prst="rect">
            <a:avLst/>
          </a:prstGeom>
          <a:gradFill rotWithShape="1">
            <a:gsLst>
              <a:gs pos="0">
                <a:srgbClr val="B0D5F6"/>
              </a:gs>
              <a:gs pos="50000">
                <a:schemeClr val="bg1"/>
              </a:gs>
              <a:gs pos="100000">
                <a:srgbClr val="B0D5F6"/>
              </a:gs>
            </a:gsLst>
            <a:lin ang="0" scaled="1"/>
          </a:gradFill>
          <a:ln w="9525" algn="ctr">
            <a:solidFill>
              <a:srgbClr val="0066CC"/>
            </a:solidFill>
            <a:miter lim="800000"/>
            <a:headEnd/>
            <a:tailEnd/>
          </a:ln>
          <a:effectLst/>
        </p:spPr>
        <p:txBody>
          <a:bodyPr wrap="none" anchor="ctr"/>
          <a:lstStyle/>
          <a:p>
            <a:pPr algn="ctr" fontAlgn="auto">
              <a:spcBef>
                <a:spcPts val="0"/>
              </a:spcBef>
              <a:spcAft>
                <a:spcPts val="0"/>
              </a:spcAft>
              <a:defRPr/>
            </a:pPr>
            <a:endParaRPr lang="tr-TR">
              <a:latin typeface="+mn-lt"/>
              <a:cs typeface="+mn-cs"/>
            </a:endParaRPr>
          </a:p>
        </p:txBody>
      </p:sp>
      <p:pic>
        <p:nvPicPr>
          <p:cNvPr id="20483" name="Picture 3" descr="50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477000"/>
            <a:ext cx="9144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AutoShape 4"/>
          <p:cNvSpPr>
            <a:spLocks noChangeArrowheads="1"/>
          </p:cNvSpPr>
          <p:nvPr/>
        </p:nvSpPr>
        <p:spPr bwMode="auto">
          <a:xfrm rot="5400000">
            <a:off x="1619250" y="-1143000"/>
            <a:ext cx="5905500" cy="9144000"/>
          </a:xfrm>
          <a:prstGeom prst="roundRect">
            <a:avLst>
              <a:gd name="adj" fmla="val 8403"/>
            </a:avLst>
          </a:prstGeom>
          <a:gradFill rotWithShape="1">
            <a:gsLst>
              <a:gs pos="0">
                <a:schemeClr val="bg1"/>
              </a:gs>
              <a:gs pos="100000">
                <a:srgbClr val="B0D5F6"/>
              </a:gs>
            </a:gsLst>
            <a:lin ang="0" scaled="1"/>
          </a:gradFill>
          <a:ln w="9525" algn="ctr">
            <a:solidFill>
              <a:srgbClr val="0066CC"/>
            </a:solidFill>
            <a:round/>
            <a:headEnd/>
            <a:tailEnd/>
          </a:ln>
        </p:spPr>
        <p:txBody>
          <a:bodyPr wrap="none" anchor="ctr"/>
          <a:lstStyle/>
          <a:p>
            <a:pPr algn="ctr">
              <a:defRPr/>
            </a:pPr>
            <a:endParaRPr lang="tr-TR"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ndParaRPr>
          </a:p>
        </p:txBody>
      </p:sp>
      <p:sp>
        <p:nvSpPr>
          <p:cNvPr id="20485" name="AutoShape 8"/>
          <p:cNvSpPr>
            <a:spLocks noChangeArrowheads="1"/>
          </p:cNvSpPr>
          <p:nvPr/>
        </p:nvSpPr>
        <p:spPr bwMode="auto">
          <a:xfrm rot="5400000">
            <a:off x="4233069" y="-1605756"/>
            <a:ext cx="388938" cy="3600450"/>
          </a:xfrm>
          <a:prstGeom prst="roundRect">
            <a:avLst>
              <a:gd name="adj" fmla="val 50000"/>
            </a:avLst>
          </a:prstGeom>
          <a:gradFill rotWithShape="1">
            <a:gsLst>
              <a:gs pos="0">
                <a:schemeClr val="bg1"/>
              </a:gs>
              <a:gs pos="100000">
                <a:srgbClr val="B0D5F6"/>
              </a:gs>
            </a:gsLst>
            <a:lin ang="0" scaled="1"/>
          </a:gradFill>
          <a:ln w="9525" algn="ctr">
            <a:solidFill>
              <a:srgbClr val="0066CC"/>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tr-TR" altLang="tr-TR" sz="1800"/>
          </a:p>
        </p:txBody>
      </p:sp>
      <p:sp>
        <p:nvSpPr>
          <p:cNvPr id="9225" name="WordArt 9"/>
          <p:cNvSpPr>
            <a:spLocks noChangeArrowheads="1" noChangeShapeType="1" noTextEdit="1"/>
          </p:cNvSpPr>
          <p:nvPr/>
        </p:nvSpPr>
        <p:spPr bwMode="auto">
          <a:xfrm>
            <a:off x="2844800" y="188913"/>
            <a:ext cx="3167063" cy="360362"/>
          </a:xfrm>
          <a:prstGeom prst="rect">
            <a:avLst/>
          </a:prstGeom>
        </p:spPr>
        <p:txBody>
          <a:bodyPr wrap="none" fromWordArt="1">
            <a:prstTxWarp prst="textPlain">
              <a:avLst>
                <a:gd name="adj" fmla="val 50000"/>
              </a:avLst>
            </a:prstTxWarp>
          </a:bodyPr>
          <a:lstStyle/>
          <a:p>
            <a:pPr algn="ctr" fontAlgn="auto">
              <a:spcBef>
                <a:spcPts val="0"/>
              </a:spcBef>
              <a:spcAft>
                <a:spcPts val="0"/>
              </a:spcAft>
              <a:defRPr/>
            </a:pPr>
            <a:r>
              <a:rPr lang="it-IT"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rPr>
              <a:t>                 </a:t>
            </a:r>
          </a:p>
          <a:p>
            <a:pPr algn="ctr" fontAlgn="auto">
              <a:spcBef>
                <a:spcPts val="0"/>
              </a:spcBef>
              <a:spcAft>
                <a:spcPts val="0"/>
              </a:spcAft>
              <a:defRPr/>
            </a:pPr>
            <a:r>
              <a:rPr lang="it-IT"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rPr>
              <a:t>                      </a:t>
            </a:r>
            <a:endParaRPr lang="tr-TR"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endParaRPr>
          </a:p>
        </p:txBody>
      </p:sp>
      <p:sp>
        <p:nvSpPr>
          <p:cNvPr id="20487" name="Text Box 13"/>
          <p:cNvSpPr txBox="1">
            <a:spLocks noChangeArrowheads="1"/>
          </p:cNvSpPr>
          <p:nvPr/>
        </p:nvSpPr>
        <p:spPr bwMode="auto">
          <a:xfrm>
            <a:off x="179388" y="692150"/>
            <a:ext cx="8785225" cy="701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tr-TR" altLang="tr-TR" sz="2400" b="1">
                <a:latin typeface="Arial" charset="0"/>
              </a:rPr>
              <a:t>g. Ulama</a:t>
            </a:r>
            <a:r>
              <a:rPr lang="tr-TR" altLang="tr-TR" sz="2400">
                <a:latin typeface="Arial" charset="0"/>
              </a:rPr>
              <a:t/>
            </a:r>
            <a:br>
              <a:rPr lang="tr-TR" altLang="tr-TR" sz="2400">
                <a:latin typeface="Arial" charset="0"/>
              </a:rPr>
            </a:br>
            <a:endParaRPr lang="tr-TR" altLang="tr-TR" sz="2400">
              <a:latin typeface="Arial" charset="0"/>
            </a:endParaRPr>
          </a:p>
          <a:p>
            <a:pPr eaLnBrk="1" hangingPunct="1">
              <a:spcBef>
                <a:spcPct val="0"/>
              </a:spcBef>
              <a:buFontTx/>
              <a:buNone/>
            </a:pPr>
            <a:r>
              <a:rPr lang="tr-TR" altLang="tr-TR" sz="2400">
                <a:latin typeface="Arial" charset="0"/>
              </a:rPr>
              <a:t>Ünsüzle biten bir sözcükten sonra yine ünlü ile başlayan bir sözcük gelirse, iki sözcük birbirine bağlanarak okunur. Buna ulama denir.</a:t>
            </a:r>
            <a:br>
              <a:rPr lang="tr-TR" altLang="tr-TR" sz="2400">
                <a:latin typeface="Arial" charset="0"/>
              </a:rPr>
            </a:br>
            <a:endParaRPr lang="tr-TR" altLang="tr-TR" sz="2400">
              <a:latin typeface="Arial" charset="0"/>
            </a:endParaRPr>
          </a:p>
          <a:p>
            <a:pPr eaLnBrk="1" hangingPunct="1">
              <a:spcBef>
                <a:spcPct val="0"/>
              </a:spcBef>
              <a:buFontTx/>
              <a:buNone/>
            </a:pPr>
            <a:r>
              <a:rPr lang="tr-TR" altLang="tr-TR" sz="2400" b="1" i="1">
                <a:latin typeface="Arial" charset="0"/>
              </a:rPr>
              <a:t>“Bizden_evvel buraya inen_üç dört_arkadaş vardı.”</a:t>
            </a:r>
            <a:r>
              <a:rPr lang="tr-TR" altLang="tr-TR" sz="2400">
                <a:latin typeface="Arial" charset="0"/>
              </a:rPr>
              <a:t/>
            </a:r>
            <a:br>
              <a:rPr lang="tr-TR" altLang="tr-TR" sz="2400">
                <a:latin typeface="Arial" charset="0"/>
              </a:rPr>
            </a:br>
            <a:r>
              <a:rPr lang="tr-TR" altLang="tr-TR" sz="2400">
                <a:latin typeface="Arial" charset="0"/>
              </a:rPr>
              <a:t>cümlesinde üç yerde ulama yapılmıştır.</a:t>
            </a:r>
            <a:br>
              <a:rPr lang="tr-TR" altLang="tr-TR" sz="2400">
                <a:latin typeface="Arial" charset="0"/>
              </a:rPr>
            </a:br>
            <a:endParaRPr lang="tr-TR" altLang="tr-TR" sz="2400">
              <a:latin typeface="Arial" charset="0"/>
            </a:endParaRPr>
          </a:p>
          <a:p>
            <a:pPr eaLnBrk="1" hangingPunct="1">
              <a:spcBef>
                <a:spcPct val="0"/>
              </a:spcBef>
              <a:buFontTx/>
              <a:buNone/>
            </a:pPr>
            <a:r>
              <a:rPr lang="tr-TR" altLang="tr-TR" sz="2400" b="1" i="1">
                <a:latin typeface="Arial" charset="0"/>
              </a:rPr>
              <a:t>“Ben, akşam_eve gelirken kiraz_aldım.”</a:t>
            </a:r>
            <a:r>
              <a:rPr lang="tr-TR" altLang="tr-TR" sz="2400">
                <a:latin typeface="Arial" charset="0"/>
              </a:rPr>
              <a:t/>
            </a:r>
            <a:br>
              <a:rPr lang="tr-TR" altLang="tr-TR" sz="2400">
                <a:latin typeface="Arial" charset="0"/>
              </a:rPr>
            </a:br>
            <a:r>
              <a:rPr lang="tr-TR" altLang="tr-TR" sz="2400">
                <a:latin typeface="Arial" charset="0"/>
              </a:rPr>
              <a:t>cümlesinde ise iki yerde ulama vardır. Herhangi bir noktalama işaretinin bulunduğu yerde ulama olmaz. Bu cümlede “ben” sözcüğünden sonra virgül kullanıldığından “ben, akşam” kelimeleri arasında ulama yoktur.</a:t>
            </a:r>
          </a:p>
          <a:p>
            <a:pPr eaLnBrk="1" hangingPunct="1">
              <a:spcBef>
                <a:spcPct val="0"/>
              </a:spcBef>
              <a:buFontTx/>
              <a:buNone/>
            </a:pPr>
            <a:endParaRPr lang="tr-TR" altLang="tr-TR" sz="2400">
              <a:latin typeface="Arial" charset="0"/>
            </a:endParaRPr>
          </a:p>
          <a:p>
            <a:pPr eaLnBrk="1" hangingPunct="1">
              <a:spcBef>
                <a:spcPct val="0"/>
              </a:spcBef>
              <a:buFontTx/>
              <a:buNone/>
            </a:pPr>
            <a:endParaRPr lang="tr-TR" altLang="tr-TR" sz="2400">
              <a:latin typeface="Arial" charset="0"/>
            </a:endParaRPr>
          </a:p>
          <a:p>
            <a:pPr eaLnBrk="1" hangingPunct="1">
              <a:spcBef>
                <a:spcPct val="0"/>
              </a:spcBef>
              <a:buFontTx/>
              <a:buNone/>
            </a:pPr>
            <a:endParaRPr lang="tr-TR" altLang="tr-TR" sz="2400">
              <a:latin typeface="Arial" charset="0"/>
            </a:endParaRPr>
          </a:p>
          <a:p>
            <a:pPr eaLnBrk="1" hangingPunct="1">
              <a:spcBef>
                <a:spcPct val="0"/>
              </a:spcBef>
              <a:buFontTx/>
              <a:buNone/>
            </a:pPr>
            <a:r>
              <a:rPr lang="tr-TR" altLang="tr-TR" sz="2000"/>
              <a:t/>
            </a:r>
            <a:br>
              <a:rPr lang="tr-TR" altLang="tr-TR" sz="2000"/>
            </a:br>
            <a:endParaRPr lang="tr-TR" altLang="tr-TR" sz="2200"/>
          </a:p>
        </p:txBody>
      </p:sp>
      <p:pic>
        <p:nvPicPr>
          <p:cNvPr id="20488" name="Picture 14" descr="Forward">
            <a:hlinkClick r:id="" action="ppaction://hlinkshowjump?jump=nextslid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363" y="6524625"/>
            <a:ext cx="287337"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9" name="Picture 15" descr="Forward">
            <a:hlinkClick r:id="" action="ppaction://hlinkshowjump?jump=previousslide"/>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1275" y="6524625"/>
            <a:ext cx="287338"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90" name="Rectangle 18">
            <a:hlinkClick r:id="" action="ppaction://hlinkshowjump?jump=nextslide"/>
            <a:hlinkHover r:id="" action="ppaction://noaction">
              <a:snd r:embed="rId5" name="click.wav"/>
            </a:hlinkHover>
          </p:cNvPr>
          <p:cNvSpPr>
            <a:spLocks noChangeArrowheads="1"/>
          </p:cNvSpPr>
          <p:nvPr/>
        </p:nvSpPr>
        <p:spPr bwMode="auto">
          <a:xfrm>
            <a:off x="4572000" y="6453188"/>
            <a:ext cx="1512888" cy="404812"/>
          </a:xfrm>
          <a:prstGeom prst="rect">
            <a:avLst/>
          </a:prstGeom>
          <a:solidFill>
            <a:srgbClr val="B0D5F6">
              <a:alpha val="0"/>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tr-TR" altLang="tr-TR" sz="1000"/>
              <a:t>	Sonraki</a:t>
            </a:r>
          </a:p>
        </p:txBody>
      </p:sp>
      <p:sp>
        <p:nvSpPr>
          <p:cNvPr id="20491" name="Rectangle 19">
            <a:hlinkClick r:id="" action="ppaction://hlinkshowjump?jump=previousslide"/>
            <a:hlinkHover r:id="" action="ppaction://noaction">
              <a:snd r:embed="rId5" name="click.wav"/>
            </a:hlinkHover>
          </p:cNvPr>
          <p:cNvSpPr>
            <a:spLocks noChangeArrowheads="1"/>
          </p:cNvSpPr>
          <p:nvPr/>
        </p:nvSpPr>
        <p:spPr bwMode="auto">
          <a:xfrm>
            <a:off x="2700338" y="6453188"/>
            <a:ext cx="1512887" cy="404812"/>
          </a:xfrm>
          <a:prstGeom prst="rect">
            <a:avLst/>
          </a:prstGeom>
          <a:solidFill>
            <a:srgbClr val="B0D5F6">
              <a:alpha val="0"/>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tr-TR" altLang="tr-TR" sz="1000"/>
              <a:t>Önceki	</a:t>
            </a:r>
          </a:p>
        </p:txBody>
      </p:sp>
      <p:sp>
        <p:nvSpPr>
          <p:cNvPr id="15" name="14 Dikdörtgen"/>
          <p:cNvSpPr/>
          <p:nvPr/>
        </p:nvSpPr>
        <p:spPr>
          <a:xfrm>
            <a:off x="3730092" y="0"/>
            <a:ext cx="1351653" cy="369332"/>
          </a:xfrm>
          <a:prstGeom prst="rect">
            <a:avLst/>
          </a:prstGeom>
          <a:noFill/>
        </p:spPr>
        <p:txBody>
          <a:bodyPr wrap="none">
            <a:spAutoFit/>
          </a:bodyPr>
          <a:lstStyle/>
          <a:p>
            <a:pPr algn="ctr">
              <a:defRPr/>
            </a:pPr>
            <a:r>
              <a:rPr lang="tr-TR" b="1" dirty="0">
                <a:ln w="18000">
                  <a:solidFill>
                    <a:srgbClr val="333399">
                      <a:satMod val="140000"/>
                    </a:srgbClr>
                  </a:solidFill>
                  <a:prstDash val="solid"/>
                  <a:miter lim="800000"/>
                </a:ln>
                <a:solidFill>
                  <a:srgbClr val="0066FF"/>
                </a:solidFill>
              </a:rPr>
              <a:t>Ses Bilgisi</a:t>
            </a:r>
          </a:p>
        </p:txBody>
      </p:sp>
    </p:spTree>
    <p:extLst>
      <p:ext uri="{BB962C8B-B14F-4D97-AF65-F5344CB8AC3E}">
        <p14:creationId xmlns:p14="http://schemas.microsoft.com/office/powerpoint/2010/main" val="1702293303"/>
      </p:ext>
    </p:extLst>
  </p:cSld>
  <p:clrMapOvr>
    <a:masterClrMapping/>
  </p:clrMapOvr>
  <p:transition spd="slow">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0" y="188913"/>
            <a:ext cx="9144000" cy="115887"/>
          </a:xfrm>
          <a:prstGeom prst="rect">
            <a:avLst/>
          </a:prstGeom>
          <a:gradFill rotWithShape="1">
            <a:gsLst>
              <a:gs pos="0">
                <a:srgbClr val="B0D5F6"/>
              </a:gs>
              <a:gs pos="50000">
                <a:schemeClr val="bg1"/>
              </a:gs>
              <a:gs pos="100000">
                <a:srgbClr val="B0D5F6"/>
              </a:gs>
            </a:gsLst>
            <a:lin ang="0" scaled="1"/>
          </a:gradFill>
          <a:ln w="9525" algn="ctr">
            <a:solidFill>
              <a:srgbClr val="0066CC"/>
            </a:solidFill>
            <a:miter lim="800000"/>
            <a:headEnd/>
            <a:tailEnd/>
          </a:ln>
          <a:effectLst/>
        </p:spPr>
        <p:txBody>
          <a:bodyPr wrap="none" anchor="ctr"/>
          <a:lstStyle/>
          <a:p>
            <a:pPr algn="ctr" fontAlgn="auto">
              <a:spcBef>
                <a:spcPts val="0"/>
              </a:spcBef>
              <a:spcAft>
                <a:spcPts val="0"/>
              </a:spcAft>
              <a:defRPr/>
            </a:pPr>
            <a:endParaRPr lang="tr-TR">
              <a:latin typeface="+mn-lt"/>
              <a:cs typeface="+mn-cs"/>
            </a:endParaRPr>
          </a:p>
        </p:txBody>
      </p:sp>
      <p:pic>
        <p:nvPicPr>
          <p:cNvPr id="21507" name="Picture 3" descr="50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477000"/>
            <a:ext cx="9144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AutoShape 4"/>
          <p:cNvSpPr>
            <a:spLocks noChangeArrowheads="1"/>
          </p:cNvSpPr>
          <p:nvPr/>
        </p:nvSpPr>
        <p:spPr bwMode="auto">
          <a:xfrm rot="5400000">
            <a:off x="1619250" y="-1143000"/>
            <a:ext cx="5905500" cy="9144000"/>
          </a:xfrm>
          <a:prstGeom prst="roundRect">
            <a:avLst>
              <a:gd name="adj" fmla="val 8403"/>
            </a:avLst>
          </a:prstGeom>
          <a:gradFill rotWithShape="1">
            <a:gsLst>
              <a:gs pos="0">
                <a:schemeClr val="bg1"/>
              </a:gs>
              <a:gs pos="100000">
                <a:srgbClr val="B0D5F6"/>
              </a:gs>
            </a:gsLst>
            <a:lin ang="0" scaled="1"/>
          </a:gradFill>
          <a:ln w="9525" algn="ctr">
            <a:solidFill>
              <a:srgbClr val="0066CC"/>
            </a:solidFill>
            <a:round/>
            <a:headEnd/>
            <a:tailEnd/>
          </a:ln>
        </p:spPr>
        <p:txBody>
          <a:bodyPr wrap="none" anchor="ctr"/>
          <a:lstStyle/>
          <a:p>
            <a:pPr algn="ctr">
              <a:defRPr/>
            </a:pPr>
            <a:endParaRPr lang="tr-TR"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ndParaRPr>
          </a:p>
        </p:txBody>
      </p:sp>
      <p:sp>
        <p:nvSpPr>
          <p:cNvPr id="21509" name="AutoShape 8"/>
          <p:cNvSpPr>
            <a:spLocks noChangeArrowheads="1"/>
          </p:cNvSpPr>
          <p:nvPr/>
        </p:nvSpPr>
        <p:spPr bwMode="auto">
          <a:xfrm rot="5400000">
            <a:off x="4233069" y="-1605756"/>
            <a:ext cx="388938" cy="3600450"/>
          </a:xfrm>
          <a:prstGeom prst="roundRect">
            <a:avLst>
              <a:gd name="adj" fmla="val 50000"/>
            </a:avLst>
          </a:prstGeom>
          <a:gradFill rotWithShape="1">
            <a:gsLst>
              <a:gs pos="0">
                <a:schemeClr val="bg1"/>
              </a:gs>
              <a:gs pos="100000">
                <a:srgbClr val="B0D5F6"/>
              </a:gs>
            </a:gsLst>
            <a:lin ang="0" scaled="1"/>
          </a:gradFill>
          <a:ln w="9525" algn="ctr">
            <a:solidFill>
              <a:srgbClr val="0066CC"/>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tr-TR" altLang="tr-TR" sz="1800"/>
          </a:p>
        </p:txBody>
      </p:sp>
      <p:sp>
        <p:nvSpPr>
          <p:cNvPr id="9225" name="WordArt 9"/>
          <p:cNvSpPr>
            <a:spLocks noChangeArrowheads="1" noChangeShapeType="1" noTextEdit="1"/>
          </p:cNvSpPr>
          <p:nvPr/>
        </p:nvSpPr>
        <p:spPr bwMode="auto">
          <a:xfrm>
            <a:off x="2844800" y="188913"/>
            <a:ext cx="3167063" cy="360362"/>
          </a:xfrm>
          <a:prstGeom prst="rect">
            <a:avLst/>
          </a:prstGeom>
        </p:spPr>
        <p:txBody>
          <a:bodyPr wrap="none" fromWordArt="1">
            <a:prstTxWarp prst="textPlain">
              <a:avLst>
                <a:gd name="adj" fmla="val 50000"/>
              </a:avLst>
            </a:prstTxWarp>
          </a:bodyPr>
          <a:lstStyle/>
          <a:p>
            <a:pPr algn="ctr" fontAlgn="auto">
              <a:spcBef>
                <a:spcPts val="0"/>
              </a:spcBef>
              <a:spcAft>
                <a:spcPts val="0"/>
              </a:spcAft>
              <a:defRPr/>
            </a:pPr>
            <a:r>
              <a:rPr lang="it-IT"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rPr>
              <a:t>                 </a:t>
            </a:r>
          </a:p>
          <a:p>
            <a:pPr algn="ctr" fontAlgn="auto">
              <a:spcBef>
                <a:spcPts val="0"/>
              </a:spcBef>
              <a:spcAft>
                <a:spcPts val="0"/>
              </a:spcAft>
              <a:defRPr/>
            </a:pPr>
            <a:r>
              <a:rPr lang="it-IT"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rPr>
              <a:t>                      </a:t>
            </a:r>
            <a:endParaRPr lang="tr-TR"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endParaRPr>
          </a:p>
        </p:txBody>
      </p:sp>
      <p:sp>
        <p:nvSpPr>
          <p:cNvPr id="21511" name="Text Box 13"/>
          <p:cNvSpPr txBox="1">
            <a:spLocks noChangeArrowheads="1"/>
          </p:cNvSpPr>
          <p:nvPr/>
        </p:nvSpPr>
        <p:spPr bwMode="auto">
          <a:xfrm>
            <a:off x="179388" y="692150"/>
            <a:ext cx="8785225" cy="738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tr-TR" altLang="tr-TR" sz="2400" b="1">
                <a:latin typeface="Arial" charset="0"/>
              </a:rPr>
              <a:t>h. Vurgu</a:t>
            </a:r>
            <a:r>
              <a:rPr lang="tr-TR" altLang="tr-TR" sz="2400">
                <a:latin typeface="Arial" charset="0"/>
              </a:rPr>
              <a:t/>
            </a:r>
            <a:br>
              <a:rPr lang="tr-TR" altLang="tr-TR" sz="2400">
                <a:latin typeface="Arial" charset="0"/>
              </a:rPr>
            </a:br>
            <a:endParaRPr lang="tr-TR" altLang="tr-TR" sz="2400">
              <a:latin typeface="Arial" charset="0"/>
            </a:endParaRPr>
          </a:p>
          <a:p>
            <a:pPr eaLnBrk="1" hangingPunct="1">
              <a:spcBef>
                <a:spcPct val="0"/>
              </a:spcBef>
              <a:buFontTx/>
              <a:buNone/>
            </a:pPr>
            <a:r>
              <a:rPr lang="tr-TR" altLang="tr-TR" sz="2400">
                <a:latin typeface="Arial" charset="0"/>
              </a:rPr>
              <a:t>İki ya da daha fazla heceli kelimelerin herhangi bir hecesinin; birden fazla sözcükten oluşan cümlelerin herhangi bir sözcüğünün ötekilerden daha baskılı, güçlü söylenmesine </a:t>
            </a:r>
            <a:r>
              <a:rPr lang="tr-TR" altLang="tr-TR" sz="2400" b="1">
                <a:latin typeface="Arial" charset="0"/>
              </a:rPr>
              <a:t>vurgu </a:t>
            </a:r>
            <a:r>
              <a:rPr lang="tr-TR" altLang="tr-TR" sz="2400">
                <a:latin typeface="Arial" charset="0"/>
              </a:rPr>
              <a:t>denir.</a:t>
            </a:r>
            <a:br>
              <a:rPr lang="tr-TR" altLang="tr-TR" sz="2400">
                <a:latin typeface="Arial" charset="0"/>
              </a:rPr>
            </a:br>
            <a:endParaRPr lang="tr-TR" altLang="tr-TR" sz="2400">
              <a:latin typeface="Arial" charset="0"/>
            </a:endParaRPr>
          </a:p>
          <a:p>
            <a:pPr eaLnBrk="1" hangingPunct="1">
              <a:spcBef>
                <a:spcPct val="0"/>
              </a:spcBef>
              <a:buFontTx/>
              <a:buNone/>
            </a:pPr>
            <a:r>
              <a:rPr lang="tr-TR" altLang="tr-TR" sz="2400">
                <a:latin typeface="Arial" charset="0"/>
              </a:rPr>
              <a:t>Dolayısıyla vurgu kelime vurgusu ve cümle vurgusu olmak üzere ikiye ayrılır.</a:t>
            </a:r>
            <a:br>
              <a:rPr lang="tr-TR" altLang="tr-TR" sz="2400">
                <a:latin typeface="Arial" charset="0"/>
              </a:rPr>
            </a:br>
            <a:endParaRPr lang="tr-TR" altLang="tr-TR" sz="2400">
              <a:latin typeface="Arial" charset="0"/>
            </a:endParaRPr>
          </a:p>
          <a:p>
            <a:pPr eaLnBrk="1" hangingPunct="1">
              <a:spcBef>
                <a:spcPct val="0"/>
              </a:spcBef>
              <a:buFontTx/>
              <a:buNone/>
            </a:pPr>
            <a:r>
              <a:rPr lang="tr-TR" altLang="tr-TR" sz="2400">
                <a:latin typeface="Arial" charset="0"/>
              </a:rPr>
              <a:t>Cümle vurgusunu ögeler konusunda gördük. Şimdi sözcük vurgusu ile ilgili ayrıntıları görelim.</a:t>
            </a:r>
            <a:br>
              <a:rPr lang="tr-TR" altLang="tr-TR" sz="2400">
                <a:latin typeface="Arial" charset="0"/>
              </a:rPr>
            </a:br>
            <a:endParaRPr lang="tr-TR" altLang="tr-TR" sz="2400">
              <a:latin typeface="Arial" charset="0"/>
            </a:endParaRPr>
          </a:p>
          <a:p>
            <a:pPr eaLnBrk="1" hangingPunct="1">
              <a:spcBef>
                <a:spcPct val="0"/>
              </a:spcBef>
              <a:buFontTx/>
              <a:buNone/>
            </a:pPr>
            <a:r>
              <a:rPr lang="tr-TR" altLang="tr-TR" sz="2400">
                <a:latin typeface="Arial" charset="0"/>
              </a:rPr>
              <a:t>Her kelimede vurgu vardır ve bu çoğunlukla kelimelerin son hecesindedir. Ek aldıkça da vurgu son heceye kayar.</a:t>
            </a:r>
          </a:p>
          <a:p>
            <a:pPr eaLnBrk="1" hangingPunct="1">
              <a:spcBef>
                <a:spcPct val="0"/>
              </a:spcBef>
              <a:buFontTx/>
              <a:buNone/>
            </a:pPr>
            <a:endParaRPr lang="tr-TR" altLang="tr-TR" sz="2400">
              <a:latin typeface="Arial" charset="0"/>
            </a:endParaRPr>
          </a:p>
          <a:p>
            <a:pPr eaLnBrk="1" hangingPunct="1">
              <a:spcBef>
                <a:spcPct val="0"/>
              </a:spcBef>
              <a:buFontTx/>
              <a:buNone/>
            </a:pPr>
            <a:endParaRPr lang="tr-TR" altLang="tr-TR" sz="2400">
              <a:latin typeface="Arial" charset="0"/>
            </a:endParaRPr>
          </a:p>
          <a:p>
            <a:pPr eaLnBrk="1" hangingPunct="1">
              <a:spcBef>
                <a:spcPct val="0"/>
              </a:spcBef>
              <a:buFontTx/>
              <a:buNone/>
            </a:pPr>
            <a:endParaRPr lang="tr-TR" altLang="tr-TR" sz="2400">
              <a:latin typeface="Arial" charset="0"/>
            </a:endParaRPr>
          </a:p>
          <a:p>
            <a:pPr eaLnBrk="1" hangingPunct="1">
              <a:spcBef>
                <a:spcPct val="0"/>
              </a:spcBef>
              <a:buFontTx/>
              <a:buNone/>
            </a:pPr>
            <a:r>
              <a:rPr lang="tr-TR" altLang="tr-TR" sz="2000"/>
              <a:t/>
            </a:r>
            <a:br>
              <a:rPr lang="tr-TR" altLang="tr-TR" sz="2000"/>
            </a:br>
            <a:endParaRPr lang="tr-TR" altLang="tr-TR" sz="2200"/>
          </a:p>
        </p:txBody>
      </p:sp>
      <p:pic>
        <p:nvPicPr>
          <p:cNvPr id="21512" name="Picture 14" descr="Forward">
            <a:hlinkClick r:id="" action="ppaction://hlinkshowjump?jump=nextslid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363" y="6524625"/>
            <a:ext cx="287337"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3" name="Picture 15" descr="Forward">
            <a:hlinkClick r:id="" action="ppaction://hlinkshowjump?jump=previousslide"/>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1275" y="6524625"/>
            <a:ext cx="287338"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4" name="Rectangle 18">
            <a:hlinkClick r:id="" action="ppaction://hlinkshowjump?jump=nextslide"/>
            <a:hlinkHover r:id="" action="ppaction://noaction">
              <a:snd r:embed="rId5" name="click.wav"/>
            </a:hlinkHover>
          </p:cNvPr>
          <p:cNvSpPr>
            <a:spLocks noChangeArrowheads="1"/>
          </p:cNvSpPr>
          <p:nvPr/>
        </p:nvSpPr>
        <p:spPr bwMode="auto">
          <a:xfrm>
            <a:off x="4572000" y="6453188"/>
            <a:ext cx="1512888" cy="404812"/>
          </a:xfrm>
          <a:prstGeom prst="rect">
            <a:avLst/>
          </a:prstGeom>
          <a:solidFill>
            <a:srgbClr val="B0D5F6">
              <a:alpha val="0"/>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tr-TR" altLang="tr-TR" sz="1000"/>
              <a:t>	Sonraki</a:t>
            </a:r>
          </a:p>
        </p:txBody>
      </p:sp>
      <p:sp>
        <p:nvSpPr>
          <p:cNvPr id="21515" name="Rectangle 19">
            <a:hlinkClick r:id="" action="ppaction://hlinkshowjump?jump=previousslide"/>
            <a:hlinkHover r:id="" action="ppaction://noaction">
              <a:snd r:embed="rId5" name="click.wav"/>
            </a:hlinkHover>
          </p:cNvPr>
          <p:cNvSpPr>
            <a:spLocks noChangeArrowheads="1"/>
          </p:cNvSpPr>
          <p:nvPr/>
        </p:nvSpPr>
        <p:spPr bwMode="auto">
          <a:xfrm>
            <a:off x="2700338" y="6453188"/>
            <a:ext cx="1512887" cy="404812"/>
          </a:xfrm>
          <a:prstGeom prst="rect">
            <a:avLst/>
          </a:prstGeom>
          <a:solidFill>
            <a:srgbClr val="B0D5F6">
              <a:alpha val="0"/>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tr-TR" altLang="tr-TR" sz="1000"/>
              <a:t>Önceki	</a:t>
            </a:r>
          </a:p>
        </p:txBody>
      </p:sp>
      <p:sp>
        <p:nvSpPr>
          <p:cNvPr id="15" name="14 Dikdörtgen"/>
          <p:cNvSpPr/>
          <p:nvPr/>
        </p:nvSpPr>
        <p:spPr>
          <a:xfrm>
            <a:off x="3730092" y="0"/>
            <a:ext cx="1351653" cy="369332"/>
          </a:xfrm>
          <a:prstGeom prst="rect">
            <a:avLst/>
          </a:prstGeom>
          <a:noFill/>
        </p:spPr>
        <p:txBody>
          <a:bodyPr wrap="none">
            <a:spAutoFit/>
          </a:bodyPr>
          <a:lstStyle/>
          <a:p>
            <a:pPr algn="ctr">
              <a:defRPr/>
            </a:pPr>
            <a:r>
              <a:rPr lang="tr-TR" b="1" dirty="0">
                <a:ln w="18000">
                  <a:solidFill>
                    <a:srgbClr val="333399">
                      <a:satMod val="140000"/>
                    </a:srgbClr>
                  </a:solidFill>
                  <a:prstDash val="solid"/>
                  <a:miter lim="800000"/>
                </a:ln>
                <a:solidFill>
                  <a:srgbClr val="0066FF"/>
                </a:solidFill>
              </a:rPr>
              <a:t>Ses Bilgisi</a:t>
            </a:r>
          </a:p>
        </p:txBody>
      </p:sp>
    </p:spTree>
    <p:extLst>
      <p:ext uri="{BB962C8B-B14F-4D97-AF65-F5344CB8AC3E}">
        <p14:creationId xmlns:p14="http://schemas.microsoft.com/office/powerpoint/2010/main" val="2488481294"/>
      </p:ext>
    </p:extLst>
  </p:cSld>
  <p:clrMapOvr>
    <a:masterClrMapping/>
  </p:clrMapOvr>
  <p:transition spd="slow">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0" y="188913"/>
            <a:ext cx="9144000" cy="115887"/>
          </a:xfrm>
          <a:prstGeom prst="rect">
            <a:avLst/>
          </a:prstGeom>
          <a:gradFill rotWithShape="1">
            <a:gsLst>
              <a:gs pos="0">
                <a:srgbClr val="B0D5F6"/>
              </a:gs>
              <a:gs pos="50000">
                <a:schemeClr val="bg1"/>
              </a:gs>
              <a:gs pos="100000">
                <a:srgbClr val="B0D5F6"/>
              </a:gs>
            </a:gsLst>
            <a:lin ang="0" scaled="1"/>
          </a:gradFill>
          <a:ln w="9525" algn="ctr">
            <a:solidFill>
              <a:srgbClr val="0066CC"/>
            </a:solidFill>
            <a:miter lim="800000"/>
            <a:headEnd/>
            <a:tailEnd/>
          </a:ln>
          <a:effectLst/>
        </p:spPr>
        <p:txBody>
          <a:bodyPr wrap="none" anchor="ctr"/>
          <a:lstStyle/>
          <a:p>
            <a:pPr algn="ctr" fontAlgn="auto">
              <a:spcBef>
                <a:spcPts val="0"/>
              </a:spcBef>
              <a:spcAft>
                <a:spcPts val="0"/>
              </a:spcAft>
              <a:defRPr/>
            </a:pPr>
            <a:endParaRPr lang="tr-TR">
              <a:latin typeface="+mn-lt"/>
              <a:cs typeface="+mn-cs"/>
            </a:endParaRPr>
          </a:p>
        </p:txBody>
      </p:sp>
      <p:pic>
        <p:nvPicPr>
          <p:cNvPr id="22531" name="Picture 3" descr="50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477000"/>
            <a:ext cx="9144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AutoShape 4"/>
          <p:cNvSpPr>
            <a:spLocks noChangeArrowheads="1"/>
          </p:cNvSpPr>
          <p:nvPr/>
        </p:nvSpPr>
        <p:spPr bwMode="auto">
          <a:xfrm rot="5400000">
            <a:off x="1619250" y="-1143000"/>
            <a:ext cx="5905500" cy="9144000"/>
          </a:xfrm>
          <a:prstGeom prst="roundRect">
            <a:avLst>
              <a:gd name="adj" fmla="val 8403"/>
            </a:avLst>
          </a:prstGeom>
          <a:gradFill rotWithShape="1">
            <a:gsLst>
              <a:gs pos="0">
                <a:schemeClr val="bg1"/>
              </a:gs>
              <a:gs pos="100000">
                <a:srgbClr val="B0D5F6"/>
              </a:gs>
            </a:gsLst>
            <a:lin ang="0" scaled="1"/>
          </a:gradFill>
          <a:ln w="9525" algn="ctr">
            <a:solidFill>
              <a:srgbClr val="0066CC"/>
            </a:solidFill>
            <a:round/>
            <a:headEnd/>
            <a:tailEnd/>
          </a:ln>
        </p:spPr>
        <p:txBody>
          <a:bodyPr wrap="none" anchor="ctr"/>
          <a:lstStyle/>
          <a:p>
            <a:pPr algn="ctr">
              <a:defRPr/>
            </a:pPr>
            <a:endParaRPr lang="tr-TR"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ndParaRPr>
          </a:p>
        </p:txBody>
      </p:sp>
      <p:sp>
        <p:nvSpPr>
          <p:cNvPr id="22533" name="AutoShape 8"/>
          <p:cNvSpPr>
            <a:spLocks noChangeArrowheads="1"/>
          </p:cNvSpPr>
          <p:nvPr/>
        </p:nvSpPr>
        <p:spPr bwMode="auto">
          <a:xfrm rot="5400000">
            <a:off x="4233069" y="-1605756"/>
            <a:ext cx="388938" cy="3600450"/>
          </a:xfrm>
          <a:prstGeom prst="roundRect">
            <a:avLst>
              <a:gd name="adj" fmla="val 50000"/>
            </a:avLst>
          </a:prstGeom>
          <a:gradFill rotWithShape="1">
            <a:gsLst>
              <a:gs pos="0">
                <a:schemeClr val="bg1"/>
              </a:gs>
              <a:gs pos="100000">
                <a:srgbClr val="B0D5F6"/>
              </a:gs>
            </a:gsLst>
            <a:lin ang="0" scaled="1"/>
          </a:gradFill>
          <a:ln w="9525" algn="ctr">
            <a:solidFill>
              <a:srgbClr val="0066CC"/>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tr-TR" altLang="tr-TR" sz="1800"/>
          </a:p>
        </p:txBody>
      </p:sp>
      <p:sp>
        <p:nvSpPr>
          <p:cNvPr id="9225" name="WordArt 9"/>
          <p:cNvSpPr>
            <a:spLocks noChangeArrowheads="1" noChangeShapeType="1" noTextEdit="1"/>
          </p:cNvSpPr>
          <p:nvPr/>
        </p:nvSpPr>
        <p:spPr bwMode="auto">
          <a:xfrm>
            <a:off x="2844800" y="188913"/>
            <a:ext cx="3167063" cy="360362"/>
          </a:xfrm>
          <a:prstGeom prst="rect">
            <a:avLst/>
          </a:prstGeom>
        </p:spPr>
        <p:txBody>
          <a:bodyPr wrap="none" fromWordArt="1">
            <a:prstTxWarp prst="textPlain">
              <a:avLst>
                <a:gd name="adj" fmla="val 50000"/>
              </a:avLst>
            </a:prstTxWarp>
          </a:bodyPr>
          <a:lstStyle/>
          <a:p>
            <a:pPr algn="ctr" fontAlgn="auto">
              <a:spcBef>
                <a:spcPts val="0"/>
              </a:spcBef>
              <a:spcAft>
                <a:spcPts val="0"/>
              </a:spcAft>
              <a:defRPr/>
            </a:pPr>
            <a:r>
              <a:rPr lang="it-IT"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rPr>
              <a:t>                 </a:t>
            </a:r>
          </a:p>
          <a:p>
            <a:pPr algn="ctr" fontAlgn="auto">
              <a:spcBef>
                <a:spcPts val="0"/>
              </a:spcBef>
              <a:spcAft>
                <a:spcPts val="0"/>
              </a:spcAft>
              <a:defRPr/>
            </a:pPr>
            <a:r>
              <a:rPr lang="it-IT"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rPr>
              <a:t>                      </a:t>
            </a:r>
            <a:endParaRPr lang="tr-TR" sz="3600" kern="10">
              <a:ln w="9525">
                <a:solidFill>
                  <a:srgbClr val="0066CC"/>
                </a:solidFill>
                <a:round/>
                <a:headEnd/>
                <a:tailEnd/>
              </a:ln>
              <a:gradFill rotWithShape="1">
                <a:gsLst>
                  <a:gs pos="0">
                    <a:schemeClr val="bg1">
                      <a:gamma/>
                      <a:shade val="46275"/>
                      <a:invGamma/>
                    </a:schemeClr>
                  </a:gs>
                  <a:gs pos="50000">
                    <a:schemeClr val="bg1"/>
                  </a:gs>
                  <a:gs pos="100000">
                    <a:schemeClr val="bg1">
                      <a:gamma/>
                      <a:shade val="46275"/>
                      <a:invGamma/>
                    </a:schemeClr>
                  </a:gs>
                </a:gsLst>
                <a:lin ang="0" scaled="1"/>
              </a:gradFill>
              <a:latin typeface="Arial Black"/>
              <a:cs typeface="+mn-cs"/>
            </a:endParaRPr>
          </a:p>
        </p:txBody>
      </p:sp>
      <p:sp>
        <p:nvSpPr>
          <p:cNvPr id="22535" name="Text Box 13"/>
          <p:cNvSpPr txBox="1">
            <a:spLocks noChangeArrowheads="1"/>
          </p:cNvSpPr>
          <p:nvPr/>
        </p:nvSpPr>
        <p:spPr bwMode="auto">
          <a:xfrm>
            <a:off x="179388" y="692150"/>
            <a:ext cx="8785225" cy="517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tr-TR" altLang="tr-TR" sz="2400">
                <a:latin typeface="Arial" charset="0"/>
              </a:rPr>
              <a:t>“İp, aç, kalk ...” gibi tek heceli kelimelerde vurgu ”ekmek, ekmekçi, ekmekçiler, ekmekçilerden”</a:t>
            </a:r>
          </a:p>
          <a:p>
            <a:pPr eaLnBrk="1" hangingPunct="1">
              <a:spcBef>
                <a:spcPct val="0"/>
              </a:spcBef>
              <a:buFontTx/>
              <a:buNone/>
            </a:pPr>
            <a:endParaRPr lang="tr-TR" altLang="tr-TR" sz="2400">
              <a:latin typeface="Arial" charset="0"/>
            </a:endParaRPr>
          </a:p>
          <a:p>
            <a:pPr eaLnBrk="1" hangingPunct="1">
              <a:spcBef>
                <a:spcPct val="0"/>
              </a:spcBef>
              <a:buFontTx/>
              <a:buNone/>
            </a:pPr>
            <a:r>
              <a:rPr lang="tr-TR" altLang="tr-TR" sz="2400">
                <a:latin typeface="Arial" charset="0"/>
              </a:rPr>
              <a:t>Olumsuzluk eki “-ma, -me”nin, soru eki “-mı, -mi, -mu, - mü”nün vurguyu kendinden önceki heceye ya da kelimenin son hecesine kaydırır.</a:t>
            </a:r>
          </a:p>
          <a:p>
            <a:pPr eaLnBrk="1" hangingPunct="1">
              <a:spcBef>
                <a:spcPct val="0"/>
              </a:spcBef>
              <a:buFontTx/>
              <a:buNone/>
            </a:pPr>
            <a:endParaRPr lang="tr-TR" altLang="tr-TR" sz="2400">
              <a:latin typeface="Arial" charset="0"/>
            </a:endParaRPr>
          </a:p>
          <a:p>
            <a:pPr eaLnBrk="1" hangingPunct="1">
              <a:spcBef>
                <a:spcPct val="0"/>
              </a:spcBef>
              <a:buFontTx/>
              <a:buNone/>
            </a:pPr>
            <a:r>
              <a:rPr lang="tr-TR" altLang="tr-TR" sz="2400">
                <a:latin typeface="Arial" charset="0"/>
              </a:rPr>
              <a:t>“Gittim” sözcüğünde vurgu son hecededir; ama “gitmedim” sözcüğünde vurgu ilk hecededir. Çünkü “-me” olumsuzluk eki vurguyu ilk heceye kaydırır.</a:t>
            </a:r>
          </a:p>
          <a:p>
            <a:pPr eaLnBrk="1" hangingPunct="1">
              <a:spcBef>
                <a:spcPct val="0"/>
              </a:spcBef>
              <a:buFontTx/>
              <a:buNone/>
            </a:pPr>
            <a:endParaRPr lang="tr-TR" altLang="tr-TR" sz="2400">
              <a:latin typeface="Arial" charset="0"/>
            </a:endParaRPr>
          </a:p>
          <a:p>
            <a:pPr eaLnBrk="1" hangingPunct="1">
              <a:spcBef>
                <a:spcPct val="0"/>
              </a:spcBef>
              <a:buFontTx/>
              <a:buNone/>
            </a:pPr>
            <a:endParaRPr lang="tr-TR" altLang="tr-TR" sz="2400">
              <a:latin typeface="Arial" charset="0"/>
            </a:endParaRPr>
          </a:p>
          <a:p>
            <a:pPr eaLnBrk="1" hangingPunct="1">
              <a:spcBef>
                <a:spcPct val="0"/>
              </a:spcBef>
              <a:buFontTx/>
              <a:buNone/>
            </a:pPr>
            <a:r>
              <a:rPr lang="tr-TR" altLang="tr-TR" sz="2000"/>
              <a:t/>
            </a:r>
            <a:br>
              <a:rPr lang="tr-TR" altLang="tr-TR" sz="2000"/>
            </a:br>
            <a:endParaRPr lang="tr-TR" altLang="tr-TR" sz="2200"/>
          </a:p>
        </p:txBody>
      </p:sp>
      <p:pic>
        <p:nvPicPr>
          <p:cNvPr id="22536" name="Picture 14" descr="Forward">
            <a:hlinkClick r:id="" action="ppaction://hlinkshowjump?jump=nextslid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363" y="6524625"/>
            <a:ext cx="287337"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7" name="Picture 15" descr="Forward">
            <a:hlinkClick r:id="" action="ppaction://hlinkshowjump?jump=previousslide"/>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1275" y="6524625"/>
            <a:ext cx="287338"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8" name="Rectangle 18">
            <a:hlinkClick r:id="" action="ppaction://hlinkshowjump?jump=nextslide"/>
            <a:hlinkHover r:id="" action="ppaction://noaction">
              <a:snd r:embed="rId5" name="click.wav"/>
            </a:hlinkHover>
          </p:cNvPr>
          <p:cNvSpPr>
            <a:spLocks noChangeArrowheads="1"/>
          </p:cNvSpPr>
          <p:nvPr/>
        </p:nvSpPr>
        <p:spPr bwMode="auto">
          <a:xfrm>
            <a:off x="4572000" y="6453188"/>
            <a:ext cx="1512888" cy="404812"/>
          </a:xfrm>
          <a:prstGeom prst="rect">
            <a:avLst/>
          </a:prstGeom>
          <a:solidFill>
            <a:srgbClr val="B0D5F6">
              <a:alpha val="0"/>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tr-TR" altLang="tr-TR" sz="1000"/>
              <a:t>	Sonraki</a:t>
            </a:r>
          </a:p>
        </p:txBody>
      </p:sp>
      <p:sp>
        <p:nvSpPr>
          <p:cNvPr id="22539" name="Rectangle 19">
            <a:hlinkClick r:id="" action="ppaction://hlinkshowjump?jump=previousslide"/>
            <a:hlinkHover r:id="" action="ppaction://noaction">
              <a:snd r:embed="rId5" name="click.wav"/>
            </a:hlinkHover>
          </p:cNvPr>
          <p:cNvSpPr>
            <a:spLocks noChangeArrowheads="1"/>
          </p:cNvSpPr>
          <p:nvPr/>
        </p:nvSpPr>
        <p:spPr bwMode="auto">
          <a:xfrm>
            <a:off x="2700338" y="6453188"/>
            <a:ext cx="1512887" cy="404812"/>
          </a:xfrm>
          <a:prstGeom prst="rect">
            <a:avLst/>
          </a:prstGeom>
          <a:solidFill>
            <a:srgbClr val="B0D5F6">
              <a:alpha val="0"/>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tr-TR" altLang="tr-TR" sz="1000"/>
              <a:t>Önceki	</a:t>
            </a:r>
          </a:p>
        </p:txBody>
      </p:sp>
      <p:sp>
        <p:nvSpPr>
          <p:cNvPr id="15" name="14 Dikdörtgen"/>
          <p:cNvSpPr/>
          <p:nvPr/>
        </p:nvSpPr>
        <p:spPr>
          <a:xfrm>
            <a:off x="3730092" y="0"/>
            <a:ext cx="1351653" cy="369332"/>
          </a:xfrm>
          <a:prstGeom prst="rect">
            <a:avLst/>
          </a:prstGeom>
          <a:noFill/>
        </p:spPr>
        <p:txBody>
          <a:bodyPr wrap="none">
            <a:spAutoFit/>
          </a:bodyPr>
          <a:lstStyle/>
          <a:p>
            <a:pPr algn="ctr">
              <a:defRPr/>
            </a:pPr>
            <a:r>
              <a:rPr lang="tr-TR" b="1" dirty="0">
                <a:ln w="18000">
                  <a:solidFill>
                    <a:srgbClr val="333399">
                      <a:satMod val="140000"/>
                    </a:srgbClr>
                  </a:solidFill>
                  <a:prstDash val="solid"/>
                  <a:miter lim="800000"/>
                </a:ln>
                <a:solidFill>
                  <a:srgbClr val="0066FF"/>
                </a:solidFill>
              </a:rPr>
              <a:t>Ses Bilgisi</a:t>
            </a:r>
          </a:p>
        </p:txBody>
      </p:sp>
    </p:spTree>
    <p:extLst>
      <p:ext uri="{BB962C8B-B14F-4D97-AF65-F5344CB8AC3E}">
        <p14:creationId xmlns:p14="http://schemas.microsoft.com/office/powerpoint/2010/main" val="1890746949"/>
      </p:ext>
    </p:extLst>
  </p:cSld>
  <p:clrMapOvr>
    <a:masterClrMapping/>
  </p:clrMapOvr>
  <p:transition spd="slow">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Vurgulamada hata yapmamak için özellikle sesteş sözcüklere dikkat etmek gerekir:</a:t>
            </a:r>
          </a:p>
          <a:p>
            <a:r>
              <a:rPr lang="tr-TR" dirty="0" smtClean="0"/>
              <a:t>Kanımızın rengi </a:t>
            </a:r>
            <a:r>
              <a:rPr lang="tr-TR" b="1" dirty="0" smtClean="0"/>
              <a:t>al</a:t>
            </a:r>
            <a:r>
              <a:rPr lang="tr-TR" dirty="0" smtClean="0"/>
              <a:t>dır.</a:t>
            </a:r>
          </a:p>
          <a:p>
            <a:r>
              <a:rPr lang="tr-TR" dirty="0" smtClean="0"/>
              <a:t>Çöpleri buradan al</a:t>
            </a:r>
            <a:r>
              <a:rPr lang="tr-TR" b="1" dirty="0" smtClean="0"/>
              <a:t>dır</a:t>
            </a:r>
            <a:r>
              <a:rPr lang="tr-TR" dirty="0" smtClean="0"/>
              <a:t>.</a:t>
            </a:r>
          </a:p>
          <a:p>
            <a:endParaRPr lang="tr-TR" dirty="0"/>
          </a:p>
          <a:p>
            <a:r>
              <a:rPr lang="tr-TR" dirty="0" smtClean="0"/>
              <a:t>Bugün okulda tören </a:t>
            </a:r>
            <a:r>
              <a:rPr lang="tr-TR" b="1" dirty="0" smtClean="0"/>
              <a:t>var</a:t>
            </a:r>
            <a:r>
              <a:rPr lang="tr-TR" dirty="0" smtClean="0"/>
              <a:t>dı.</a:t>
            </a:r>
          </a:p>
          <a:p>
            <a:r>
              <a:rPr lang="tr-TR" dirty="0" smtClean="0"/>
              <a:t>Tren </a:t>
            </a:r>
            <a:r>
              <a:rPr lang="tr-TR" dirty="0"/>
              <a:t>A</a:t>
            </a:r>
            <a:r>
              <a:rPr lang="tr-TR" dirty="0" smtClean="0"/>
              <a:t>nkara’ya var</a:t>
            </a:r>
            <a:r>
              <a:rPr lang="tr-TR" b="1" dirty="0" smtClean="0"/>
              <a:t>dı</a:t>
            </a:r>
            <a:r>
              <a:rPr lang="tr-TR" dirty="0" smtClean="0"/>
              <a:t>.</a:t>
            </a:r>
            <a:endParaRPr lang="tr-TR" dirty="0"/>
          </a:p>
        </p:txBody>
      </p:sp>
    </p:spTree>
    <p:extLst>
      <p:ext uri="{BB962C8B-B14F-4D97-AF65-F5344CB8AC3E}">
        <p14:creationId xmlns:p14="http://schemas.microsoft.com/office/powerpoint/2010/main" val="37279451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r>
              <a:rPr lang="tr-TR" dirty="0" smtClean="0"/>
              <a:t>Vazodaki çiçeklerin çoğu </a:t>
            </a:r>
            <a:r>
              <a:rPr lang="tr-TR" b="1" dirty="0" smtClean="0"/>
              <a:t>gül</a:t>
            </a:r>
            <a:r>
              <a:rPr lang="tr-TR" dirty="0" smtClean="0"/>
              <a:t>dü.</a:t>
            </a:r>
          </a:p>
          <a:p>
            <a:r>
              <a:rPr lang="tr-TR" dirty="0" smtClean="0"/>
              <a:t>Sözlerime çok gül</a:t>
            </a:r>
            <a:r>
              <a:rPr lang="tr-TR" b="1" dirty="0" smtClean="0"/>
              <a:t>dü</a:t>
            </a:r>
            <a:r>
              <a:rPr lang="tr-TR" dirty="0" smtClean="0"/>
              <a:t>.</a:t>
            </a:r>
          </a:p>
          <a:p>
            <a:endParaRPr lang="tr-TR" dirty="0"/>
          </a:p>
          <a:p>
            <a:r>
              <a:rPr lang="tr-TR" dirty="0" smtClean="0"/>
              <a:t>Bu, anlamsız bir </a:t>
            </a:r>
            <a:r>
              <a:rPr lang="tr-TR" b="1" dirty="0" smtClean="0"/>
              <a:t>savaş</a:t>
            </a:r>
            <a:r>
              <a:rPr lang="tr-TR" dirty="0" smtClean="0"/>
              <a:t>tı.</a:t>
            </a:r>
          </a:p>
          <a:p>
            <a:r>
              <a:rPr lang="tr-TR" dirty="0" smtClean="0"/>
              <a:t>Dedesi, Çanakkale’de savaş</a:t>
            </a:r>
            <a:r>
              <a:rPr lang="tr-TR" b="1" dirty="0" smtClean="0"/>
              <a:t>tı</a:t>
            </a:r>
            <a:r>
              <a:rPr lang="tr-TR" dirty="0" smtClean="0"/>
              <a:t>.</a:t>
            </a:r>
          </a:p>
          <a:p>
            <a:endParaRPr lang="tr-TR" dirty="0"/>
          </a:p>
          <a:p>
            <a:r>
              <a:rPr lang="tr-TR" dirty="0" smtClean="0"/>
              <a:t>Bu araba be</a:t>
            </a:r>
            <a:r>
              <a:rPr lang="tr-TR" b="1" dirty="0" smtClean="0"/>
              <a:t>nim</a:t>
            </a:r>
            <a:r>
              <a:rPr lang="tr-TR" dirty="0" smtClean="0"/>
              <a:t>. (iyelik)</a:t>
            </a:r>
          </a:p>
          <a:p>
            <a:r>
              <a:rPr lang="tr-TR" dirty="0" smtClean="0"/>
              <a:t>Sınıfın en uzun boylusu </a:t>
            </a:r>
            <a:r>
              <a:rPr lang="tr-TR" b="1" dirty="0" smtClean="0"/>
              <a:t>be</a:t>
            </a:r>
            <a:r>
              <a:rPr lang="tr-TR" dirty="0" smtClean="0"/>
              <a:t>nim. (ek-fiil)</a:t>
            </a:r>
            <a:endParaRPr lang="tr-TR" dirty="0"/>
          </a:p>
        </p:txBody>
      </p:sp>
    </p:spTree>
    <p:extLst>
      <p:ext uri="{BB962C8B-B14F-4D97-AF65-F5344CB8AC3E}">
        <p14:creationId xmlns:p14="http://schemas.microsoft.com/office/powerpoint/2010/main" val="2423158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Şimdiki eylem çekim zamanı eki «-yor» vurguyu çekmez:</a:t>
            </a:r>
          </a:p>
          <a:p>
            <a:r>
              <a:rPr lang="tr-TR" dirty="0" smtClean="0"/>
              <a:t>Ba</a:t>
            </a:r>
            <a:r>
              <a:rPr lang="tr-TR" b="1" dirty="0" smtClean="0"/>
              <a:t>kı</a:t>
            </a:r>
            <a:r>
              <a:rPr lang="tr-TR" dirty="0" smtClean="0"/>
              <a:t>yor, se</a:t>
            </a:r>
            <a:r>
              <a:rPr lang="tr-TR" b="1" dirty="0" smtClean="0"/>
              <a:t>vi</a:t>
            </a:r>
            <a:r>
              <a:rPr lang="tr-TR" dirty="0" smtClean="0"/>
              <a:t>yor, bi</a:t>
            </a:r>
            <a:r>
              <a:rPr lang="tr-TR" b="1" dirty="0" smtClean="0"/>
              <a:t>li</a:t>
            </a:r>
            <a:r>
              <a:rPr lang="tr-TR" dirty="0" smtClean="0"/>
              <a:t>yor, o</a:t>
            </a:r>
            <a:r>
              <a:rPr lang="tr-TR" b="1" dirty="0" smtClean="0"/>
              <a:t>ku</a:t>
            </a:r>
            <a:r>
              <a:rPr lang="tr-TR" dirty="0" smtClean="0"/>
              <a:t>yor, a</a:t>
            </a:r>
            <a:r>
              <a:rPr lang="tr-TR" b="1" dirty="0" smtClean="0"/>
              <a:t>lı</a:t>
            </a:r>
            <a:r>
              <a:rPr lang="tr-TR" dirty="0" smtClean="0"/>
              <a:t>yor</a:t>
            </a:r>
          </a:p>
          <a:p>
            <a:endParaRPr lang="tr-TR" dirty="0"/>
          </a:p>
          <a:p>
            <a:r>
              <a:rPr lang="tr-TR" dirty="0" smtClean="0"/>
              <a:t>«-</a:t>
            </a:r>
            <a:r>
              <a:rPr lang="tr-TR" dirty="0" err="1" smtClean="0"/>
              <a:t>madan</a:t>
            </a:r>
            <a:r>
              <a:rPr lang="tr-TR" dirty="0" smtClean="0"/>
              <a:t> / -</a:t>
            </a:r>
            <a:r>
              <a:rPr lang="tr-TR" dirty="0" err="1" smtClean="0"/>
              <a:t>meden</a:t>
            </a:r>
            <a:r>
              <a:rPr lang="tr-TR" dirty="0" smtClean="0"/>
              <a:t>» eki vurguyu çekmez:</a:t>
            </a:r>
          </a:p>
          <a:p>
            <a:r>
              <a:rPr lang="tr-TR" b="1" dirty="0"/>
              <a:t>g</a:t>
            </a:r>
            <a:r>
              <a:rPr lang="tr-TR" b="1" dirty="0" smtClean="0"/>
              <a:t>it</a:t>
            </a:r>
            <a:r>
              <a:rPr lang="tr-TR" dirty="0" smtClean="0"/>
              <a:t>meden, </a:t>
            </a:r>
            <a:r>
              <a:rPr lang="tr-TR" b="1" dirty="0" smtClean="0"/>
              <a:t>gör</a:t>
            </a:r>
            <a:r>
              <a:rPr lang="tr-TR" dirty="0" smtClean="0"/>
              <a:t>meden, </a:t>
            </a:r>
            <a:r>
              <a:rPr lang="tr-TR" b="1" dirty="0" smtClean="0"/>
              <a:t>sev</a:t>
            </a:r>
            <a:r>
              <a:rPr lang="tr-TR" dirty="0" smtClean="0"/>
              <a:t>meden, </a:t>
            </a:r>
            <a:r>
              <a:rPr lang="tr-TR" b="1" dirty="0" smtClean="0"/>
              <a:t>al</a:t>
            </a:r>
            <a:r>
              <a:rPr lang="tr-TR" dirty="0" smtClean="0"/>
              <a:t>madan, </a:t>
            </a:r>
            <a:r>
              <a:rPr lang="tr-TR" b="1" dirty="0" smtClean="0"/>
              <a:t>dur</a:t>
            </a:r>
            <a:r>
              <a:rPr lang="tr-TR" dirty="0" smtClean="0"/>
              <a:t>madan</a:t>
            </a:r>
            <a:endParaRPr lang="tr-TR" dirty="0"/>
          </a:p>
        </p:txBody>
      </p:sp>
    </p:spTree>
    <p:extLst>
      <p:ext uri="{BB962C8B-B14F-4D97-AF65-F5344CB8AC3E}">
        <p14:creationId xmlns:p14="http://schemas.microsoft.com/office/powerpoint/2010/main" val="9160971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«de» bağlacı </a:t>
            </a:r>
            <a:r>
              <a:rPr lang="tr-TR" dirty="0" err="1" smtClean="0"/>
              <a:t>vurgusuz</a:t>
            </a:r>
            <a:r>
              <a:rPr lang="tr-TR" dirty="0" smtClean="0"/>
              <a:t>, bulunma hal eki «-de» vurguludur:</a:t>
            </a:r>
          </a:p>
          <a:p>
            <a:r>
              <a:rPr lang="tr-TR" dirty="0" smtClean="0"/>
              <a:t>Bu yol</a:t>
            </a:r>
            <a:r>
              <a:rPr lang="tr-TR" b="1" dirty="0" smtClean="0"/>
              <a:t>dan</a:t>
            </a:r>
            <a:r>
              <a:rPr lang="tr-TR" dirty="0" smtClean="0"/>
              <a:t> da gidebiliriz.</a:t>
            </a:r>
          </a:p>
          <a:p>
            <a:r>
              <a:rPr lang="tr-TR" dirty="0" smtClean="0"/>
              <a:t>Para</a:t>
            </a:r>
            <a:r>
              <a:rPr lang="tr-TR" b="1" dirty="0" smtClean="0"/>
              <a:t>sı</a:t>
            </a:r>
            <a:r>
              <a:rPr lang="tr-TR" dirty="0" smtClean="0"/>
              <a:t> da yokmuş.</a:t>
            </a:r>
          </a:p>
          <a:p>
            <a:r>
              <a:rPr lang="tr-TR" dirty="0" smtClean="0"/>
              <a:t>Bu yol</a:t>
            </a:r>
            <a:r>
              <a:rPr lang="tr-TR" b="1" dirty="0" smtClean="0"/>
              <a:t>da</a:t>
            </a:r>
            <a:r>
              <a:rPr lang="tr-TR" dirty="0" smtClean="0"/>
              <a:t> bakım çalışmaları varmış.</a:t>
            </a:r>
          </a:p>
          <a:p>
            <a:r>
              <a:rPr lang="tr-TR" dirty="0" smtClean="0"/>
              <a:t>Gözüm o elbise</a:t>
            </a:r>
            <a:r>
              <a:rPr lang="tr-TR" b="1" dirty="0" smtClean="0"/>
              <a:t>de</a:t>
            </a:r>
            <a:r>
              <a:rPr lang="tr-TR" dirty="0" smtClean="0"/>
              <a:t> kaldı.</a:t>
            </a:r>
            <a:endParaRPr lang="tr-TR" dirty="0"/>
          </a:p>
        </p:txBody>
      </p:sp>
    </p:spTree>
    <p:extLst>
      <p:ext uri="{BB962C8B-B14F-4D97-AF65-F5344CB8AC3E}">
        <p14:creationId xmlns:p14="http://schemas.microsoft.com/office/powerpoint/2010/main" val="39490033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«ki» bağlacı </a:t>
            </a:r>
            <a:r>
              <a:rPr lang="tr-TR" dirty="0" err="1" smtClean="0"/>
              <a:t>vurgusuz</a:t>
            </a:r>
            <a:r>
              <a:rPr lang="tr-TR" dirty="0" smtClean="0"/>
              <a:t>, ilgi zamiri olan «-ki» ve sıfat türeten «-ki» vurguludur:</a:t>
            </a:r>
          </a:p>
          <a:p>
            <a:r>
              <a:rPr lang="tr-TR" dirty="0" smtClean="0"/>
              <a:t>O kadar yorul</a:t>
            </a:r>
            <a:r>
              <a:rPr lang="tr-TR" b="1" dirty="0" smtClean="0"/>
              <a:t>muş</a:t>
            </a:r>
            <a:r>
              <a:rPr lang="tr-TR" dirty="0" smtClean="0"/>
              <a:t> </a:t>
            </a:r>
            <a:r>
              <a:rPr lang="tr-TR" dirty="0"/>
              <a:t>k</a:t>
            </a:r>
            <a:r>
              <a:rPr lang="tr-TR" dirty="0" smtClean="0"/>
              <a:t>i…</a:t>
            </a:r>
          </a:p>
          <a:p>
            <a:r>
              <a:rPr lang="tr-TR" dirty="0" smtClean="0"/>
              <a:t>Hava o kadar sı</a:t>
            </a:r>
            <a:r>
              <a:rPr lang="tr-TR" b="1" dirty="0" smtClean="0"/>
              <a:t>cak</a:t>
            </a:r>
            <a:r>
              <a:rPr lang="tr-TR" dirty="0" smtClean="0"/>
              <a:t> ki…</a:t>
            </a:r>
          </a:p>
          <a:p>
            <a:r>
              <a:rPr lang="tr-TR" dirty="0" smtClean="0"/>
              <a:t>Bence köşede</a:t>
            </a:r>
            <a:r>
              <a:rPr lang="tr-TR" b="1" dirty="0" smtClean="0"/>
              <a:t>ki</a:t>
            </a:r>
            <a:r>
              <a:rPr lang="tr-TR" dirty="0" smtClean="0"/>
              <a:t> daha güzel.</a:t>
            </a:r>
          </a:p>
          <a:p>
            <a:r>
              <a:rPr lang="tr-TR" dirty="0" smtClean="0"/>
              <a:t>Evde</a:t>
            </a:r>
            <a:r>
              <a:rPr lang="tr-TR" b="1" dirty="0" smtClean="0"/>
              <a:t>ki </a:t>
            </a:r>
            <a:r>
              <a:rPr lang="tr-TR" dirty="0" smtClean="0"/>
              <a:t>hesap, çarşıya uymaz.</a:t>
            </a:r>
            <a:endParaRPr lang="tr-TR" dirty="0"/>
          </a:p>
        </p:txBody>
      </p:sp>
    </p:spTree>
    <p:extLst>
      <p:ext uri="{BB962C8B-B14F-4D97-AF65-F5344CB8AC3E}">
        <p14:creationId xmlns:p14="http://schemas.microsoft.com/office/powerpoint/2010/main" val="14277053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Akrabalık adlarında vurgu genellikle iki hecededir:</a:t>
            </a:r>
          </a:p>
          <a:p>
            <a:r>
              <a:rPr lang="tr-TR" b="1" dirty="0" smtClean="0"/>
              <a:t>An</a:t>
            </a:r>
            <a:r>
              <a:rPr lang="tr-TR" dirty="0" smtClean="0"/>
              <a:t>ne, </a:t>
            </a:r>
            <a:r>
              <a:rPr lang="tr-TR" b="1" dirty="0" smtClean="0"/>
              <a:t>ba</a:t>
            </a:r>
            <a:r>
              <a:rPr lang="tr-TR" dirty="0" smtClean="0"/>
              <a:t>ba, </a:t>
            </a:r>
            <a:r>
              <a:rPr lang="tr-TR" b="1" dirty="0" smtClean="0"/>
              <a:t>am</a:t>
            </a:r>
            <a:r>
              <a:rPr lang="tr-TR" dirty="0" smtClean="0"/>
              <a:t>ca, </a:t>
            </a:r>
            <a:r>
              <a:rPr lang="tr-TR" b="1" dirty="0" smtClean="0"/>
              <a:t>ha</a:t>
            </a:r>
            <a:r>
              <a:rPr lang="tr-TR" dirty="0" smtClean="0"/>
              <a:t>la, </a:t>
            </a:r>
            <a:r>
              <a:rPr lang="tr-TR" b="1" dirty="0" smtClean="0"/>
              <a:t>tey</a:t>
            </a:r>
            <a:r>
              <a:rPr lang="tr-TR" dirty="0" smtClean="0"/>
              <a:t>ze, </a:t>
            </a:r>
            <a:r>
              <a:rPr lang="tr-TR" b="1" dirty="0" smtClean="0"/>
              <a:t>ab</a:t>
            </a:r>
            <a:r>
              <a:rPr lang="tr-TR" dirty="0" smtClean="0"/>
              <a:t>la, </a:t>
            </a:r>
            <a:r>
              <a:rPr lang="tr-TR" b="1" dirty="0" smtClean="0"/>
              <a:t>yen</a:t>
            </a:r>
            <a:r>
              <a:rPr lang="tr-TR" dirty="0" smtClean="0"/>
              <a:t>ge , </a:t>
            </a:r>
            <a:r>
              <a:rPr lang="tr-TR" b="1" dirty="0" smtClean="0"/>
              <a:t>gör</a:t>
            </a:r>
            <a:r>
              <a:rPr lang="tr-TR" dirty="0" smtClean="0"/>
              <a:t>ümce</a:t>
            </a:r>
          </a:p>
          <a:p>
            <a:endParaRPr lang="tr-TR" dirty="0"/>
          </a:p>
          <a:p>
            <a:r>
              <a:rPr lang="tr-TR" dirty="0" smtClean="0"/>
              <a:t>Bağlaçlarda vurgu </a:t>
            </a:r>
            <a:r>
              <a:rPr lang="tr-TR" dirty="0"/>
              <a:t>büyük </a:t>
            </a:r>
            <a:r>
              <a:rPr lang="tr-TR" dirty="0" smtClean="0"/>
              <a:t>oranda ilk hecededir:</a:t>
            </a:r>
          </a:p>
          <a:p>
            <a:r>
              <a:rPr lang="tr-TR" b="1" dirty="0"/>
              <a:t>a</a:t>
            </a:r>
            <a:r>
              <a:rPr lang="tr-TR" b="1" dirty="0" smtClean="0"/>
              <a:t>n</a:t>
            </a:r>
            <a:r>
              <a:rPr lang="tr-TR" dirty="0" smtClean="0"/>
              <a:t>cak, </a:t>
            </a:r>
            <a:r>
              <a:rPr lang="tr-TR" b="1" dirty="0" smtClean="0"/>
              <a:t>yal</a:t>
            </a:r>
            <a:r>
              <a:rPr lang="tr-TR" dirty="0" smtClean="0"/>
              <a:t>nız, </a:t>
            </a:r>
            <a:r>
              <a:rPr lang="tr-TR" b="1" dirty="0" smtClean="0"/>
              <a:t>hat</a:t>
            </a:r>
            <a:r>
              <a:rPr lang="tr-TR" dirty="0" smtClean="0"/>
              <a:t>ta, </a:t>
            </a:r>
            <a:r>
              <a:rPr lang="tr-TR" b="1" dirty="0" smtClean="0"/>
              <a:t>çün</a:t>
            </a:r>
            <a:r>
              <a:rPr lang="tr-TR" dirty="0" smtClean="0"/>
              <a:t>kü, </a:t>
            </a:r>
            <a:r>
              <a:rPr lang="tr-TR" b="1" dirty="0" smtClean="0"/>
              <a:t>ya</a:t>
            </a:r>
            <a:r>
              <a:rPr lang="tr-TR" dirty="0" smtClean="0"/>
              <a:t>hut, </a:t>
            </a:r>
            <a:r>
              <a:rPr lang="tr-TR" b="1" dirty="0" smtClean="0"/>
              <a:t>za</a:t>
            </a:r>
            <a:r>
              <a:rPr lang="tr-TR" dirty="0" smtClean="0"/>
              <a:t>ten, </a:t>
            </a:r>
            <a:r>
              <a:rPr lang="tr-TR" b="1" dirty="0" smtClean="0"/>
              <a:t>fa</a:t>
            </a:r>
            <a:r>
              <a:rPr lang="tr-TR" dirty="0" smtClean="0"/>
              <a:t>kat, </a:t>
            </a:r>
            <a:r>
              <a:rPr lang="tr-TR" b="1" dirty="0" smtClean="0"/>
              <a:t>la</a:t>
            </a:r>
            <a:r>
              <a:rPr lang="tr-TR" dirty="0" smtClean="0"/>
              <a:t>kin</a:t>
            </a:r>
            <a:endParaRPr lang="tr-TR" dirty="0"/>
          </a:p>
        </p:txBody>
      </p:sp>
    </p:spTree>
    <p:extLst>
      <p:ext uri="{BB962C8B-B14F-4D97-AF65-F5344CB8AC3E}">
        <p14:creationId xmlns:p14="http://schemas.microsoft.com/office/powerpoint/2010/main" val="9621746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20000"/>
          </a:bodyPr>
          <a:lstStyle/>
          <a:p>
            <a:r>
              <a:rPr lang="tr-TR" dirty="0" smtClean="0"/>
              <a:t>Soru sözcüklerinde vurgu ilk hecededir:</a:t>
            </a:r>
          </a:p>
          <a:p>
            <a:r>
              <a:rPr lang="tr-TR" b="1" dirty="0" smtClean="0"/>
              <a:t>Han</a:t>
            </a:r>
            <a:r>
              <a:rPr lang="tr-TR" dirty="0" smtClean="0"/>
              <a:t>gi, </a:t>
            </a:r>
            <a:r>
              <a:rPr lang="tr-TR" b="1" dirty="0" smtClean="0"/>
              <a:t>ne</a:t>
            </a:r>
            <a:r>
              <a:rPr lang="tr-TR" dirty="0" smtClean="0"/>
              <a:t>den, </a:t>
            </a:r>
            <a:r>
              <a:rPr lang="tr-TR" b="1" dirty="0" smtClean="0"/>
              <a:t>na</a:t>
            </a:r>
            <a:r>
              <a:rPr lang="tr-TR" dirty="0" smtClean="0"/>
              <a:t>sıl, </a:t>
            </a:r>
            <a:r>
              <a:rPr lang="tr-TR" b="1" dirty="0" smtClean="0"/>
              <a:t>ni</a:t>
            </a:r>
            <a:r>
              <a:rPr lang="tr-TR" dirty="0" smtClean="0"/>
              <a:t>çin, </a:t>
            </a:r>
            <a:r>
              <a:rPr lang="tr-TR" b="1" dirty="0" smtClean="0"/>
              <a:t>kim</a:t>
            </a:r>
            <a:r>
              <a:rPr lang="tr-TR" dirty="0" smtClean="0"/>
              <a:t>den, </a:t>
            </a:r>
            <a:r>
              <a:rPr lang="tr-TR" b="1" dirty="0" smtClean="0"/>
              <a:t>ne</a:t>
            </a:r>
            <a:r>
              <a:rPr lang="tr-TR" dirty="0" smtClean="0"/>
              <a:t>reden</a:t>
            </a:r>
          </a:p>
          <a:p>
            <a:endParaRPr lang="tr-TR" dirty="0"/>
          </a:p>
          <a:p>
            <a:r>
              <a:rPr lang="tr-TR" dirty="0" smtClean="0"/>
              <a:t>«-</a:t>
            </a:r>
            <a:r>
              <a:rPr lang="tr-TR" dirty="0" err="1" smtClean="0"/>
              <a:t>ma</a:t>
            </a:r>
            <a:r>
              <a:rPr lang="tr-TR" dirty="0" smtClean="0"/>
              <a:t> / –me» olumsuzluk eki </a:t>
            </a:r>
            <a:r>
              <a:rPr lang="tr-TR" dirty="0" err="1" smtClean="0"/>
              <a:t>vurgusuz</a:t>
            </a:r>
            <a:r>
              <a:rPr lang="tr-TR" dirty="0" smtClean="0"/>
              <a:t>, fiilden isim türeten «-</a:t>
            </a:r>
            <a:r>
              <a:rPr lang="tr-TR" dirty="0" err="1" smtClean="0"/>
              <a:t>ma</a:t>
            </a:r>
            <a:r>
              <a:rPr lang="tr-TR" dirty="0" smtClean="0"/>
              <a:t>» yapım eki vurguludur:</a:t>
            </a:r>
          </a:p>
          <a:p>
            <a:r>
              <a:rPr lang="tr-TR" b="1" dirty="0"/>
              <a:t>g</a:t>
            </a:r>
            <a:r>
              <a:rPr lang="tr-TR" b="1" dirty="0" smtClean="0"/>
              <a:t>it</a:t>
            </a:r>
            <a:r>
              <a:rPr lang="tr-TR" dirty="0" smtClean="0"/>
              <a:t>me, oy</a:t>
            </a:r>
            <a:r>
              <a:rPr lang="tr-TR" b="1" dirty="0" smtClean="0"/>
              <a:t>na</a:t>
            </a:r>
            <a:r>
              <a:rPr lang="tr-TR" dirty="0" smtClean="0"/>
              <a:t>ma, al</a:t>
            </a:r>
            <a:r>
              <a:rPr lang="tr-TR" b="1" dirty="0" smtClean="0"/>
              <a:t>dat</a:t>
            </a:r>
            <a:r>
              <a:rPr lang="tr-TR" dirty="0" smtClean="0"/>
              <a:t>ma, ko</a:t>
            </a:r>
            <a:r>
              <a:rPr lang="tr-TR" b="1" dirty="0" smtClean="0"/>
              <a:t>nuş</a:t>
            </a:r>
            <a:r>
              <a:rPr lang="tr-TR" dirty="0" smtClean="0"/>
              <a:t>ma, </a:t>
            </a:r>
            <a:r>
              <a:rPr lang="tr-TR" b="1" dirty="0" smtClean="0"/>
              <a:t>ağ</a:t>
            </a:r>
            <a:r>
              <a:rPr lang="tr-TR" dirty="0" smtClean="0"/>
              <a:t>lama</a:t>
            </a:r>
          </a:p>
          <a:p>
            <a:r>
              <a:rPr lang="tr-TR" dirty="0"/>
              <a:t>y</a:t>
            </a:r>
            <a:r>
              <a:rPr lang="tr-TR" dirty="0" smtClean="0"/>
              <a:t>az</a:t>
            </a:r>
            <a:r>
              <a:rPr lang="tr-TR" b="1" dirty="0" smtClean="0"/>
              <a:t>ma</a:t>
            </a:r>
            <a:r>
              <a:rPr lang="tr-TR" dirty="0" smtClean="0"/>
              <a:t> (yazılı eser), çiz</a:t>
            </a:r>
            <a:r>
              <a:rPr lang="tr-TR" b="1" dirty="0" smtClean="0"/>
              <a:t>me</a:t>
            </a:r>
            <a:r>
              <a:rPr lang="tr-TR" dirty="0" smtClean="0"/>
              <a:t> (giyecek), bas</a:t>
            </a:r>
            <a:r>
              <a:rPr lang="tr-TR" b="1" dirty="0" smtClean="0"/>
              <a:t>ma</a:t>
            </a:r>
            <a:r>
              <a:rPr lang="tr-TR" dirty="0" smtClean="0"/>
              <a:t> (bir çeşit kumaş), kaz</a:t>
            </a:r>
            <a:r>
              <a:rPr lang="tr-TR" b="1" dirty="0" smtClean="0"/>
              <a:t>ma</a:t>
            </a:r>
            <a:r>
              <a:rPr lang="tr-TR" dirty="0" smtClean="0"/>
              <a:t> (alet adı), aç</a:t>
            </a:r>
            <a:r>
              <a:rPr lang="tr-TR" b="1" dirty="0" smtClean="0"/>
              <a:t>ma</a:t>
            </a:r>
            <a:r>
              <a:rPr lang="tr-TR" dirty="0" smtClean="0"/>
              <a:t> (yiyecek adı), dol</a:t>
            </a:r>
            <a:r>
              <a:rPr lang="tr-TR" b="1" dirty="0" smtClean="0"/>
              <a:t>ma</a:t>
            </a:r>
            <a:r>
              <a:rPr lang="tr-TR" dirty="0" smtClean="0"/>
              <a:t> ( yiyecek), kavur</a:t>
            </a:r>
            <a:r>
              <a:rPr lang="tr-TR" b="1" dirty="0" smtClean="0"/>
              <a:t>ma</a:t>
            </a:r>
            <a:r>
              <a:rPr lang="tr-TR" dirty="0" smtClean="0"/>
              <a:t> (yiyecek), doku</a:t>
            </a:r>
            <a:r>
              <a:rPr lang="tr-TR" b="1" dirty="0" smtClean="0"/>
              <a:t>ma </a:t>
            </a:r>
            <a:r>
              <a:rPr lang="tr-TR" dirty="0" smtClean="0"/>
              <a:t>(kumaş)</a:t>
            </a:r>
            <a:endParaRPr lang="tr-TR" dirty="0"/>
          </a:p>
        </p:txBody>
      </p:sp>
    </p:spTree>
    <p:extLst>
      <p:ext uri="{BB962C8B-B14F-4D97-AF65-F5344CB8AC3E}">
        <p14:creationId xmlns:p14="http://schemas.microsoft.com/office/powerpoint/2010/main" val="23924198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457200" y="260648"/>
            <a:ext cx="8229600" cy="5865515"/>
          </a:xfrm>
        </p:spPr>
        <p:txBody>
          <a:bodyPr/>
          <a:lstStyle/>
          <a:p>
            <a:r>
              <a:rPr lang="tr-TR" dirty="0" smtClean="0"/>
              <a:t>Geniş zaman </a:t>
            </a:r>
            <a:r>
              <a:rPr lang="tr-TR" dirty="0" err="1" smtClean="0"/>
              <a:t>olumsuzlu</a:t>
            </a:r>
            <a:r>
              <a:rPr lang="tr-TR" dirty="0" smtClean="0"/>
              <a:t> eki vurguludur:</a:t>
            </a:r>
          </a:p>
          <a:p>
            <a:r>
              <a:rPr lang="tr-TR" dirty="0" smtClean="0"/>
              <a:t>Yürü</a:t>
            </a:r>
            <a:r>
              <a:rPr lang="tr-TR" b="1" dirty="0" smtClean="0"/>
              <a:t>mez</a:t>
            </a:r>
            <a:r>
              <a:rPr lang="tr-TR" dirty="0" smtClean="0"/>
              <a:t>, konuş</a:t>
            </a:r>
            <a:r>
              <a:rPr lang="tr-TR" b="1" dirty="0" smtClean="0"/>
              <a:t>maz</a:t>
            </a:r>
            <a:r>
              <a:rPr lang="tr-TR" dirty="0" smtClean="0"/>
              <a:t>, yaz</a:t>
            </a:r>
            <a:r>
              <a:rPr lang="tr-TR" b="1" dirty="0" smtClean="0"/>
              <a:t>maz</a:t>
            </a:r>
            <a:r>
              <a:rPr lang="tr-TR" dirty="0" smtClean="0"/>
              <a:t>, dinle</a:t>
            </a:r>
            <a:r>
              <a:rPr lang="tr-TR" b="1" dirty="0" smtClean="0"/>
              <a:t>mez</a:t>
            </a:r>
            <a:r>
              <a:rPr lang="tr-TR" dirty="0" smtClean="0"/>
              <a:t>, görüş</a:t>
            </a:r>
            <a:r>
              <a:rPr lang="tr-TR" b="1" dirty="0" smtClean="0"/>
              <a:t>mez</a:t>
            </a:r>
            <a:r>
              <a:rPr lang="tr-TR" dirty="0" smtClean="0"/>
              <a:t>, bil</a:t>
            </a:r>
            <a:r>
              <a:rPr lang="tr-TR" b="1" dirty="0" smtClean="0"/>
              <a:t>mez</a:t>
            </a:r>
          </a:p>
          <a:p>
            <a:endParaRPr lang="tr-TR" b="1" dirty="0"/>
          </a:p>
          <a:p>
            <a:r>
              <a:rPr lang="tr-TR" dirty="0" smtClean="0"/>
              <a:t>İnsan ve hayvan adlarında vurgu son hecededir:</a:t>
            </a:r>
          </a:p>
          <a:p>
            <a:r>
              <a:rPr lang="tr-TR" dirty="0" smtClean="0"/>
              <a:t>Meh</a:t>
            </a:r>
            <a:r>
              <a:rPr lang="tr-TR" b="1" dirty="0" smtClean="0"/>
              <a:t>met</a:t>
            </a:r>
            <a:r>
              <a:rPr lang="tr-TR" dirty="0" smtClean="0"/>
              <a:t>, Ce</a:t>
            </a:r>
            <a:r>
              <a:rPr lang="tr-TR" b="1" dirty="0" smtClean="0"/>
              <a:t>mal</a:t>
            </a:r>
            <a:r>
              <a:rPr lang="tr-TR" dirty="0" smtClean="0"/>
              <a:t>, Or</a:t>
            </a:r>
            <a:r>
              <a:rPr lang="tr-TR" b="1" dirty="0" smtClean="0"/>
              <a:t>han</a:t>
            </a:r>
            <a:r>
              <a:rPr lang="tr-TR" dirty="0" smtClean="0"/>
              <a:t>, Ley</a:t>
            </a:r>
            <a:r>
              <a:rPr lang="tr-TR" b="1" dirty="0" smtClean="0"/>
              <a:t>l</a:t>
            </a:r>
            <a:r>
              <a:rPr lang="tr-TR" dirty="0" smtClean="0"/>
              <a:t>a, A</a:t>
            </a:r>
            <a:r>
              <a:rPr lang="tr-TR" b="1" dirty="0" smtClean="0"/>
              <a:t>kı</a:t>
            </a:r>
            <a:r>
              <a:rPr lang="tr-TR" dirty="0" smtClean="0"/>
              <a:t>n, Ya</a:t>
            </a:r>
            <a:r>
              <a:rPr lang="tr-TR" b="1" dirty="0" smtClean="0"/>
              <a:t>vuz</a:t>
            </a:r>
            <a:r>
              <a:rPr lang="tr-TR" dirty="0" smtClean="0"/>
              <a:t>, Ye</a:t>
            </a:r>
            <a:r>
              <a:rPr lang="tr-TR" b="1" dirty="0" smtClean="0"/>
              <a:t>liz</a:t>
            </a:r>
            <a:r>
              <a:rPr lang="tr-TR" dirty="0" smtClean="0"/>
              <a:t>, Mu</a:t>
            </a:r>
            <a:r>
              <a:rPr lang="tr-TR" b="1" dirty="0" smtClean="0"/>
              <a:t>rat</a:t>
            </a:r>
          </a:p>
          <a:p>
            <a:r>
              <a:rPr lang="tr-TR" dirty="0" smtClean="0"/>
              <a:t>Te</a:t>
            </a:r>
            <a:r>
              <a:rPr lang="tr-TR" b="1" dirty="0" smtClean="0"/>
              <a:t>kir, Fındık, </a:t>
            </a:r>
            <a:r>
              <a:rPr lang="tr-TR" dirty="0" smtClean="0"/>
              <a:t>Bon</a:t>
            </a:r>
            <a:r>
              <a:rPr lang="tr-TR" b="1" dirty="0" smtClean="0"/>
              <a:t>cuk, </a:t>
            </a:r>
            <a:r>
              <a:rPr lang="tr-TR" dirty="0" smtClean="0"/>
              <a:t>Pa</a:t>
            </a:r>
            <a:r>
              <a:rPr lang="tr-TR" b="1" dirty="0" smtClean="0"/>
              <a:t>muk, </a:t>
            </a:r>
            <a:r>
              <a:rPr lang="tr-TR" dirty="0" smtClean="0"/>
              <a:t>Kara</a:t>
            </a:r>
            <a:r>
              <a:rPr lang="tr-TR" b="1" dirty="0" smtClean="0"/>
              <a:t>baş</a:t>
            </a:r>
          </a:p>
          <a:p>
            <a:endParaRPr lang="tr-TR" dirty="0"/>
          </a:p>
        </p:txBody>
      </p:sp>
    </p:spTree>
    <p:extLst>
      <p:ext uri="{BB962C8B-B14F-4D97-AF65-F5344CB8AC3E}">
        <p14:creationId xmlns:p14="http://schemas.microsoft.com/office/powerpoint/2010/main" val="351714326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Ünlem olarak kullanılan sözcüklerde, hitaplarda ve adların çağrılma biçimlerinde vurgu ilk heceye kayar:</a:t>
            </a:r>
          </a:p>
          <a:p>
            <a:r>
              <a:rPr lang="tr-TR" b="1" dirty="0" smtClean="0"/>
              <a:t>Dik</a:t>
            </a:r>
            <a:r>
              <a:rPr lang="tr-TR" dirty="0" smtClean="0"/>
              <a:t>kat! </a:t>
            </a:r>
            <a:r>
              <a:rPr lang="tr-TR" b="1" dirty="0" smtClean="0"/>
              <a:t>A</a:t>
            </a:r>
            <a:r>
              <a:rPr lang="tr-TR" dirty="0" smtClean="0"/>
              <a:t>man! </a:t>
            </a:r>
            <a:r>
              <a:rPr lang="tr-TR" b="1" dirty="0" smtClean="0"/>
              <a:t>Ma</a:t>
            </a:r>
            <a:r>
              <a:rPr lang="tr-TR" dirty="0" smtClean="0"/>
              <a:t>şallah! </a:t>
            </a:r>
            <a:r>
              <a:rPr lang="tr-TR" b="1" dirty="0" smtClean="0"/>
              <a:t>A</a:t>
            </a:r>
            <a:r>
              <a:rPr lang="tr-TR" dirty="0" smtClean="0"/>
              <a:t>ferin! </a:t>
            </a:r>
            <a:r>
              <a:rPr lang="tr-TR" b="1" dirty="0" smtClean="0"/>
              <a:t>Ha</a:t>
            </a:r>
            <a:r>
              <a:rPr lang="tr-TR" dirty="0" smtClean="0"/>
              <a:t>ydi! </a:t>
            </a:r>
            <a:r>
              <a:rPr lang="tr-TR" b="1" dirty="0" smtClean="0"/>
              <a:t>İş</a:t>
            </a:r>
            <a:r>
              <a:rPr lang="tr-TR" dirty="0" smtClean="0"/>
              <a:t>te! </a:t>
            </a:r>
            <a:r>
              <a:rPr lang="tr-TR" b="1" dirty="0" smtClean="0"/>
              <a:t>Oğ</a:t>
            </a:r>
            <a:r>
              <a:rPr lang="tr-TR" dirty="0" smtClean="0"/>
              <a:t>lum! </a:t>
            </a:r>
            <a:r>
              <a:rPr lang="tr-TR" b="1" dirty="0" smtClean="0"/>
              <a:t>Gar</a:t>
            </a:r>
            <a:r>
              <a:rPr lang="tr-TR" dirty="0" smtClean="0"/>
              <a:t>son! </a:t>
            </a:r>
            <a:r>
              <a:rPr lang="tr-TR" b="1" dirty="0" smtClean="0"/>
              <a:t>Ar</a:t>
            </a:r>
            <a:r>
              <a:rPr lang="tr-TR" dirty="0" smtClean="0"/>
              <a:t>kadaş! </a:t>
            </a:r>
            <a:r>
              <a:rPr lang="tr-TR" b="1" dirty="0" smtClean="0"/>
              <a:t>Ço</a:t>
            </a:r>
            <a:r>
              <a:rPr lang="tr-TR" dirty="0" smtClean="0"/>
              <a:t>cuk! </a:t>
            </a:r>
            <a:r>
              <a:rPr lang="tr-TR" b="1" dirty="0" smtClean="0"/>
              <a:t>Or</a:t>
            </a:r>
            <a:r>
              <a:rPr lang="tr-TR" dirty="0" smtClean="0"/>
              <a:t>dular!</a:t>
            </a:r>
            <a:endParaRPr lang="tr-TR" dirty="0"/>
          </a:p>
        </p:txBody>
      </p:sp>
    </p:spTree>
    <p:extLst>
      <p:ext uri="{BB962C8B-B14F-4D97-AF65-F5344CB8AC3E}">
        <p14:creationId xmlns:p14="http://schemas.microsoft.com/office/powerpoint/2010/main" val="283146959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lstStyle/>
          <a:p>
            <a:endParaRPr lang="tr-TR" dirty="0" smtClean="0"/>
          </a:p>
          <a:p>
            <a:endParaRPr lang="tr-TR" dirty="0"/>
          </a:p>
          <a:p>
            <a:pPr marL="0" indent="0" algn="ctr">
              <a:buNone/>
            </a:pPr>
            <a:r>
              <a:rPr lang="tr-TR" sz="8000" dirty="0" smtClean="0"/>
              <a:t>TEŞEKKÜR EDERİM</a:t>
            </a:r>
            <a:endParaRPr lang="tr-TR" sz="8000" dirty="0"/>
          </a:p>
        </p:txBody>
      </p:sp>
    </p:spTree>
    <p:extLst>
      <p:ext uri="{BB962C8B-B14F-4D97-AF65-F5344CB8AC3E}">
        <p14:creationId xmlns:p14="http://schemas.microsoft.com/office/powerpoint/2010/main" val="3617883955"/>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384</TotalTime>
  <Words>1946</Words>
  <Application>Microsoft Office PowerPoint</Application>
  <PresentationFormat>Ekran Gösterisi (4:3)</PresentationFormat>
  <Paragraphs>389</Paragraphs>
  <Slides>64</Slides>
  <Notes>1</Notes>
  <HiddenSlides>0</HiddenSlides>
  <MMClips>0</MMClips>
  <ScaleCrop>false</ScaleCrop>
  <HeadingPairs>
    <vt:vector size="4" baseType="variant">
      <vt:variant>
        <vt:lpstr>Tema</vt:lpstr>
      </vt:variant>
      <vt:variant>
        <vt:i4>1</vt:i4>
      </vt:variant>
      <vt:variant>
        <vt:lpstr>Slayt Başlıkları</vt:lpstr>
      </vt:variant>
      <vt:variant>
        <vt:i4>64</vt:i4>
      </vt:variant>
    </vt:vector>
  </HeadingPairs>
  <TitlesOfParts>
    <vt:vector size="65" baseType="lpstr">
      <vt:lpstr>Ofis Teması</vt:lpstr>
      <vt:lpstr>SESBİLGİSİ</vt:lpstr>
      <vt:lpstr>Sesletim (Artikülasyon) nedir? </vt:lpstr>
      <vt:lpstr>Sesbilgisel yeterlilik nedir? </vt:lpstr>
      <vt:lpstr>PowerPoint Sunusu</vt:lpstr>
      <vt:lpstr>PowerPoint Sunusu</vt:lpstr>
      <vt:lpstr>Akciğerler, bronşlar, trakea 5 ana nefes yolu</vt:lpstr>
      <vt:lpstr>SES BİLİM VE SES BİLGİSİNİN ALT ALANLARI</vt:lpstr>
      <vt:lpstr>SES BİLGİSİ TÜRLERİ</vt:lpstr>
      <vt:lpstr>SÖYLEYİŞ SESBİLGİSİ </vt:lpstr>
      <vt:lpstr>TİTREŞİM SESBİLGİSİ</vt:lpstr>
      <vt:lpstr>İŞİTSEL SESBİLGİSİ</vt:lpstr>
      <vt:lpstr>SES AYGITI ( SES ORGANLARI)</vt:lpstr>
      <vt:lpstr>Ses Organları</vt:lpstr>
      <vt:lpstr>PowerPoint Sunusu</vt:lpstr>
      <vt:lpstr>PowerPoint Sunusu</vt:lpstr>
      <vt:lpstr>SES</vt:lpstr>
      <vt:lpstr>SESBİRİM</vt:lpstr>
      <vt:lpstr>SESBİRİMCİK (ALTSES)</vt:lpstr>
      <vt:lpstr>BİR DİLİN ABCSİ (ALFABE)</vt:lpstr>
      <vt:lpstr>ÇEVRİYAZI (Transkripsiyon)</vt:lpstr>
      <vt:lpstr>ÜNSÜZLERİN SINIFLANDIRILMASI</vt:lpstr>
      <vt:lpstr>OLUŞUM YERLERİNE GÖRE  </vt:lpstr>
      <vt:lpstr>DİŞ - DUDAK ÜNSÜZLERİ</vt:lpstr>
      <vt:lpstr>DİL UCU – DİŞ ÜNSÜZLERİ</vt:lpstr>
      <vt:lpstr>DİŞ ETİ – DAMAK ÜNSÜZLERİ</vt:lpstr>
      <vt:lpstr>ÖN DAMAK ÜNSÜZLERİ</vt:lpstr>
      <vt:lpstr>ART DAMAK ÜNSÜZLERİ</vt:lpstr>
      <vt:lpstr>GIRTLAK ÜNSÜZLERİ</vt:lpstr>
      <vt:lpstr>ÖTÜMLÜLÜK – ÖTÜMSÜZLÜK AÇISINDAN ÜNSÜZLER</vt:lpstr>
      <vt:lpstr>SÜREKLİLİK-SÜREKSİZLİK AÇISINDAN ÜNSÜZLER</vt:lpstr>
      <vt:lpstr>AĞIZ YA DA GENİZDE OLUŞMALARINA GÖRE ÜNSÜZLER</vt:lpstr>
      <vt:lpstr>PowerPoint Sunusu</vt:lpstr>
      <vt:lpstr>PowerPoint Sunusu</vt:lpstr>
      <vt:lpstr>PowerPoint Sunusu</vt:lpstr>
      <vt:lpstr>PowerPoint Sunusu</vt:lpstr>
      <vt:lpstr>PowerPoint Sunusu</vt:lpstr>
      <vt:lpstr>PowerPoint Sunusu</vt:lpstr>
      <vt:lpstr>ÜNLÜLERİN SINIFLANDIRILMASI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-=[By NeC]=-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 ORGANLARI</dc:title>
  <dc:creator>HP</dc:creator>
  <cp:lastModifiedBy>Nalan KIZILTAN</cp:lastModifiedBy>
  <cp:revision>27</cp:revision>
  <dcterms:created xsi:type="dcterms:W3CDTF">2019-10-09T03:24:13Z</dcterms:created>
  <dcterms:modified xsi:type="dcterms:W3CDTF">2020-01-14T14:04:57Z</dcterms:modified>
</cp:coreProperties>
</file>