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2" r:id="rId3"/>
    <p:sldId id="263" r:id="rId4"/>
    <p:sldId id="269" r:id="rId5"/>
    <p:sldId id="271" r:id="rId6"/>
    <p:sldId id="272" r:id="rId7"/>
    <p:sldId id="279" r:id="rId8"/>
    <p:sldId id="280" r:id="rId9"/>
    <p:sldId id="286" r:id="rId10"/>
    <p:sldId id="289" r:id="rId11"/>
  </p:sldIdLst>
  <p:sldSz cx="9144000" cy="6858000" type="screen4x3"/>
  <p:notesSz cx="6858000" cy="9144000"/>
  <p:defaultTextStyle>
    <a:defPPr>
      <a:defRPr lang="tr-T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70" d="100"/>
          <a:sy n="70" d="100"/>
        </p:scale>
        <p:origin x="1386" y="7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Alt Başlık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tr-TR" smtClean="0"/>
              <a:t>Asıl alt başlık stilini düzenlemek için tıklatın</a:t>
            </a:r>
            <a:endParaRPr lang="tr-TR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B3A0D3-C81E-4C07-9799-3D791977CB34}" type="datetimeFigureOut">
              <a:rPr lang="tr-TR" smtClean="0"/>
              <a:t>6.04.2021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F02259-B81F-46BA-87AE-7083CB21C2EF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56457531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B3A0D3-C81E-4C07-9799-3D791977CB34}" type="datetimeFigureOut">
              <a:rPr lang="tr-TR" smtClean="0"/>
              <a:t>6.04.2021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F02259-B81F-46BA-87AE-7083CB21C2EF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39727689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B3A0D3-C81E-4C07-9799-3D791977CB34}" type="datetimeFigureOut">
              <a:rPr lang="tr-TR" smtClean="0"/>
              <a:t>6.04.2021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F02259-B81F-46BA-87AE-7083CB21C2EF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426397543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İçerik Yer Tutucus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5" name="Veri Yer Tutucus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B3A0D3-C81E-4C07-9799-3D791977CB34}" type="datetimeFigureOut">
              <a:rPr lang="tr-TR" smtClean="0"/>
              <a:t>6.04.2021</a:t>
            </a:fld>
            <a:endParaRPr lang="tr-TR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F02259-B81F-46BA-87AE-7083CB21C2EF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88126901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İçerik Yer Tutucus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5" name="Metin Yer Tutucusu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6" name="İçerik Yer Tutucus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7" name="Veri Yer Tutucusu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B3A0D3-C81E-4C07-9799-3D791977CB34}" type="datetimeFigureOut">
              <a:rPr lang="tr-TR" smtClean="0"/>
              <a:t>6.04.2021</a:t>
            </a:fld>
            <a:endParaRPr lang="tr-TR"/>
          </a:p>
        </p:txBody>
      </p:sp>
      <p:sp>
        <p:nvSpPr>
          <p:cNvPr id="8" name="Altbilgi Yer Tutucusu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9" name="Slayt Numarası Yer Tutucus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F02259-B81F-46BA-87AE-7083CB21C2EF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4341126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Veri Yer Tutucusu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B3A0D3-C81E-4C07-9799-3D791977CB34}" type="datetimeFigureOut">
              <a:rPr lang="tr-TR" smtClean="0"/>
              <a:t>6.04.2021</a:t>
            </a:fld>
            <a:endParaRPr lang="tr-TR"/>
          </a:p>
        </p:txBody>
      </p:sp>
      <p:sp>
        <p:nvSpPr>
          <p:cNvPr id="4" name="Altbilgi Yer Tutucusu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5" name="Slayt Numarası Yer Tutucus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F02259-B81F-46BA-87AE-7083CB21C2EF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85024015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i Yer Tutucusu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B3A0D3-C81E-4C07-9799-3D791977CB34}" type="datetimeFigureOut">
              <a:rPr lang="tr-TR" smtClean="0"/>
              <a:t>6.04.2021</a:t>
            </a:fld>
            <a:endParaRPr lang="tr-TR"/>
          </a:p>
        </p:txBody>
      </p:sp>
      <p:sp>
        <p:nvSpPr>
          <p:cNvPr id="3" name="Altbilgi Yer Tutucusu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F02259-B81F-46BA-87AE-7083CB21C2EF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58911833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Metin Yer Tutucusu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Veri Yer Tutucus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B3A0D3-C81E-4C07-9799-3D791977CB34}" type="datetimeFigureOut">
              <a:rPr lang="tr-TR" smtClean="0"/>
              <a:t>6.04.2021</a:t>
            </a:fld>
            <a:endParaRPr lang="tr-TR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F02259-B81F-46BA-87AE-7083CB21C2EF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66222055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Resim Yer Tutucusu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tr-TR"/>
          </a:p>
        </p:txBody>
      </p:sp>
      <p:sp>
        <p:nvSpPr>
          <p:cNvPr id="4" name="Metin Yer Tutucusu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Veri Yer Tutucus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B3A0D3-C81E-4C07-9799-3D791977CB34}" type="datetimeFigureOut">
              <a:rPr lang="tr-TR" smtClean="0"/>
              <a:t>6.04.2021</a:t>
            </a:fld>
            <a:endParaRPr lang="tr-TR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F02259-B81F-46BA-87AE-7083CB21C2EF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63506132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,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Dikey Metin Yer Tutucusu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B3A0D3-C81E-4C07-9799-3D791977CB34}" type="datetimeFigureOut">
              <a:rPr lang="tr-TR" smtClean="0"/>
              <a:t>6.04.2021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F02259-B81F-46BA-87AE-7083CB21C2EF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82988484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key Başlık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Dikey Metin Yer Tutucusu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B3A0D3-C81E-4C07-9799-3D791977CB34}" type="datetimeFigureOut">
              <a:rPr lang="tr-TR" smtClean="0"/>
              <a:t>6.04.2021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F02259-B81F-46BA-87AE-7083CB21C2EF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89305516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Yer Tutucusu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4B3A0D3-C81E-4C07-9799-3D791977CB34}" type="datetimeFigureOut">
              <a:rPr lang="tr-TR" smtClean="0"/>
              <a:t>6.04.2021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2F02259-B81F-46BA-87AE-7083CB21C2EF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8263576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r-T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ctrTitle"/>
          </p:nvPr>
        </p:nvSpPr>
        <p:spPr>
          <a:xfrm>
            <a:off x="827584" y="1772816"/>
            <a:ext cx="7772400" cy="1470025"/>
          </a:xfrm>
        </p:spPr>
        <p:txBody>
          <a:bodyPr/>
          <a:lstStyle/>
          <a:p>
            <a:r>
              <a:rPr lang="tr-TR" dirty="0" smtClean="0"/>
              <a:t>EĞİTİM VE LİDERLİK 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52169468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683568" y="3068960"/>
            <a:ext cx="8229600" cy="562074"/>
          </a:xfrm>
        </p:spPr>
        <p:txBody>
          <a:bodyPr>
            <a:normAutofit/>
          </a:bodyPr>
          <a:lstStyle/>
          <a:p>
            <a:r>
              <a:rPr lang="tr-TR" sz="2800" b="1" dirty="0" smtClean="0"/>
              <a:t>Liderlik nedir?</a:t>
            </a:r>
            <a:endParaRPr lang="tr-TR" sz="2800" b="1" dirty="0"/>
          </a:p>
        </p:txBody>
      </p:sp>
    </p:spTree>
    <p:extLst>
      <p:ext uri="{BB962C8B-B14F-4D97-AF65-F5344CB8AC3E}">
        <p14:creationId xmlns:p14="http://schemas.microsoft.com/office/powerpoint/2010/main" val="173341008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611560" y="2564904"/>
            <a:ext cx="8229600" cy="1143000"/>
          </a:xfrm>
        </p:spPr>
        <p:txBody>
          <a:bodyPr>
            <a:normAutofit/>
          </a:bodyPr>
          <a:lstStyle/>
          <a:p>
            <a:r>
              <a:rPr lang="tr-TR" sz="2800" b="1" dirty="0" smtClean="0">
                <a:latin typeface="Times New Roman" pitchFamily="18" charset="0"/>
                <a:cs typeface="Times New Roman" pitchFamily="18" charset="0"/>
              </a:rPr>
              <a:t>Eğitim Yönetiminde Liderlik</a:t>
            </a:r>
            <a:endParaRPr lang="tr-TR" sz="2800" b="1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267350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539552" y="274638"/>
            <a:ext cx="8147248" cy="1143000"/>
          </a:xfrm>
        </p:spPr>
        <p:txBody>
          <a:bodyPr>
            <a:normAutofit fontScale="90000"/>
          </a:bodyPr>
          <a:lstStyle/>
          <a:p>
            <a:r>
              <a:rPr lang="tr-TR" sz="2800" b="1" dirty="0" smtClean="0">
                <a:latin typeface="Times New Roman" pitchFamily="18" charset="0"/>
                <a:cs typeface="Times New Roman" pitchFamily="18" charset="0"/>
              </a:rPr>
              <a:t>NASSP*’</a:t>
            </a:r>
            <a:r>
              <a:rPr lang="tr-TR" sz="2800" b="1" dirty="0" err="1" smtClean="0">
                <a:latin typeface="Times New Roman" pitchFamily="18" charset="0"/>
                <a:cs typeface="Times New Roman" pitchFamily="18" charset="0"/>
              </a:rPr>
              <a:t>In</a:t>
            </a:r>
            <a:r>
              <a:rPr lang="tr-TR" sz="2800" b="1" dirty="0" smtClean="0">
                <a:latin typeface="Times New Roman" pitchFamily="18" charset="0"/>
                <a:cs typeface="Times New Roman" pitchFamily="18" charset="0"/>
              </a:rPr>
              <a:t> yapmış olduğu çalışmalarda, eğitim yöneticisinin liderlik rolü dokuz başlık altında toplanmıştır.</a:t>
            </a:r>
            <a:endParaRPr lang="tr-TR" sz="28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323528" y="1772816"/>
            <a:ext cx="8496944" cy="4608512"/>
          </a:xfrm>
        </p:spPr>
        <p:txBody>
          <a:bodyPr>
            <a:normAutofit lnSpcReduction="10000"/>
          </a:bodyPr>
          <a:lstStyle/>
          <a:p>
            <a:pPr>
              <a:buFont typeface="Wingdings" pitchFamily="2" charset="2"/>
              <a:buChar char="ü"/>
            </a:pPr>
            <a:r>
              <a:rPr lang="tr-TR" sz="2400" dirty="0" smtClean="0">
                <a:latin typeface="Times New Roman" pitchFamily="18" charset="0"/>
                <a:cs typeface="Times New Roman" pitchFamily="18" charset="0"/>
              </a:rPr>
              <a:t>Akademik başarılara ulaşılabileceğini gösterme </a:t>
            </a:r>
          </a:p>
          <a:p>
            <a:pPr>
              <a:buFont typeface="Wingdings" pitchFamily="2" charset="2"/>
              <a:buChar char="ü"/>
            </a:pPr>
            <a:r>
              <a:rPr lang="tr-TR" sz="2400" dirty="0" smtClean="0">
                <a:latin typeface="Times New Roman" pitchFamily="18" charset="0"/>
                <a:cs typeface="Times New Roman" pitchFamily="18" charset="0"/>
              </a:rPr>
              <a:t>Yüksek beklenti için ortam hazırlama  </a:t>
            </a:r>
          </a:p>
          <a:p>
            <a:pPr>
              <a:buFont typeface="Wingdings" pitchFamily="2" charset="2"/>
              <a:buChar char="ü"/>
            </a:pPr>
            <a:r>
              <a:rPr lang="tr-TR" sz="2400" dirty="0" smtClean="0">
                <a:latin typeface="Times New Roman" pitchFamily="18" charset="0"/>
                <a:cs typeface="Times New Roman" pitchFamily="18" charset="0"/>
              </a:rPr>
              <a:t>Öğretim lideri gibi davranma </a:t>
            </a:r>
          </a:p>
          <a:p>
            <a:pPr>
              <a:buFont typeface="Wingdings" pitchFamily="2" charset="2"/>
              <a:buChar char="ü"/>
            </a:pPr>
            <a:r>
              <a:rPr lang="tr-TR" sz="2400" dirty="0" smtClean="0">
                <a:latin typeface="Times New Roman" pitchFamily="18" charset="0"/>
                <a:cs typeface="Times New Roman" pitchFamily="18" charset="0"/>
              </a:rPr>
              <a:t>Kuvvetli ve dinamik olma </a:t>
            </a:r>
          </a:p>
          <a:p>
            <a:pPr>
              <a:buFont typeface="Wingdings" pitchFamily="2" charset="2"/>
              <a:buChar char="ü"/>
            </a:pPr>
            <a:r>
              <a:rPr lang="tr-TR" sz="2400" dirty="0" smtClean="0">
                <a:latin typeface="Times New Roman" pitchFamily="18" charset="0"/>
                <a:cs typeface="Times New Roman" pitchFamily="18" charset="0"/>
              </a:rPr>
              <a:t>Öğretmenlerle etkili bir biçimde görüş alışverişinde bulunma </a:t>
            </a:r>
          </a:p>
          <a:p>
            <a:pPr>
              <a:buFont typeface="Wingdings" pitchFamily="2" charset="2"/>
              <a:buChar char="ü"/>
            </a:pPr>
            <a:r>
              <a:rPr lang="tr-TR" sz="2400" dirty="0" smtClean="0">
                <a:latin typeface="Times New Roman" pitchFamily="18" charset="0"/>
                <a:cs typeface="Times New Roman" pitchFamily="18" charset="0"/>
              </a:rPr>
              <a:t>Disiplin ve düzeni sağlama </a:t>
            </a:r>
          </a:p>
          <a:p>
            <a:pPr>
              <a:buFont typeface="Wingdings" pitchFamily="2" charset="2"/>
              <a:buChar char="ü"/>
            </a:pPr>
            <a:r>
              <a:rPr lang="tr-TR" sz="2400" dirty="0" smtClean="0">
                <a:latin typeface="Times New Roman" pitchFamily="18" charset="0"/>
                <a:cs typeface="Times New Roman" pitchFamily="18" charset="0"/>
              </a:rPr>
              <a:t>Kaynakları en iyi biçimde kullanma </a:t>
            </a:r>
          </a:p>
          <a:p>
            <a:pPr>
              <a:buFont typeface="Wingdings" pitchFamily="2" charset="2"/>
              <a:buChar char="ü"/>
            </a:pPr>
            <a:r>
              <a:rPr lang="tr-TR" sz="2400" dirty="0" smtClean="0">
                <a:latin typeface="Times New Roman" pitchFamily="18" charset="0"/>
                <a:cs typeface="Times New Roman" pitchFamily="18" charset="0"/>
              </a:rPr>
              <a:t>Zamanı iyi biçimde kullanma </a:t>
            </a:r>
          </a:p>
          <a:p>
            <a:pPr>
              <a:buFont typeface="Wingdings" pitchFamily="2" charset="2"/>
              <a:buChar char="ü"/>
            </a:pPr>
            <a:r>
              <a:rPr lang="tr-TR" sz="2400" dirty="0" smtClean="0">
                <a:latin typeface="Times New Roman" pitchFamily="18" charset="0"/>
                <a:cs typeface="Times New Roman" pitchFamily="18" charset="0"/>
              </a:rPr>
              <a:t>Sonuçları değerlendirme</a:t>
            </a:r>
          </a:p>
          <a:p>
            <a:pPr marL="0" indent="0">
              <a:buNone/>
            </a:pPr>
            <a:endParaRPr lang="tr-TR" sz="2000" i="1" dirty="0" smtClean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r>
              <a:rPr lang="tr-TR" sz="2000" i="1" dirty="0" smtClean="0">
                <a:latin typeface="Times New Roman" pitchFamily="18" charset="0"/>
                <a:cs typeface="Times New Roman" pitchFamily="18" charset="0"/>
              </a:rPr>
              <a:t>* </a:t>
            </a:r>
            <a:r>
              <a:rPr lang="en-US" sz="2000" i="1" dirty="0" smtClean="0">
                <a:latin typeface="Times New Roman" pitchFamily="18" charset="0"/>
                <a:cs typeface="Times New Roman" pitchFamily="18" charset="0"/>
              </a:rPr>
              <a:t>National Association of Secondary School Principals</a:t>
            </a:r>
            <a:endParaRPr lang="tr-TR" sz="2000" i="1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5629474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539552" y="2348880"/>
            <a:ext cx="8229600" cy="1143000"/>
          </a:xfrm>
        </p:spPr>
        <p:txBody>
          <a:bodyPr>
            <a:normAutofit/>
          </a:bodyPr>
          <a:lstStyle/>
          <a:p>
            <a:r>
              <a:rPr lang="tr-TR" sz="2800" i="1" u="sng" dirty="0" smtClean="0">
                <a:latin typeface="Times New Roman" pitchFamily="18" charset="0"/>
                <a:cs typeface="Times New Roman" pitchFamily="18" charset="0"/>
              </a:rPr>
              <a:t>Okul yöneticileri için geliştirilen öğretimsel liderlik </a:t>
            </a:r>
            <a:r>
              <a:rPr lang="tr-TR" sz="2800" i="1" u="sng" dirty="0" smtClean="0">
                <a:latin typeface="Times New Roman" pitchFamily="18" charset="0"/>
                <a:cs typeface="Times New Roman" pitchFamily="18" charset="0"/>
              </a:rPr>
              <a:t>standartları;</a:t>
            </a:r>
            <a:endParaRPr lang="tr-TR" sz="2800" b="1" i="1" u="sng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2609942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 sz="2800" i="1" u="sng" dirty="0" smtClean="0">
                <a:latin typeface="Times New Roman" pitchFamily="18" charset="0"/>
                <a:cs typeface="Times New Roman" pitchFamily="18" charset="0"/>
              </a:rPr>
              <a:t>Okul yöneticisinin öğretimsel liderlik davranışları dört temel boyuttan oluşmaktadır.</a:t>
            </a:r>
            <a:endParaRPr lang="tr-TR" sz="2800" b="1" i="1" u="sng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323528" y="1772816"/>
            <a:ext cx="8496944" cy="4608512"/>
          </a:xfrm>
        </p:spPr>
        <p:txBody>
          <a:bodyPr>
            <a:normAutofit/>
          </a:bodyPr>
          <a:lstStyle/>
          <a:p>
            <a:pPr>
              <a:buFont typeface="Wingdings" pitchFamily="2" charset="2"/>
              <a:buChar char="Ø"/>
            </a:pPr>
            <a:r>
              <a:rPr lang="tr-TR" sz="2400" dirty="0" smtClean="0">
                <a:latin typeface="Times New Roman" pitchFamily="18" charset="0"/>
                <a:cs typeface="Times New Roman" pitchFamily="18" charset="0"/>
              </a:rPr>
              <a:t> Kaynak sağlayıcısı olarak okul yöneticisi </a:t>
            </a:r>
          </a:p>
          <a:p>
            <a:pPr>
              <a:buFont typeface="Wingdings" pitchFamily="2" charset="2"/>
              <a:buChar char="Ø"/>
            </a:pPr>
            <a:r>
              <a:rPr lang="tr-TR" sz="2400" dirty="0" smtClean="0">
                <a:latin typeface="Times New Roman" pitchFamily="18" charset="0"/>
                <a:cs typeface="Times New Roman" pitchFamily="18" charset="0"/>
              </a:rPr>
              <a:t>Öğretimsel kaynak olarak okul yöneticisi </a:t>
            </a:r>
          </a:p>
          <a:p>
            <a:pPr>
              <a:buFont typeface="Wingdings" pitchFamily="2" charset="2"/>
              <a:buChar char="Ø"/>
            </a:pPr>
            <a:r>
              <a:rPr lang="tr-TR" sz="2400" dirty="0" smtClean="0">
                <a:latin typeface="Times New Roman" pitchFamily="18" charset="0"/>
                <a:cs typeface="Times New Roman" pitchFamily="18" charset="0"/>
              </a:rPr>
              <a:t>İletişimci olarak okul yöneticisi </a:t>
            </a:r>
          </a:p>
          <a:p>
            <a:pPr>
              <a:buFont typeface="Wingdings" pitchFamily="2" charset="2"/>
              <a:buChar char="Ø"/>
            </a:pPr>
            <a:r>
              <a:rPr lang="tr-TR" sz="2400" dirty="0" smtClean="0">
                <a:latin typeface="Times New Roman" pitchFamily="18" charset="0"/>
                <a:cs typeface="Times New Roman" pitchFamily="18" charset="0"/>
              </a:rPr>
              <a:t>Görünür kişi olarak okul yöneticisi</a:t>
            </a:r>
          </a:p>
          <a:p>
            <a:pPr marL="0" indent="0">
              <a:buNone/>
            </a:pPr>
            <a:endParaRPr lang="tr-TR" sz="2400" dirty="0" smtClean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3866038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38138"/>
          </a:xfrm>
        </p:spPr>
        <p:txBody>
          <a:bodyPr>
            <a:normAutofit/>
          </a:bodyPr>
          <a:lstStyle/>
          <a:p>
            <a:r>
              <a:rPr lang="tr-TR" sz="2800" b="1" dirty="0" smtClean="0">
                <a:latin typeface="Times New Roman" pitchFamily="18" charset="0"/>
                <a:cs typeface="Times New Roman" pitchFamily="18" charset="0"/>
              </a:rPr>
              <a:t>Öğretim liderliği</a:t>
            </a:r>
            <a:endParaRPr lang="tr-TR" sz="2800" b="1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8020308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38138"/>
          </a:xfrm>
        </p:spPr>
        <p:txBody>
          <a:bodyPr>
            <a:normAutofit/>
          </a:bodyPr>
          <a:lstStyle/>
          <a:p>
            <a:r>
              <a:rPr lang="tr-TR" sz="2800" b="1" dirty="0" smtClean="0">
                <a:latin typeface="Times New Roman" pitchFamily="18" charset="0"/>
                <a:cs typeface="Times New Roman" pitchFamily="18" charset="0"/>
              </a:rPr>
              <a:t>Eğitim liderliği</a:t>
            </a:r>
            <a:endParaRPr lang="tr-TR" sz="2800" b="1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1478588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467544" y="2852936"/>
            <a:ext cx="8229600" cy="922114"/>
          </a:xfrm>
        </p:spPr>
        <p:txBody>
          <a:bodyPr>
            <a:normAutofit/>
          </a:bodyPr>
          <a:lstStyle/>
          <a:p>
            <a:r>
              <a:rPr lang="tr-TR" sz="2800" b="1" dirty="0" smtClean="0">
                <a:latin typeface="Times New Roman" pitchFamily="18" charset="0"/>
                <a:cs typeface="Times New Roman" pitchFamily="18" charset="0"/>
              </a:rPr>
              <a:t>EĞİTİM ÖRGÜTLERİNDE LİDERLİK</a:t>
            </a:r>
            <a:endParaRPr lang="tr-TR" sz="2800" b="1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1451258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539552" y="3068960"/>
            <a:ext cx="8229600" cy="1143000"/>
          </a:xfrm>
        </p:spPr>
        <p:txBody>
          <a:bodyPr>
            <a:normAutofit/>
          </a:bodyPr>
          <a:lstStyle/>
          <a:p>
            <a:r>
              <a:rPr lang="tr-TR" sz="2800" b="1" dirty="0" smtClean="0">
                <a:latin typeface="Times New Roman" pitchFamily="18" charset="0"/>
                <a:cs typeface="Times New Roman" pitchFamily="18" charset="0"/>
              </a:rPr>
              <a:t>Sonuç</a:t>
            </a:r>
            <a:endParaRPr lang="tr-TR" sz="2800" b="1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57015155"/>
      </p:ext>
    </p:extLst>
  </p:cSld>
  <p:clrMapOvr>
    <a:masterClrMapping/>
  </p:clrMapOvr>
</p:sld>
</file>

<file path=ppt/theme/theme1.xml><?xml version="1.0" encoding="utf-8"?>
<a:theme xmlns:a="http://schemas.openxmlformats.org/drawingml/2006/main" name="Ofis Teması">
  <a:themeElements>
    <a:clrScheme name="Ofis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is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i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132</TotalTime>
  <Words>117</Words>
  <Application>Microsoft Office PowerPoint</Application>
  <PresentationFormat>Ekran Gösterisi (4:3)</PresentationFormat>
  <Paragraphs>25</Paragraphs>
  <Slides>10</Slides>
  <Notes>0</Notes>
  <HiddenSlides>0</HiddenSlides>
  <MMClips>0</MMClips>
  <ScaleCrop>false</ScaleCrop>
  <HeadingPairs>
    <vt:vector size="6" baseType="variant">
      <vt:variant>
        <vt:lpstr>Kullanılan Yazı Tipleri</vt:lpstr>
      </vt:variant>
      <vt:variant>
        <vt:i4>4</vt:i4>
      </vt:variant>
      <vt:variant>
        <vt:lpstr>Tema</vt:lpstr>
      </vt:variant>
      <vt:variant>
        <vt:i4>1</vt:i4>
      </vt:variant>
      <vt:variant>
        <vt:lpstr>Slayt Başlıkları</vt:lpstr>
      </vt:variant>
      <vt:variant>
        <vt:i4>10</vt:i4>
      </vt:variant>
    </vt:vector>
  </HeadingPairs>
  <TitlesOfParts>
    <vt:vector size="15" baseType="lpstr">
      <vt:lpstr>Arial</vt:lpstr>
      <vt:lpstr>Calibri</vt:lpstr>
      <vt:lpstr>Times New Roman</vt:lpstr>
      <vt:lpstr>Wingdings</vt:lpstr>
      <vt:lpstr>Ofis Teması</vt:lpstr>
      <vt:lpstr>EĞİTİM VE LİDERLİK </vt:lpstr>
      <vt:lpstr>Liderlik nedir?</vt:lpstr>
      <vt:lpstr>Eğitim Yönetiminde Liderlik</vt:lpstr>
      <vt:lpstr>NASSP*’In yapmış olduğu çalışmalarda, eğitim yöneticisinin liderlik rolü dokuz başlık altında toplanmıştır.</vt:lpstr>
      <vt:lpstr>Okul yöneticileri için geliştirilen öğretimsel liderlik standartları;</vt:lpstr>
      <vt:lpstr>Okul yöneticisinin öğretimsel liderlik davranışları dört temel boyuttan oluşmaktadır.</vt:lpstr>
      <vt:lpstr>Öğretim liderliği</vt:lpstr>
      <vt:lpstr>Eğitim liderliği</vt:lpstr>
      <vt:lpstr>EĞİTİM ÖRGÜTLERİNDE LİDERLİK</vt:lpstr>
      <vt:lpstr>Sonuç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Sunusu</dc:title>
  <dc:creator>Toshiba</dc:creator>
  <cp:lastModifiedBy>Kemal Ozcan</cp:lastModifiedBy>
  <cp:revision>19</cp:revision>
  <dcterms:created xsi:type="dcterms:W3CDTF">2021-03-13T13:30:58Z</dcterms:created>
  <dcterms:modified xsi:type="dcterms:W3CDTF">2021-04-06T09:11:50Z</dcterms:modified>
</cp:coreProperties>
</file>