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1"/>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0" r:id="rId25"/>
    <p:sldId id="281" r:id="rId26"/>
    <p:sldId id="283" r:id="rId27"/>
    <p:sldId id="282" r:id="rId28"/>
    <p:sldId id="284" r:id="rId29"/>
    <p:sldId id="276" r:id="rId30"/>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15987" autoAdjust="0"/>
    <p:restoredTop sz="94667" autoAdjust="0"/>
  </p:normalViewPr>
  <p:slideViewPr>
    <p:cSldViewPr>
      <p:cViewPr>
        <p:scale>
          <a:sx n="106" d="100"/>
          <a:sy n="106" d="100"/>
        </p:scale>
        <p:origin x="156"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01.02.2021</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makalecafe.com/kuresel-isinma-iklim-degisikligi" TargetMode="External"/><Relationship Id="rId2" Type="http://schemas.openxmlformats.org/officeDocument/2006/relationships/hyperlink" Target="1-" TargetMode="External"/><Relationship Id="rId1" Type="http://schemas.openxmlformats.org/officeDocument/2006/relationships/slideLayout" Target="../slideLayouts/slideLayout2.xml"/><Relationship Id="rId6" Type="http://schemas.openxmlformats.org/officeDocument/2006/relationships/hyperlink" Target="https://mgm.gov.tr/iklim/iklim-degisikligi.aspx" TargetMode="External"/><Relationship Id="rId5" Type="http://schemas.openxmlformats.org/officeDocument/2006/relationships/hyperlink" Target="3" TargetMode="External"/><Relationship Id="rId4" Type="http://schemas.openxmlformats.org/officeDocument/2006/relationships/hyperlink" Target="2" TargetMode="External"/></Relationships>
</file>

<file path=ppt/slides/_rels/slide5.xml.rels><?xml version="1.0" encoding="UTF-8" standalone="yes"?>
<Relationships xmlns="http://schemas.openxmlformats.org/package/2006/relationships"><Relationship Id="rId2" Type="http://schemas.openxmlformats.org/officeDocument/2006/relationships/hyperlink" Target="https://mgm.gov.tr/iklim/iklim-degisikligi.aspx"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1"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1"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1-"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1"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tr.wikipedia.org/wiki/Ven%C3%BCs" TargetMode="External"/><Relationship Id="rId3" Type="http://schemas.openxmlformats.org/officeDocument/2006/relationships/hyperlink" Target="https://tr.wikipedia.org/wiki/Metan" TargetMode="External"/><Relationship Id="rId7" Type="http://schemas.openxmlformats.org/officeDocument/2006/relationships/hyperlink" Target="https://tr.wikipedia.org/wiki/Mars" TargetMode="External"/><Relationship Id="rId2" Type="http://schemas.openxmlformats.org/officeDocument/2006/relationships/hyperlink" Target="https://tr.wikipedia.org/wiki/Karbon_dioksit" TargetMode="External"/><Relationship Id="rId1" Type="http://schemas.openxmlformats.org/officeDocument/2006/relationships/slideLayout" Target="../slideLayouts/slideLayout2.xml"/><Relationship Id="rId6" Type="http://schemas.openxmlformats.org/officeDocument/2006/relationships/hyperlink" Target="https://tr.wikipedia.org/wiki/D%C3%BCnya" TargetMode="External"/><Relationship Id="rId5" Type="http://schemas.openxmlformats.org/officeDocument/2006/relationships/hyperlink" Target="https://tr.wikipedia.org/wiki/Sera_gazlar%C4%B1" TargetMode="External"/><Relationship Id="rId4" Type="http://schemas.openxmlformats.org/officeDocument/2006/relationships/hyperlink" Target="https://tr.wikipedia.org/wiki/B%C3%BCtan" TargetMode="External"/><Relationship Id="rId9" Type="http://schemas.openxmlformats.org/officeDocument/2006/relationships/hyperlink" Target="2"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tr.wikipedia.org/wiki/%C4%B0nsan" TargetMode="External"/><Relationship Id="rId2" Type="http://schemas.openxmlformats.org/officeDocument/2006/relationships/hyperlink" Target="https://tr.wikipedia.org/wiki/Sera_gazlar%C4%B1"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tr.wikipedia.org/wiki/Atmosfer"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2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xmlns=""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COĞRAFYA</a:t>
            </a:r>
            <a:endParaRPr lang="tr-TR" altLang="tr-TR" sz="3200" b="1" dirty="0"/>
          </a:p>
        </p:txBody>
      </p:sp>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FEN  - EDEBİYAT FAKÜLTESİ </a:t>
            </a:r>
            <a:endParaRPr lang="tr-TR" altLang="tr-TR" sz="3200" b="1" dirty="0"/>
          </a:p>
        </p:txBody>
      </p:sp>
      <p:sp>
        <p:nvSpPr>
          <p:cNvPr id="7" name="Rectangle 8">
            <a:extLst>
              <a:ext uri="{FF2B5EF4-FFF2-40B4-BE49-F238E27FC236}">
                <a16:creationId xmlns:a16="http://schemas.microsoft.com/office/drawing/2014/main" xmlns=""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COĞ. 408 ÇEVRE SORUNLARI</a:t>
            </a:r>
            <a:endParaRPr lang="tr-TR" altLang="tr-TR" b="1" i="1" dirty="0"/>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Öğretim </a:t>
            </a:r>
            <a:r>
              <a:rPr lang="tr-TR" altLang="tr-TR" sz="2000" b="1" i="1" dirty="0">
                <a:solidFill>
                  <a:schemeClr val="bg1">
                    <a:lumMod val="50000"/>
                  </a:schemeClr>
                </a:solidFill>
              </a:rPr>
              <a:t>Elemanı </a:t>
            </a:r>
            <a:r>
              <a:rPr lang="tr-TR" altLang="tr-TR" sz="2000" b="1" i="1" dirty="0" smtClean="0">
                <a:solidFill>
                  <a:schemeClr val="bg1">
                    <a:lumMod val="50000"/>
                  </a:schemeClr>
                </a:solidFill>
              </a:rPr>
              <a:t>Prof. Dr. Kemalettin ŞAHİN</a:t>
            </a:r>
            <a:endParaRPr lang="tr-TR" altLang="tr-TR" sz="2000" b="1" i="1"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A280B79D-0B02-41AA-A0CB-21D933491A35}"/>
              </a:ext>
            </a:extLst>
          </p:cNvPr>
          <p:cNvSpPr>
            <a:spLocks noGrp="1" noChangeArrowheads="1"/>
          </p:cNvSpPr>
          <p:nvPr>
            <p:ph type="ctrTitle"/>
          </p:nvPr>
        </p:nvSpPr>
        <p:spPr>
          <a:xfrm>
            <a:off x="685800" y="620689"/>
            <a:ext cx="7772400" cy="1080119"/>
          </a:xfrm>
        </p:spPr>
        <p:txBody>
          <a:bodyPr anchor="ctr"/>
          <a:lstStyle/>
          <a:p>
            <a:pPr algn="l">
              <a:lnSpc>
                <a:spcPct val="115000"/>
              </a:lnSpc>
              <a:spcAft>
                <a:spcPts val="1000"/>
              </a:spcAft>
            </a:pPr>
            <a:r>
              <a:rPr lang="tr-TR" altLang="tr-TR" sz="4000" dirty="0" smtClean="0">
                <a:solidFill>
                  <a:srgbClr val="FF0000"/>
                </a:solidFill>
              </a:rPr>
              <a:t>11.HAFTA: Küresel Isınma ve İklim Değişikliği</a:t>
            </a:r>
            <a:endParaRPr lang="tr-TR" altLang="tr-TR" sz="4000" dirty="0">
              <a:solidFill>
                <a:srgbClr val="FF0000"/>
              </a:solidFill>
            </a:endParaRPr>
          </a:p>
        </p:txBody>
      </p:sp>
      <p:sp>
        <p:nvSpPr>
          <p:cNvPr id="6147" name="Rectangle 3">
            <a:extLst>
              <a:ext uri="{FF2B5EF4-FFF2-40B4-BE49-F238E27FC236}">
                <a16:creationId xmlns:a16="http://schemas.microsoft.com/office/drawing/2014/main" xmlns=""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11. Hafta </a:t>
            </a:r>
            <a:endParaRPr lang="tr-TR" altLang="tr-TR" sz="2800" i="1" dirty="0"/>
          </a:p>
        </p:txBody>
      </p:sp>
      <p:pic>
        <p:nvPicPr>
          <p:cNvPr id="6148"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xmlns="" id="{5CECEE48-2E7C-42F7-BDD0-3BE516D175F6}"/>
              </a:ext>
            </a:extLst>
          </p:cNvPr>
          <p:cNvSpPr txBox="1">
            <a:spLocks noChangeArrowheads="1"/>
          </p:cNvSpPr>
          <p:nvPr/>
        </p:nvSpPr>
        <p:spPr bwMode="auto">
          <a:xfrm>
            <a:off x="827584" y="2960760"/>
            <a:ext cx="7272808"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smtClean="0"/>
              <a:t>Ders kodu: 927001-Çevre Sorunları</a:t>
            </a:r>
            <a:endParaRPr lang="tr-TR" altLang="tr-TR" sz="3200"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4000" dirty="0">
                <a:solidFill>
                  <a:srgbClr val="FF0000"/>
                </a:solidFill>
              </a:rPr>
              <a:t>11.HAFTA: Küresel Isınma ve İklim Değişikliği</a:t>
            </a:r>
            <a:endParaRPr lang="tr-TR" dirty="0"/>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628800"/>
            <a:ext cx="9427738" cy="388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7208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4000" dirty="0">
                <a:solidFill>
                  <a:srgbClr val="FF0000"/>
                </a:solidFill>
              </a:rPr>
              <a:t>11.HAFTA: Küresel Isınma ve İklim Değişikliği</a:t>
            </a:r>
            <a:endParaRPr lang="tr-TR" dirty="0"/>
          </a:p>
        </p:txBody>
      </p:sp>
      <p:sp>
        <p:nvSpPr>
          <p:cNvPr id="3" name="İçerik Yer Tutucusu 2"/>
          <p:cNvSpPr>
            <a:spLocks noGrp="1"/>
          </p:cNvSpPr>
          <p:nvPr>
            <p:ph idx="1"/>
          </p:nvPr>
        </p:nvSpPr>
        <p:spPr/>
        <p:txBody>
          <a:bodyPr/>
          <a:lstStyle/>
          <a:p>
            <a:pPr>
              <a:lnSpc>
                <a:spcPct val="115000"/>
              </a:lnSpc>
              <a:spcAft>
                <a:spcPts val="1000"/>
              </a:spcAft>
            </a:pPr>
            <a:r>
              <a:rPr lang="tr-TR" sz="4000" b="1" dirty="0">
                <a:latin typeface="Calibri"/>
                <a:ea typeface="Calibri"/>
                <a:cs typeface="Times New Roman"/>
              </a:rPr>
              <a:t>HAFTA 11	Küresel ısınma ve iklim değişikliği</a:t>
            </a:r>
            <a:endParaRPr lang="tr-TR" sz="2800" dirty="0">
              <a:latin typeface="Calibri"/>
              <a:ea typeface="Calibri"/>
              <a:cs typeface="Times New Roman"/>
            </a:endParaRPr>
          </a:p>
          <a:p>
            <a:pPr>
              <a:lnSpc>
                <a:spcPct val="115000"/>
              </a:lnSpc>
              <a:spcAft>
                <a:spcPts val="1000"/>
              </a:spcAft>
            </a:pPr>
            <a:r>
              <a:rPr lang="tr-TR" sz="1600" b="1" dirty="0">
                <a:latin typeface="Calibri"/>
                <a:ea typeface="Calibri"/>
                <a:cs typeface="Times New Roman"/>
              </a:rPr>
              <a:t>(Bu başlık altında yer alan bilgiler </a:t>
            </a:r>
            <a:r>
              <a:rPr lang="tr-TR" sz="1600" b="1" u="sng" dirty="0">
                <a:solidFill>
                  <a:srgbClr val="0000FF"/>
                </a:solidFill>
                <a:latin typeface="Calibri"/>
                <a:ea typeface="Calibri"/>
                <a:cs typeface="Times New Roman"/>
                <a:hlinkClick r:id="rId2"/>
              </a:rPr>
              <a:t>URL:1-</a:t>
            </a:r>
            <a:r>
              <a:rPr lang="tr-TR" sz="1600" b="1" dirty="0">
                <a:latin typeface="Calibri"/>
                <a:ea typeface="Calibri"/>
                <a:cs typeface="Times New Roman"/>
              </a:rPr>
              <a:t>  </a:t>
            </a:r>
            <a:r>
              <a:rPr lang="tr-TR" sz="1600" b="1" u="sng" dirty="0">
                <a:solidFill>
                  <a:srgbClr val="0000FF"/>
                </a:solidFill>
                <a:latin typeface="Calibri"/>
                <a:ea typeface="Calibri"/>
                <a:cs typeface="Times New Roman"/>
                <a:hlinkClick r:id="rId3"/>
              </a:rPr>
              <a:t>https://www.makalecafe.com/kuresel-isinma-iklim-degisikligi</a:t>
            </a:r>
            <a:r>
              <a:rPr lang="tr-TR" sz="1600" b="1" dirty="0">
                <a:latin typeface="Calibri"/>
                <a:ea typeface="Calibri"/>
                <a:cs typeface="Times New Roman"/>
              </a:rPr>
              <a:t>, adlı internet sitesinden ve </a:t>
            </a:r>
            <a:r>
              <a:rPr lang="tr-TR" sz="1600" b="1" u="sng" dirty="0">
                <a:solidFill>
                  <a:srgbClr val="0000FF"/>
                </a:solidFill>
                <a:latin typeface="Calibri"/>
                <a:ea typeface="Calibri"/>
                <a:cs typeface="Times New Roman"/>
                <a:hlinkClick r:id="rId4"/>
              </a:rPr>
              <a:t>URL:2</a:t>
            </a:r>
            <a:r>
              <a:rPr lang="tr-TR" sz="1600" b="1" dirty="0">
                <a:latin typeface="Calibri"/>
                <a:ea typeface="Calibri"/>
                <a:cs typeface="Times New Roman"/>
              </a:rPr>
              <a:t> ve </a:t>
            </a:r>
            <a:r>
              <a:rPr lang="tr-TR" sz="1600" b="1" u="sng" dirty="0">
                <a:solidFill>
                  <a:srgbClr val="0000FF"/>
                </a:solidFill>
                <a:latin typeface="Calibri"/>
                <a:ea typeface="Calibri"/>
                <a:cs typeface="Times New Roman"/>
                <a:hlinkClick r:id="rId5"/>
              </a:rPr>
              <a:t>URL:3</a:t>
            </a:r>
            <a:r>
              <a:rPr lang="tr-TR" sz="1600" b="1" dirty="0">
                <a:latin typeface="Calibri"/>
                <a:ea typeface="Calibri"/>
                <a:cs typeface="Times New Roman"/>
              </a:rPr>
              <a:t> </a:t>
            </a:r>
            <a:r>
              <a:rPr lang="tr-TR" sz="1600" b="1" u="sng" dirty="0">
                <a:solidFill>
                  <a:srgbClr val="0000FF"/>
                </a:solidFill>
                <a:latin typeface="Calibri"/>
                <a:ea typeface="Calibri"/>
                <a:cs typeface="Times New Roman"/>
                <a:hlinkClick r:id="rId6"/>
              </a:rPr>
              <a:t>https://mgm.gov.tr/iklim/iklim-degisikligi.aspx</a:t>
            </a:r>
            <a:r>
              <a:rPr lang="tr-TR" sz="1600" b="1" dirty="0">
                <a:latin typeface="Calibri"/>
                <a:ea typeface="Calibri"/>
                <a:cs typeface="Times New Roman"/>
              </a:rPr>
              <a:t>, </a:t>
            </a:r>
            <a:endParaRPr lang="tr-TR" sz="1600" b="1" dirty="0" smtClean="0">
              <a:latin typeface="Calibri"/>
              <a:ea typeface="Calibri"/>
              <a:cs typeface="Times New Roman"/>
            </a:endParaRPr>
          </a:p>
          <a:p>
            <a:pPr>
              <a:lnSpc>
                <a:spcPct val="115000"/>
              </a:lnSpc>
              <a:spcAft>
                <a:spcPts val="1000"/>
              </a:spcAft>
            </a:pPr>
            <a:r>
              <a:rPr lang="tr-TR" sz="1600" b="1" dirty="0" smtClean="0">
                <a:latin typeface="Calibri"/>
                <a:ea typeface="Calibri"/>
                <a:cs typeface="Times New Roman"/>
              </a:rPr>
              <a:t>Aksay</a:t>
            </a:r>
            <a:r>
              <a:rPr lang="tr-TR" sz="1600" b="1" dirty="0">
                <a:latin typeface="Calibri"/>
                <a:ea typeface="Calibri"/>
                <a:cs typeface="Times New Roman"/>
              </a:rPr>
              <a:t>, C.S., </a:t>
            </a:r>
            <a:r>
              <a:rPr lang="tr-TR" sz="1600" b="1" dirty="0" err="1">
                <a:latin typeface="Calibri"/>
                <a:ea typeface="Calibri"/>
                <a:cs typeface="Times New Roman"/>
              </a:rPr>
              <a:t>Ketenoğlu</a:t>
            </a:r>
            <a:r>
              <a:rPr lang="tr-TR" sz="1600" b="1" dirty="0">
                <a:latin typeface="Calibri"/>
                <a:ea typeface="Calibri"/>
                <a:cs typeface="Times New Roman"/>
              </a:rPr>
              <a:t>, O., Kurt, L. (2005). Küresel Isınma ve İklim Değişikliği adlı makale ve </a:t>
            </a:r>
            <a:r>
              <a:rPr lang="tr-TR" sz="1600" b="1" dirty="0" err="1">
                <a:latin typeface="Calibri"/>
                <a:ea typeface="Calibri"/>
                <a:cs typeface="Times New Roman"/>
              </a:rPr>
              <a:t>Gökdayı</a:t>
            </a:r>
            <a:r>
              <a:rPr lang="tr-TR" sz="1600" b="1" dirty="0">
                <a:latin typeface="Calibri"/>
                <a:ea typeface="Calibri"/>
                <a:cs typeface="Times New Roman"/>
              </a:rPr>
              <a:t>, İ. (1997). Çevrenin Geleceği – Yaklaşımlar ve Politikalar. Türkiye Çevre Vakfı yayını, yayın no:115), adlı yayınlardan yararlanılmıştır). </a:t>
            </a:r>
            <a:endParaRPr lang="tr-TR" sz="1600" dirty="0">
              <a:latin typeface="Calibri"/>
              <a:ea typeface="Calibri"/>
              <a:cs typeface="Times New Roman"/>
            </a:endParaRPr>
          </a:p>
          <a:p>
            <a:endParaRPr lang="tr-TR" dirty="0"/>
          </a:p>
        </p:txBody>
      </p:sp>
    </p:spTree>
    <p:extLst>
      <p:ext uri="{BB962C8B-B14F-4D97-AF65-F5344CB8AC3E}">
        <p14:creationId xmlns:p14="http://schemas.microsoft.com/office/powerpoint/2010/main" val="4035991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4000" dirty="0">
                <a:solidFill>
                  <a:srgbClr val="FF0000"/>
                </a:solidFill>
              </a:rPr>
              <a:t>11.HAFTA: Küresel Isınma ve İklim Değişikliği</a:t>
            </a:r>
            <a:endParaRPr lang="tr-TR" dirty="0"/>
          </a:p>
        </p:txBody>
      </p:sp>
      <p:sp>
        <p:nvSpPr>
          <p:cNvPr id="3" name="İçerik Yer Tutucusu 2"/>
          <p:cNvSpPr>
            <a:spLocks noGrp="1"/>
          </p:cNvSpPr>
          <p:nvPr>
            <p:ph idx="1"/>
          </p:nvPr>
        </p:nvSpPr>
        <p:spPr/>
        <p:txBody>
          <a:bodyPr/>
          <a:lstStyle/>
          <a:p>
            <a:pPr algn="ctr">
              <a:lnSpc>
                <a:spcPct val="115000"/>
              </a:lnSpc>
              <a:spcAft>
                <a:spcPts val="1000"/>
              </a:spcAft>
            </a:pPr>
            <a:r>
              <a:rPr lang="tr-TR" sz="2000" i="1" u="sng" dirty="0" smtClean="0">
                <a:solidFill>
                  <a:srgbClr val="000000"/>
                </a:solidFill>
                <a:latin typeface="Calibri"/>
                <a:ea typeface="Calibri"/>
                <a:cs typeface="Times New Roman"/>
                <a:hlinkClick r:id="rId2"/>
              </a:rPr>
              <a:t>https</a:t>
            </a:r>
            <a:r>
              <a:rPr lang="tr-TR" sz="2000" i="1" u="sng" dirty="0">
                <a:solidFill>
                  <a:srgbClr val="000000"/>
                </a:solidFill>
                <a:latin typeface="Calibri"/>
                <a:ea typeface="Calibri"/>
                <a:cs typeface="Times New Roman"/>
                <a:hlinkClick r:id="rId2"/>
              </a:rPr>
              <a:t>://mgm.gov.tr/iklim/iklim-degisikligi.aspx</a:t>
            </a:r>
            <a:r>
              <a:rPr lang="tr-TR" sz="2000" i="1" dirty="0">
                <a:solidFill>
                  <a:srgbClr val="000000"/>
                </a:solidFill>
                <a:latin typeface="Calibri"/>
                <a:ea typeface="Calibri"/>
                <a:cs typeface="Times New Roman"/>
              </a:rPr>
              <a:t> Erişim tarihi:01.02.2021.</a:t>
            </a:r>
            <a:endParaRPr lang="tr-TR" sz="2000" dirty="0">
              <a:latin typeface="Calibri"/>
              <a:ea typeface="Calibri"/>
              <a:cs typeface="Times New Roman"/>
            </a:endParaRPr>
          </a:p>
          <a:p>
            <a:pPr algn="just">
              <a:lnSpc>
                <a:spcPct val="115000"/>
              </a:lnSpc>
              <a:spcAft>
                <a:spcPts val="1000"/>
              </a:spcAft>
            </a:pPr>
            <a:r>
              <a:rPr lang="tr-TR" sz="2000" i="1" dirty="0">
                <a:solidFill>
                  <a:srgbClr val="000000"/>
                </a:solidFill>
                <a:latin typeface="Calibri"/>
                <a:ea typeface="Calibri"/>
                <a:cs typeface="Times New Roman"/>
              </a:rPr>
              <a:t>İklim sistemi, atmosfer, kara yüzeyleri, kar ve buz, okyanuslar ve diğer su kütleleri ile canlıları kapsayan karmaşık ve etkileşimli bir sistemdir. Bu sistem, zaman içinde, kendi iç dinamiklerinin etkisi altında veya dış etmenlerdeki (zorlamalar olarak adlandırılmaktadır) değişikliklere bağlı olarak yavaş yavaş değişim gösterir. Dış zorlamalar, volkanik patlamalar ve güneşle ilgili değişkenlikler gibi doğal olaylar ile atmosferin bileşimindeki insan kaynaklı değişiklikleri içerir. Güneş radyasyonu, iklim sisteminin güç kaynağıdır. </a:t>
            </a:r>
            <a:endParaRPr lang="tr-TR" sz="2000" dirty="0">
              <a:latin typeface="Calibri"/>
              <a:ea typeface="Calibri"/>
              <a:cs typeface="Times New Roman"/>
            </a:endParaRPr>
          </a:p>
          <a:p>
            <a:endParaRPr lang="tr-TR" sz="2000" dirty="0"/>
          </a:p>
        </p:txBody>
      </p:sp>
    </p:spTree>
    <p:extLst>
      <p:ext uri="{BB962C8B-B14F-4D97-AF65-F5344CB8AC3E}">
        <p14:creationId xmlns:p14="http://schemas.microsoft.com/office/powerpoint/2010/main" val="3713880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4000" dirty="0">
                <a:solidFill>
                  <a:srgbClr val="FF0000"/>
                </a:solidFill>
              </a:rPr>
              <a:t>11.HAFTA: Küresel Isınma ve İklim Değişikliği</a:t>
            </a:r>
            <a:endParaRPr lang="tr-TR" dirty="0"/>
          </a:p>
        </p:txBody>
      </p:sp>
      <p:sp>
        <p:nvSpPr>
          <p:cNvPr id="3" name="İçerik Yer Tutucusu 2"/>
          <p:cNvSpPr>
            <a:spLocks noGrp="1"/>
          </p:cNvSpPr>
          <p:nvPr>
            <p:ph idx="1"/>
          </p:nvPr>
        </p:nvSpPr>
        <p:spPr/>
        <p:txBody>
          <a:bodyPr/>
          <a:lstStyle/>
          <a:p>
            <a:pPr algn="just">
              <a:lnSpc>
                <a:spcPct val="115000"/>
              </a:lnSpc>
              <a:spcAft>
                <a:spcPts val="1000"/>
              </a:spcAft>
            </a:pPr>
            <a:r>
              <a:rPr lang="tr-TR" sz="2400" i="1" dirty="0">
                <a:solidFill>
                  <a:srgbClr val="000000"/>
                </a:solidFill>
                <a:latin typeface="Calibri"/>
                <a:ea typeface="Calibri"/>
                <a:cs typeface="Times New Roman"/>
              </a:rPr>
              <a:t>Yerkürenin radyasyon dengesini etkileyen, dolayısıyla iklimi değiştiren üç temel yol bulunmaktadır:</a:t>
            </a:r>
            <a:endParaRPr lang="tr-TR" sz="2400" dirty="0">
              <a:latin typeface="Calibri"/>
              <a:ea typeface="Calibri"/>
              <a:cs typeface="Times New Roman"/>
            </a:endParaRPr>
          </a:p>
          <a:p>
            <a:pPr algn="just">
              <a:lnSpc>
                <a:spcPct val="115000"/>
              </a:lnSpc>
              <a:spcAft>
                <a:spcPts val="1000"/>
              </a:spcAft>
            </a:pPr>
            <a:r>
              <a:rPr lang="tr-TR" sz="2400" i="1" dirty="0">
                <a:solidFill>
                  <a:srgbClr val="000000"/>
                </a:solidFill>
                <a:latin typeface="Calibri"/>
                <a:ea typeface="Calibri"/>
                <a:cs typeface="Times New Roman"/>
              </a:rPr>
              <a:t>Gelen güneş radyasyonundaki değişiklikler (Güneşin kendisindeki ya da Yerkürenin yörüngesindeki değişikliklere bağlı olarak)</a:t>
            </a:r>
            <a:endParaRPr lang="tr-TR" sz="2400" dirty="0">
              <a:latin typeface="Calibri"/>
              <a:ea typeface="Calibri"/>
              <a:cs typeface="Times New Roman"/>
            </a:endParaRPr>
          </a:p>
          <a:p>
            <a:pPr algn="just">
              <a:lnSpc>
                <a:spcPct val="115000"/>
              </a:lnSpc>
              <a:spcAft>
                <a:spcPts val="1000"/>
              </a:spcAft>
            </a:pPr>
            <a:r>
              <a:rPr lang="tr-TR" sz="2400" i="1" dirty="0">
                <a:solidFill>
                  <a:srgbClr val="000000"/>
                </a:solidFill>
                <a:latin typeface="Calibri"/>
                <a:ea typeface="Calibri"/>
                <a:cs typeface="Times New Roman"/>
              </a:rPr>
              <a:t>Güneş radyasyonunun yansıtılan kısmındaki değişiklikler (bu kısım </a:t>
            </a:r>
            <a:r>
              <a:rPr lang="tr-TR" sz="2400" i="1" dirty="0" err="1">
                <a:solidFill>
                  <a:srgbClr val="000000"/>
                </a:solidFill>
                <a:latin typeface="Calibri"/>
                <a:ea typeface="Calibri"/>
                <a:cs typeface="Times New Roman"/>
              </a:rPr>
              <a:t>albedo</a:t>
            </a:r>
            <a:r>
              <a:rPr lang="tr-TR" sz="2400" i="1" dirty="0">
                <a:solidFill>
                  <a:srgbClr val="000000"/>
                </a:solidFill>
                <a:latin typeface="Calibri"/>
                <a:ea typeface="Calibri"/>
                <a:cs typeface="Times New Roman"/>
              </a:rPr>
              <a:t> olarak adlandırılmaktadır ve bulut örtüsü, </a:t>
            </a:r>
            <a:r>
              <a:rPr lang="tr-TR" sz="2400" i="1" dirty="0" err="1">
                <a:solidFill>
                  <a:srgbClr val="000000"/>
                </a:solidFill>
                <a:latin typeface="Calibri"/>
                <a:ea typeface="Calibri"/>
                <a:cs typeface="Times New Roman"/>
              </a:rPr>
              <a:t>aerosoller</a:t>
            </a:r>
            <a:r>
              <a:rPr lang="tr-TR" sz="2400" i="1" dirty="0">
                <a:solidFill>
                  <a:srgbClr val="000000"/>
                </a:solidFill>
                <a:latin typeface="Calibri"/>
                <a:ea typeface="Calibri"/>
                <a:cs typeface="Times New Roman"/>
              </a:rPr>
              <a:t> denilen küçük parçacıklar ya da arazi örtüsündeki değişikliklere bağlı olarak değişebilmektedir</a:t>
            </a:r>
            <a:r>
              <a:rPr lang="tr-TR" sz="2400" i="1" dirty="0" smtClean="0">
                <a:solidFill>
                  <a:srgbClr val="000000"/>
                </a:solidFill>
                <a:latin typeface="Calibri"/>
                <a:ea typeface="Calibri"/>
                <a:cs typeface="Times New Roman"/>
              </a:rPr>
              <a:t>).</a:t>
            </a:r>
            <a:endParaRPr lang="tr-TR" sz="2400" dirty="0">
              <a:latin typeface="Calibri"/>
              <a:ea typeface="Calibri"/>
              <a:cs typeface="Times New Roman"/>
            </a:endParaRPr>
          </a:p>
          <a:p>
            <a:endParaRPr lang="tr-TR" dirty="0"/>
          </a:p>
        </p:txBody>
      </p:sp>
    </p:spTree>
    <p:extLst>
      <p:ext uri="{BB962C8B-B14F-4D97-AF65-F5344CB8AC3E}">
        <p14:creationId xmlns:p14="http://schemas.microsoft.com/office/powerpoint/2010/main" val="120132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4000" dirty="0">
                <a:solidFill>
                  <a:srgbClr val="FF0000"/>
                </a:solidFill>
              </a:rPr>
              <a:t>11.HAFTA: Küresel Isınma ve İklim Değişikliği</a:t>
            </a:r>
            <a:endParaRPr lang="tr-TR" dirty="0"/>
          </a:p>
        </p:txBody>
      </p:sp>
      <p:sp>
        <p:nvSpPr>
          <p:cNvPr id="3" name="İçerik Yer Tutucusu 2"/>
          <p:cNvSpPr>
            <a:spLocks noGrp="1"/>
          </p:cNvSpPr>
          <p:nvPr>
            <p:ph idx="1"/>
          </p:nvPr>
        </p:nvSpPr>
        <p:spPr/>
        <p:txBody>
          <a:bodyPr/>
          <a:lstStyle/>
          <a:p>
            <a:pPr algn="just">
              <a:lnSpc>
                <a:spcPct val="115000"/>
              </a:lnSpc>
              <a:spcAft>
                <a:spcPts val="1000"/>
              </a:spcAft>
            </a:pPr>
            <a:r>
              <a:rPr lang="tr-TR" i="1" dirty="0">
                <a:solidFill>
                  <a:srgbClr val="000000"/>
                </a:solidFill>
                <a:latin typeface="Calibri"/>
                <a:ea typeface="Calibri"/>
                <a:cs typeface="Times New Roman"/>
              </a:rPr>
              <a:t>Yerküreden uzaya geri gönderilen uzun dalgalı radyasyondaki değişiklikler (sera gazı salınımlarının atmosferdeki birikimlerine bağlı olarak). Bunların yanı sıra, rüzgarlar ve okyanus akıntılarının, Yerküre yüzeyi üzerindeki ısı dağılımında oynadıkları rol nedeniyle, iklim üzerinde önemli etkileri bulunmaktadır.</a:t>
            </a:r>
            <a:endParaRPr lang="tr-TR" sz="2800" dirty="0">
              <a:latin typeface="Calibri"/>
              <a:ea typeface="Calibri"/>
              <a:cs typeface="Times New Roman"/>
            </a:endParaRPr>
          </a:p>
          <a:p>
            <a:endParaRPr lang="tr-TR" dirty="0"/>
          </a:p>
        </p:txBody>
      </p:sp>
    </p:spTree>
    <p:extLst>
      <p:ext uri="{BB962C8B-B14F-4D97-AF65-F5344CB8AC3E}">
        <p14:creationId xmlns:p14="http://schemas.microsoft.com/office/powerpoint/2010/main" val="2004918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4000" dirty="0">
                <a:solidFill>
                  <a:srgbClr val="FF0000"/>
                </a:solidFill>
              </a:rPr>
              <a:t>11.HAFTA: Küresel Isınma ve İklim Değişikliği</a:t>
            </a:r>
            <a:endParaRPr lang="tr-TR" dirty="0"/>
          </a:p>
        </p:txBody>
      </p:sp>
      <p:sp>
        <p:nvSpPr>
          <p:cNvPr id="3" name="İçerik Yer Tutucusu 2"/>
          <p:cNvSpPr>
            <a:spLocks noGrp="1"/>
          </p:cNvSpPr>
          <p:nvPr>
            <p:ph idx="1"/>
          </p:nvPr>
        </p:nvSpPr>
        <p:spPr/>
        <p:txBody>
          <a:bodyPr/>
          <a:lstStyle/>
          <a:p>
            <a:pPr algn="just"/>
            <a:r>
              <a:rPr lang="tr-TR" sz="2400" b="1" i="1" dirty="0"/>
              <a:t>İklim değişikliği</a:t>
            </a:r>
            <a:r>
              <a:rPr lang="tr-TR" sz="2400" i="1" dirty="0"/>
              <a:t>, "nedeni ne olursa olsun iklimin ortalama durumunda ve/ya da değişkenliğinde onlarca yıl ya da daha uzun süre boyunca gerçekleşen değişiklikler" biçiminde tanımlanmaktadır. Dünyamızın bugüne kadarki tarihi boyunca, yaklaşık 4,5 milyarlık bir periyotta iklim sisteminde, milyonlarca yıldan on yıllara kadar tüm zaman ölçeklerinde doğal etmenler ve süreçlerle birçok değişiklik olmuştur. Jeolojik devirlerdeki iklim değişiklikleri, özellikle buzul hareketleri ve deniz seviyesindeki değişimler yoluyla yalnızca dünya coğrafyasını değiştirmekle kalmamış, ekolojik sistemlerde de kalıcı değişiklikler meydana getirmiştir.</a:t>
            </a:r>
            <a:endParaRPr lang="tr-TR" sz="2400" dirty="0"/>
          </a:p>
          <a:p>
            <a:endParaRPr lang="tr-TR" dirty="0"/>
          </a:p>
        </p:txBody>
      </p:sp>
    </p:spTree>
    <p:extLst>
      <p:ext uri="{BB962C8B-B14F-4D97-AF65-F5344CB8AC3E}">
        <p14:creationId xmlns:p14="http://schemas.microsoft.com/office/powerpoint/2010/main" val="11737115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4000" dirty="0">
                <a:solidFill>
                  <a:srgbClr val="FF0000"/>
                </a:solidFill>
              </a:rPr>
              <a:t>11.HAFTA: Küresel Isınma ve İklim Değişikliği</a:t>
            </a:r>
            <a:endParaRPr lang="tr-TR" dirty="0"/>
          </a:p>
        </p:txBody>
      </p:sp>
      <p:sp>
        <p:nvSpPr>
          <p:cNvPr id="3" name="İçerik Yer Tutucusu 2"/>
          <p:cNvSpPr>
            <a:spLocks noGrp="1"/>
          </p:cNvSpPr>
          <p:nvPr>
            <p:ph idx="1"/>
          </p:nvPr>
        </p:nvSpPr>
        <p:spPr/>
        <p:txBody>
          <a:bodyPr/>
          <a:lstStyle/>
          <a:p>
            <a:pPr algn="just">
              <a:lnSpc>
                <a:spcPct val="115000"/>
              </a:lnSpc>
              <a:spcAft>
                <a:spcPts val="1000"/>
              </a:spcAft>
            </a:pPr>
            <a:r>
              <a:rPr lang="tr-TR" sz="2800" i="1" dirty="0">
                <a:solidFill>
                  <a:srgbClr val="000000"/>
                </a:solidFill>
                <a:latin typeface="Calibri"/>
                <a:ea typeface="Calibri"/>
                <a:cs typeface="Times New Roman"/>
              </a:rPr>
              <a:t>Günümüzde sözü edilen küresel iklim değişikliği ise, fosil yakıtların yakılması, arazi kullanımı değişiklikleri, ormansızlaştırma ve sanayi süreçleri gibi insan etkinlikleriyle atmosfere salınan sera gazı birikimlerindeki hızlı artışın doğal sera etkisini kuvvetlendirmesi sonucunda Yerkürenin ortalama yüzey sıcaklıklarındaki artışı ve iklimde oluşan değişiklikleri ifade etmektedir</a:t>
            </a:r>
            <a:r>
              <a:rPr lang="tr-TR" i="1" dirty="0">
                <a:solidFill>
                  <a:srgbClr val="000000"/>
                </a:solidFill>
                <a:latin typeface="Calibri"/>
                <a:ea typeface="Calibri"/>
                <a:cs typeface="Times New Roman"/>
              </a:rPr>
              <a:t>.</a:t>
            </a:r>
            <a:endParaRPr lang="tr-TR" sz="2800" dirty="0">
              <a:latin typeface="Calibri"/>
              <a:ea typeface="Calibri"/>
              <a:cs typeface="Times New Roman"/>
            </a:endParaRPr>
          </a:p>
          <a:p>
            <a:endParaRPr lang="tr-TR" dirty="0"/>
          </a:p>
        </p:txBody>
      </p:sp>
    </p:spTree>
    <p:extLst>
      <p:ext uri="{BB962C8B-B14F-4D97-AF65-F5344CB8AC3E}">
        <p14:creationId xmlns:p14="http://schemas.microsoft.com/office/powerpoint/2010/main" val="2249384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4000" dirty="0">
                <a:solidFill>
                  <a:srgbClr val="FF0000"/>
                </a:solidFill>
              </a:rPr>
              <a:t>11.HAFTA: Küresel Isınma ve İklim Değişikliği</a:t>
            </a:r>
            <a:endParaRPr lang="tr-TR" dirty="0"/>
          </a:p>
        </p:txBody>
      </p:sp>
      <p:sp>
        <p:nvSpPr>
          <p:cNvPr id="3" name="İçerik Yer Tutucusu 2"/>
          <p:cNvSpPr>
            <a:spLocks noGrp="1"/>
          </p:cNvSpPr>
          <p:nvPr>
            <p:ph idx="1"/>
          </p:nvPr>
        </p:nvSpPr>
        <p:spPr/>
        <p:txBody>
          <a:bodyPr/>
          <a:lstStyle/>
          <a:p>
            <a:pPr algn="just">
              <a:lnSpc>
                <a:spcPct val="115000"/>
              </a:lnSpc>
              <a:spcAft>
                <a:spcPts val="1000"/>
              </a:spcAft>
            </a:pPr>
            <a:r>
              <a:rPr lang="tr-TR" sz="2400" i="1" dirty="0">
                <a:solidFill>
                  <a:srgbClr val="000000"/>
                </a:solidFill>
                <a:latin typeface="Calibri"/>
                <a:ea typeface="Calibri"/>
                <a:cs typeface="Times New Roman"/>
              </a:rPr>
              <a:t>Yeryüzünde ve atmosferde tutulan ısı enerjisi, atmosfer ve okyanus dolaşımıyla yeryüzünde dağılır ve uzun dalgalı yer radyasyonu olarak atmosfere geri verilir. Bunun bir bölümü, bulutlarca ve atmosferdeki sera etkisini düzenleyen sera gazlarınca soğurularak atmosferden tekrar geri salınır. Bu sayede Yerküre yüzeyi ve alt atmosfer ısınır. Yerkürenin beklenenden daha fazla ısınmasını sağlayan ve ısı dengesini düzenleyen bu sürece doğal sera etkisi denmektedir. Atmosfer kompozisyonunda bulunan sera gazlarından yoğunluklarının artması tehlikeli olarak nitelendirilen belli başlı sera gazları ve sera gazları içerisindeki yaklaşık bulunma oranları sırasıyla;</a:t>
            </a:r>
            <a:endParaRPr lang="tr-TR" sz="2400" dirty="0">
              <a:effectLst/>
              <a:latin typeface="Calibri"/>
              <a:ea typeface="Calibri"/>
              <a:cs typeface="Times New Roman"/>
            </a:endParaRPr>
          </a:p>
        </p:txBody>
      </p:sp>
    </p:spTree>
    <p:extLst>
      <p:ext uri="{BB962C8B-B14F-4D97-AF65-F5344CB8AC3E}">
        <p14:creationId xmlns:p14="http://schemas.microsoft.com/office/powerpoint/2010/main" val="30753964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4000" dirty="0">
                <a:solidFill>
                  <a:srgbClr val="FF0000"/>
                </a:solidFill>
              </a:rPr>
              <a:t>11.HAFTA: Küresel Isınma ve İklim Değişikliği</a:t>
            </a:r>
            <a:endParaRPr lang="tr-TR" dirty="0"/>
          </a:p>
        </p:txBody>
      </p:sp>
      <p:sp>
        <p:nvSpPr>
          <p:cNvPr id="3" name="İçerik Yer Tutucusu 2"/>
          <p:cNvSpPr>
            <a:spLocks noGrp="1"/>
          </p:cNvSpPr>
          <p:nvPr>
            <p:ph idx="1"/>
          </p:nvPr>
        </p:nvSpPr>
        <p:spPr/>
        <p:txBody>
          <a:bodyPr/>
          <a:lstStyle/>
          <a:p>
            <a:pPr algn="just">
              <a:lnSpc>
                <a:spcPct val="115000"/>
              </a:lnSpc>
              <a:spcAft>
                <a:spcPts val="1000"/>
              </a:spcAft>
            </a:pPr>
            <a:r>
              <a:rPr lang="tr-TR" sz="2400" i="1" dirty="0">
                <a:solidFill>
                  <a:srgbClr val="000000"/>
                </a:solidFill>
                <a:latin typeface="Calibri"/>
                <a:ea typeface="Calibri"/>
                <a:cs typeface="Times New Roman"/>
              </a:rPr>
              <a:t>Küresel iklim değişikliği, yerkürenin uzun jeoloji tarihi boyunca yaşanan iklimin doğal değişkenliğine ek olarak insan etkinliklerinin neden olduğu bir değişikliktir.</a:t>
            </a:r>
            <a:endParaRPr lang="tr-TR" sz="2400" dirty="0">
              <a:latin typeface="Calibri"/>
              <a:ea typeface="Calibri"/>
              <a:cs typeface="Times New Roman"/>
            </a:endParaRPr>
          </a:p>
          <a:p>
            <a:pPr algn="just">
              <a:lnSpc>
                <a:spcPct val="115000"/>
              </a:lnSpc>
              <a:spcAft>
                <a:spcPts val="1000"/>
              </a:spcAft>
            </a:pPr>
            <a:r>
              <a:rPr lang="tr-TR" sz="2400" i="1" dirty="0">
                <a:solidFill>
                  <a:srgbClr val="000000"/>
                </a:solidFill>
                <a:latin typeface="Calibri"/>
                <a:ea typeface="Calibri"/>
                <a:cs typeface="Times New Roman"/>
              </a:rPr>
              <a:t>Buna paralel olarak, Birleşmiş Milletler İklim Değişikliği Çerçeve Sözleşmesi’nde (BMİDÇS) iklim değişikliği, "karşılaştırılabilir bir zaman döneminde gözlenen doğal iklim değişikliğine ek olarak, doğrudan ya da dolaylı olarak küresel atmosferin bileşimini bozan insan etkinlikleri sonucunda iklimde oluşan bir değişiklik" biçiminde tanımlanmaktadır.</a:t>
            </a:r>
            <a:endParaRPr lang="tr-TR" sz="2400" dirty="0">
              <a:latin typeface="Calibri"/>
              <a:ea typeface="Calibri"/>
              <a:cs typeface="Times New Roman"/>
            </a:endParaRPr>
          </a:p>
          <a:p>
            <a:endParaRPr lang="tr-TR" dirty="0"/>
          </a:p>
        </p:txBody>
      </p:sp>
    </p:spTree>
    <p:extLst>
      <p:ext uri="{BB962C8B-B14F-4D97-AF65-F5344CB8AC3E}">
        <p14:creationId xmlns:p14="http://schemas.microsoft.com/office/powerpoint/2010/main" val="2549154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4000" dirty="0">
                <a:solidFill>
                  <a:srgbClr val="FF0000"/>
                </a:solidFill>
              </a:rPr>
              <a:t>11.HAFTA: Küresel Isınma ve İklim Değişikliği</a:t>
            </a:r>
            <a:endParaRPr lang="tr-TR" dirty="0"/>
          </a:p>
        </p:txBody>
      </p:sp>
      <p:sp>
        <p:nvSpPr>
          <p:cNvPr id="3" name="İçerik Yer Tutucusu 2"/>
          <p:cNvSpPr>
            <a:spLocks noGrp="1"/>
          </p:cNvSpPr>
          <p:nvPr>
            <p:ph idx="1"/>
          </p:nvPr>
        </p:nvSpPr>
        <p:spPr/>
        <p:txBody>
          <a:bodyPr/>
          <a:lstStyle/>
          <a:p>
            <a:pPr algn="just">
              <a:lnSpc>
                <a:spcPct val="115000"/>
              </a:lnSpc>
              <a:spcAft>
                <a:spcPts val="1000"/>
              </a:spcAft>
            </a:pPr>
            <a:r>
              <a:rPr lang="tr-TR" i="1" dirty="0">
                <a:solidFill>
                  <a:srgbClr val="000000"/>
                </a:solidFill>
                <a:latin typeface="Calibri"/>
                <a:ea typeface="Calibri"/>
                <a:cs typeface="Times New Roman"/>
              </a:rPr>
              <a:t>Fosil ve </a:t>
            </a:r>
            <a:r>
              <a:rPr lang="tr-TR" i="1" dirty="0" err="1">
                <a:solidFill>
                  <a:srgbClr val="000000"/>
                </a:solidFill>
                <a:latin typeface="Calibri"/>
                <a:ea typeface="Calibri"/>
                <a:cs typeface="Times New Roman"/>
              </a:rPr>
              <a:t>biyokütle</a:t>
            </a:r>
            <a:r>
              <a:rPr lang="tr-TR" i="1" dirty="0">
                <a:solidFill>
                  <a:srgbClr val="000000"/>
                </a:solidFill>
                <a:latin typeface="Calibri"/>
                <a:ea typeface="Calibri"/>
                <a:cs typeface="Times New Roman"/>
              </a:rPr>
              <a:t> yakıtların yakılması, insan kaynaklı sera gazı emisyonlarının en büyük kaynağıdır. Çimento üretimi karbondioksit, tarım ve katı atık düzenli depolama sahaları metan gazı salmaktadır. Gübre kullanımı ve naylon üretimi, </a:t>
            </a:r>
            <a:r>
              <a:rPr lang="tr-TR" i="1" dirty="0" err="1">
                <a:solidFill>
                  <a:srgbClr val="000000"/>
                </a:solidFill>
                <a:latin typeface="Calibri"/>
                <a:ea typeface="Calibri"/>
                <a:cs typeface="Times New Roman"/>
              </a:rPr>
              <a:t>diazot</a:t>
            </a:r>
            <a:r>
              <a:rPr lang="tr-TR" i="1" dirty="0">
                <a:solidFill>
                  <a:srgbClr val="000000"/>
                </a:solidFill>
                <a:latin typeface="Calibri"/>
                <a:ea typeface="Calibri"/>
                <a:cs typeface="Times New Roman"/>
              </a:rPr>
              <a:t> monoksit ve buzdolabı ile klimalar florine sera gazı emisyonlarını artırmaktadır. </a:t>
            </a:r>
            <a:endParaRPr lang="tr-TR" sz="2800" dirty="0">
              <a:effectLst/>
              <a:latin typeface="Calibri"/>
              <a:ea typeface="Calibri"/>
              <a:cs typeface="Times New Roman"/>
            </a:endParaRPr>
          </a:p>
        </p:txBody>
      </p:sp>
    </p:spTree>
    <p:extLst>
      <p:ext uri="{BB962C8B-B14F-4D97-AF65-F5344CB8AC3E}">
        <p14:creationId xmlns:p14="http://schemas.microsoft.com/office/powerpoint/2010/main" val="29815549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4000" dirty="0">
                <a:solidFill>
                  <a:srgbClr val="FF0000"/>
                </a:solidFill>
              </a:rPr>
              <a:t>11.HAFTA: Küresel Isınma ve İklim Değişikliği</a:t>
            </a:r>
            <a:endParaRPr lang="tr-TR" dirty="0"/>
          </a:p>
        </p:txBody>
      </p:sp>
      <p:sp>
        <p:nvSpPr>
          <p:cNvPr id="3" name="İçerik Yer Tutucusu 2"/>
          <p:cNvSpPr>
            <a:spLocks noGrp="1"/>
          </p:cNvSpPr>
          <p:nvPr>
            <p:ph idx="1"/>
          </p:nvPr>
        </p:nvSpPr>
        <p:spPr/>
        <p:txBody>
          <a:bodyPr/>
          <a:lstStyle/>
          <a:p>
            <a:pPr algn="just">
              <a:lnSpc>
                <a:spcPct val="115000"/>
              </a:lnSpc>
              <a:spcAft>
                <a:spcPts val="1000"/>
              </a:spcAft>
            </a:pPr>
            <a:r>
              <a:rPr lang="tr-TR" i="1" dirty="0">
                <a:solidFill>
                  <a:srgbClr val="000000"/>
                </a:solidFill>
                <a:latin typeface="Calibri"/>
                <a:ea typeface="Calibri"/>
                <a:cs typeface="Times New Roman"/>
              </a:rPr>
              <a:t>Arazi kullanımı değişiklikleri de iklim sistemini önemli ölçüde etkilemektedir. Tarım amaçlı kullanım için arazi açılması, koyu renkli yüzeyin miktarını artırmakta ve sonuç olarak gelen güneş radyasyonu yansımaktan çok emilmektedir. </a:t>
            </a:r>
            <a:endParaRPr lang="tr-TR" sz="2800" dirty="0">
              <a:latin typeface="Calibri"/>
              <a:ea typeface="Calibri"/>
              <a:cs typeface="Times New Roman"/>
            </a:endParaRPr>
          </a:p>
          <a:p>
            <a:endParaRPr lang="tr-TR" dirty="0"/>
          </a:p>
        </p:txBody>
      </p:sp>
    </p:spTree>
    <p:extLst>
      <p:ext uri="{BB962C8B-B14F-4D97-AF65-F5344CB8AC3E}">
        <p14:creationId xmlns:p14="http://schemas.microsoft.com/office/powerpoint/2010/main" val="4992268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4000" dirty="0">
                <a:solidFill>
                  <a:srgbClr val="FF0000"/>
                </a:solidFill>
              </a:rPr>
              <a:t>11.HAFTA: Küresel Isınma ve İklim Değişikliği</a:t>
            </a:r>
            <a:endParaRPr lang="tr-TR" dirty="0"/>
          </a:p>
        </p:txBody>
      </p:sp>
      <p:sp>
        <p:nvSpPr>
          <p:cNvPr id="3" name="İçerik Yer Tutucusu 2"/>
          <p:cNvSpPr>
            <a:spLocks noGrp="1"/>
          </p:cNvSpPr>
          <p:nvPr>
            <p:ph idx="1"/>
          </p:nvPr>
        </p:nvSpPr>
        <p:spPr/>
        <p:txBody>
          <a:bodyPr/>
          <a:lstStyle/>
          <a:p>
            <a:pPr algn="just">
              <a:lnSpc>
                <a:spcPct val="115000"/>
              </a:lnSpc>
              <a:spcAft>
                <a:spcPts val="1000"/>
              </a:spcAft>
            </a:pPr>
            <a:r>
              <a:rPr lang="tr-TR" sz="2800" i="1" dirty="0">
                <a:solidFill>
                  <a:srgbClr val="000000"/>
                </a:solidFill>
                <a:latin typeface="Calibri"/>
                <a:ea typeface="Calibri"/>
                <a:cs typeface="Times New Roman"/>
              </a:rPr>
              <a:t>Arazi açılması ayrıca, ormanların tahrip edilmesi nedeniyle, karbondioksiti tutan ve depolayan ağaç ve bitkilerin azalması anlamına gelmektedir. Çölleştirme, atmosfere geçen toz miktarında artışa neden olması dolayısıyla güneşten Yerküre yüzeyine gelen enerjiyi azaltarak küresel ısınmayı yavaşlatan bir etkiye sahip olabilmektedir. Şehirleşme, şehir ısı adalarının, yani şehirlerde çevrelerine göre daha sıcak alanların oluşmasına yol açmaktadır.</a:t>
            </a:r>
            <a:endParaRPr lang="tr-TR" sz="2800" dirty="0">
              <a:latin typeface="Calibri"/>
              <a:ea typeface="Calibri"/>
              <a:cs typeface="Times New Roman"/>
            </a:endParaRPr>
          </a:p>
          <a:p>
            <a:endParaRPr lang="tr-TR" dirty="0"/>
          </a:p>
        </p:txBody>
      </p:sp>
    </p:spTree>
    <p:extLst>
      <p:ext uri="{BB962C8B-B14F-4D97-AF65-F5344CB8AC3E}">
        <p14:creationId xmlns:p14="http://schemas.microsoft.com/office/powerpoint/2010/main" val="18035880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4000" dirty="0">
                <a:solidFill>
                  <a:srgbClr val="FF0000"/>
                </a:solidFill>
              </a:rPr>
              <a:t>11.HAFTA: Küresel Isınma ve İklim Değişikliği</a:t>
            </a:r>
            <a:endParaRPr lang="tr-TR" dirty="0"/>
          </a:p>
        </p:txBody>
      </p:sp>
      <p:sp>
        <p:nvSpPr>
          <p:cNvPr id="3" name="İçerik Yer Tutucusu 2"/>
          <p:cNvSpPr>
            <a:spLocks noGrp="1"/>
          </p:cNvSpPr>
          <p:nvPr>
            <p:ph idx="1"/>
          </p:nvPr>
        </p:nvSpPr>
        <p:spPr/>
        <p:txBody>
          <a:bodyPr/>
          <a:lstStyle/>
          <a:p>
            <a:pPr algn="just">
              <a:lnSpc>
                <a:spcPct val="115000"/>
              </a:lnSpc>
              <a:spcAft>
                <a:spcPts val="1000"/>
              </a:spcAft>
            </a:pPr>
            <a:r>
              <a:rPr lang="tr-TR" sz="2400" i="1" dirty="0">
                <a:solidFill>
                  <a:srgbClr val="000000"/>
                </a:solidFill>
                <a:latin typeface="Calibri"/>
                <a:ea typeface="Calibri"/>
                <a:cs typeface="Times New Roman"/>
              </a:rPr>
              <a:t>IPCC (</a:t>
            </a:r>
            <a:r>
              <a:rPr lang="tr-TR" sz="2400" i="1" dirty="0" err="1">
                <a:solidFill>
                  <a:srgbClr val="000000"/>
                </a:solidFill>
                <a:latin typeface="Calibri"/>
                <a:ea typeface="Calibri"/>
                <a:cs typeface="Times New Roman"/>
              </a:rPr>
              <a:t>Hükümetlerarası</a:t>
            </a:r>
            <a:r>
              <a:rPr lang="tr-TR" sz="2400" i="1" dirty="0">
                <a:solidFill>
                  <a:srgbClr val="000000"/>
                </a:solidFill>
                <a:latin typeface="Calibri"/>
                <a:ea typeface="Calibri"/>
                <a:cs typeface="Times New Roman"/>
              </a:rPr>
              <a:t> İklim Değişikliği Paneli) İklim değişikliğiyle ilgili en güncel bilimsel, teknik ve sosyoekonomik bilgileri, çok sayıda bilim insanının katılımıyla, düzenli aralıklarla değerlendirerek raporlar yayımlamaktadır. </a:t>
            </a:r>
            <a:r>
              <a:rPr lang="tr-TR" sz="2400" i="1" dirty="0" err="1">
                <a:solidFill>
                  <a:srgbClr val="000000"/>
                </a:solidFill>
                <a:latin typeface="Calibri"/>
                <a:ea typeface="Calibri"/>
                <a:cs typeface="Times New Roman"/>
              </a:rPr>
              <a:t>IPCC’nin</a:t>
            </a:r>
            <a:r>
              <a:rPr lang="tr-TR" sz="2400" i="1" dirty="0">
                <a:solidFill>
                  <a:srgbClr val="000000"/>
                </a:solidFill>
                <a:latin typeface="Calibri"/>
                <a:ea typeface="Calibri"/>
                <a:cs typeface="Times New Roman"/>
              </a:rPr>
              <a:t> 2014 yılında açıkladığı Beşinci Değerlendirme Raporunda (AR5), 20. yüzyılın ortalarından bu yana ortalama yüzey sıcaklıklarında gözlenen artışın büyük bölümünün kuvvetli olasılıkla (% 95) insan kaynaklı sera gazı </a:t>
            </a:r>
            <a:r>
              <a:rPr lang="tr-TR" sz="2400" i="1" dirty="0" err="1">
                <a:solidFill>
                  <a:srgbClr val="000000"/>
                </a:solidFill>
                <a:latin typeface="Calibri"/>
                <a:ea typeface="Calibri"/>
                <a:cs typeface="Times New Roman"/>
              </a:rPr>
              <a:t>salımlarındaki</a:t>
            </a:r>
            <a:r>
              <a:rPr lang="tr-TR" sz="2400" i="1" dirty="0">
                <a:solidFill>
                  <a:srgbClr val="000000"/>
                </a:solidFill>
                <a:latin typeface="Calibri"/>
                <a:ea typeface="Calibri"/>
                <a:cs typeface="Times New Roman"/>
              </a:rPr>
              <a:t> artıştan kaynaklandığı ve bu bulgunun, bir önceki IPCC Değerlendirme Raporuna göre daha güçlü ve somut kanıtlara dayandığı belirtilmektedir</a:t>
            </a:r>
            <a:r>
              <a:rPr lang="tr-TR" sz="2400" dirty="0">
                <a:solidFill>
                  <a:srgbClr val="000000"/>
                </a:solidFill>
                <a:latin typeface="Calibri"/>
                <a:ea typeface="Calibri"/>
                <a:cs typeface="Times New Roman"/>
              </a:rPr>
              <a:t>.</a:t>
            </a:r>
            <a:endParaRPr lang="tr-TR" sz="2400" dirty="0">
              <a:latin typeface="Calibri"/>
              <a:ea typeface="Calibri"/>
              <a:cs typeface="Times New Roman"/>
            </a:endParaRPr>
          </a:p>
          <a:p>
            <a:endParaRPr lang="tr-TR" dirty="0"/>
          </a:p>
        </p:txBody>
      </p:sp>
    </p:spTree>
    <p:extLst>
      <p:ext uri="{BB962C8B-B14F-4D97-AF65-F5344CB8AC3E}">
        <p14:creationId xmlns:p14="http://schemas.microsoft.com/office/powerpoint/2010/main" val="6926690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4000" dirty="0">
                <a:solidFill>
                  <a:srgbClr val="FF0000"/>
                </a:solidFill>
              </a:rPr>
              <a:t>11.HAFTA: Küresel Isınma ve İklim Değişikliği</a:t>
            </a:r>
            <a:endParaRPr lang="tr-TR" dirty="0"/>
          </a:p>
        </p:txBody>
      </p:sp>
      <p:sp>
        <p:nvSpPr>
          <p:cNvPr id="3" name="İçerik Yer Tutucusu 2"/>
          <p:cNvSpPr>
            <a:spLocks noGrp="1"/>
          </p:cNvSpPr>
          <p:nvPr>
            <p:ph idx="1"/>
          </p:nvPr>
        </p:nvSpPr>
        <p:spPr>
          <a:xfrm>
            <a:off x="457200" y="1052736"/>
            <a:ext cx="8229600" cy="5073427"/>
          </a:xfrm>
        </p:spPr>
        <p:txBody>
          <a:bodyPr/>
          <a:lstStyle/>
          <a:p>
            <a:pPr>
              <a:lnSpc>
                <a:spcPct val="115000"/>
              </a:lnSpc>
              <a:spcAft>
                <a:spcPts val="1000"/>
              </a:spcAft>
            </a:pPr>
            <a:r>
              <a:rPr lang="tr-TR" b="1" dirty="0">
                <a:solidFill>
                  <a:srgbClr val="000000"/>
                </a:solidFill>
                <a:highlight>
                  <a:srgbClr val="FFFF00"/>
                </a:highlight>
                <a:latin typeface="Calibri"/>
                <a:ea typeface="Calibri"/>
                <a:cs typeface="Times New Roman"/>
              </a:rPr>
              <a:t>Mevcut Durum</a:t>
            </a:r>
            <a:endParaRPr lang="tr-TR" sz="2800" dirty="0">
              <a:latin typeface="Calibri"/>
              <a:ea typeface="Calibri"/>
              <a:cs typeface="Times New Roman"/>
            </a:endParaRPr>
          </a:p>
          <a:p>
            <a:pPr algn="just">
              <a:lnSpc>
                <a:spcPct val="115000"/>
              </a:lnSpc>
              <a:spcAft>
                <a:spcPts val="1000"/>
              </a:spcAft>
            </a:pPr>
            <a:r>
              <a:rPr lang="tr-TR" sz="2400" dirty="0">
                <a:solidFill>
                  <a:srgbClr val="000000"/>
                </a:solidFill>
                <a:latin typeface="Calibri"/>
                <a:ea typeface="Calibri"/>
                <a:cs typeface="Times New Roman"/>
              </a:rPr>
              <a:t>Özellikle sanayi devrimi sonrası özellikle 1750’li yıllardan itibaren, hız kazanan insan faaliyetleri etkisiyle atmosferin kompozisyonu değişmekte, sera gazı emisyonları artmaktadır. En önemli sera gazı olan CO2`nin atmosferdeki birikimi sanayi öncesi dönemde yaklaşık 280 </a:t>
            </a:r>
            <a:r>
              <a:rPr lang="tr-TR" sz="2400" dirty="0" err="1">
                <a:solidFill>
                  <a:srgbClr val="000000"/>
                </a:solidFill>
                <a:latin typeface="Calibri"/>
                <a:ea typeface="Calibri"/>
                <a:cs typeface="Times New Roman"/>
              </a:rPr>
              <a:t>ppm'den</a:t>
            </a:r>
            <a:r>
              <a:rPr lang="tr-TR" sz="2400" dirty="0">
                <a:solidFill>
                  <a:srgbClr val="000000"/>
                </a:solidFill>
                <a:latin typeface="Calibri"/>
                <a:ea typeface="Calibri"/>
                <a:cs typeface="Times New Roman"/>
              </a:rPr>
              <a:t> (milyonda bir parçacık) Mart 2018’de 407,96 </a:t>
            </a:r>
            <a:r>
              <a:rPr lang="tr-TR" sz="2400" dirty="0" err="1">
                <a:solidFill>
                  <a:srgbClr val="000000"/>
                </a:solidFill>
                <a:latin typeface="Calibri"/>
                <a:ea typeface="Calibri"/>
                <a:cs typeface="Times New Roman"/>
              </a:rPr>
              <a:t>ppm'e</a:t>
            </a:r>
            <a:r>
              <a:rPr lang="tr-TR" sz="2400" dirty="0">
                <a:solidFill>
                  <a:srgbClr val="000000"/>
                </a:solidFill>
                <a:latin typeface="Calibri"/>
                <a:ea typeface="Calibri"/>
                <a:cs typeface="Times New Roman"/>
              </a:rPr>
              <a:t> yükselmiştir. Sanayi öncesi dönemde yaklaşık 715 </a:t>
            </a:r>
            <a:r>
              <a:rPr lang="tr-TR" sz="2400" dirty="0" err="1">
                <a:solidFill>
                  <a:srgbClr val="000000"/>
                </a:solidFill>
                <a:latin typeface="Calibri"/>
                <a:ea typeface="Calibri"/>
                <a:cs typeface="Times New Roman"/>
              </a:rPr>
              <a:t>ppb</a:t>
            </a:r>
            <a:r>
              <a:rPr lang="tr-TR" sz="2400" dirty="0">
                <a:solidFill>
                  <a:srgbClr val="000000"/>
                </a:solidFill>
                <a:latin typeface="Calibri"/>
                <a:ea typeface="Calibri"/>
                <a:cs typeface="Times New Roman"/>
              </a:rPr>
              <a:t> (milyarda bir parçacık) olan CH4 birikimi, 2017 yılı sonunda 1859 </a:t>
            </a:r>
            <a:r>
              <a:rPr lang="tr-TR" sz="2400" dirty="0" err="1">
                <a:solidFill>
                  <a:srgbClr val="000000"/>
                </a:solidFill>
                <a:latin typeface="Calibri"/>
                <a:ea typeface="Calibri"/>
                <a:cs typeface="Times New Roman"/>
              </a:rPr>
              <a:t>ppb'e</a:t>
            </a:r>
            <a:r>
              <a:rPr lang="tr-TR" sz="2400" dirty="0">
                <a:solidFill>
                  <a:srgbClr val="000000"/>
                </a:solidFill>
                <a:latin typeface="Calibri"/>
                <a:ea typeface="Calibri"/>
                <a:cs typeface="Times New Roman"/>
              </a:rPr>
              <a:t> çıkmıştır. Küresel atmosferik N2O birikimi sanayi öncesi dönemde yaklaşık 270 </a:t>
            </a:r>
            <a:r>
              <a:rPr lang="tr-TR" sz="2400" dirty="0" err="1">
                <a:solidFill>
                  <a:srgbClr val="000000"/>
                </a:solidFill>
                <a:latin typeface="Calibri"/>
                <a:ea typeface="Calibri"/>
                <a:cs typeface="Times New Roman"/>
              </a:rPr>
              <a:t>ppb</a:t>
            </a:r>
            <a:r>
              <a:rPr lang="tr-TR" sz="2400" dirty="0">
                <a:solidFill>
                  <a:srgbClr val="000000"/>
                </a:solidFill>
                <a:latin typeface="Calibri"/>
                <a:ea typeface="Calibri"/>
                <a:cs typeface="Times New Roman"/>
              </a:rPr>
              <a:t> düzeyindeyken 2017 yılında 330 </a:t>
            </a:r>
            <a:r>
              <a:rPr lang="tr-TR" sz="2400" dirty="0" err="1">
                <a:solidFill>
                  <a:srgbClr val="000000"/>
                </a:solidFill>
                <a:latin typeface="Calibri"/>
                <a:ea typeface="Calibri"/>
                <a:cs typeface="Times New Roman"/>
              </a:rPr>
              <a:t>ppb'ye</a:t>
            </a:r>
            <a:r>
              <a:rPr lang="tr-TR" sz="2400" dirty="0">
                <a:solidFill>
                  <a:srgbClr val="000000"/>
                </a:solidFill>
                <a:latin typeface="Calibri"/>
                <a:ea typeface="Calibri"/>
                <a:cs typeface="Times New Roman"/>
              </a:rPr>
              <a:t> çıkmıştır</a:t>
            </a:r>
            <a:endParaRPr lang="tr-TR" sz="2400" dirty="0">
              <a:latin typeface="Calibri"/>
              <a:ea typeface="Calibri"/>
              <a:cs typeface="Times New Roman"/>
            </a:endParaRPr>
          </a:p>
          <a:p>
            <a:endParaRPr lang="tr-TR" dirty="0"/>
          </a:p>
        </p:txBody>
      </p:sp>
    </p:spTree>
    <p:extLst>
      <p:ext uri="{BB962C8B-B14F-4D97-AF65-F5344CB8AC3E}">
        <p14:creationId xmlns:p14="http://schemas.microsoft.com/office/powerpoint/2010/main" val="36447369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4000" dirty="0">
                <a:solidFill>
                  <a:srgbClr val="FF0000"/>
                </a:solidFill>
              </a:rPr>
              <a:t>11.HAFTA: Küresel Isınma ve İklim Değişikliği</a:t>
            </a:r>
            <a:endParaRPr lang="tr-TR" dirty="0"/>
          </a:p>
        </p:txBody>
      </p:sp>
      <p:sp>
        <p:nvSpPr>
          <p:cNvPr id="3" name="İçerik Yer Tutucusu 2"/>
          <p:cNvSpPr>
            <a:spLocks noGrp="1"/>
          </p:cNvSpPr>
          <p:nvPr>
            <p:ph idx="1"/>
          </p:nvPr>
        </p:nvSpPr>
        <p:spPr/>
        <p:txBody>
          <a:bodyPr/>
          <a:lstStyle/>
          <a:p>
            <a:pPr algn="just">
              <a:lnSpc>
                <a:spcPct val="115000"/>
              </a:lnSpc>
              <a:spcAft>
                <a:spcPts val="1000"/>
              </a:spcAft>
            </a:pPr>
            <a:r>
              <a:rPr lang="tr-TR" b="1" dirty="0">
                <a:solidFill>
                  <a:srgbClr val="000000"/>
                </a:solidFill>
                <a:latin typeface="Calibri"/>
                <a:ea typeface="Times New Roman"/>
                <a:cs typeface="Times New Roman"/>
              </a:rPr>
              <a:t>Küresel Isınma, </a:t>
            </a:r>
            <a:r>
              <a:rPr lang="tr-TR" dirty="0">
                <a:solidFill>
                  <a:srgbClr val="000000"/>
                </a:solidFill>
                <a:latin typeface="Calibri"/>
                <a:ea typeface="Times New Roman"/>
                <a:cs typeface="Times New Roman"/>
              </a:rPr>
              <a:t>İnsanoğlu tarafından atmosfere salınan gazlar, fosil yakıtların yakılması, ormansızlaşma ve sanayi süreçleri gibi çeşitli insan etkinliklerinin sera etkisi oluşturması sonucunda dünya yüzeyinde sıcaklığın artmasına</a:t>
            </a:r>
            <a:r>
              <a:rPr lang="tr-TR" b="1" dirty="0">
                <a:solidFill>
                  <a:srgbClr val="000000"/>
                </a:solidFill>
                <a:latin typeface="Calibri"/>
                <a:ea typeface="Times New Roman"/>
                <a:cs typeface="Times New Roman"/>
              </a:rPr>
              <a:t> “ küresel ısınma”</a:t>
            </a:r>
            <a:r>
              <a:rPr lang="tr-TR" dirty="0">
                <a:solidFill>
                  <a:srgbClr val="000000"/>
                </a:solidFill>
                <a:latin typeface="Calibri"/>
                <a:ea typeface="Times New Roman"/>
                <a:cs typeface="Times New Roman"/>
              </a:rPr>
              <a:t> denilmektedir (</a:t>
            </a:r>
            <a:r>
              <a:rPr lang="tr-TR" u="sng" dirty="0">
                <a:solidFill>
                  <a:srgbClr val="000000"/>
                </a:solidFill>
                <a:latin typeface="Calibri"/>
                <a:ea typeface="Times New Roman"/>
                <a:cs typeface="Times New Roman"/>
                <a:hlinkClick r:id="rId2"/>
              </a:rPr>
              <a:t>URL:1</a:t>
            </a:r>
            <a:r>
              <a:rPr lang="tr-TR" dirty="0">
                <a:solidFill>
                  <a:srgbClr val="000000"/>
                </a:solidFill>
                <a:latin typeface="Calibri"/>
                <a:ea typeface="Times New Roman"/>
                <a:cs typeface="Times New Roman"/>
              </a:rPr>
              <a:t>). </a:t>
            </a:r>
            <a:endParaRPr lang="tr-TR" sz="2800" dirty="0">
              <a:latin typeface="Calibri"/>
              <a:ea typeface="Calibri"/>
              <a:cs typeface="Times New Roman"/>
            </a:endParaRPr>
          </a:p>
          <a:p>
            <a:endParaRPr lang="tr-TR" dirty="0"/>
          </a:p>
        </p:txBody>
      </p:sp>
    </p:spTree>
    <p:extLst>
      <p:ext uri="{BB962C8B-B14F-4D97-AF65-F5344CB8AC3E}">
        <p14:creationId xmlns:p14="http://schemas.microsoft.com/office/powerpoint/2010/main" val="9408729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4000" dirty="0">
                <a:solidFill>
                  <a:srgbClr val="FF0000"/>
                </a:solidFill>
              </a:rPr>
              <a:t>11.HAFTA: Küresel Isınma ve İklim Değişikliği</a:t>
            </a:r>
            <a:endParaRPr lang="tr-TR" dirty="0"/>
          </a:p>
        </p:txBody>
      </p:sp>
      <p:sp>
        <p:nvSpPr>
          <p:cNvPr id="3" name="İçerik Yer Tutucusu 2"/>
          <p:cNvSpPr>
            <a:spLocks noGrp="1"/>
          </p:cNvSpPr>
          <p:nvPr>
            <p:ph idx="1"/>
          </p:nvPr>
        </p:nvSpPr>
        <p:spPr/>
        <p:txBody>
          <a:bodyPr/>
          <a:lstStyle/>
          <a:p>
            <a:pPr algn="just">
              <a:lnSpc>
                <a:spcPct val="115000"/>
              </a:lnSpc>
              <a:spcAft>
                <a:spcPts val="1000"/>
              </a:spcAft>
            </a:pPr>
            <a:r>
              <a:rPr lang="tr-TR" sz="2400" dirty="0">
                <a:solidFill>
                  <a:srgbClr val="000000"/>
                </a:solidFill>
                <a:latin typeface="Calibri"/>
                <a:ea typeface="Times New Roman"/>
                <a:cs typeface="Times New Roman"/>
              </a:rPr>
              <a:t>Küresel ısınma aynı zamanda iklim değişikliğini de ortaya çıkarmaktadır.   Son yıllarda fosil yakıtların artması, hızlı nüfus artışı, (</a:t>
            </a:r>
            <a:r>
              <a:rPr lang="tr-TR" sz="2400" dirty="0" err="1">
                <a:solidFill>
                  <a:srgbClr val="000000"/>
                </a:solidFill>
                <a:latin typeface="Calibri"/>
                <a:ea typeface="Times New Roman"/>
                <a:cs typeface="Times New Roman"/>
              </a:rPr>
              <a:t>deforestation</a:t>
            </a:r>
            <a:r>
              <a:rPr lang="tr-TR" sz="2400" dirty="0">
                <a:solidFill>
                  <a:srgbClr val="000000"/>
                </a:solidFill>
                <a:latin typeface="Calibri"/>
                <a:ea typeface="Times New Roman"/>
                <a:cs typeface="Times New Roman"/>
              </a:rPr>
              <a:t>) ormansızlaşma ve toplumlardaki tüketim eğiliminin artması gibi nedenlerle </a:t>
            </a:r>
            <a:r>
              <a:rPr lang="tr-TR" sz="2400" b="1" dirty="0">
                <a:solidFill>
                  <a:srgbClr val="000000"/>
                </a:solidFill>
                <a:latin typeface="Calibri"/>
                <a:ea typeface="Times New Roman"/>
                <a:cs typeface="Times New Roman"/>
              </a:rPr>
              <a:t>karbondioksit, metan ve </a:t>
            </a:r>
            <a:r>
              <a:rPr lang="tr-TR" sz="2400" b="1" dirty="0" err="1">
                <a:solidFill>
                  <a:srgbClr val="000000"/>
                </a:solidFill>
                <a:latin typeface="Calibri"/>
                <a:ea typeface="Times New Roman"/>
                <a:cs typeface="Times New Roman"/>
              </a:rPr>
              <a:t>diazot</a:t>
            </a:r>
            <a:r>
              <a:rPr lang="tr-TR" sz="2400" b="1" dirty="0">
                <a:solidFill>
                  <a:srgbClr val="000000"/>
                </a:solidFill>
                <a:latin typeface="Calibri"/>
                <a:ea typeface="Times New Roman"/>
                <a:cs typeface="Times New Roman"/>
              </a:rPr>
              <a:t> monoksit</a:t>
            </a:r>
            <a:r>
              <a:rPr lang="tr-TR" sz="2400" dirty="0">
                <a:solidFill>
                  <a:srgbClr val="000000"/>
                </a:solidFill>
                <a:latin typeface="Calibri"/>
                <a:ea typeface="Times New Roman"/>
                <a:cs typeface="Times New Roman"/>
              </a:rPr>
              <a:t> gibi gazların atmosferde yığılmasına neden olmaktadır. </a:t>
            </a:r>
            <a:r>
              <a:rPr lang="tr-TR" sz="2400" b="1" dirty="0">
                <a:solidFill>
                  <a:srgbClr val="000000"/>
                </a:solidFill>
                <a:latin typeface="Calibri"/>
                <a:ea typeface="Times New Roman"/>
                <a:cs typeface="Times New Roman"/>
              </a:rPr>
              <a:t>Bilim insanları</a:t>
            </a:r>
            <a:r>
              <a:rPr lang="tr-TR" sz="2400" dirty="0">
                <a:solidFill>
                  <a:srgbClr val="000000"/>
                </a:solidFill>
                <a:latin typeface="Calibri"/>
                <a:ea typeface="Times New Roman"/>
                <a:cs typeface="Times New Roman"/>
              </a:rPr>
              <a:t> son 50 yıldaki sıcaklık artışının insan hayatı başta olmak üzere ilkim değişiklerine neden olduğuna da işaret etmektedir. </a:t>
            </a:r>
            <a:endParaRPr lang="tr-TR" sz="2400" dirty="0">
              <a:latin typeface="Calibri"/>
              <a:ea typeface="Calibri"/>
              <a:cs typeface="Times New Roman"/>
            </a:endParaRPr>
          </a:p>
          <a:p>
            <a:endParaRPr lang="tr-TR" dirty="0"/>
          </a:p>
        </p:txBody>
      </p:sp>
    </p:spTree>
    <p:extLst>
      <p:ext uri="{BB962C8B-B14F-4D97-AF65-F5344CB8AC3E}">
        <p14:creationId xmlns:p14="http://schemas.microsoft.com/office/powerpoint/2010/main" val="4012212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4000" dirty="0">
                <a:solidFill>
                  <a:srgbClr val="FF0000"/>
                </a:solidFill>
              </a:rPr>
              <a:t>11.HAFTA: Küresel Isınma ve İklim Değişikliği</a:t>
            </a:r>
            <a:endParaRPr lang="tr-TR" dirty="0"/>
          </a:p>
        </p:txBody>
      </p:sp>
      <p:sp>
        <p:nvSpPr>
          <p:cNvPr id="3" name="İçerik Yer Tutucusu 2"/>
          <p:cNvSpPr>
            <a:spLocks noGrp="1"/>
          </p:cNvSpPr>
          <p:nvPr>
            <p:ph idx="1"/>
          </p:nvPr>
        </p:nvSpPr>
        <p:spPr/>
        <p:txBody>
          <a:bodyPr/>
          <a:lstStyle/>
          <a:p>
            <a:pPr algn="just">
              <a:lnSpc>
                <a:spcPct val="115000"/>
              </a:lnSpc>
              <a:spcAft>
                <a:spcPts val="1000"/>
              </a:spcAft>
            </a:pPr>
            <a:r>
              <a:rPr lang="tr-TR" sz="2400" dirty="0">
                <a:solidFill>
                  <a:srgbClr val="000000"/>
                </a:solidFill>
                <a:latin typeface="Calibri"/>
                <a:ea typeface="Times New Roman"/>
                <a:cs typeface="Times New Roman"/>
              </a:rPr>
              <a:t>Bilim insanları, küresel ısınma kaynaklı iklim değişikliklerinin kalp, solunum yolu, bulaşıcı, alerjik ve bazı diğer hastalıkları tetikleyebileceğini ifade etmektedirler (</a:t>
            </a:r>
            <a:r>
              <a:rPr lang="tr-TR" sz="2400" u="sng" dirty="0">
                <a:solidFill>
                  <a:srgbClr val="000000"/>
                </a:solidFill>
                <a:latin typeface="Calibri"/>
                <a:ea typeface="Times New Roman"/>
                <a:cs typeface="Times New Roman"/>
                <a:hlinkClick r:id="rId2"/>
              </a:rPr>
              <a:t>URL:1</a:t>
            </a:r>
            <a:r>
              <a:rPr lang="tr-TR" sz="2400" dirty="0">
                <a:solidFill>
                  <a:srgbClr val="000000"/>
                </a:solidFill>
                <a:latin typeface="Calibri"/>
                <a:ea typeface="Times New Roman"/>
                <a:cs typeface="Times New Roman"/>
              </a:rPr>
              <a:t>) </a:t>
            </a:r>
            <a:endParaRPr lang="tr-TR" sz="2400" dirty="0">
              <a:latin typeface="Calibri"/>
              <a:ea typeface="Calibri"/>
              <a:cs typeface="Times New Roman"/>
            </a:endParaRPr>
          </a:p>
          <a:p>
            <a:pPr algn="just">
              <a:lnSpc>
                <a:spcPct val="115000"/>
              </a:lnSpc>
              <a:spcAft>
                <a:spcPts val="1000"/>
              </a:spcAft>
            </a:pPr>
            <a:r>
              <a:rPr lang="tr-TR" sz="2400" dirty="0">
                <a:solidFill>
                  <a:srgbClr val="000000"/>
                </a:solidFill>
                <a:latin typeface="Calibri"/>
                <a:ea typeface="Times New Roman"/>
                <a:cs typeface="Times New Roman"/>
              </a:rPr>
              <a:t>Kasırgalar, seller ve taşkınların şiddeti ve sıklığı artarken bazı bölgelerde uzun süreli, şiddetli kuraklıklar ve çölleşmelerin görülmesi, kışın sıcaklıkların artması, ilkbaharın erken gelmesi, sonbaharın gecikmesi, hayvanların göç dönemlerinin ve iklimlerin değişmesi, bu değişiklikler sonucu bazı bitki ve hayvan türlerinin yok olması küresel ısınmanın çevre bilimle ilgili (ekolojik) sonuçları olarak vurgulanmaktadır (</a:t>
            </a:r>
            <a:r>
              <a:rPr lang="tr-TR" sz="2400" u="sng" dirty="0">
                <a:solidFill>
                  <a:srgbClr val="000000"/>
                </a:solidFill>
                <a:latin typeface="Calibri"/>
                <a:ea typeface="Times New Roman"/>
                <a:cs typeface="Times New Roman"/>
                <a:hlinkClick r:id="rId2"/>
              </a:rPr>
              <a:t>URL:1</a:t>
            </a:r>
            <a:r>
              <a:rPr lang="tr-TR" sz="2400" dirty="0">
                <a:solidFill>
                  <a:srgbClr val="000000"/>
                </a:solidFill>
                <a:latin typeface="Calibri"/>
                <a:ea typeface="Times New Roman"/>
                <a:cs typeface="Times New Roman"/>
              </a:rPr>
              <a:t>) </a:t>
            </a:r>
            <a:endParaRPr lang="tr-TR" sz="2400" dirty="0">
              <a:latin typeface="Calibri"/>
              <a:ea typeface="Calibri"/>
              <a:cs typeface="Times New Roman"/>
            </a:endParaRPr>
          </a:p>
          <a:p>
            <a:endParaRPr lang="tr-TR" dirty="0"/>
          </a:p>
        </p:txBody>
      </p:sp>
    </p:spTree>
    <p:extLst>
      <p:ext uri="{BB962C8B-B14F-4D97-AF65-F5344CB8AC3E}">
        <p14:creationId xmlns:p14="http://schemas.microsoft.com/office/powerpoint/2010/main" val="24036458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4000" dirty="0">
                <a:solidFill>
                  <a:srgbClr val="FF0000"/>
                </a:solidFill>
              </a:rPr>
              <a:t>11.HAFTA: Küresel Isınma ve İklim Değişikliği</a:t>
            </a:r>
            <a:endParaRPr lang="tr-TR" dirty="0"/>
          </a:p>
        </p:txBody>
      </p:sp>
      <p:sp>
        <p:nvSpPr>
          <p:cNvPr id="3" name="İçerik Yer Tutucusu 2"/>
          <p:cNvSpPr>
            <a:spLocks noGrp="1"/>
          </p:cNvSpPr>
          <p:nvPr>
            <p:ph idx="1"/>
          </p:nvPr>
        </p:nvSpPr>
        <p:spPr/>
        <p:txBody>
          <a:bodyPr/>
          <a:lstStyle/>
          <a:p>
            <a:pPr algn="just">
              <a:lnSpc>
                <a:spcPct val="115000"/>
              </a:lnSpc>
              <a:spcAft>
                <a:spcPts val="1000"/>
              </a:spcAft>
            </a:pPr>
            <a:r>
              <a:rPr lang="tr-TR" i="1" dirty="0">
                <a:solidFill>
                  <a:srgbClr val="000000"/>
                </a:solidFill>
                <a:latin typeface="Calibri"/>
                <a:ea typeface="Calibri"/>
                <a:cs typeface="Times New Roman"/>
              </a:rPr>
              <a:t>Küresel ısınmaya karşı ülkeler bazında geniş önlemlerin alınması, en bu durumda en faydalı önlemdir. </a:t>
            </a:r>
            <a:endParaRPr lang="tr-TR" i="1" dirty="0" smtClean="0">
              <a:solidFill>
                <a:srgbClr val="000000"/>
              </a:solidFill>
              <a:latin typeface="Calibri"/>
              <a:ea typeface="Calibri"/>
              <a:cs typeface="Times New Roman"/>
            </a:endParaRPr>
          </a:p>
          <a:p>
            <a:pPr algn="just">
              <a:lnSpc>
                <a:spcPct val="115000"/>
              </a:lnSpc>
              <a:spcAft>
                <a:spcPts val="1000"/>
              </a:spcAft>
            </a:pPr>
            <a:r>
              <a:rPr lang="tr-TR" dirty="0" smtClean="0">
                <a:solidFill>
                  <a:srgbClr val="00B0F0"/>
                </a:solidFill>
                <a:latin typeface="Calibri"/>
                <a:ea typeface="Calibri"/>
                <a:cs typeface="Times New Roman"/>
              </a:rPr>
              <a:t>Doğru </a:t>
            </a:r>
            <a:r>
              <a:rPr lang="tr-TR" dirty="0">
                <a:solidFill>
                  <a:srgbClr val="00B0F0"/>
                </a:solidFill>
                <a:latin typeface="Calibri"/>
                <a:ea typeface="Calibri"/>
                <a:cs typeface="Times New Roman"/>
              </a:rPr>
              <a:t>enerji kaynaklarının kullanılmalı, fosil yakıttan uzak durulmalıdır. Bununla birlikte, dünyadaki üretilmiş enerjiyi kullanan her insan, kendi çapında basit bireysel önlemler alarak küresel ısınmaya kattığı yükü azaltabilir</a:t>
            </a:r>
            <a:r>
              <a:rPr lang="tr-TR" dirty="0">
                <a:solidFill>
                  <a:srgbClr val="000000"/>
                </a:solidFill>
                <a:latin typeface="Calibri"/>
                <a:ea typeface="Calibri"/>
                <a:cs typeface="Times New Roman"/>
              </a:rPr>
              <a:t>.</a:t>
            </a:r>
            <a:endParaRPr lang="tr-TR" sz="2800" dirty="0">
              <a:latin typeface="Calibri"/>
              <a:ea typeface="Calibri"/>
              <a:cs typeface="Times New Roman"/>
            </a:endParaRPr>
          </a:p>
          <a:p>
            <a:r>
              <a:rPr lang="tr-TR" b="1" dirty="0">
                <a:solidFill>
                  <a:srgbClr val="000000"/>
                </a:solidFill>
                <a:latin typeface="Times New Roman"/>
                <a:ea typeface="Times New Roman"/>
              </a:rPr>
              <a:t> </a:t>
            </a:r>
            <a:endParaRPr lang="tr-TR" dirty="0">
              <a:latin typeface="Times New Roman"/>
              <a:ea typeface="Times New Roman"/>
            </a:endParaRPr>
          </a:p>
          <a:p>
            <a:endParaRPr lang="tr-TR" dirty="0"/>
          </a:p>
        </p:txBody>
      </p:sp>
    </p:spTree>
    <p:extLst>
      <p:ext uri="{BB962C8B-B14F-4D97-AF65-F5344CB8AC3E}">
        <p14:creationId xmlns:p14="http://schemas.microsoft.com/office/powerpoint/2010/main" val="26300610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4000" dirty="0">
                <a:solidFill>
                  <a:srgbClr val="FF0000"/>
                </a:solidFill>
              </a:rPr>
              <a:t>11.HAFTA: Küresel Isınma ve İklim Değişikliği</a:t>
            </a:r>
            <a:endParaRPr lang="tr-TR" dirty="0"/>
          </a:p>
        </p:txBody>
      </p:sp>
      <p:sp>
        <p:nvSpPr>
          <p:cNvPr id="3" name="İçerik Yer Tutucusu 2"/>
          <p:cNvSpPr>
            <a:spLocks noGrp="1"/>
          </p:cNvSpPr>
          <p:nvPr>
            <p:ph idx="1"/>
          </p:nvPr>
        </p:nvSpPr>
        <p:spPr/>
        <p:txBody>
          <a:bodyPr/>
          <a:lstStyle/>
          <a:p>
            <a:pPr lvl="0" algn="just"/>
            <a:r>
              <a:rPr lang="tr-TR" sz="2400" b="1" dirty="0">
                <a:solidFill>
                  <a:srgbClr val="000000"/>
                </a:solidFill>
                <a:latin typeface="Times New Roman"/>
                <a:ea typeface="Times New Roman"/>
              </a:rPr>
              <a:t>İklim Değişikliklerinin Türkiye Üzerindeki Olası Etkileri  (Kaynak: </a:t>
            </a:r>
            <a:r>
              <a:rPr lang="tr-TR" sz="2400" u="sng" dirty="0">
                <a:solidFill>
                  <a:srgbClr val="0000FF"/>
                </a:solidFill>
                <a:latin typeface="Times New Roman"/>
                <a:ea typeface="Times New Roman"/>
                <a:hlinkClick r:id="rId2"/>
              </a:rPr>
              <a:t>URL:1-</a:t>
            </a:r>
            <a:r>
              <a:rPr lang="tr-TR" sz="2400" b="1" dirty="0">
                <a:solidFill>
                  <a:srgbClr val="000000"/>
                </a:solidFill>
                <a:latin typeface="Times New Roman"/>
                <a:ea typeface="Times New Roman"/>
              </a:rPr>
              <a:t>) </a:t>
            </a:r>
            <a:endParaRPr lang="tr-TR" sz="2400" dirty="0">
              <a:solidFill>
                <a:srgbClr val="000000"/>
              </a:solidFill>
              <a:latin typeface="Times New Roman"/>
              <a:ea typeface="Times New Roman"/>
            </a:endParaRPr>
          </a:p>
          <a:p>
            <a:pPr lvl="0" algn="just"/>
            <a:r>
              <a:rPr lang="tr-TR" sz="2400" dirty="0">
                <a:solidFill>
                  <a:srgbClr val="000000"/>
                </a:solidFill>
                <a:latin typeface="Times New Roman"/>
                <a:ea typeface="Times New Roman"/>
              </a:rPr>
              <a:t>• Sıcak ve kuraklıklardaki artış çölleşme, tuzlanma ve erozyon gibi olayları hızlandıracaktır.</a:t>
            </a:r>
          </a:p>
          <a:p>
            <a:pPr lvl="0" algn="just"/>
            <a:r>
              <a:rPr lang="tr-TR" sz="2400" dirty="0">
                <a:solidFill>
                  <a:srgbClr val="000000"/>
                </a:solidFill>
                <a:latin typeface="Times New Roman"/>
                <a:ea typeface="Times New Roman"/>
              </a:rPr>
              <a:t>• İklim kuşaklarının kuzeye kayması sonucunda Türkiye, daha sıcak ve kurak bir iklim altında kalacaktır.</a:t>
            </a:r>
          </a:p>
          <a:p>
            <a:pPr lvl="0" algn="just"/>
            <a:r>
              <a:rPr lang="tr-TR" sz="2400" dirty="0">
                <a:solidFill>
                  <a:srgbClr val="000000"/>
                </a:solidFill>
                <a:latin typeface="Times New Roman"/>
                <a:ea typeface="Times New Roman"/>
              </a:rPr>
              <a:t>•İçme ve kullanma suyunda büyük sıkıntılar yaşanacaktır.</a:t>
            </a:r>
          </a:p>
          <a:p>
            <a:pPr lvl="0" algn="just"/>
            <a:r>
              <a:rPr lang="tr-TR" sz="2400" dirty="0" smtClean="0">
                <a:solidFill>
                  <a:srgbClr val="000000"/>
                </a:solidFill>
                <a:latin typeface="Times New Roman"/>
                <a:ea typeface="Times New Roman"/>
              </a:rPr>
              <a:t>•Tarım </a:t>
            </a:r>
            <a:r>
              <a:rPr lang="tr-TR" sz="2400" dirty="0">
                <a:solidFill>
                  <a:srgbClr val="000000"/>
                </a:solidFill>
                <a:latin typeface="Times New Roman"/>
                <a:ea typeface="Times New Roman"/>
              </a:rPr>
              <a:t>ürünleri üretiminin potansiyeli değişebilecektir.</a:t>
            </a:r>
          </a:p>
          <a:p>
            <a:pPr algn="just"/>
            <a:endParaRPr lang="tr-TR" sz="2400" dirty="0"/>
          </a:p>
        </p:txBody>
      </p:sp>
    </p:spTree>
    <p:extLst>
      <p:ext uri="{BB962C8B-B14F-4D97-AF65-F5344CB8AC3E}">
        <p14:creationId xmlns:p14="http://schemas.microsoft.com/office/powerpoint/2010/main" val="23773769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4000" dirty="0">
                <a:solidFill>
                  <a:srgbClr val="FF0000"/>
                </a:solidFill>
              </a:rPr>
              <a:t>11.HAFTA: Küresel Isınma ve İklim Değişikliği</a:t>
            </a:r>
            <a:endParaRPr lang="tr-TR" dirty="0"/>
          </a:p>
        </p:txBody>
      </p:sp>
      <p:sp>
        <p:nvSpPr>
          <p:cNvPr id="3" name="İçerik Yer Tutucusu 2"/>
          <p:cNvSpPr>
            <a:spLocks noGrp="1"/>
          </p:cNvSpPr>
          <p:nvPr>
            <p:ph idx="1"/>
          </p:nvPr>
        </p:nvSpPr>
        <p:spPr/>
        <p:txBody>
          <a:bodyPr/>
          <a:lstStyle/>
          <a:p>
            <a:r>
              <a:rPr lang="tr-TR" sz="2800" dirty="0" smtClean="0">
                <a:latin typeface="Times New Roman"/>
                <a:ea typeface="Times New Roman"/>
              </a:rPr>
              <a:t>• </a:t>
            </a:r>
            <a:r>
              <a:rPr lang="tr-TR" sz="2800" dirty="0">
                <a:latin typeface="Times New Roman"/>
                <a:ea typeface="Times New Roman"/>
              </a:rPr>
              <a:t>Aşırı sıcak nedeniyle hastalık ve ölüm oranları artacaktır.</a:t>
            </a:r>
          </a:p>
          <a:p>
            <a:r>
              <a:rPr lang="tr-TR" sz="2800" dirty="0">
                <a:latin typeface="Times New Roman"/>
                <a:ea typeface="Times New Roman"/>
              </a:rPr>
              <a:t>• Türkiye’nin deniz seviyesinin artması nedeniyle turizm ve tarım alanlarının yer aldığı alçak alanları su altında kalacaktır.</a:t>
            </a:r>
          </a:p>
          <a:p>
            <a:r>
              <a:rPr lang="tr-TR" sz="2800" dirty="0">
                <a:latin typeface="Times New Roman"/>
                <a:ea typeface="Times New Roman"/>
              </a:rPr>
              <a:t>•Buz erimelerine bağlı olarak kar çığları, sel ve taşkın olaylarında artış olacaktır.</a:t>
            </a:r>
          </a:p>
          <a:p>
            <a:r>
              <a:rPr lang="tr-TR" sz="2800" dirty="0">
                <a:latin typeface="Times New Roman"/>
                <a:ea typeface="Times New Roman"/>
              </a:rPr>
              <a:t>• Deniz akıntılarındaki değişmeler nedeniyle deniz ürünleri azalacaktır (</a:t>
            </a:r>
            <a:r>
              <a:rPr lang="tr-TR" sz="2800" u="sng" dirty="0">
                <a:solidFill>
                  <a:srgbClr val="0000FF"/>
                </a:solidFill>
                <a:latin typeface="Times New Roman"/>
                <a:ea typeface="Times New Roman"/>
                <a:hlinkClick r:id="rId2"/>
              </a:rPr>
              <a:t>URL:1</a:t>
            </a:r>
            <a:r>
              <a:rPr lang="tr-TR" sz="2800" dirty="0">
                <a:latin typeface="Times New Roman"/>
                <a:ea typeface="Times New Roman"/>
              </a:rPr>
              <a:t>) </a:t>
            </a:r>
          </a:p>
          <a:p>
            <a:endParaRPr lang="tr-TR" sz="2800" dirty="0"/>
          </a:p>
        </p:txBody>
      </p:sp>
    </p:spTree>
    <p:extLst>
      <p:ext uri="{BB962C8B-B14F-4D97-AF65-F5344CB8AC3E}">
        <p14:creationId xmlns:p14="http://schemas.microsoft.com/office/powerpoint/2010/main" val="13784473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4000" dirty="0">
                <a:solidFill>
                  <a:srgbClr val="FF0000"/>
                </a:solidFill>
              </a:rPr>
              <a:t>11.HAFTA: Küresel Isınma ve İklim Değişikliği</a:t>
            </a:r>
            <a:endParaRPr lang="tr-TR" dirty="0"/>
          </a:p>
        </p:txBody>
      </p:sp>
      <p:sp>
        <p:nvSpPr>
          <p:cNvPr id="3" name="İçerik Yer Tutucusu 2"/>
          <p:cNvSpPr>
            <a:spLocks noGrp="1"/>
          </p:cNvSpPr>
          <p:nvPr>
            <p:ph idx="1"/>
          </p:nvPr>
        </p:nvSpPr>
        <p:spPr/>
        <p:txBody>
          <a:bodyPr/>
          <a:lstStyle/>
          <a:p>
            <a:r>
              <a:rPr lang="tr-TR" sz="2400" b="1" dirty="0">
                <a:solidFill>
                  <a:srgbClr val="54595D"/>
                </a:solidFill>
                <a:ea typeface="Times New Roman"/>
              </a:rPr>
              <a:t>İklim Değişikliği (URL:2) . </a:t>
            </a:r>
            <a:endParaRPr lang="tr-TR" sz="2400" b="1" dirty="0">
              <a:latin typeface="Times New Roman"/>
              <a:ea typeface="Times New Roman"/>
            </a:endParaRPr>
          </a:p>
          <a:p>
            <a:pPr algn="just">
              <a:spcBef>
                <a:spcPts val="600"/>
              </a:spcBef>
              <a:spcAft>
                <a:spcPts val="600"/>
              </a:spcAft>
            </a:pPr>
            <a:r>
              <a:rPr lang="tr-TR" sz="2400" dirty="0">
                <a:solidFill>
                  <a:srgbClr val="000000"/>
                </a:solidFill>
                <a:ea typeface="Times New Roman"/>
              </a:rPr>
              <a:t>Atmosferdeki CO</a:t>
            </a:r>
            <a:r>
              <a:rPr lang="tr-TR" sz="2400" baseline="-25000" dirty="0">
                <a:solidFill>
                  <a:srgbClr val="000000"/>
                </a:solidFill>
                <a:ea typeface="Times New Roman"/>
              </a:rPr>
              <a:t>2</a:t>
            </a:r>
            <a:r>
              <a:rPr lang="tr-TR" sz="2400" dirty="0">
                <a:solidFill>
                  <a:srgbClr val="000000"/>
                </a:solidFill>
                <a:ea typeface="Times New Roman"/>
              </a:rPr>
              <a:t> (</a:t>
            </a:r>
            <a:r>
              <a:rPr lang="tr-TR" sz="2400" dirty="0">
                <a:solidFill>
                  <a:srgbClr val="000000"/>
                </a:solidFill>
                <a:ea typeface="Times New Roman"/>
                <a:hlinkClick r:id="rId2" tooltip="Karbon dioksit"/>
              </a:rPr>
              <a:t>Karbon dioksit</a:t>
            </a:r>
            <a:r>
              <a:rPr lang="tr-TR" sz="2400" dirty="0">
                <a:solidFill>
                  <a:srgbClr val="000000"/>
                </a:solidFill>
                <a:ea typeface="Times New Roman"/>
              </a:rPr>
              <a:t>), CH</a:t>
            </a:r>
            <a:r>
              <a:rPr lang="tr-TR" sz="2400" baseline="-25000" dirty="0">
                <a:solidFill>
                  <a:srgbClr val="000000"/>
                </a:solidFill>
                <a:ea typeface="Times New Roman"/>
              </a:rPr>
              <a:t>4</a:t>
            </a:r>
            <a:r>
              <a:rPr lang="tr-TR" sz="2400" dirty="0">
                <a:solidFill>
                  <a:srgbClr val="000000"/>
                </a:solidFill>
                <a:ea typeface="Times New Roman"/>
              </a:rPr>
              <a:t> (</a:t>
            </a:r>
            <a:r>
              <a:rPr lang="tr-TR" sz="2400" dirty="0">
                <a:solidFill>
                  <a:srgbClr val="000000"/>
                </a:solidFill>
                <a:ea typeface="Times New Roman"/>
                <a:hlinkClick r:id="rId3"/>
              </a:rPr>
              <a:t>Metan</a:t>
            </a:r>
            <a:r>
              <a:rPr lang="tr-TR" sz="2400" dirty="0">
                <a:solidFill>
                  <a:srgbClr val="000000"/>
                </a:solidFill>
                <a:ea typeface="Times New Roman"/>
              </a:rPr>
              <a:t>), C</a:t>
            </a:r>
            <a:r>
              <a:rPr lang="tr-TR" sz="2400" baseline="-25000" dirty="0">
                <a:solidFill>
                  <a:srgbClr val="000000"/>
                </a:solidFill>
                <a:ea typeface="Times New Roman"/>
              </a:rPr>
              <a:t>4</a:t>
            </a:r>
            <a:r>
              <a:rPr lang="tr-TR" sz="2400" dirty="0">
                <a:solidFill>
                  <a:srgbClr val="000000"/>
                </a:solidFill>
                <a:ea typeface="Times New Roman"/>
              </a:rPr>
              <a:t>H</a:t>
            </a:r>
            <a:r>
              <a:rPr lang="tr-TR" sz="2400" baseline="-25000" dirty="0">
                <a:solidFill>
                  <a:srgbClr val="000000"/>
                </a:solidFill>
                <a:ea typeface="Times New Roman"/>
              </a:rPr>
              <a:t>10</a:t>
            </a:r>
            <a:r>
              <a:rPr lang="tr-TR" sz="2400" dirty="0">
                <a:solidFill>
                  <a:srgbClr val="000000"/>
                </a:solidFill>
                <a:ea typeface="Times New Roman"/>
              </a:rPr>
              <a:t> (</a:t>
            </a:r>
            <a:r>
              <a:rPr lang="tr-TR" sz="2400" dirty="0">
                <a:solidFill>
                  <a:srgbClr val="000000"/>
                </a:solidFill>
                <a:ea typeface="Times New Roman"/>
                <a:hlinkClick r:id="rId4" tooltip="Bütan"/>
              </a:rPr>
              <a:t>Bütan</a:t>
            </a:r>
            <a:r>
              <a:rPr lang="tr-TR" sz="2400" dirty="0">
                <a:solidFill>
                  <a:srgbClr val="000000"/>
                </a:solidFill>
                <a:ea typeface="Times New Roman"/>
              </a:rPr>
              <a:t>) gibi </a:t>
            </a:r>
            <a:r>
              <a:rPr lang="tr-TR" sz="2400" dirty="0">
                <a:solidFill>
                  <a:srgbClr val="000000"/>
                </a:solidFill>
                <a:ea typeface="Times New Roman"/>
                <a:hlinkClick r:id="rId5" tooltip="Sera gazları"/>
              </a:rPr>
              <a:t>sera gazları</a:t>
            </a:r>
            <a:r>
              <a:rPr lang="tr-TR" sz="2400" dirty="0">
                <a:solidFill>
                  <a:srgbClr val="000000"/>
                </a:solidFill>
                <a:ea typeface="Times New Roman"/>
              </a:rPr>
              <a:t> ile atmosferdeki ısının çıkamamasıdır. Bu yüzden ısı enerjisi, madde partiküllerinden ya çok fazla kalıp ısının artışına neden olur; ya maddeden çabuk ayrılıp ısı kaybına neden olur; ya da </a:t>
            </a:r>
            <a:r>
              <a:rPr lang="tr-TR" sz="2400" dirty="0" err="1">
                <a:solidFill>
                  <a:srgbClr val="000000"/>
                </a:solidFill>
                <a:ea typeface="Times New Roman"/>
              </a:rPr>
              <a:t>periyotlu</a:t>
            </a:r>
            <a:r>
              <a:rPr lang="tr-TR" sz="2400" dirty="0">
                <a:solidFill>
                  <a:srgbClr val="000000"/>
                </a:solidFill>
                <a:ea typeface="Times New Roman"/>
              </a:rPr>
              <a:t> olarak değişir. Bu da </a:t>
            </a:r>
            <a:r>
              <a:rPr lang="tr-TR" sz="2400" dirty="0">
                <a:solidFill>
                  <a:srgbClr val="000000"/>
                </a:solidFill>
                <a:ea typeface="Times New Roman"/>
                <a:hlinkClick r:id="rId6" tooltip="Dünya"/>
              </a:rPr>
              <a:t>Dünya</a:t>
            </a:r>
            <a:r>
              <a:rPr lang="tr-TR" sz="2400" dirty="0">
                <a:solidFill>
                  <a:srgbClr val="000000"/>
                </a:solidFill>
                <a:ea typeface="Times New Roman"/>
              </a:rPr>
              <a:t>, </a:t>
            </a:r>
            <a:r>
              <a:rPr lang="tr-TR" sz="2400" dirty="0">
                <a:solidFill>
                  <a:srgbClr val="000000"/>
                </a:solidFill>
                <a:ea typeface="Times New Roman"/>
                <a:hlinkClick r:id="rId7" tooltip="Mars"/>
              </a:rPr>
              <a:t>Mars</a:t>
            </a:r>
            <a:r>
              <a:rPr lang="tr-TR" sz="2400" dirty="0">
                <a:solidFill>
                  <a:srgbClr val="000000"/>
                </a:solidFill>
                <a:ea typeface="Times New Roman"/>
              </a:rPr>
              <a:t>, </a:t>
            </a:r>
            <a:r>
              <a:rPr lang="tr-TR" sz="2400" dirty="0">
                <a:solidFill>
                  <a:srgbClr val="000000"/>
                </a:solidFill>
                <a:ea typeface="Times New Roman"/>
                <a:hlinkClick r:id="rId8" tooltip="Venüs"/>
              </a:rPr>
              <a:t>Venüs</a:t>
            </a:r>
            <a:r>
              <a:rPr lang="tr-TR" sz="2400" dirty="0">
                <a:solidFill>
                  <a:srgbClr val="000000"/>
                </a:solidFill>
                <a:ea typeface="Times New Roman"/>
              </a:rPr>
              <a:t> ya da söz konusu herhangi bir gezegenin iklimindeki sürekli değişimlere yol açar. Günümüzde örnek olarak, kışın havaların fazla sıcak ve nemli olması ya da yazın yüksek sıcakların geç gelmesi olabilir (</a:t>
            </a:r>
            <a:r>
              <a:rPr lang="tr-TR" sz="2400" dirty="0">
                <a:solidFill>
                  <a:srgbClr val="000000"/>
                </a:solidFill>
                <a:ea typeface="Times New Roman"/>
                <a:hlinkClick r:id="rId9"/>
              </a:rPr>
              <a:t>URL:2</a:t>
            </a:r>
            <a:r>
              <a:rPr lang="tr-TR" sz="2400" dirty="0">
                <a:solidFill>
                  <a:srgbClr val="000000"/>
                </a:solidFill>
                <a:ea typeface="Times New Roman"/>
              </a:rPr>
              <a:t>). </a:t>
            </a:r>
            <a:endParaRPr lang="tr-TR" sz="2400" dirty="0">
              <a:latin typeface="Times New Roman"/>
              <a:ea typeface="Times New Roman"/>
            </a:endParaRPr>
          </a:p>
          <a:p>
            <a:endParaRPr lang="tr-TR" dirty="0"/>
          </a:p>
        </p:txBody>
      </p:sp>
    </p:spTree>
    <p:extLst>
      <p:ext uri="{BB962C8B-B14F-4D97-AF65-F5344CB8AC3E}">
        <p14:creationId xmlns:p14="http://schemas.microsoft.com/office/powerpoint/2010/main" val="7670570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4000" dirty="0">
                <a:solidFill>
                  <a:srgbClr val="FF0000"/>
                </a:solidFill>
              </a:rPr>
              <a:t>11.HAFTA: Küresel Isınma ve İklim Değişikliği</a:t>
            </a:r>
            <a:endParaRPr lang="tr-TR" dirty="0"/>
          </a:p>
        </p:txBody>
      </p:sp>
      <p:sp>
        <p:nvSpPr>
          <p:cNvPr id="3" name="İçerik Yer Tutucusu 2"/>
          <p:cNvSpPr>
            <a:spLocks noGrp="1"/>
          </p:cNvSpPr>
          <p:nvPr>
            <p:ph idx="1"/>
          </p:nvPr>
        </p:nvSpPr>
        <p:spPr/>
        <p:txBody>
          <a:bodyPr/>
          <a:lstStyle/>
          <a:p>
            <a:pPr algn="just">
              <a:spcBef>
                <a:spcPts val="600"/>
              </a:spcBef>
              <a:spcAft>
                <a:spcPts val="600"/>
              </a:spcAft>
            </a:pPr>
            <a:r>
              <a:rPr lang="tr-TR" dirty="0">
                <a:solidFill>
                  <a:srgbClr val="000000"/>
                </a:solidFill>
                <a:ea typeface="Times New Roman"/>
              </a:rPr>
              <a:t>Küresel ısınma kimyasal etkilidir. Canlıların solunum ve boşaltım yaptıktan ve çeşitli aktivitelerinden sonra çıkan </a:t>
            </a:r>
            <a:r>
              <a:rPr lang="tr-TR" dirty="0">
                <a:solidFill>
                  <a:srgbClr val="000000"/>
                </a:solidFill>
                <a:ea typeface="Times New Roman"/>
                <a:hlinkClick r:id="rId2" tooltip="Sera gazları"/>
              </a:rPr>
              <a:t>sera gazları</a:t>
            </a:r>
            <a:r>
              <a:rPr lang="tr-TR" dirty="0">
                <a:solidFill>
                  <a:srgbClr val="000000"/>
                </a:solidFill>
                <a:ea typeface="Times New Roman"/>
              </a:rPr>
              <a:t> ile gerçekleşir. </a:t>
            </a:r>
            <a:r>
              <a:rPr lang="tr-TR" dirty="0">
                <a:solidFill>
                  <a:srgbClr val="000000"/>
                </a:solidFill>
                <a:ea typeface="Times New Roman"/>
                <a:hlinkClick r:id="rId3" tooltip="İnsan"/>
              </a:rPr>
              <a:t>İnsanların</a:t>
            </a:r>
            <a:r>
              <a:rPr lang="tr-TR" dirty="0">
                <a:solidFill>
                  <a:srgbClr val="000000"/>
                </a:solidFill>
                <a:ea typeface="Times New Roman"/>
              </a:rPr>
              <a:t> yaptığı fabrika gibi çeşitli etkenler de kirlenmeye neden olur.</a:t>
            </a:r>
            <a:endParaRPr lang="tr-TR" sz="4000" dirty="0">
              <a:latin typeface="Times New Roman"/>
              <a:ea typeface="Times New Roman"/>
            </a:endParaRPr>
          </a:p>
          <a:p>
            <a:endParaRPr lang="tr-TR" dirty="0"/>
          </a:p>
        </p:txBody>
      </p:sp>
    </p:spTree>
    <p:extLst>
      <p:ext uri="{BB962C8B-B14F-4D97-AF65-F5344CB8AC3E}">
        <p14:creationId xmlns:p14="http://schemas.microsoft.com/office/powerpoint/2010/main" val="26341958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4000" dirty="0">
                <a:solidFill>
                  <a:srgbClr val="FF0000"/>
                </a:solidFill>
              </a:rPr>
              <a:t>11.HAFTA: Küresel Isınma ve İklim Değişikliği</a:t>
            </a:r>
            <a:endParaRPr lang="tr-TR" dirty="0"/>
          </a:p>
        </p:txBody>
      </p:sp>
      <p:sp>
        <p:nvSpPr>
          <p:cNvPr id="3" name="İçerik Yer Tutucusu 2"/>
          <p:cNvSpPr>
            <a:spLocks noGrp="1"/>
          </p:cNvSpPr>
          <p:nvPr>
            <p:ph idx="1"/>
          </p:nvPr>
        </p:nvSpPr>
        <p:spPr/>
        <p:txBody>
          <a:bodyPr/>
          <a:lstStyle/>
          <a:p>
            <a:pPr algn="just">
              <a:spcBef>
                <a:spcPts val="360"/>
              </a:spcBef>
              <a:spcAft>
                <a:spcPts val="0"/>
              </a:spcAft>
            </a:pPr>
            <a:r>
              <a:rPr lang="tr-TR" sz="2800" b="1" dirty="0">
                <a:solidFill>
                  <a:srgbClr val="000000"/>
                </a:solidFill>
                <a:ea typeface="Times New Roman"/>
              </a:rPr>
              <a:t>Etkileri</a:t>
            </a:r>
            <a:r>
              <a:rPr lang="tr-TR" sz="2800" b="1" dirty="0">
                <a:latin typeface="Times New Roman"/>
                <a:ea typeface="Times New Roman"/>
              </a:rPr>
              <a:t> </a:t>
            </a:r>
            <a:r>
              <a:rPr lang="tr-TR" sz="2800" b="1" dirty="0" smtClean="0">
                <a:latin typeface="Times New Roman"/>
                <a:ea typeface="Times New Roman"/>
              </a:rPr>
              <a:t>:</a:t>
            </a:r>
          </a:p>
          <a:p>
            <a:pPr algn="just">
              <a:spcBef>
                <a:spcPts val="360"/>
              </a:spcBef>
              <a:spcAft>
                <a:spcPts val="0"/>
              </a:spcAft>
            </a:pPr>
            <a:r>
              <a:rPr lang="tr-TR" sz="2800" dirty="0" smtClean="0">
                <a:solidFill>
                  <a:srgbClr val="000000"/>
                </a:solidFill>
                <a:ea typeface="Times New Roman"/>
              </a:rPr>
              <a:t>Küresel </a:t>
            </a:r>
            <a:r>
              <a:rPr lang="tr-TR" sz="2800" dirty="0">
                <a:solidFill>
                  <a:srgbClr val="000000"/>
                </a:solidFill>
                <a:ea typeface="Times New Roman"/>
              </a:rPr>
              <a:t>Isınma, </a:t>
            </a:r>
            <a:r>
              <a:rPr lang="tr-TR" sz="2800" dirty="0">
                <a:solidFill>
                  <a:srgbClr val="000000"/>
                </a:solidFill>
                <a:ea typeface="Times New Roman"/>
                <a:hlinkClick r:id="rId2" tooltip="Atmosfer"/>
              </a:rPr>
              <a:t>atmosferdeki</a:t>
            </a:r>
            <a:r>
              <a:rPr lang="tr-TR" sz="2800" dirty="0">
                <a:solidFill>
                  <a:srgbClr val="000000"/>
                </a:solidFill>
                <a:ea typeface="Times New Roman"/>
              </a:rPr>
              <a:t> ısının orada kalmasını sağlayarak iklimlerin normalin üzerinde sıcak olmasını sağlar. Bu sayede örneğin kış mevsimi her zamankinden sıcak olabilir ya da yaz mevsimi çok sıcak olabilir. Ayrıca buzulların sıcaklık nedeniyle erimesi, Dünya'nın büyük bir kısmının su altında kalması en sonunda ise Dünya'daki suların buharlaşarak büyük bir su problemi yaşanması olanaklar içindedir.</a:t>
            </a:r>
            <a:endParaRPr lang="tr-TR" sz="2800" b="1" dirty="0">
              <a:latin typeface="Times New Roman"/>
              <a:ea typeface="Times New Roman"/>
            </a:endParaRPr>
          </a:p>
          <a:p>
            <a:pPr>
              <a:spcBef>
                <a:spcPts val="360"/>
              </a:spcBef>
              <a:spcAft>
                <a:spcPts val="0"/>
              </a:spcAft>
            </a:pPr>
            <a:r>
              <a:rPr lang="tr-TR" sz="4800" b="1" dirty="0">
                <a:solidFill>
                  <a:srgbClr val="000000"/>
                </a:solidFill>
                <a:ea typeface="Times New Roman"/>
              </a:rPr>
              <a:t> </a:t>
            </a:r>
            <a:endParaRPr lang="tr-TR" sz="4000" b="1" dirty="0">
              <a:latin typeface="Times New Roman"/>
              <a:ea typeface="Times New Roman"/>
            </a:endParaRPr>
          </a:p>
          <a:p>
            <a:endParaRPr lang="tr-TR" dirty="0"/>
          </a:p>
        </p:txBody>
      </p:sp>
    </p:spTree>
    <p:extLst>
      <p:ext uri="{BB962C8B-B14F-4D97-AF65-F5344CB8AC3E}">
        <p14:creationId xmlns:p14="http://schemas.microsoft.com/office/powerpoint/2010/main" val="2062455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4000" dirty="0">
                <a:solidFill>
                  <a:srgbClr val="FF0000"/>
                </a:solidFill>
              </a:rPr>
              <a:t>11.HAFTA: Küresel Isınma ve İklim Değişikliği</a:t>
            </a:r>
            <a:endParaRPr lang="tr-TR" dirty="0"/>
          </a:p>
        </p:txBody>
      </p:sp>
      <p:sp>
        <p:nvSpPr>
          <p:cNvPr id="3" name="İçerik Yer Tutucusu 2"/>
          <p:cNvSpPr>
            <a:spLocks noGrp="1"/>
          </p:cNvSpPr>
          <p:nvPr>
            <p:ph idx="1"/>
          </p:nvPr>
        </p:nvSpPr>
        <p:spPr/>
        <p:txBody>
          <a:bodyPr/>
          <a:lstStyle/>
          <a:p>
            <a:endParaRPr lang="tr-TR" dirty="0"/>
          </a:p>
        </p:txBody>
      </p:sp>
      <p:pic>
        <p:nvPicPr>
          <p:cNvPr id="307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5945187"/>
            <a:ext cx="6105525" cy="912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7544" y="5805264"/>
            <a:ext cx="6105525" cy="841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40164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4000" dirty="0">
                <a:solidFill>
                  <a:srgbClr val="FF0000"/>
                </a:solidFill>
              </a:rPr>
              <a:t>11.HAFTA: Küresel Isınma ve İklim Değişikliği</a:t>
            </a:r>
            <a:endParaRPr lang="tr-TR" dirty="0"/>
          </a:p>
        </p:txBody>
      </p:sp>
      <p:sp>
        <p:nvSpPr>
          <p:cNvPr id="3" name="İçerik Yer Tutucusu 2"/>
          <p:cNvSpPr>
            <a:spLocks noGrp="1"/>
          </p:cNvSpPr>
          <p:nvPr>
            <p:ph idx="1"/>
          </p:nvPr>
        </p:nvSpPr>
        <p:spPr/>
        <p:txBody>
          <a:bodyPr/>
          <a:lstStyle/>
          <a:p>
            <a:endParaRPr lang="tr-T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975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3688" y="7389440"/>
            <a:ext cx="6105525" cy="1127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53617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6688"/>
            <a:ext cx="9525000" cy="652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06037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dirty="0" smtClean="0">
                <a:solidFill>
                  <a:srgbClr val="FF0000"/>
                </a:solidFill>
              </a:rPr>
              <a:t>Kaynaklar</a:t>
            </a:r>
            <a:endParaRPr lang="tr-TR" dirty="0"/>
          </a:p>
        </p:txBody>
      </p:sp>
      <p:pic>
        <p:nvPicPr>
          <p:cNvPr id="2052" name="Picture 4"/>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115616" y="1268760"/>
            <a:ext cx="6768752" cy="5112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6215606"/>
      </p:ext>
    </p:extLst>
  </p:cSld>
  <p:clrMapOvr>
    <a:masterClrMapping/>
  </p:clrMapOvr>
</p:sld>
</file>

<file path=ppt/theme/theme1.xml><?xml version="1.0" encoding="utf-8"?>
<a:theme xmlns:a="http://schemas.openxmlformats.org/drawingml/2006/main" name="sunum_sablon">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504</TotalTime>
  <Words>1323</Words>
  <Application>Microsoft Office PowerPoint</Application>
  <PresentationFormat>Ekran Gösterisi (4:3)</PresentationFormat>
  <Paragraphs>75</Paragraphs>
  <Slides>29</Slides>
  <Notes>0</Notes>
  <HiddenSlides>0</HiddenSlides>
  <MMClips>0</MMClips>
  <ScaleCrop>false</ScaleCrop>
  <HeadingPairs>
    <vt:vector size="4" baseType="variant">
      <vt:variant>
        <vt:lpstr>Tema</vt:lpstr>
      </vt:variant>
      <vt:variant>
        <vt:i4>1</vt:i4>
      </vt:variant>
      <vt:variant>
        <vt:lpstr>Slayt Başlıkları</vt:lpstr>
      </vt:variant>
      <vt:variant>
        <vt:i4>29</vt:i4>
      </vt:variant>
    </vt:vector>
  </HeadingPairs>
  <TitlesOfParts>
    <vt:vector size="30" baseType="lpstr">
      <vt:lpstr>sunum_sablon</vt:lpstr>
      <vt:lpstr>PowerPoint Sunusu</vt:lpstr>
      <vt:lpstr>11.HAFTA: Küresel Isınma ve İklim Değişikliği</vt:lpstr>
      <vt:lpstr>11.HAFTA: Küresel Isınma ve İklim Değişikliği</vt:lpstr>
      <vt:lpstr>11.HAFTA: Küresel Isınma ve İklim Değişikliği</vt:lpstr>
      <vt:lpstr>11.HAFTA: Küresel Isınma ve İklim Değişikliği</vt:lpstr>
      <vt:lpstr>11.HAFTA: Küresel Isınma ve İklim Değişikliği</vt:lpstr>
      <vt:lpstr>11.HAFTA: Küresel Isınma ve İklim Değişikliği</vt:lpstr>
      <vt:lpstr>11.HAFTA: Küresel Isınma ve İklim Değişikliği</vt:lpstr>
      <vt:lpstr>11.HAFTA: Küresel Isınma ve İklim Değişikliği</vt:lpstr>
      <vt:lpstr>11.HAFTA: Küresel Isınma ve İklim Değişikliği</vt:lpstr>
      <vt:lpstr>11.HAFTA: Küresel Isınma ve İklim Değişikliği</vt:lpstr>
      <vt:lpstr>11.HAFTA: Küresel Isınma ve İklim Değişikliği</vt:lpstr>
      <vt:lpstr>11.HAFTA: Küresel Isınma ve İklim Değişikliği</vt:lpstr>
      <vt:lpstr>11.HAFTA: Küresel Isınma ve İklim Değişikliği</vt:lpstr>
      <vt:lpstr>11.HAFTA: Küresel Isınma ve İklim Değişikliği</vt:lpstr>
      <vt:lpstr>11.HAFTA: Küresel Isınma ve İklim Değişikliği</vt:lpstr>
      <vt:lpstr>11.HAFTA: Küresel Isınma ve İklim Değişikliği</vt:lpstr>
      <vt:lpstr>11.HAFTA: Küresel Isınma ve İklim Değişikliği</vt:lpstr>
      <vt:lpstr>11.HAFTA: Küresel Isınma ve İklim Değişikliği</vt:lpstr>
      <vt:lpstr>11.HAFTA: Küresel Isınma ve İklim Değişikliği</vt:lpstr>
      <vt:lpstr>11.HAFTA: Küresel Isınma ve İklim Değişikliği</vt:lpstr>
      <vt:lpstr>11.HAFTA: Küresel Isınma ve İklim Değişikliği</vt:lpstr>
      <vt:lpstr>11.HAFTA: Küresel Isınma ve İklim Değişikliği</vt:lpstr>
      <vt:lpstr>11.HAFTA: Küresel Isınma ve İklim Değişikliği</vt:lpstr>
      <vt:lpstr>11.HAFTA: Küresel Isınma ve İklim Değişikliği</vt:lpstr>
      <vt:lpstr>11.HAFTA: Küresel Isınma ve İklim Değişikliği</vt:lpstr>
      <vt:lpstr>11.HAFTA: Küresel Isınma ve İklim Değişikliği</vt:lpstr>
      <vt:lpstr>PowerPoint Sunusu</vt:lpstr>
      <vt:lpstr>Kaynaklar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Win-7</dc:creator>
  <cp:lastModifiedBy>Win-7</cp:lastModifiedBy>
  <cp:revision>210</cp:revision>
  <cp:lastPrinted>1601-01-01T00:00:00Z</cp:lastPrinted>
  <dcterms:created xsi:type="dcterms:W3CDTF">2021-01-14T11:21:23Z</dcterms:created>
  <dcterms:modified xsi:type="dcterms:W3CDTF">2021-02-01T17:12:47Z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