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76" r:id="rId3"/>
    <p:sldId id="257" r:id="rId4"/>
    <p:sldId id="277" r:id="rId5"/>
    <p:sldId id="278" r:id="rId6"/>
    <p:sldId id="279" r:id="rId7"/>
    <p:sldId id="280" r:id="rId8"/>
    <p:sldId id="289" r:id="rId9"/>
    <p:sldId id="281" r:id="rId10"/>
    <p:sldId id="282" r:id="rId11"/>
    <p:sldId id="296" r:id="rId12"/>
    <p:sldId id="297" r:id="rId13"/>
    <p:sldId id="298" r:id="rId14"/>
    <p:sldId id="299" r:id="rId15"/>
    <p:sldId id="300" r:id="rId16"/>
    <p:sldId id="301" r:id="rId17"/>
    <p:sldId id="275" r:id="rId18"/>
    <p:sldId id="295" r:id="rId1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106" d="100"/>
          <a:sy n="106" d="100"/>
        </p:scale>
        <p:origin x="-102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06.02.2021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2-" TargetMode="External"/><Relationship Id="rId2" Type="http://schemas.openxmlformats.org/officeDocument/2006/relationships/hyperlink" Target="http://www.cografya.gen.tr/egitim/fiziki/turkiye-de-basinclar.ht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mgm.gov.tr/FILES/genel/kitaplar/ziraimeteoroloji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COĞRAFYA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FAKÜLTE ADI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COĞ. 428. Türkiye İklimi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Öğretim Elemanı 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Kemalettin ŞAHİN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 smtClean="0">
                <a:solidFill>
                  <a:srgbClr val="FF0000"/>
                </a:solidFill>
              </a:rPr>
              <a:t>Türkiye’de Don Olayı ve Etkileri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sz="2800" dirty="0" smtClean="0"/>
              <a:t>Don olayı yeryüzündeki ve toprak içindeki suyun donmasıyla başlamaktadır.</a:t>
            </a:r>
          </a:p>
          <a:p>
            <a:pPr marL="0" indent="0" algn="just">
              <a:buNone/>
            </a:pPr>
            <a:r>
              <a:rPr lang="tr-TR" sz="2800" dirty="0" smtClean="0"/>
              <a:t>Toprak içinde buz toplandığı için bitki köklerini yıpratır, keser. </a:t>
            </a:r>
          </a:p>
          <a:p>
            <a:pPr marL="0" indent="0" algn="just">
              <a:buNone/>
            </a:pPr>
            <a:r>
              <a:rPr lang="tr-TR" sz="2800" dirty="0" smtClean="0"/>
              <a:t>Don olayı, betonun dağılmasına, asfalt yolların kabarmasına ve dağılmasına yol açar.</a:t>
            </a:r>
          </a:p>
          <a:p>
            <a:pPr marL="0" indent="0" algn="just">
              <a:buNone/>
            </a:pPr>
            <a:r>
              <a:rPr lang="tr-TR" sz="2800" dirty="0" smtClean="0"/>
              <a:t>Yeni dökülmüş beton inşatta çökme, yollarda yol kenarlarının gevşemesi görülebilir.</a:t>
            </a:r>
          </a:p>
          <a:p>
            <a:pPr marL="0" indent="0" algn="just">
              <a:buNone/>
            </a:pPr>
            <a:r>
              <a:rPr lang="tr-TR" sz="2800" dirty="0" smtClean="0"/>
              <a:t>Don olayının en büyük zararı bitkiler üzerindedir (Erol, 1984)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463733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3200" dirty="0" smtClean="0"/>
              <a:t>Türkiye’de Don Olayı ve Etkileri</a:t>
            </a:r>
            <a:endParaRPr lang="tr-TR" altLang="tr-TR" sz="32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8</a:t>
            </a:r>
            <a:r>
              <a:rPr lang="tr-TR" altLang="tr-TR" sz="2800" i="1" dirty="0" smtClean="0"/>
              <a:t> Hafta-</a:t>
            </a:r>
            <a:r>
              <a:rPr lang="tr-TR" altLang="tr-TR" sz="2800" i="1" dirty="0"/>
              <a:t>#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COĞ. 428- Türkiye İklimi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FF0000"/>
                </a:solidFill>
              </a:rPr>
              <a:t>Türkiye’de Don Olayı ve Etkileri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Fazla soğuklarda donan toprakta tohumlar ölür,</a:t>
            </a:r>
          </a:p>
          <a:p>
            <a:pPr marL="0" indent="0">
              <a:buNone/>
            </a:pPr>
            <a:r>
              <a:rPr lang="tr-TR" dirty="0" smtClean="0"/>
              <a:t>Bitki kökleri zarara uğrar, bitkinin gövdesi, dalları veya çiçekleri ile meyvesi donduğu zaman çoğunlukla bitki bir daha kendini canlanamaz.</a:t>
            </a:r>
          </a:p>
          <a:p>
            <a:pPr marL="0" indent="0">
              <a:buNone/>
            </a:pPr>
            <a:r>
              <a:rPr lang="tr-TR" dirty="0" smtClean="0"/>
              <a:t>Don tehlikesi olan yerlerde bazı bitkiler yetiştirilemez.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128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400" dirty="0" smtClean="0"/>
              <a:t>Don olayının kış mevsimindeki şiddeti kadar, başlama bitme ve süresi de önemlidir.</a:t>
            </a:r>
          </a:p>
          <a:p>
            <a:pPr algn="just"/>
            <a:r>
              <a:rPr lang="tr-TR" sz="2400" dirty="0" smtClean="0"/>
              <a:t>Don olayının şiddeti, yıl içinde görüldüğü evreler ve olayın görüldüğü yerler arasında ilişki bulunmaktadır.</a:t>
            </a:r>
          </a:p>
          <a:p>
            <a:pPr algn="just"/>
            <a:r>
              <a:rPr lang="tr-TR" sz="2400" dirty="0" smtClean="0"/>
              <a:t>Don, canlılar bakımından orta enlemlerde üzerinde durulması gereken bir vakıadır. </a:t>
            </a:r>
          </a:p>
          <a:p>
            <a:pPr algn="just"/>
            <a:r>
              <a:rPr lang="tr-TR" sz="2400" dirty="0" smtClean="0"/>
              <a:t>Tropik bölgelerde don görülmez.</a:t>
            </a:r>
          </a:p>
          <a:p>
            <a:pPr algn="just"/>
            <a:r>
              <a:rPr lang="tr-TR" sz="2400" dirty="0" smtClean="0"/>
              <a:t>Kutuplarda sürekli don varlığından oralarda canlılar bulunmaz ya da don olayının aktif olduğu ortam koşullarına uyumlu canlılar yaşamlarını sürdürürler. </a:t>
            </a:r>
          </a:p>
          <a:p>
            <a:pPr algn="just"/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2081844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dirty="0" smtClean="0"/>
              <a:t> Orta enlemlerde yıl, don olayının görüldüğü ya da görülmediği şeklinde iki mevsime ayrılır.</a:t>
            </a:r>
          </a:p>
          <a:p>
            <a:pPr marL="0" indent="0">
              <a:buNone/>
            </a:pPr>
            <a:r>
              <a:rPr lang="tr-TR" sz="2800" dirty="0" smtClean="0"/>
              <a:t>Bitkiler yaşam biçimlerini mevcut ortama adaptasyon şeklinde görülmektedir.</a:t>
            </a:r>
          </a:p>
          <a:p>
            <a:pPr marL="0" indent="0">
              <a:buNone/>
            </a:pPr>
            <a:r>
              <a:rPr lang="tr-TR" sz="2800" dirty="0" smtClean="0"/>
              <a:t>Don olayının bazı yıllarda uzun sürmesi veya sıcaklıklar başladıktan  sonra bitkilerin canlandıktan ve çiçeklendikten sonra tekrar görünmesi halinde bitkiler bundan zarar görürler.</a:t>
            </a:r>
          </a:p>
          <a:p>
            <a:pPr marL="0" indent="0">
              <a:buNone/>
            </a:pPr>
            <a:r>
              <a:rPr lang="tr-TR" sz="2800" dirty="0" smtClean="0"/>
              <a:t>Don olayı </a:t>
            </a:r>
            <a:r>
              <a:rPr lang="tr-TR" sz="2800" dirty="0" err="1" smtClean="0"/>
              <a:t>herşeyden</a:t>
            </a:r>
            <a:r>
              <a:rPr lang="tr-TR" sz="2800" dirty="0" smtClean="0"/>
              <a:t> önce iklime bağlıdır. 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179753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Kış mevsiminde sürekli veya aralıklı olarak don görülür.</a:t>
            </a:r>
          </a:p>
          <a:p>
            <a:pPr marL="0" indent="0">
              <a:buNone/>
            </a:pPr>
            <a:r>
              <a:rPr lang="tr-TR" dirty="0" smtClean="0"/>
              <a:t>Don olayının şiddeti de birinci derecede iklime bağlıdır.</a:t>
            </a:r>
          </a:p>
          <a:p>
            <a:pPr marL="0" indent="0">
              <a:buNone/>
            </a:pPr>
            <a:r>
              <a:rPr lang="tr-TR" dirty="0" smtClean="0"/>
              <a:t>Kurak ve soğuk antisiklon bölgelerinde uzun süreli ve şiddetli don olaya görülmektedir.</a:t>
            </a:r>
          </a:p>
          <a:p>
            <a:pPr marL="0" indent="0">
              <a:buNone/>
            </a:pPr>
            <a:r>
              <a:rPr lang="tr-TR" dirty="0" smtClean="0"/>
              <a:t>Nemli – ılıman bölgelerde don olayı şiddetli ve sürekli değildir.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6102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İklime bağlı olarak beliren don olayı  genellikle bütün ülkeyi ve bölgeyi etkisi altına alabilir.</a:t>
            </a:r>
          </a:p>
          <a:p>
            <a:r>
              <a:rPr lang="tr-TR" dirty="0" err="1" smtClean="0"/>
              <a:t>Mikroklimatolojik</a:t>
            </a:r>
            <a:r>
              <a:rPr lang="tr-TR" dirty="0" smtClean="0"/>
              <a:t> bakımından özellikle ışımanın çok şiddetli olduğu durgun, kurak, ve açık gökyüzünün olduğu gecelerde soğuyan hava ağırlaşarak, yerin çukur bölümlerine doğru akar  ve oralarda birikir.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8617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dirty="0" smtClean="0"/>
              <a:t>Böylece çukur alanlar bir anlamda soğuk hava havuzları olarak ta adlandırılabilir. </a:t>
            </a:r>
          </a:p>
          <a:p>
            <a:pPr marL="0" indent="0">
              <a:buNone/>
            </a:pPr>
            <a:r>
              <a:rPr lang="tr-TR" sz="2800" dirty="0" smtClean="0"/>
              <a:t>Avrupa’nın en soğuk yerinin Avusturya Alplerinde derin bir </a:t>
            </a:r>
            <a:r>
              <a:rPr lang="tr-TR" sz="2800" dirty="0" err="1" smtClean="0"/>
              <a:t>dolin</a:t>
            </a:r>
            <a:r>
              <a:rPr lang="tr-TR" sz="2800" dirty="0" smtClean="0"/>
              <a:t> çukurunun dibi (yıllık en düşük sıcaklık -50 derece), kuzey yarımkürede en soğuk yerin, soğuk kutbunun da Sibirya’da </a:t>
            </a:r>
            <a:r>
              <a:rPr lang="tr-TR" sz="2800" dirty="0" err="1" smtClean="0"/>
              <a:t>Olimekon</a:t>
            </a:r>
            <a:r>
              <a:rPr lang="tr-TR" sz="2800" dirty="0" smtClean="0"/>
              <a:t> adlı yerdeki çukur alan olduğu belirlenmiştir (Erol, 1984).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54595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Don olayı, yer ve yakın seviyelerde hava sıcaklığının 0 derece veya onun altında düşmesiyle gerçekleşen don olayları, ülkemizde tarımsal faaliyetleri, buzlanma ise karayolu ulaşımını çok yakından ilgilendirmektedir (</a:t>
            </a:r>
            <a:r>
              <a:rPr lang="tr-TR" sz="2800" dirty="0" err="1" smtClean="0"/>
              <a:t>Çöleri</a:t>
            </a:r>
            <a:r>
              <a:rPr lang="tr-TR" sz="2800" dirty="0" smtClean="0"/>
              <a:t> ve ark. 2007). </a:t>
            </a:r>
          </a:p>
          <a:p>
            <a:r>
              <a:rPr lang="tr-TR" sz="2800" dirty="0" smtClean="0"/>
              <a:t>Ülkemizde genel olarak Ekim-Nisan ayları arasında kış mevsimi içinde meydana gelen don ve buzlanma olayları önemli ekonomik kayıplar yanında karayollarında </a:t>
            </a:r>
            <a:r>
              <a:rPr lang="tr-TR" sz="2800" dirty="0" err="1" smtClean="0"/>
              <a:t>kzalar</a:t>
            </a:r>
            <a:r>
              <a:rPr lang="tr-TR" sz="2800" dirty="0" smtClean="0"/>
              <a:t> sonucu can kayıplarına da neden olmaktadır.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48871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Don olayları yer sıcaklığına göre 4 ayrı grupta incelenmektedir (</a:t>
            </a:r>
            <a:r>
              <a:rPr lang="tr-TR" dirty="0" err="1" smtClean="0"/>
              <a:t>Çöleri</a:t>
            </a:r>
            <a:r>
              <a:rPr lang="tr-TR" dirty="0" smtClean="0"/>
              <a:t> ve ark. 2007).</a:t>
            </a:r>
          </a:p>
          <a:p>
            <a:r>
              <a:rPr lang="tr-TR" dirty="0" smtClean="0"/>
              <a:t>0 C  ile   -3 C     Hafif don</a:t>
            </a:r>
          </a:p>
          <a:p>
            <a:r>
              <a:rPr lang="tr-TR" dirty="0" smtClean="0"/>
              <a:t>-3 C ile   -6 C      Orta şiddette don</a:t>
            </a:r>
          </a:p>
          <a:p>
            <a:r>
              <a:rPr lang="tr-TR" dirty="0" smtClean="0"/>
              <a:t>-6  C  ile  -10 C   Şiddetli don</a:t>
            </a:r>
          </a:p>
          <a:p>
            <a:r>
              <a:rPr lang="tr-TR" dirty="0" smtClean="0"/>
              <a:t>-10 C &lt;               Çok şiddetli don </a:t>
            </a:r>
          </a:p>
        </p:txBody>
      </p:sp>
    </p:spTree>
    <p:extLst>
      <p:ext uri="{BB962C8B-B14F-4D97-AF65-F5344CB8AC3E}">
        <p14:creationId xmlns:p14="http://schemas.microsoft.com/office/powerpoint/2010/main" val="1486177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Don tahminlerinde özellikle soğuk hava, soğuk </a:t>
            </a:r>
            <a:r>
              <a:rPr lang="tr-TR" dirty="0" err="1" smtClean="0"/>
              <a:t>adveksiyonlar</a:t>
            </a:r>
            <a:r>
              <a:rPr lang="tr-TR" dirty="0" smtClean="0"/>
              <a:t>, soğuk </a:t>
            </a:r>
            <a:r>
              <a:rPr lang="tr-TR" dirty="0" err="1" smtClean="0"/>
              <a:t>nüveli</a:t>
            </a:r>
            <a:r>
              <a:rPr lang="tr-TR" dirty="0" smtClean="0"/>
              <a:t> yüksek basınç hakimiyeti, soğuk cephe geçişi gibi olaylar ön plana çıkmaktadır. </a:t>
            </a:r>
          </a:p>
          <a:p>
            <a:r>
              <a:rPr lang="tr-TR" dirty="0" smtClean="0"/>
              <a:t>Rüzgarın hafif olması da donun gerçekleşmesinde  olumlu katkı sağlar</a:t>
            </a:r>
          </a:p>
          <a:p>
            <a:r>
              <a:rPr lang="tr-TR" dirty="0" smtClean="0"/>
              <a:t>Don olayının gerçekleşmesinde denizden uzaklık, </a:t>
            </a:r>
            <a:r>
              <a:rPr lang="tr-TR" dirty="0" err="1" smtClean="0"/>
              <a:t>karasallık</a:t>
            </a:r>
            <a:r>
              <a:rPr lang="tr-TR" dirty="0" smtClean="0"/>
              <a:t> derecesi ve rakım önemli rol oynar.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945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Don olayını esas olarak meteorolojik don ve tarımsal don olmak üzere iki başlık altında ele alınabilir (</a:t>
            </a:r>
            <a:r>
              <a:rPr lang="tr-TR" sz="2000" dirty="0">
                <a:solidFill>
                  <a:srgbClr val="000000"/>
                </a:solidFill>
              </a:rPr>
              <a:t>Şahin ve Sipahioğlu </a:t>
            </a:r>
            <a:r>
              <a:rPr lang="tr-TR" sz="2000" dirty="0" smtClean="0">
                <a:solidFill>
                  <a:srgbClr val="000000"/>
                </a:solidFill>
              </a:rPr>
              <a:t>,2002</a:t>
            </a:r>
            <a:r>
              <a:rPr lang="tr-TR" sz="2000" dirty="0">
                <a:solidFill>
                  <a:srgbClr val="000000"/>
                </a:solidFill>
              </a:rPr>
              <a:t>). </a:t>
            </a:r>
            <a:endParaRPr lang="tr-TR" sz="2000" dirty="0" smtClean="0">
              <a:solidFill>
                <a:srgbClr val="000000"/>
              </a:solidFill>
            </a:endParaRPr>
          </a:p>
          <a:p>
            <a:r>
              <a:rPr lang="tr-TR" sz="2800" dirty="0" smtClean="0">
                <a:solidFill>
                  <a:srgbClr val="000000"/>
                </a:solidFill>
              </a:rPr>
              <a:t>Meteorolojik don, yerden belirli bir yükseklikte  (1,5 – 2 m. arası) ve bir gözlem siperi içinde serbest hava sıcaklığının 0 dereceye yakın veya onun altına düşmesiyle ortaya çıkan olaydır. </a:t>
            </a:r>
          </a:p>
          <a:p>
            <a:r>
              <a:rPr lang="tr-TR" sz="2800" dirty="0" smtClean="0">
                <a:solidFill>
                  <a:srgbClr val="000000"/>
                </a:solidFill>
              </a:rPr>
              <a:t>Tarımsal don, bitkinin bünyesindeki suyun donması sonucu bitkinin fizyolojik fonksiyonlarını yerine getiremeyecek duruma gelmesidir.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650653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Tropikal kuşakta don olayı ender görülür.</a:t>
            </a:r>
          </a:p>
          <a:p>
            <a:pPr lvl="0"/>
            <a:r>
              <a:rPr lang="tr-TR" dirty="0" smtClean="0"/>
              <a:t>Orta enlemlerde don olayının afet şeklinde yaşandığı tek kuşaktır </a:t>
            </a:r>
            <a:r>
              <a:rPr lang="tr-TR" dirty="0">
                <a:solidFill>
                  <a:srgbClr val="000000"/>
                </a:solidFill>
              </a:rPr>
              <a:t>(</a:t>
            </a:r>
            <a:r>
              <a:rPr lang="tr-TR" sz="2000" dirty="0">
                <a:solidFill>
                  <a:srgbClr val="000000"/>
                </a:solidFill>
              </a:rPr>
              <a:t>Şahin ve Sipahioğlu ,2002). 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tr-TR" sz="2800" dirty="0" smtClean="0">
                <a:solidFill>
                  <a:srgbClr val="000000"/>
                </a:solidFill>
              </a:rPr>
              <a:t>Bu kuşakta yer alan soğuk ve kurak iklime sahip antisiklonların etkili olduğu bölgelerde ve </a:t>
            </a:r>
            <a:r>
              <a:rPr lang="tr-TR" sz="2800" dirty="0" err="1" smtClean="0">
                <a:solidFill>
                  <a:srgbClr val="000000"/>
                </a:solidFill>
              </a:rPr>
              <a:t>karasallık</a:t>
            </a:r>
            <a:r>
              <a:rPr lang="tr-TR" sz="2800" dirty="0" smtClean="0">
                <a:solidFill>
                  <a:srgbClr val="000000"/>
                </a:solidFill>
              </a:rPr>
              <a:t> özelliği gösteren alanlarda uzun süreli ve şiddetli don olayları kaydedilir.</a:t>
            </a:r>
            <a:endParaRPr lang="tr-TR" sz="2800" dirty="0">
              <a:solidFill>
                <a:srgbClr val="00000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5812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Oluşumlarına göre donlar:</a:t>
            </a:r>
          </a:p>
          <a:p>
            <a:r>
              <a:rPr lang="tr-TR" sz="2400" b="1" dirty="0" err="1" smtClean="0"/>
              <a:t>Adveksiyon</a:t>
            </a:r>
            <a:r>
              <a:rPr lang="tr-TR" sz="2400" b="1" dirty="0" smtClean="0"/>
              <a:t> donları: </a:t>
            </a:r>
            <a:r>
              <a:rPr lang="tr-TR" sz="2400" dirty="0" smtClean="0"/>
              <a:t>soğuk havanın bir yere akarak orada bir süre kalmasıyla oluşur. </a:t>
            </a:r>
          </a:p>
          <a:p>
            <a:r>
              <a:rPr lang="tr-TR" sz="2400" b="1" dirty="0" smtClean="0"/>
              <a:t>Radyasyon donları:  </a:t>
            </a:r>
            <a:r>
              <a:rPr lang="tr-TR" sz="2400" dirty="0" smtClean="0"/>
              <a:t>Genellikle geceleyin gökyüzünün açık , bağıl nemin düşük, havanın sakin olduğu ilkbahar ayları ile Sonbahar sonlarında görülür. </a:t>
            </a:r>
          </a:p>
          <a:p>
            <a:r>
              <a:rPr lang="tr-TR" sz="2400" dirty="0" smtClean="0"/>
              <a:t>En şiddetli donlar, </a:t>
            </a:r>
            <a:r>
              <a:rPr lang="tr-TR" sz="2400" dirty="0" err="1" smtClean="0"/>
              <a:t>Subtropikal</a:t>
            </a:r>
            <a:r>
              <a:rPr lang="tr-TR" sz="2400" dirty="0" smtClean="0"/>
              <a:t> bölgelerde kış ortasında, ılıman iklim bölgelerinde ise genellikle ilkbahar ve sonbaharda görülür.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91048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rgbClr val="000000"/>
                </a:solidFill>
              </a:rPr>
              <a:t>Türkiye’de Don Olayı ve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Türkiye, gerek dünya üzerindeki konumu, gerekse fiziki coğrafya özellikleri nedeniyle don olaylarının sıkça yaşandığı ve zaman zaman afet haline dönüştüğü bir ülkedir. </a:t>
            </a:r>
          </a:p>
          <a:p>
            <a:r>
              <a:rPr lang="tr-TR" sz="2400" dirty="0" smtClean="0"/>
              <a:t>Türkiye’de belirli mevsimlerde (kışın, ilkbahar ve sonbahar sonları) hem Sibirya </a:t>
            </a:r>
            <a:r>
              <a:rPr lang="tr-TR" sz="2400" dirty="0" err="1" smtClean="0"/>
              <a:t>oluşumluçok</a:t>
            </a:r>
            <a:r>
              <a:rPr lang="tr-TR" sz="2400" dirty="0" smtClean="0"/>
              <a:t> soğuk ve kuru </a:t>
            </a:r>
            <a:r>
              <a:rPr lang="tr-TR" sz="2400" dirty="0" err="1" smtClean="0"/>
              <a:t>kontinental</a:t>
            </a:r>
            <a:r>
              <a:rPr lang="tr-TR" sz="2400" dirty="0" smtClean="0"/>
              <a:t> Polar (</a:t>
            </a:r>
            <a:r>
              <a:rPr lang="tr-TR" sz="2400" dirty="0" err="1" smtClean="0"/>
              <a:t>cP</a:t>
            </a:r>
            <a:r>
              <a:rPr lang="tr-TR" sz="2400" dirty="0" smtClean="0"/>
              <a:t>) hava kütlesinin etkilemesiyle oluşan </a:t>
            </a:r>
            <a:r>
              <a:rPr lang="tr-TR" sz="2400" dirty="0" err="1" smtClean="0"/>
              <a:t>adveksiyon</a:t>
            </a:r>
            <a:r>
              <a:rPr lang="tr-TR" sz="2400" dirty="0" smtClean="0"/>
              <a:t> ve radyasyon donları , </a:t>
            </a:r>
            <a:r>
              <a:rPr lang="tr-TR" sz="2400" dirty="0" err="1" smtClean="0"/>
              <a:t>hemde</a:t>
            </a:r>
            <a:r>
              <a:rPr lang="tr-TR" sz="2400" dirty="0" smtClean="0"/>
              <a:t> </a:t>
            </a:r>
            <a:r>
              <a:rPr lang="tr-TR" sz="2400" dirty="0" err="1" smtClean="0"/>
              <a:t>karasallık</a:t>
            </a:r>
            <a:r>
              <a:rPr lang="tr-TR" sz="2400" dirty="0" smtClean="0"/>
              <a:t> özelliğine bağlı oluşan radyasyon donları sık ve </a:t>
            </a:r>
            <a:r>
              <a:rPr lang="tr-TR" sz="2400" dirty="0"/>
              <a:t>e</a:t>
            </a:r>
            <a:r>
              <a:rPr lang="tr-TR" sz="2400" dirty="0" smtClean="0"/>
              <a:t>tkili olarak görülmektedir(Şahin, Sipahioğlu, 2002)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0364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/>
              <a:t>Atalay, İ. (2010). Uygulamalı Klimatoloji. Bornova İzmir. Meta basım. </a:t>
            </a:r>
          </a:p>
          <a:p>
            <a:r>
              <a:rPr lang="tr-TR" sz="2000" dirty="0" err="1" smtClean="0"/>
              <a:t>Çöleri</a:t>
            </a:r>
            <a:r>
              <a:rPr lang="tr-TR" sz="2000" dirty="0" smtClean="0"/>
              <a:t> ve ark. (2007). Hava Analiz ve Tahmin Tekniği. DMİ yayınları, Ankara. </a:t>
            </a:r>
          </a:p>
          <a:p>
            <a:r>
              <a:rPr lang="tr-TR" sz="2000" dirty="0" smtClean="0"/>
              <a:t>Erol, O. (1984). Genel Klimatoloji. Ankara</a:t>
            </a:r>
          </a:p>
          <a:p>
            <a:r>
              <a:rPr lang="tr-TR" sz="2000" dirty="0" err="1" smtClean="0"/>
              <a:t>Güngördü</a:t>
            </a:r>
            <a:r>
              <a:rPr lang="tr-TR" sz="2000" dirty="0" smtClean="0"/>
              <a:t>, M. (2000). İklim Coğrafyası.  Çantay Kitabevi. </a:t>
            </a:r>
          </a:p>
          <a:p>
            <a:r>
              <a:rPr lang="tr-TR" sz="2000" dirty="0" smtClean="0"/>
              <a:t>Kevseroğlu, K. (1999). Bitki Ekolojisi. Samsun. </a:t>
            </a:r>
          </a:p>
          <a:p>
            <a:r>
              <a:rPr lang="tr-TR" sz="2000" dirty="0" smtClean="0"/>
              <a:t>Nişancı, A. (1975). Sıklık Dağılışları ve Hava Durumlarına Bağlılıkları içinde Türkiye’nin Yağış Şartlarının İncelenmesi. Atatürk </a:t>
            </a:r>
            <a:r>
              <a:rPr lang="tr-TR" sz="2000" dirty="0" err="1" smtClean="0"/>
              <a:t>Üniv</a:t>
            </a:r>
            <a:r>
              <a:rPr lang="tr-TR" sz="2000" dirty="0" smtClean="0"/>
              <a:t>. Yay. No.381.</a:t>
            </a:r>
          </a:p>
          <a:p>
            <a:r>
              <a:rPr lang="tr-TR" sz="2000" dirty="0" smtClean="0"/>
              <a:t>Nişancı, A. (1990). Klimatoloji. Samsun. </a:t>
            </a:r>
          </a:p>
          <a:p>
            <a:r>
              <a:rPr lang="tr-TR" sz="2000" dirty="0" smtClean="0"/>
              <a:t>URL: </a:t>
            </a:r>
            <a:r>
              <a:rPr lang="tr-TR" sz="2000" dirty="0"/>
              <a:t>1- </a:t>
            </a:r>
            <a:r>
              <a:rPr lang="tr-TR" sz="2000" dirty="0">
                <a:hlinkClick r:id="rId2"/>
              </a:rPr>
              <a:t>http://</a:t>
            </a:r>
            <a:r>
              <a:rPr lang="tr-TR" sz="2000" dirty="0" smtClean="0">
                <a:hlinkClick r:id="rId2"/>
              </a:rPr>
              <a:t>www.cografya.gen.tr/</a:t>
            </a:r>
            <a:r>
              <a:rPr lang="tr-TR" sz="2000" dirty="0" err="1" smtClean="0">
                <a:hlinkClick r:id="rId2"/>
              </a:rPr>
              <a:t>egitim</a:t>
            </a:r>
            <a:r>
              <a:rPr lang="tr-TR" sz="2000" dirty="0" smtClean="0">
                <a:hlinkClick r:id="rId2"/>
              </a:rPr>
              <a:t>/fiziki/turkiye-de-basinclar.htm</a:t>
            </a:r>
            <a:r>
              <a:rPr lang="tr-TR" sz="2000" dirty="0" smtClean="0"/>
              <a:t>. </a:t>
            </a:r>
          </a:p>
          <a:p>
            <a:r>
              <a:rPr lang="tr-TR" sz="2000" dirty="0" smtClean="0">
                <a:hlinkClick r:id="rId3" action="ppaction://hlinkfile"/>
              </a:rPr>
              <a:t>URL:2-</a:t>
            </a:r>
            <a:r>
              <a:rPr lang="tr-TR" sz="2000" dirty="0" smtClean="0"/>
              <a:t> http</a:t>
            </a:r>
            <a:r>
              <a:rPr lang="tr-TR" sz="2000" dirty="0"/>
              <a:t>://</a:t>
            </a:r>
            <a:r>
              <a:rPr lang="tr-TR" sz="2000" dirty="0" smtClean="0"/>
              <a:t>kisi.deu.edu.tr/ali.gul/Buharlasma_ve_terleme.pdf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241973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/>
              <a:t>URL: </a:t>
            </a:r>
            <a:r>
              <a:rPr lang="tr-TR" sz="2000" dirty="0"/>
              <a:t>3- </a:t>
            </a:r>
            <a:r>
              <a:rPr lang="tr-TR" sz="2000" dirty="0">
                <a:hlinkClick r:id="rId2"/>
              </a:rPr>
              <a:t>https://</a:t>
            </a:r>
            <a:r>
              <a:rPr lang="tr-TR" sz="2000" dirty="0" smtClean="0">
                <a:hlinkClick r:id="rId2"/>
              </a:rPr>
              <a:t>mgm.gov.tr/FILES/genel/kitaplar/ziraimeteoroloji.pdf</a:t>
            </a:r>
            <a:endParaRPr lang="tr-TR" sz="2000" dirty="0" smtClean="0"/>
          </a:p>
          <a:p>
            <a:r>
              <a:rPr lang="tr-TR" sz="2000" dirty="0" smtClean="0"/>
              <a:t>Tarım ve  Meteoroloji. Orman ve Meteoroloji Genel Müdürlüğü (2016). </a:t>
            </a:r>
          </a:p>
          <a:p>
            <a:r>
              <a:rPr lang="tr-TR" sz="2000" dirty="0" err="1" smtClean="0"/>
              <a:t>Çöleri</a:t>
            </a:r>
            <a:r>
              <a:rPr lang="tr-TR" sz="2000" dirty="0" smtClean="0"/>
              <a:t>, M. ve ark. (2007). Hava Analiz ve Tahmin Tekniği. DMİ yayınları no:2006-1, Ankara. </a:t>
            </a:r>
          </a:p>
          <a:p>
            <a:r>
              <a:rPr lang="tr-TR" sz="2000" dirty="0" smtClean="0"/>
              <a:t>Şahin ve Sipahioğlu (2002). Doğal Afetler ve Türkiye. Gündüz Eğitim ve Yayıncılık. Ankara.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848204682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1396</TotalTime>
  <Words>1053</Words>
  <Application>Microsoft Office PowerPoint</Application>
  <PresentationFormat>Ekran Gösterisi (4:3)</PresentationFormat>
  <Paragraphs>83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Varsayılan Tasarım</vt:lpstr>
      <vt:lpstr>PowerPoint Sunusu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Türkiye’de Don Olayı ve Etkileri</vt:lpstr>
      <vt:lpstr>Kaynakça</vt:lpstr>
      <vt:lpstr>Kaynakça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Kemalettin ŞAHİN</dc:creator>
  <cp:lastModifiedBy>Win-7</cp:lastModifiedBy>
  <cp:revision>271</cp:revision>
  <cp:lastPrinted>1601-01-01T00:00:00Z</cp:lastPrinted>
  <dcterms:created xsi:type="dcterms:W3CDTF">2020-02-26T19:03:46Z</dcterms:created>
  <dcterms:modified xsi:type="dcterms:W3CDTF">2021-02-06T17:26:02Z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