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81" r:id="rId22"/>
    <p:sldId id="278" r:id="rId23"/>
    <p:sldId id="279" r:id="rId24"/>
    <p:sldId id="280" r:id="rId2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2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06.03.2018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06.03.2018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06.03.2018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06.03.2018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06.03.2018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06.03.2018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06.03.2018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06.03.2018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06.03.2018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06.03.2018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06.03.2018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06.03.2018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tr.wikipedia.org/wiki/%C4%B0zmir_K%C4%B1z_Lisesi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tr.wikipedia.org/wiki/Demokrat_Parti_(1946)" TargetMode="External"/><Relationship Id="rId2" Type="http://schemas.openxmlformats.org/officeDocument/2006/relationships/hyperlink" Target="https://tr.wikipedia.org/wiki/Cumhuriyet_Halk_Partisi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tr.wikipedia.org/wiki/Kurtulu%C5%9F_Sava%C5%9F%C4%B1" TargetMode="External"/><Relationship Id="rId3" Type="http://schemas.openxmlformats.org/officeDocument/2006/relationships/hyperlink" Target="https://tr.wikipedia.org/wiki/17_Eyl%C3%BCl" TargetMode="External"/><Relationship Id="rId7" Type="http://schemas.openxmlformats.org/officeDocument/2006/relationships/hyperlink" Target="https://tr.wikipedia.org/wiki/Altay_SK" TargetMode="External"/><Relationship Id="rId2" Type="http://schemas.openxmlformats.org/officeDocument/2006/relationships/hyperlink" Target="https://tr.wikipedia.org/wiki/Ayd%C4%B1n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r.wikipedia.org/wiki/Kar%C5%9F%C4%B1yaka_SK" TargetMode="External"/><Relationship Id="rId5" Type="http://schemas.openxmlformats.org/officeDocument/2006/relationships/hyperlink" Target="https://tr.wikipedia.org/wiki/I._D%C3%BCnya_Sava%C5%9F%C4%B1" TargetMode="External"/><Relationship Id="rId10" Type="http://schemas.openxmlformats.org/officeDocument/2006/relationships/hyperlink" Target="https://tr.wikipedia.org/wiki/Ankara_%C3%9Cniversitesi_Hukuk_Fak%C3%BCltesi" TargetMode="External"/><Relationship Id="rId4" Type="http://schemas.openxmlformats.org/officeDocument/2006/relationships/hyperlink" Target="https://tr.wikipedia.org/wiki/Bursa" TargetMode="External"/><Relationship Id="rId9" Type="http://schemas.openxmlformats.org/officeDocument/2006/relationships/hyperlink" Target="https://tr.wikipedia.org/wiki/%C4%B0stiklal_Madalyas%C4%B1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uliç\Desktop\Flag_of_Turke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088" y="2060848"/>
            <a:ext cx="3305944" cy="220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2764182" y="1988840"/>
            <a:ext cx="6408712" cy="1470025"/>
          </a:xfrm>
        </p:spPr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1950-60 YILLARI ARASI</a:t>
            </a:r>
            <a:br>
              <a:rPr lang="tr-T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TÜRKİYE</a:t>
            </a:r>
            <a:endParaRPr lang="tr-TR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2743200" y="3573016"/>
            <a:ext cx="6400800" cy="792088"/>
          </a:xfrm>
        </p:spPr>
        <p:txBody>
          <a:bodyPr>
            <a:normAutofit/>
          </a:bodyPr>
          <a:lstStyle/>
          <a:p>
            <a:r>
              <a:rPr lang="tr-TR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Nüfus ve Toplumsal Olayları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24371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1455440"/>
            <a:ext cx="4608512" cy="1143000"/>
          </a:xfrm>
        </p:spPr>
        <p:txBody>
          <a:bodyPr>
            <a:normAutofit/>
          </a:bodyPr>
          <a:lstStyle/>
          <a:p>
            <a:r>
              <a:rPr lang="tr-T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DEMOKRAT PARTİ</a:t>
            </a:r>
            <a:endParaRPr lang="tr-TR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400393" y="2492896"/>
            <a:ext cx="4824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 Mayıs </a:t>
            </a:r>
            <a:r>
              <a:rPr lang="tr-TR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1950 - </a:t>
            </a:r>
            <a:r>
              <a:rPr lang="tr-TR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27 Mayıs 1960 </a:t>
            </a:r>
            <a:endParaRPr lang="tr-TR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C:\Users\guliç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471" y="1658417"/>
            <a:ext cx="3335585" cy="4712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etin kutusu 4"/>
          <p:cNvSpPr txBox="1"/>
          <p:nvPr/>
        </p:nvSpPr>
        <p:spPr>
          <a:xfrm>
            <a:off x="425612" y="3573016"/>
            <a:ext cx="45316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1950-60 yılları arasına </a:t>
            </a:r>
            <a:r>
              <a:rPr lang="tr-TR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MENDERES</a:t>
            </a:r>
            <a:r>
              <a:rPr lang="tr-T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dönemi de denilmektedir.</a:t>
            </a:r>
            <a:endParaRPr lang="tr-T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5224928" y="6017015"/>
            <a:ext cx="339112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b="1" dirty="0" smtClean="0"/>
              <a:t>Adnan MENDERES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1079858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335616"/>
            <a:ext cx="8229600" cy="1143000"/>
          </a:xfrm>
        </p:spPr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DEMOKRAT PARTİ</a:t>
            </a:r>
            <a:endParaRPr lang="tr-TR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C:\Users\guliç\Desktop\celalbayar1-964735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756" y="1916832"/>
            <a:ext cx="6076951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6084168" y="540457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/>
              <a:t>Celal BAYAR</a:t>
            </a:r>
            <a:endParaRPr lang="tr-TR" b="1" dirty="0"/>
          </a:p>
        </p:txBody>
      </p:sp>
      <p:sp>
        <p:nvSpPr>
          <p:cNvPr id="6" name="Metin kutusu 5"/>
          <p:cNvSpPr txBox="1"/>
          <p:nvPr/>
        </p:nvSpPr>
        <p:spPr>
          <a:xfrm>
            <a:off x="2555776" y="1115452"/>
            <a:ext cx="41044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ocak 1946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251520" y="1823333"/>
            <a:ext cx="4536504" cy="34778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 err="1"/>
              <a:t>Chp</a:t>
            </a:r>
            <a:r>
              <a:rPr lang="tr-TR" sz="2000" b="1" dirty="0"/>
              <a:t> milletvekilleri Adnan Menderes, </a:t>
            </a:r>
            <a:r>
              <a:rPr lang="tr-TR" sz="2000" b="1" dirty="0" err="1"/>
              <a:t>Fuad</a:t>
            </a:r>
            <a:r>
              <a:rPr lang="tr-TR" sz="2000" b="1" dirty="0"/>
              <a:t> Köprülü ve Refik </a:t>
            </a:r>
            <a:r>
              <a:rPr lang="tr-TR" sz="2000" b="1" dirty="0" err="1"/>
              <a:t>Koraltan</a:t>
            </a:r>
            <a:r>
              <a:rPr lang="tr-TR" sz="2000" b="1" dirty="0"/>
              <a:t> sert eleştirel tutumları yüzünden partiden ihraç edildiler.</a:t>
            </a:r>
          </a:p>
          <a:p>
            <a:pPr algn="just"/>
            <a:r>
              <a:rPr lang="tr-TR" sz="2000" b="1" dirty="0" smtClean="0"/>
              <a:t>Bu kişilerle görüşleri yakın olan eski başbakan Celal Bayar önce milletvekilliğinden sonra da CHP den istifa etti. </a:t>
            </a:r>
          </a:p>
          <a:p>
            <a:pPr algn="just"/>
            <a:endParaRPr lang="tr-TR" sz="2000" b="1" dirty="0"/>
          </a:p>
          <a:p>
            <a:pPr algn="just"/>
            <a:r>
              <a:rPr lang="tr-TR" sz="2000" b="1" dirty="0" smtClean="0"/>
              <a:t>Bu dört kişinin öncülüğünde demokrat parti 7ocak 1946 tarihinde kuruldu.</a:t>
            </a:r>
          </a:p>
        </p:txBody>
      </p:sp>
    </p:spTree>
    <p:extLst>
      <p:ext uri="{BB962C8B-B14F-4D97-AF65-F5344CB8AC3E}">
        <p14:creationId xmlns:p14="http://schemas.microsoft.com/office/powerpoint/2010/main" val="3244357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CELAL BAYAR KİMDİR?</a:t>
            </a:r>
            <a:endParaRPr lang="tr-TR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512" y="1600200"/>
            <a:ext cx="8507288" cy="4525963"/>
          </a:xfrm>
        </p:spPr>
        <p:txBody>
          <a:bodyPr>
            <a:normAutofit fontScale="92500" lnSpcReduction="10000"/>
          </a:bodyPr>
          <a:lstStyle/>
          <a:p>
            <a:r>
              <a:rPr lang="tr-TR" dirty="0" err="1"/>
              <a:t>Mahmud</a:t>
            </a:r>
            <a:r>
              <a:rPr lang="tr-TR" dirty="0"/>
              <a:t> </a:t>
            </a:r>
            <a:r>
              <a:rPr lang="tr-TR" dirty="0" err="1"/>
              <a:t>Celâleddin</a:t>
            </a:r>
            <a:r>
              <a:rPr lang="tr-TR" dirty="0"/>
              <a:t> Bayar </a:t>
            </a:r>
            <a:endParaRPr lang="tr-TR" dirty="0" smtClean="0"/>
          </a:p>
          <a:p>
            <a:r>
              <a:rPr lang="tr-TR" dirty="0" smtClean="0"/>
              <a:t>16 Mayıs 1883, Bursa – 22 Ağustos 1986, İstanbul</a:t>
            </a:r>
          </a:p>
          <a:p>
            <a:r>
              <a:rPr lang="tr-TR" dirty="0" smtClean="0"/>
              <a:t> Türk </a:t>
            </a:r>
            <a:r>
              <a:rPr lang="tr-TR" dirty="0"/>
              <a:t>siyasetçi, devlet adamı ve </a:t>
            </a:r>
            <a:r>
              <a:rPr lang="tr-TR" dirty="0" smtClean="0"/>
              <a:t>Cumhurbaşkanı.</a:t>
            </a:r>
          </a:p>
          <a:p>
            <a:r>
              <a:rPr lang="tr-TR" dirty="0" smtClean="0"/>
              <a:t>Meclis-i </a:t>
            </a:r>
            <a:r>
              <a:rPr lang="tr-TR" dirty="0" err="1"/>
              <a:t>Mebusan</a:t>
            </a:r>
            <a:r>
              <a:rPr lang="tr-TR" dirty="0"/>
              <a:t> </a:t>
            </a:r>
            <a:r>
              <a:rPr lang="tr-TR" dirty="0" smtClean="0"/>
              <a:t>üyesi</a:t>
            </a:r>
          </a:p>
          <a:p>
            <a:r>
              <a:rPr lang="tr-TR" dirty="0" smtClean="0"/>
              <a:t>Cumhuriyet </a:t>
            </a:r>
            <a:r>
              <a:rPr lang="tr-TR" dirty="0"/>
              <a:t>döneminde iktisat </a:t>
            </a:r>
            <a:r>
              <a:rPr lang="tr-TR" dirty="0" smtClean="0"/>
              <a:t>vekilli</a:t>
            </a:r>
          </a:p>
          <a:p>
            <a:r>
              <a:rPr lang="tr-TR" dirty="0" smtClean="0"/>
              <a:t>Mustafa </a:t>
            </a:r>
            <a:r>
              <a:rPr lang="tr-TR" dirty="0"/>
              <a:t>Kemal Atatürk'ün son </a:t>
            </a:r>
            <a:r>
              <a:rPr lang="tr-TR" dirty="0" smtClean="0"/>
              <a:t>başbakanı</a:t>
            </a:r>
          </a:p>
          <a:p>
            <a:r>
              <a:rPr lang="tr-TR" dirty="0" smtClean="0"/>
              <a:t>1950-1960 </a:t>
            </a:r>
            <a:r>
              <a:rPr lang="tr-TR" dirty="0"/>
              <a:t>arasında Türkiye'nin üçüncü ve </a:t>
            </a:r>
            <a:r>
              <a:rPr lang="tr-TR" u="sng" dirty="0"/>
              <a:t>asker kökenli olmayan ilk cumhurbaşkanı</a:t>
            </a:r>
            <a:r>
              <a:rPr lang="tr-TR" dirty="0"/>
              <a:t> olarak görev yapmıştır.</a:t>
            </a:r>
          </a:p>
        </p:txBody>
      </p:sp>
    </p:spTree>
    <p:extLst>
      <p:ext uri="{BB962C8B-B14F-4D97-AF65-F5344CB8AC3E}">
        <p14:creationId xmlns:p14="http://schemas.microsoft.com/office/powerpoint/2010/main" val="3335092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188640"/>
            <a:ext cx="8229600" cy="6336704"/>
          </a:xfrm>
        </p:spPr>
        <p:txBody>
          <a:bodyPr>
            <a:normAutofit fontScale="92500" lnSpcReduction="10000"/>
          </a:bodyPr>
          <a:lstStyle/>
          <a:p>
            <a:r>
              <a:rPr lang="tr-TR" dirty="0"/>
              <a:t>Bursa'da açılan Ziraat Bankası veznedarlığı sınavını kazandı. Bankada veznedar olarak çalışırken, Fransız papazlar yönetimindeki </a:t>
            </a:r>
            <a:r>
              <a:rPr lang="tr-TR" dirty="0" err="1"/>
              <a:t>Collège</a:t>
            </a:r>
            <a:r>
              <a:rPr lang="tr-TR" dirty="0"/>
              <a:t> </a:t>
            </a:r>
            <a:r>
              <a:rPr lang="tr-TR" dirty="0" err="1"/>
              <a:t>Français</a:t>
            </a:r>
            <a:r>
              <a:rPr lang="tr-TR" dirty="0"/>
              <a:t> de </a:t>
            </a:r>
            <a:r>
              <a:rPr lang="tr-TR" dirty="0" err="1"/>
              <a:t>l'Assomption'da</a:t>
            </a:r>
            <a:r>
              <a:rPr lang="tr-TR" dirty="0"/>
              <a:t> Fransızca kurslarına devam etti</a:t>
            </a:r>
            <a:r>
              <a:rPr lang="tr-TR" dirty="0" smtClean="0"/>
              <a:t>.</a:t>
            </a:r>
          </a:p>
          <a:p>
            <a:r>
              <a:rPr lang="tr-TR" dirty="0"/>
              <a:t>1905 yılında </a:t>
            </a:r>
            <a:r>
              <a:rPr lang="tr-TR" dirty="0" err="1"/>
              <a:t>Deutsche</a:t>
            </a:r>
            <a:r>
              <a:rPr lang="tr-TR" dirty="0"/>
              <a:t> Orient Bank'ın imtihanını kazanarak, burada kısa zamanda imza sahibi oldu</a:t>
            </a:r>
            <a:r>
              <a:rPr lang="tr-TR" dirty="0" smtClean="0"/>
              <a:t>.</a:t>
            </a:r>
          </a:p>
          <a:p>
            <a:r>
              <a:rPr lang="tr-TR" dirty="0" smtClean="0"/>
              <a:t>İttihat </a:t>
            </a:r>
            <a:r>
              <a:rPr lang="tr-TR" dirty="0"/>
              <a:t>ve </a:t>
            </a:r>
            <a:r>
              <a:rPr lang="tr-TR" dirty="0" smtClean="0"/>
              <a:t>Terakki partisinin önce Bursa  sonra İzmir şubesinin yazmanı oldu</a:t>
            </a:r>
          </a:p>
          <a:p>
            <a:r>
              <a:rPr lang="tr-TR" dirty="0"/>
              <a:t> </a:t>
            </a:r>
            <a:r>
              <a:rPr lang="tr-TR" dirty="0">
                <a:hlinkClick r:id="rId2" tooltip="İzmir Kız Lisesi"/>
              </a:rPr>
              <a:t>İzmir Kız </a:t>
            </a:r>
            <a:r>
              <a:rPr lang="tr-TR" dirty="0" smtClean="0">
                <a:hlinkClick r:id="rId2" tooltip="İzmir Kız Lisesi"/>
              </a:rPr>
              <a:t>Lisesi</a:t>
            </a:r>
            <a:r>
              <a:rPr lang="tr-TR" dirty="0"/>
              <a:t> </a:t>
            </a:r>
            <a:r>
              <a:rPr lang="tr-TR" dirty="0" smtClean="0"/>
              <a:t>ve Şimendifer </a:t>
            </a:r>
            <a:r>
              <a:rPr lang="tr-TR" dirty="0"/>
              <a:t>Meslek Okulu'nun açılmasına yardım etti. </a:t>
            </a:r>
            <a:endParaRPr lang="tr-TR" dirty="0" smtClean="0"/>
          </a:p>
          <a:p>
            <a:r>
              <a:rPr lang="tr-TR" dirty="0" smtClean="0"/>
              <a:t>İzmir'de </a:t>
            </a:r>
            <a:r>
              <a:rPr lang="tr-TR" dirty="0"/>
              <a:t>bir Millî Kütüphane kurdurdu</a:t>
            </a:r>
            <a:r>
              <a:rPr lang="tr-TR" dirty="0" smtClean="0"/>
              <a:t>.</a:t>
            </a:r>
          </a:p>
          <a:p>
            <a:r>
              <a:rPr lang="tr-TR" dirty="0" smtClean="0"/>
              <a:t>1914 </a:t>
            </a:r>
            <a:r>
              <a:rPr lang="tr-TR" dirty="0"/>
              <a:t>yılının 16 Ocak tarihinde </a:t>
            </a:r>
            <a:r>
              <a:rPr lang="tr-TR" dirty="0" smtClean="0"/>
              <a:t>Altay </a:t>
            </a:r>
            <a:r>
              <a:rPr lang="tr-TR" dirty="0" err="1" smtClean="0"/>
              <a:t>Spor’u</a:t>
            </a:r>
            <a:r>
              <a:rPr lang="tr-TR" dirty="0" smtClean="0"/>
              <a:t> kurulmasında öncü oldu.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042554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7504" y="116632"/>
            <a:ext cx="8928992" cy="6624736"/>
          </a:xfrm>
        </p:spPr>
        <p:txBody>
          <a:bodyPr>
            <a:normAutofit fontScale="70000" lnSpcReduction="20000"/>
          </a:bodyPr>
          <a:lstStyle/>
          <a:p>
            <a:r>
              <a:rPr lang="tr-TR" dirty="0"/>
              <a:t>1. dünya savaşı sonrasında İzmir </a:t>
            </a:r>
            <a:r>
              <a:rPr lang="tr-TR" dirty="0" err="1"/>
              <a:t>Redd</a:t>
            </a:r>
            <a:r>
              <a:rPr lang="tr-TR" dirty="0"/>
              <a:t>-i İlhak Cemiyeti ve İzmir Müdafaa-i Hukuku Osmaniye Cemiyeti'nin kuruluşuna katıldı</a:t>
            </a:r>
          </a:p>
          <a:p>
            <a:r>
              <a:rPr lang="tr-TR" dirty="0"/>
              <a:t>Galip Hoca takma adıyla, zeybek ve köy hocası kılığında köy köy dolaşarak işgale karşı propaganda yaptı </a:t>
            </a:r>
          </a:p>
          <a:p>
            <a:r>
              <a:rPr lang="tr-TR" dirty="0"/>
              <a:t> Aydın'ın geri alınması mücadelesine katıldı. Denizli cephesinde Demirci Mehmet Efe'ye danışman oldu. Balıkesir Kongresi kararıyla Akhisar cephesi alay komutanlığına getirildi.  </a:t>
            </a:r>
          </a:p>
          <a:p>
            <a:r>
              <a:rPr lang="tr-TR" dirty="0"/>
              <a:t>1920'de Osmanlı Meclis-i </a:t>
            </a:r>
            <a:r>
              <a:rPr lang="tr-TR" dirty="0" err="1"/>
              <a:t>Mebusanı'na</a:t>
            </a:r>
            <a:r>
              <a:rPr lang="tr-TR" dirty="0"/>
              <a:t> Saruhan Sancağı (Manisa) mebusu seçildi.</a:t>
            </a:r>
          </a:p>
          <a:p>
            <a:r>
              <a:rPr lang="tr-TR" dirty="0"/>
              <a:t> I. dönem TBMM'ye Bursa mebusu olarak katıldı</a:t>
            </a:r>
          </a:p>
          <a:p>
            <a:r>
              <a:rPr lang="tr-TR" dirty="0"/>
              <a:t> Yeşil Ordu ve resmî Türkiye Komünist </a:t>
            </a:r>
            <a:r>
              <a:rPr lang="tr-TR" dirty="0" err="1"/>
              <a:t>Fırkası'nın</a:t>
            </a:r>
            <a:r>
              <a:rPr lang="tr-TR" dirty="0"/>
              <a:t> yöneticileri arasında yer aldı</a:t>
            </a:r>
          </a:p>
          <a:p>
            <a:r>
              <a:rPr lang="tr-TR" dirty="0"/>
              <a:t>1921-1922 yılları arasında iktisat vekili olarak görev yaptı. </a:t>
            </a:r>
          </a:p>
          <a:p>
            <a:r>
              <a:rPr lang="tr-TR" dirty="0"/>
              <a:t>Lozan Konferansı'na gönderilen ilk kurula danışman olarak katıldı.</a:t>
            </a:r>
          </a:p>
          <a:p>
            <a:r>
              <a:rPr lang="tr-TR" dirty="0"/>
              <a:t>bir süre hariciye vekilliğine vekâlet etti. </a:t>
            </a:r>
          </a:p>
          <a:p>
            <a:r>
              <a:rPr lang="tr-TR" dirty="0"/>
              <a:t>Mustafa Kemal  tarafından yeni bir ulusal banka kurmakla görevlendirildi. 26 Ağustos 1924'te  Türkiye İş Bankası'nı kurdu ve 1932'ye değin genel müdürlüğünü yaptı.</a:t>
            </a:r>
          </a:p>
          <a:p>
            <a:r>
              <a:rPr lang="tr-TR" dirty="0"/>
              <a:t>1932'de iktisat vekilliğine getirildi ve 1937'ye değin bu görevde kaldı</a:t>
            </a:r>
          </a:p>
          <a:p>
            <a:r>
              <a:rPr lang="tr-TR" dirty="0"/>
              <a:t>Ekim 1937'de başbakan oldu. Ocak 1939'da istifa ederek başbakanlıktan ayrıldı</a:t>
            </a:r>
            <a:r>
              <a:rPr lang="tr-TR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504359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/>
          <a:lstStyle/>
          <a:p>
            <a:r>
              <a:rPr lang="tr-TR" dirty="0"/>
              <a:t>Aralık 1945'te de </a:t>
            </a:r>
            <a:r>
              <a:rPr lang="tr-TR" dirty="0">
                <a:hlinkClick r:id="rId2" tooltip="Cumhuriyet Halk Partisi"/>
              </a:rPr>
              <a:t>CHP</a:t>
            </a:r>
            <a:r>
              <a:rPr lang="tr-TR" dirty="0"/>
              <a:t>'den istifa etti. 7 Ocak 1946'da  </a:t>
            </a:r>
            <a:r>
              <a:rPr lang="tr-TR" dirty="0">
                <a:hlinkClick r:id="rId3" tooltip="Demokrat Parti (1946)"/>
              </a:rPr>
              <a:t>Demokrat Parti</a:t>
            </a:r>
            <a:r>
              <a:rPr lang="tr-TR" dirty="0"/>
              <a:t>'yi </a:t>
            </a:r>
            <a:r>
              <a:rPr lang="tr-TR" dirty="0" smtClean="0"/>
              <a:t>kurdu </a:t>
            </a:r>
            <a:r>
              <a:rPr lang="tr-TR" dirty="0"/>
              <a:t>ve partinin genel başkanlığına seçildi</a:t>
            </a:r>
            <a:r>
              <a:rPr lang="tr-TR" dirty="0" smtClean="0"/>
              <a:t>.</a:t>
            </a:r>
          </a:p>
          <a:p>
            <a:r>
              <a:rPr lang="tr-TR" dirty="0"/>
              <a:t>22 Mayıs 1950'de cumhurbaşkanı seçildi ve DP genel başkanlığından </a:t>
            </a:r>
            <a:r>
              <a:rPr lang="tr-TR" dirty="0" smtClean="0"/>
              <a:t>çekildi</a:t>
            </a:r>
          </a:p>
          <a:p>
            <a:r>
              <a:rPr lang="tr-TR" dirty="0"/>
              <a:t>27 Mayıs Darbesi'ne (1960) </a:t>
            </a:r>
            <a:r>
              <a:rPr lang="tr-TR" dirty="0" smtClean="0"/>
              <a:t>cumhurbaşkanı </a:t>
            </a:r>
          </a:p>
          <a:p>
            <a:r>
              <a:rPr lang="tr-TR" dirty="0"/>
              <a:t> 22 Ağustos 1986'da 103 yaşında yaşamını kaybetti.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689809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ADNAN MENDERES KİMDİR?</a:t>
            </a:r>
            <a:endParaRPr lang="tr-TR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1124744"/>
            <a:ext cx="8712968" cy="5472608"/>
          </a:xfrm>
        </p:spPr>
        <p:txBody>
          <a:bodyPr>
            <a:normAutofit fontScale="85000" lnSpcReduction="10000"/>
          </a:bodyPr>
          <a:lstStyle/>
          <a:p>
            <a:r>
              <a:rPr lang="tr-TR" b="1" dirty="0"/>
              <a:t>Ali Adnan Ertekin Menderes</a:t>
            </a:r>
            <a:r>
              <a:rPr lang="tr-TR" dirty="0"/>
              <a:t> </a:t>
            </a:r>
            <a:endParaRPr lang="tr-TR" dirty="0" smtClean="0"/>
          </a:p>
          <a:p>
            <a:r>
              <a:rPr lang="tr-TR" dirty="0" smtClean="0"/>
              <a:t>1899</a:t>
            </a:r>
            <a:r>
              <a:rPr lang="tr-TR" dirty="0"/>
              <a:t>, </a:t>
            </a:r>
            <a:r>
              <a:rPr lang="tr-TR" dirty="0">
                <a:hlinkClick r:id="rId2" tooltip="Aydın"/>
              </a:rPr>
              <a:t>Aydın</a:t>
            </a:r>
            <a:r>
              <a:rPr lang="tr-TR" dirty="0"/>
              <a:t> – </a:t>
            </a:r>
            <a:r>
              <a:rPr lang="tr-TR" dirty="0">
                <a:hlinkClick r:id="rId3" tooltip="17 Eylül"/>
              </a:rPr>
              <a:t>17 Eylül</a:t>
            </a:r>
            <a:r>
              <a:rPr lang="tr-TR" dirty="0"/>
              <a:t> 1961, </a:t>
            </a:r>
            <a:r>
              <a:rPr lang="tr-TR" dirty="0" smtClean="0">
                <a:hlinkClick r:id="rId4" tooltip="Bursa"/>
              </a:rPr>
              <a:t>Bursa</a:t>
            </a:r>
            <a:endParaRPr lang="tr-TR" dirty="0"/>
          </a:p>
          <a:p>
            <a:r>
              <a:rPr lang="tr-TR" dirty="0"/>
              <a:t> toprak ağası varlıklı bir çiftçinin </a:t>
            </a:r>
            <a:r>
              <a:rPr lang="tr-TR" dirty="0" smtClean="0"/>
              <a:t>oğlu</a:t>
            </a:r>
          </a:p>
          <a:p>
            <a:r>
              <a:rPr lang="tr-TR" dirty="0">
                <a:hlinkClick r:id="rId5" tooltip="I. Dünya Savaşı"/>
              </a:rPr>
              <a:t>I. Dünya Savaşı</a:t>
            </a:r>
            <a:r>
              <a:rPr lang="tr-TR" dirty="0"/>
              <a:t> öncesinde önce </a:t>
            </a:r>
            <a:r>
              <a:rPr lang="tr-TR" dirty="0">
                <a:hlinkClick r:id="rId6" tooltip="Karşıyaka SK"/>
              </a:rPr>
              <a:t>Karşıyaka</a:t>
            </a:r>
            <a:r>
              <a:rPr lang="tr-TR" dirty="0"/>
              <a:t>'da forvet, daha sonra </a:t>
            </a:r>
            <a:r>
              <a:rPr lang="tr-TR" dirty="0">
                <a:hlinkClick r:id="rId7" tooltip="Altay SK"/>
              </a:rPr>
              <a:t>Altay</a:t>
            </a:r>
            <a:r>
              <a:rPr lang="tr-TR" dirty="0"/>
              <a:t>'da kalecilik olmak üzere futbol oynadı</a:t>
            </a:r>
            <a:r>
              <a:rPr lang="tr-TR" dirty="0" smtClean="0"/>
              <a:t>.</a:t>
            </a:r>
          </a:p>
          <a:p>
            <a:r>
              <a:rPr lang="tr-TR" dirty="0"/>
              <a:t>İlkokuldan sonra, İzmir Amerikan Koleji'nden mezun oldu</a:t>
            </a:r>
            <a:r>
              <a:rPr lang="tr-TR" dirty="0" smtClean="0"/>
              <a:t>.</a:t>
            </a:r>
          </a:p>
          <a:p>
            <a:r>
              <a:rPr lang="tr-TR" dirty="0"/>
              <a:t>I. Dünya Savaşı'nda </a:t>
            </a:r>
            <a:r>
              <a:rPr lang="tr-TR" dirty="0" err="1"/>
              <a:t>yedeksubay</a:t>
            </a:r>
            <a:r>
              <a:rPr lang="tr-TR" dirty="0"/>
              <a:t> eğitimi gördü, fakat zehirli sıtma hastalığına yakalandığı için cepheye gidemedi. </a:t>
            </a:r>
            <a:r>
              <a:rPr lang="tr-TR" dirty="0">
                <a:hlinkClick r:id="rId8" tooltip="Kurtuluş Savaşı"/>
              </a:rPr>
              <a:t>Kurtuluş Savaşı</a:t>
            </a:r>
            <a:r>
              <a:rPr lang="tr-TR" dirty="0"/>
              <a:t>'na katıldı ve </a:t>
            </a:r>
            <a:r>
              <a:rPr lang="tr-TR" dirty="0">
                <a:hlinkClick r:id="rId9" tooltip="İstiklal Madalyası"/>
              </a:rPr>
              <a:t>İstiklal Madalyası</a:t>
            </a:r>
            <a:r>
              <a:rPr lang="tr-TR" dirty="0"/>
              <a:t> aldı</a:t>
            </a:r>
            <a:r>
              <a:rPr lang="tr-TR" dirty="0" smtClean="0"/>
              <a:t>.</a:t>
            </a:r>
          </a:p>
          <a:p>
            <a:r>
              <a:rPr lang="tr-TR" dirty="0"/>
              <a:t>Milletvekili seçildikten sonra </a:t>
            </a:r>
            <a:r>
              <a:rPr lang="tr-TR" dirty="0">
                <a:hlinkClick r:id="rId10" tooltip="Ankara Üniversitesi Hukuk Fakültesi"/>
              </a:rPr>
              <a:t>Ankara Üniversitesi Hukuk Fakültesi</a:t>
            </a:r>
            <a:r>
              <a:rPr lang="tr-TR" dirty="0"/>
              <a:t>'ne devam etti ve 1935 yılında mezun oldu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408591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7504" y="116632"/>
            <a:ext cx="8856984" cy="6009531"/>
          </a:xfrm>
        </p:spPr>
        <p:txBody>
          <a:bodyPr>
            <a:noAutofit/>
          </a:bodyPr>
          <a:lstStyle/>
          <a:p>
            <a:r>
              <a:rPr lang="tr-TR" sz="2800" dirty="0"/>
              <a:t>Siyasal kariyerine Serbest Cumhuriyet </a:t>
            </a:r>
            <a:r>
              <a:rPr lang="tr-TR" sz="2800" dirty="0" smtClean="0"/>
              <a:t>Fırkasında </a:t>
            </a:r>
            <a:r>
              <a:rPr lang="tr-TR" sz="2800" dirty="0"/>
              <a:t>başladı</a:t>
            </a:r>
          </a:p>
          <a:p>
            <a:r>
              <a:rPr lang="tr-TR" sz="2800" dirty="0"/>
              <a:t>Partinin kendini feshetmesinden sonra  1931 seçimlerinde Cumhuriyet Halk Partisi'nden Aydın milletvekili seçildi</a:t>
            </a:r>
          </a:p>
          <a:p>
            <a:r>
              <a:rPr lang="tr-TR" sz="2800" dirty="0"/>
              <a:t> 1945 yılında CHP'den ihraç edildi</a:t>
            </a:r>
          </a:p>
          <a:p>
            <a:r>
              <a:rPr lang="tr-TR" sz="2800" dirty="0"/>
              <a:t>7 Ocak 1946'da  Demokrat Parti‘nin kurucularından oldu</a:t>
            </a:r>
          </a:p>
          <a:p>
            <a:r>
              <a:rPr lang="tr-TR" sz="2800" dirty="0"/>
              <a:t>1950 Türkiye genel </a:t>
            </a:r>
            <a:r>
              <a:rPr lang="tr-TR" sz="2800" dirty="0" smtClean="0"/>
              <a:t>seçimlerinde</a:t>
            </a:r>
            <a:r>
              <a:rPr lang="tr-TR" sz="2800" dirty="0"/>
              <a:t> demokrat parti lider parti olarak seçimi kazanınca </a:t>
            </a:r>
            <a:r>
              <a:rPr lang="tr-TR" sz="2800" dirty="0" smtClean="0"/>
              <a:t>Celal BAYAR’IN cumhurbaşkanı </a:t>
            </a:r>
            <a:r>
              <a:rPr lang="tr-TR" sz="2800" dirty="0"/>
              <a:t>olmasıyla </a:t>
            </a:r>
            <a:r>
              <a:rPr lang="tr-TR" sz="2800" dirty="0" smtClean="0"/>
              <a:t>Demokrat Parti’nin başkanı </a:t>
            </a:r>
            <a:r>
              <a:rPr lang="tr-TR" sz="2800" dirty="0"/>
              <a:t>ve başbakan oldu</a:t>
            </a:r>
          </a:p>
          <a:p>
            <a:r>
              <a:rPr lang="tr-TR" sz="2800" dirty="0"/>
              <a:t> 27 Mayıs Darbesi'nden sonra Yüksek </a:t>
            </a:r>
            <a:r>
              <a:rPr lang="tr-TR" sz="2800" dirty="0" smtClean="0"/>
              <a:t>Adalet Divanı</a:t>
            </a:r>
            <a:r>
              <a:rPr lang="tr-TR" sz="2800" dirty="0"/>
              <a:t> tarafından  idam cezasına çarptırıldı</a:t>
            </a:r>
          </a:p>
          <a:p>
            <a:r>
              <a:rPr lang="tr-TR" sz="2800" dirty="0"/>
              <a:t>17 Eylül 1961 tarihinde idam edilmiştir</a:t>
            </a:r>
            <a:r>
              <a:rPr lang="tr-TR" sz="2800" dirty="0" smtClean="0"/>
              <a:t>.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40696509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DEMOKRAT PARTİ DÖNEMİ </a:t>
            </a:r>
            <a:br>
              <a:rPr lang="tr-T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NÜFUS ve EĞİTİM</a:t>
            </a:r>
            <a:endParaRPr lang="tr-TR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22 Ekim 1950 </a:t>
            </a:r>
            <a:r>
              <a:rPr lang="tr-TR" b="1" dirty="0"/>
              <a:t>Türkiye nüfus </a:t>
            </a:r>
            <a:r>
              <a:rPr lang="tr-TR" b="1" dirty="0" smtClean="0"/>
              <a:t>sayımı</a:t>
            </a:r>
            <a:endParaRPr lang="tr-TR" dirty="0" smtClean="0"/>
          </a:p>
          <a:p>
            <a:r>
              <a:rPr lang="tr-TR" dirty="0" smtClean="0"/>
              <a:t>Türkiye'nin </a:t>
            </a:r>
            <a:r>
              <a:rPr lang="tr-TR" dirty="0"/>
              <a:t>nüfusu 20.947.188 </a:t>
            </a:r>
            <a:r>
              <a:rPr lang="tr-TR" dirty="0" smtClean="0"/>
              <a:t>kişi</a:t>
            </a:r>
          </a:p>
          <a:p>
            <a:r>
              <a:rPr lang="tr-TR" dirty="0" smtClean="0"/>
              <a:t>1945 </a:t>
            </a:r>
            <a:r>
              <a:rPr lang="tr-TR" dirty="0"/>
              <a:t>sayımına göre nüfus 2.157.014 kişi artmıştır, yıllık artış oranı %2,17'dir</a:t>
            </a:r>
            <a:r>
              <a:rPr lang="tr-TR" dirty="0" smtClean="0"/>
              <a:t>.</a:t>
            </a:r>
          </a:p>
          <a:p>
            <a:r>
              <a:rPr lang="tr-TR" dirty="0"/>
              <a:t>Erkek nüfusu 10 527 085, kadın nüfusu 10 420 103 kişidir. Nüfusun %50,3'i erkek, %49,7'si kadındır.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459556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/>
          </a:bodyPr>
          <a:lstStyle/>
          <a:p>
            <a:r>
              <a:rPr lang="tr-TR" dirty="0"/>
              <a:t>Şehirlerde yaşayan 5 244 337 kişinin %53,7'si erkek, %46,3'ü kadınlardan oluşur</a:t>
            </a:r>
            <a:r>
              <a:rPr lang="tr-TR" dirty="0" smtClean="0"/>
              <a:t>.</a:t>
            </a:r>
          </a:p>
          <a:p>
            <a:endParaRPr lang="tr-TR" dirty="0"/>
          </a:p>
          <a:p>
            <a:r>
              <a:rPr lang="tr-TR" dirty="0"/>
              <a:t>Kırsal alanlarda yaşayan 15 702 851 kişiden %49,1'i erkek, %50,9'i kadındır</a:t>
            </a:r>
            <a:r>
              <a:rPr lang="tr-TR" dirty="0" smtClean="0"/>
              <a:t>.</a:t>
            </a:r>
          </a:p>
          <a:p>
            <a:endParaRPr lang="tr-TR" dirty="0"/>
          </a:p>
          <a:p>
            <a:r>
              <a:rPr lang="tr-TR" u="sng" dirty="0" smtClean="0"/>
              <a:t>Okuryazarlık </a:t>
            </a:r>
            <a:r>
              <a:rPr lang="tr-TR" u="sng" dirty="0"/>
              <a:t>oranı </a:t>
            </a:r>
            <a:r>
              <a:rPr lang="tr-TR" dirty="0" smtClean="0"/>
              <a:t>(6 </a:t>
            </a:r>
            <a:r>
              <a:rPr lang="tr-TR" dirty="0"/>
              <a:t>yaş üstü)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	erkeklerde </a:t>
            </a:r>
            <a:r>
              <a:rPr lang="tr-TR" dirty="0"/>
              <a:t>%</a:t>
            </a:r>
            <a:r>
              <a:rPr lang="tr-TR" dirty="0" smtClean="0"/>
              <a:t>45,52 , </a:t>
            </a:r>
            <a:r>
              <a:rPr lang="tr-TR" dirty="0"/>
              <a:t>kadınlarda %</a:t>
            </a:r>
            <a:r>
              <a:rPr lang="tr-TR" dirty="0" smtClean="0"/>
              <a:t>19,45 , 	toplamda </a:t>
            </a:r>
            <a:r>
              <a:rPr lang="tr-TR" dirty="0"/>
              <a:t>%</a:t>
            </a:r>
            <a:r>
              <a:rPr lang="tr-TR" dirty="0" smtClean="0"/>
              <a:t>32,51'dir.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649454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1960 nüfus sayımı</a:t>
            </a:r>
          </a:p>
          <a:p>
            <a:r>
              <a:rPr lang="tr-TR" dirty="0"/>
              <a:t>Türkiye'nin </a:t>
            </a:r>
            <a:r>
              <a:rPr lang="tr-TR" dirty="0" smtClean="0"/>
              <a:t>nüfusu 27 </a:t>
            </a:r>
            <a:r>
              <a:rPr lang="tr-TR" dirty="0"/>
              <a:t>754 </a:t>
            </a:r>
            <a:r>
              <a:rPr lang="tr-TR" dirty="0" smtClean="0"/>
              <a:t>820 kişi</a:t>
            </a:r>
          </a:p>
          <a:p>
            <a:r>
              <a:rPr lang="tr-TR" dirty="0" smtClean="0"/>
              <a:t>1955 </a:t>
            </a:r>
            <a:r>
              <a:rPr lang="tr-TR" dirty="0"/>
              <a:t>sayımına göre </a:t>
            </a:r>
            <a:r>
              <a:rPr lang="tr-TR" dirty="0" smtClean="0"/>
              <a:t>nüfus 3 690 057 kişi </a:t>
            </a:r>
            <a:r>
              <a:rPr lang="tr-TR" dirty="0"/>
              <a:t>artmıştır, artış oranı </a:t>
            </a:r>
            <a:r>
              <a:rPr lang="tr-TR" dirty="0" smtClean="0"/>
              <a:t>%2,85’tir</a:t>
            </a:r>
          </a:p>
          <a:p>
            <a:endParaRPr lang="tr-TR" dirty="0"/>
          </a:p>
          <a:p>
            <a:pPr marL="0" indent="0">
              <a:buNone/>
            </a:pPr>
            <a:r>
              <a:rPr lang="tr-TR" dirty="0" smtClean="0"/>
              <a:t>Erkek </a:t>
            </a:r>
            <a:r>
              <a:rPr lang="tr-TR" dirty="0"/>
              <a:t>nüfusu 14 163 888 ,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Kadın nüfusu </a:t>
            </a:r>
            <a:r>
              <a:rPr lang="tr-TR" dirty="0"/>
              <a:t>13 590 932 kişidir. </a:t>
            </a:r>
          </a:p>
          <a:p>
            <a:pPr marL="0" indent="0">
              <a:buNone/>
            </a:pPr>
            <a:r>
              <a:rPr lang="tr-TR" dirty="0"/>
              <a:t>Nüfusun %</a:t>
            </a:r>
            <a:r>
              <a:rPr lang="tr-TR" dirty="0" smtClean="0"/>
              <a:t>51'i </a:t>
            </a:r>
            <a:r>
              <a:rPr lang="tr-TR" dirty="0"/>
              <a:t>erkek, %</a:t>
            </a:r>
            <a:r>
              <a:rPr lang="tr-TR" dirty="0" smtClean="0"/>
              <a:t>49’ukadındır</a:t>
            </a:r>
            <a:endParaRPr lang="tr-TR" dirty="0"/>
          </a:p>
          <a:p>
            <a:endParaRPr lang="tr-TR" dirty="0" smtClean="0"/>
          </a:p>
          <a:p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074944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192688"/>
          </a:xfrm>
        </p:spPr>
        <p:txBody>
          <a:bodyPr>
            <a:normAutofit/>
          </a:bodyPr>
          <a:lstStyle/>
          <a:p>
            <a:r>
              <a:rPr lang="tr-TR" dirty="0"/>
              <a:t>Şehirlerde yaşayan 8 859 731</a:t>
            </a:r>
            <a:r>
              <a:rPr lang="tr-TR" dirty="0" smtClean="0"/>
              <a:t> </a:t>
            </a:r>
            <a:r>
              <a:rPr lang="tr-TR" dirty="0"/>
              <a:t>kişinin %</a:t>
            </a:r>
            <a:r>
              <a:rPr lang="tr-TR" dirty="0" smtClean="0"/>
              <a:t>53,9‘u </a:t>
            </a:r>
            <a:r>
              <a:rPr lang="tr-TR" dirty="0"/>
              <a:t>erkek, %</a:t>
            </a:r>
            <a:r>
              <a:rPr lang="tr-TR" dirty="0" smtClean="0"/>
              <a:t>46,1‘i kadınlardan </a:t>
            </a:r>
            <a:r>
              <a:rPr lang="tr-TR" dirty="0"/>
              <a:t>oluşur.</a:t>
            </a:r>
          </a:p>
          <a:p>
            <a:r>
              <a:rPr lang="tr-TR" dirty="0" smtClean="0"/>
              <a:t>Kırsal </a:t>
            </a:r>
            <a:r>
              <a:rPr lang="tr-TR" dirty="0"/>
              <a:t>alanlarda yaşayan 18 895 089 </a:t>
            </a:r>
            <a:r>
              <a:rPr lang="tr-TR" dirty="0" smtClean="0"/>
              <a:t>kişiden</a:t>
            </a:r>
            <a:r>
              <a:rPr lang="tr-TR" dirty="0"/>
              <a:t> </a:t>
            </a:r>
            <a:endParaRPr lang="tr-TR" dirty="0" smtClean="0"/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  % </a:t>
            </a:r>
            <a:r>
              <a:rPr lang="tr-TR" dirty="0"/>
              <a:t>49,7 </a:t>
            </a:r>
            <a:r>
              <a:rPr lang="tr-TR" dirty="0" smtClean="0"/>
              <a:t>‘si </a:t>
            </a:r>
            <a:r>
              <a:rPr lang="tr-TR" dirty="0"/>
              <a:t>erkek, %</a:t>
            </a:r>
            <a:r>
              <a:rPr lang="tr-TR" dirty="0" smtClean="0"/>
              <a:t>50,3‘ü </a:t>
            </a:r>
            <a:r>
              <a:rPr lang="tr-TR" dirty="0"/>
              <a:t>kadındır.</a:t>
            </a:r>
          </a:p>
          <a:p>
            <a:endParaRPr lang="tr-TR" dirty="0"/>
          </a:p>
          <a:p>
            <a:r>
              <a:rPr lang="tr-TR" dirty="0"/>
              <a:t>Okuryazarlık oranı </a:t>
            </a:r>
            <a:r>
              <a:rPr lang="tr-TR" dirty="0" smtClean="0"/>
              <a:t>(6 </a:t>
            </a:r>
            <a:r>
              <a:rPr lang="tr-TR" dirty="0"/>
              <a:t>yaş üstü) </a:t>
            </a:r>
          </a:p>
          <a:p>
            <a:pPr marL="0" indent="0">
              <a:buNone/>
            </a:pPr>
            <a:r>
              <a:rPr lang="tr-TR" dirty="0"/>
              <a:t>	erkeklerde </a:t>
            </a:r>
            <a:r>
              <a:rPr lang="tr-TR" dirty="0" smtClean="0"/>
              <a:t>%53,63 , </a:t>
            </a:r>
            <a:r>
              <a:rPr lang="tr-TR" dirty="0"/>
              <a:t>kadınlarda %</a:t>
            </a:r>
            <a:r>
              <a:rPr lang="tr-TR" dirty="0" smtClean="0"/>
              <a:t>24,84 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	toplamda </a:t>
            </a:r>
            <a:r>
              <a:rPr lang="tr-TR" dirty="0" smtClean="0"/>
              <a:t>%39,51'dir</a:t>
            </a:r>
            <a:r>
              <a:rPr lang="tr-TR" dirty="0"/>
              <a:t>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899604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guliç\Desktop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71996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guliç\Desktop\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44951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guliç\Desktop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" y="-17083"/>
            <a:ext cx="9143865" cy="6875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90452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guliç\Desktop\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649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633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8194" name="Picture 2" descr="C:\Users\guliç\Desktop\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62" y="-27384"/>
            <a:ext cx="9214195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22026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9218" name="Picture 2" descr="C:\Users\guliç\Desktop\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807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guliç\Desktop\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40729"/>
            <a:ext cx="9143999" cy="82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guliç\Desktop\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82" y="2854592"/>
            <a:ext cx="9146681" cy="286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guliç\Desktop\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82" y="3718688"/>
            <a:ext cx="9146681" cy="286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etin kutusu 4"/>
          <p:cNvSpPr txBox="1"/>
          <p:nvPr/>
        </p:nvSpPr>
        <p:spPr>
          <a:xfrm>
            <a:off x="467544" y="188640"/>
            <a:ext cx="8208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İLKOKUL VE İLKÖĞRETİM OKULLARINDA </a:t>
            </a:r>
          </a:p>
          <a:p>
            <a:pPr algn="ctr"/>
            <a:r>
              <a:rPr lang="tr-TR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OKUL VE CİNSİYETLERİNE GÖRE </a:t>
            </a:r>
          </a:p>
          <a:p>
            <a:pPr algn="ctr"/>
            <a:r>
              <a:rPr lang="tr-TR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ÖĞRETMEN, ÖĞRENCİ VE DİPLOMA ALANLAR SAYISI</a:t>
            </a:r>
            <a:endParaRPr lang="tr-TR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2" descr="C:\Users\guliç\Desktop\1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983" y="4568362"/>
            <a:ext cx="9177983" cy="228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10594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009531"/>
          </a:xfrm>
        </p:spPr>
        <p:txBody>
          <a:bodyPr>
            <a:normAutofit/>
          </a:bodyPr>
          <a:lstStyle/>
          <a:p>
            <a:r>
              <a:rPr lang="tr-TR" dirty="0" smtClean="0"/>
              <a:t>1960 yılında milli eğitime ayrılan ödenek 1950 yılından %470 fazladır. </a:t>
            </a:r>
            <a:endParaRPr lang="tr-TR" dirty="0"/>
          </a:p>
          <a:p>
            <a:r>
              <a:rPr lang="tr-TR" dirty="0" smtClean="0"/>
              <a:t>İlkokul sayısı 12.511 den 22.011’e</a:t>
            </a:r>
          </a:p>
          <a:p>
            <a:r>
              <a:rPr lang="tr-TR" dirty="0" smtClean="0"/>
              <a:t>İlkokul öğretmen sayısı da 33.844ten 53.174e yükselmiştir.</a:t>
            </a:r>
          </a:p>
          <a:p>
            <a:r>
              <a:rPr lang="tr-TR" dirty="0" smtClean="0"/>
              <a:t>Ortaokul 343ten 688e</a:t>
            </a:r>
          </a:p>
          <a:p>
            <a:r>
              <a:rPr lang="tr-TR" dirty="0" smtClean="0"/>
              <a:t>Ortaöğretim öğretmen sayısı 76931 den 306.851e yükseldi</a:t>
            </a:r>
          </a:p>
          <a:p>
            <a:r>
              <a:rPr lang="tr-TR" dirty="0" smtClean="0"/>
              <a:t>Lise 59dan 138e</a:t>
            </a:r>
          </a:p>
          <a:p>
            <a:r>
              <a:rPr lang="tr-TR" dirty="0" smtClean="0"/>
              <a:t>İmam hatip lisesi 4ten 16ya yükseldi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984151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Autofit/>
          </a:bodyPr>
          <a:lstStyle/>
          <a:p>
            <a:r>
              <a:rPr lang="tr-TR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DEMOKRAT PARTİ DÖNEMİ ÖNEMLİ GELİŞMELER</a:t>
            </a:r>
            <a:br>
              <a:rPr lang="tr-TR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tr-TR" sz="28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 smtClean="0"/>
              <a:t>Türkiye Kore’ye asker gönderdi (</a:t>
            </a:r>
            <a:r>
              <a:rPr lang="tr-TR" dirty="0"/>
              <a:t> 17 Eylül </a:t>
            </a:r>
            <a:r>
              <a:rPr lang="tr-TR" dirty="0" smtClean="0"/>
              <a:t>1950)</a:t>
            </a:r>
          </a:p>
          <a:p>
            <a:r>
              <a:rPr lang="tr-TR" dirty="0" smtClean="0"/>
              <a:t>Türkiye NATO’YA üye oldu </a:t>
            </a:r>
            <a:r>
              <a:rPr lang="tr-TR" dirty="0"/>
              <a:t> </a:t>
            </a:r>
            <a:r>
              <a:rPr lang="tr-TR" dirty="0"/>
              <a:t>(18 Şubat 1952) </a:t>
            </a:r>
            <a:endParaRPr lang="tr-TR" dirty="0" smtClean="0"/>
          </a:p>
          <a:p>
            <a:r>
              <a:rPr lang="tr-TR" dirty="0" smtClean="0"/>
              <a:t>Atatürk'ün </a:t>
            </a:r>
            <a:r>
              <a:rPr lang="tr-TR" dirty="0" err="1"/>
              <a:t>naaşı</a:t>
            </a:r>
            <a:r>
              <a:rPr lang="tr-TR" dirty="0"/>
              <a:t> </a:t>
            </a:r>
            <a:r>
              <a:rPr lang="tr-TR" dirty="0" smtClean="0"/>
              <a:t>Etnografya </a:t>
            </a:r>
            <a:r>
              <a:rPr lang="tr-TR" dirty="0"/>
              <a:t>Müzesi'nden Anıtkabir'e taşındı</a:t>
            </a:r>
            <a:r>
              <a:rPr lang="tr-TR" dirty="0" smtClean="0"/>
              <a:t>.</a:t>
            </a:r>
          </a:p>
          <a:p>
            <a:r>
              <a:rPr lang="tr-TR" dirty="0"/>
              <a:t>1932'de başlayan camilerde Türkçe ezan uygulaması sona erdirildi</a:t>
            </a:r>
            <a:r>
              <a:rPr lang="tr-TR" dirty="0" smtClean="0"/>
              <a:t>.</a:t>
            </a:r>
          </a:p>
          <a:p>
            <a:r>
              <a:rPr lang="tr-TR" dirty="0"/>
              <a:t>Halkevleri kapatıldı (1951</a:t>
            </a:r>
            <a:r>
              <a:rPr lang="tr-TR" dirty="0" smtClean="0"/>
              <a:t>).</a:t>
            </a:r>
            <a:endParaRPr lang="tr-TR" dirty="0"/>
          </a:p>
          <a:p>
            <a:r>
              <a:rPr lang="tr-TR" dirty="0" smtClean="0"/>
              <a:t>Köy </a:t>
            </a:r>
            <a:r>
              <a:rPr lang="tr-TR" dirty="0"/>
              <a:t>Enstitüleri kapatıldı (1954</a:t>
            </a:r>
            <a:r>
              <a:rPr lang="tr-TR" dirty="0" smtClean="0"/>
              <a:t>).</a:t>
            </a:r>
          </a:p>
          <a:p>
            <a:r>
              <a:rPr lang="tr-TR" dirty="0" smtClean="0"/>
              <a:t>1958'de </a:t>
            </a:r>
            <a:r>
              <a:rPr lang="tr-TR" dirty="0"/>
              <a:t>IMF'den ilk defa dış borç </a:t>
            </a:r>
            <a:r>
              <a:rPr lang="tr-TR" dirty="0" smtClean="0"/>
              <a:t>alındı.</a:t>
            </a:r>
          </a:p>
          <a:p>
            <a:r>
              <a:rPr lang="tr-TR" dirty="0" smtClean="0"/>
              <a:t>Üniversiteler </a:t>
            </a:r>
            <a:r>
              <a:rPr lang="tr-TR" dirty="0"/>
              <a:t>kanununda değişiklik yapılarak profesörlerin siyasete katılması yasaklandı.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714012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DEMOKRAT PARTİ DÖNEMİ ÖNEMLİ GELİŞMELER</a:t>
            </a:r>
            <a:endParaRPr lang="tr-TR" sz="28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400600"/>
          </a:xfrm>
        </p:spPr>
        <p:txBody>
          <a:bodyPr>
            <a:noAutofit/>
          </a:bodyPr>
          <a:lstStyle/>
          <a:p>
            <a:pPr algn="just"/>
            <a:r>
              <a:rPr lang="tr-TR" sz="2800" dirty="0" smtClean="0"/>
              <a:t>Karayolu </a:t>
            </a:r>
            <a:r>
              <a:rPr lang="tr-TR" sz="2800" dirty="0"/>
              <a:t>yapımına önem verildi. 1950'deki 1600 km'lik sert yol 10 yıl sonra 5400 km'ye çıkarıldı</a:t>
            </a:r>
            <a:r>
              <a:rPr lang="tr-TR" sz="2800" dirty="0" smtClean="0"/>
              <a:t>.</a:t>
            </a:r>
          </a:p>
          <a:p>
            <a:pPr algn="just"/>
            <a:r>
              <a:rPr lang="tr-TR" sz="2800" dirty="0" smtClean="0"/>
              <a:t>Marshall </a:t>
            </a:r>
            <a:r>
              <a:rPr lang="tr-TR" sz="2800" dirty="0"/>
              <a:t>Yardımı ile alınan kredilerin desteğiyle ithal makinalar alındı. </a:t>
            </a:r>
            <a:r>
              <a:rPr lang="tr-TR" sz="2800" i="1" dirty="0" smtClean="0"/>
              <a:t>1948 </a:t>
            </a:r>
            <a:r>
              <a:rPr lang="tr-TR" sz="2800" i="1" dirty="0"/>
              <a:t>yılında 1800 civarında olan traktör sayısı, 1957 yılına gelindiğinde 44.000’i aşmıştır.</a:t>
            </a:r>
            <a:r>
              <a:rPr lang="tr-TR" sz="2800" dirty="0"/>
              <a:t> Benzer artış </a:t>
            </a:r>
            <a:r>
              <a:rPr lang="tr-TR" sz="2800" i="1" dirty="0"/>
              <a:t>biçerdöver sayısında da görülmüştür. 1950 yılında yaklaşık 1000 olan biçerdöver sayısı, 1957 yılında 6000’e ulaşmıştır.</a:t>
            </a:r>
            <a:endParaRPr lang="tr-TR" sz="2800" dirty="0" smtClean="0"/>
          </a:p>
          <a:p>
            <a:pPr algn="just"/>
            <a:r>
              <a:rPr lang="tr-TR" sz="2800" dirty="0"/>
              <a:t> Ekip biçilen tarım alanları 1948'de 14.5 milyon hektarken 1956'da 22.5 milyon hektara çıkarıldı</a:t>
            </a:r>
            <a:r>
              <a:rPr lang="tr-TR" sz="2800" dirty="0" smtClean="0"/>
              <a:t>.</a:t>
            </a:r>
          </a:p>
          <a:p>
            <a:pPr algn="just"/>
            <a:r>
              <a:rPr lang="tr-TR" sz="2800" dirty="0"/>
              <a:t>Türkiye ekonomisi 1954 yılına kadar % 11- 13'lük bir büyüme gösterdi.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2018210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smtClean="0"/>
              <a:t>Makina </a:t>
            </a:r>
            <a:r>
              <a:rPr lang="tr-TR" dirty="0"/>
              <a:t>Kimya Endüstrisi Kurumu (MKE</a:t>
            </a:r>
            <a:r>
              <a:rPr lang="tr-TR" dirty="0" smtClean="0"/>
              <a:t>)</a:t>
            </a:r>
          </a:p>
          <a:p>
            <a:pPr marL="0" indent="0">
              <a:buNone/>
            </a:pPr>
            <a:r>
              <a:rPr lang="tr-TR" dirty="0" smtClean="0"/>
              <a:t>Devlet </a:t>
            </a:r>
            <a:r>
              <a:rPr lang="tr-TR" dirty="0"/>
              <a:t>Malzeme Ofisi (</a:t>
            </a:r>
            <a:r>
              <a:rPr lang="tr-TR" dirty="0" smtClean="0"/>
              <a:t>DMO)</a:t>
            </a:r>
          </a:p>
          <a:p>
            <a:pPr marL="0" indent="0">
              <a:buNone/>
            </a:pPr>
            <a:r>
              <a:rPr lang="tr-TR" dirty="0" smtClean="0"/>
              <a:t>Ereğli </a:t>
            </a:r>
            <a:r>
              <a:rPr lang="tr-TR" dirty="0"/>
              <a:t>Demir-Çelik </a:t>
            </a:r>
            <a:r>
              <a:rPr lang="tr-TR" dirty="0" smtClean="0"/>
              <a:t>Fabrikası</a:t>
            </a:r>
          </a:p>
          <a:p>
            <a:pPr marL="0" indent="0">
              <a:buNone/>
            </a:pPr>
            <a:r>
              <a:rPr lang="tr-TR" dirty="0" smtClean="0"/>
              <a:t>Türkiye </a:t>
            </a:r>
            <a:r>
              <a:rPr lang="tr-TR" dirty="0"/>
              <a:t>Selüloz ve Kağıt </a:t>
            </a:r>
            <a:r>
              <a:rPr lang="tr-TR" dirty="0" smtClean="0"/>
              <a:t>Fabrikası</a:t>
            </a:r>
          </a:p>
          <a:p>
            <a:pPr marL="0" indent="0">
              <a:buNone/>
            </a:pPr>
            <a:r>
              <a:rPr lang="tr-TR" dirty="0" smtClean="0"/>
              <a:t>Türkiye </a:t>
            </a:r>
            <a:r>
              <a:rPr lang="tr-TR" dirty="0"/>
              <a:t>Petrolleri Anonim </a:t>
            </a:r>
            <a:r>
              <a:rPr lang="tr-TR" dirty="0" smtClean="0"/>
              <a:t>Ortaklığı</a:t>
            </a:r>
          </a:p>
          <a:p>
            <a:pPr marL="0" indent="0">
              <a:buNone/>
            </a:pPr>
            <a:r>
              <a:rPr lang="tr-TR" dirty="0" smtClean="0"/>
              <a:t>Türk </a:t>
            </a:r>
            <a:r>
              <a:rPr lang="tr-TR" dirty="0"/>
              <a:t>Traktör </a:t>
            </a:r>
            <a:r>
              <a:rPr lang="tr-TR" dirty="0" smtClean="0"/>
              <a:t>Fabrikası</a:t>
            </a:r>
          </a:p>
          <a:p>
            <a:pPr marL="0" indent="0">
              <a:buNone/>
            </a:pPr>
            <a:r>
              <a:rPr lang="tr-TR" dirty="0" smtClean="0"/>
              <a:t>Et </a:t>
            </a:r>
            <a:r>
              <a:rPr lang="tr-TR" dirty="0"/>
              <a:t>ve Balık </a:t>
            </a:r>
            <a:r>
              <a:rPr lang="tr-TR" dirty="0" smtClean="0"/>
              <a:t>Kurumu</a:t>
            </a:r>
          </a:p>
        </p:txBody>
      </p:sp>
      <p:sp>
        <p:nvSpPr>
          <p:cNvPr id="4" name="Başlık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DEMOKRAT PARTİ DÖNEMİ ÖNEMLİ GELİŞMELER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4049170128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397</Words>
  <Application>Microsoft Office PowerPoint</Application>
  <PresentationFormat>Ekran Gösterisi (4:3)</PresentationFormat>
  <Paragraphs>115</Paragraphs>
  <Slides>24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24</vt:i4>
      </vt:variant>
    </vt:vector>
  </HeadingPairs>
  <TitlesOfParts>
    <vt:vector size="25" baseType="lpstr">
      <vt:lpstr>Ofis Teması</vt:lpstr>
      <vt:lpstr>1950-60 YILLARI ARASI TÜRKİYE</vt:lpstr>
      <vt:lpstr>DEMOKRAT PARTİ</vt:lpstr>
      <vt:lpstr>DEMOKRAT PARTİ</vt:lpstr>
      <vt:lpstr>CELAL BAYAR KİMDİR?</vt:lpstr>
      <vt:lpstr>PowerPoint Sunusu</vt:lpstr>
      <vt:lpstr>PowerPoint Sunusu</vt:lpstr>
      <vt:lpstr>PowerPoint Sunusu</vt:lpstr>
      <vt:lpstr>ADNAN MENDERES KİMDİR?</vt:lpstr>
      <vt:lpstr>PowerPoint Sunusu</vt:lpstr>
      <vt:lpstr>DEMOKRAT PARTİ DÖNEMİ  NÜFUS ve EĞİTİM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DEMOKRAT PARTİ DÖNEMİ ÖNEMLİ GELİŞMELER </vt:lpstr>
      <vt:lpstr>DEMOKRAT PARTİ DÖNEMİ ÖNEMLİ GELİŞMELER</vt:lpstr>
      <vt:lpstr>DEMOKRAT PARTİ DÖNEMİ ÖNEMLİ GELİŞMELER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1950-60 YILLARI ARASI TÜRKİYE</dc:title>
  <dc:creator>guliç</dc:creator>
  <cp:lastModifiedBy>guliç</cp:lastModifiedBy>
  <cp:revision>22</cp:revision>
  <dcterms:created xsi:type="dcterms:W3CDTF">2018-03-06T16:25:31Z</dcterms:created>
  <dcterms:modified xsi:type="dcterms:W3CDTF">2018-03-06T21:15:39Z</dcterms:modified>
</cp:coreProperties>
</file>