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74" r:id="rId5"/>
    <p:sldId id="259" r:id="rId6"/>
    <p:sldId id="260" r:id="rId7"/>
    <p:sldId id="261" r:id="rId8"/>
    <p:sldId id="262" r:id="rId9"/>
    <p:sldId id="263" r:id="rId10"/>
    <p:sldId id="264" r:id="rId11"/>
    <p:sldId id="265" r:id="rId12"/>
    <p:sldId id="266" r:id="rId13"/>
    <p:sldId id="291" r:id="rId14"/>
    <p:sldId id="267" r:id="rId15"/>
    <p:sldId id="268" r:id="rId16"/>
    <p:sldId id="269" r:id="rId17"/>
    <p:sldId id="270" r:id="rId18"/>
    <p:sldId id="271" r:id="rId19"/>
    <p:sldId id="272" r:id="rId20"/>
    <p:sldId id="273" r:id="rId21"/>
    <p:sldId id="298"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5" r:id="rId39"/>
    <p:sldId id="296"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Yuvarlatılmış Çapraz Köşeli Dikdörtgen"/>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Başlık"/>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tr-TR" smtClean="0"/>
              <a:t>Asıl başlık stili için tıklatın</a:t>
            </a:r>
            <a:endParaRPr kumimoji="0" lang="en-US"/>
          </a:p>
        </p:txBody>
      </p:sp>
      <p:sp>
        <p:nvSpPr>
          <p:cNvPr id="9" name="8 Alt Başlık"/>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0" name="9 Veri Yer Tutucusu"/>
          <p:cNvSpPr>
            <a:spLocks noGrp="1"/>
          </p:cNvSpPr>
          <p:nvPr>
            <p:ph type="dt" sz="half" idx="10"/>
          </p:nvPr>
        </p:nvSpPr>
        <p:spPr>
          <a:xfrm>
            <a:off x="5562600" y="6509004"/>
            <a:ext cx="3002280" cy="274320"/>
          </a:xfrm>
        </p:spPr>
        <p:txBody>
          <a:bodyPr vert="horz" rtlCol="0"/>
          <a:lstStyle>
            <a:extLst/>
          </a:lstStyle>
          <a:p>
            <a:fld id="{D9F75050-0E15-4C5B-92B0-66D068882F1F}" type="datetimeFigureOut">
              <a:rPr lang="tr-TR" smtClean="0"/>
              <a:pPr/>
              <a:t>25.04.2018</a:t>
            </a:fld>
            <a:endParaRPr lang="tr-TR"/>
          </a:p>
        </p:txBody>
      </p:sp>
      <p:sp>
        <p:nvSpPr>
          <p:cNvPr id="11" name="10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2" name="11 Altbilgi Yer Tutucusu"/>
          <p:cNvSpPr>
            <a:spLocks noGrp="1"/>
          </p:cNvSpPr>
          <p:nvPr>
            <p:ph type="ftr" sz="quarter" idx="12"/>
          </p:nvPr>
        </p:nvSpPr>
        <p:spPr>
          <a:xfrm>
            <a:off x="1600200" y="6509004"/>
            <a:ext cx="3907464" cy="274320"/>
          </a:xfrm>
        </p:spPr>
        <p:txBody>
          <a:bodyPr vert="horz" rtlCol="0"/>
          <a:lstStyle>
            <a:extLst/>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7" name="6 Dikdörtgen"/>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8" name="7 Veri Yer Tutucusu"/>
          <p:cNvSpPr>
            <a:spLocks noGrp="1"/>
          </p:cNvSpPr>
          <p:nvPr>
            <p:ph type="dt" sz="half" idx="10"/>
          </p:nvPr>
        </p:nvSpPr>
        <p:spPr>
          <a:xfrm>
            <a:off x="5562600" y="6513670"/>
            <a:ext cx="3002280" cy="274320"/>
          </a:xfrm>
        </p:spPr>
        <p:txBody>
          <a:bodyPr vert="horz" rtlCol="0"/>
          <a:lstStyle>
            <a:extLst/>
          </a:lstStyle>
          <a:p>
            <a:fld id="{D9F75050-0E15-4C5B-92B0-66D068882F1F}" type="datetimeFigureOut">
              <a:rPr lang="tr-TR" smtClean="0"/>
              <a:pPr/>
              <a:t>25.04.2018</a:t>
            </a:fld>
            <a:endParaRPr lang="tr-TR"/>
          </a:p>
        </p:txBody>
      </p:sp>
      <p:sp>
        <p:nvSpPr>
          <p:cNvPr id="9" name="8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13670"/>
            <a:ext cx="3907464" cy="274320"/>
          </a:xfrm>
        </p:spPr>
        <p:txBody>
          <a:bodyPr vert="horz" rtlCol="0"/>
          <a:lstStyle>
            <a:extLst/>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a:xfrm>
            <a:off x="8641080" y="6514568"/>
            <a:ext cx="464288" cy="274320"/>
          </a:xfrm>
        </p:spPr>
        <p:txBody>
          <a:bodyPr/>
          <a:lstStyle>
            <a:extLst/>
          </a:lstStyle>
          <a:p>
            <a:fld id="{B1DEFA8C-F947-479F-BE07-76B6B3F80BF1}" type="slidenum">
              <a:rPr lang="tr-TR" smtClean="0"/>
              <a:pPr/>
              <a:t>‹#›</a:t>
            </a:fld>
            <a:endParaRPr lang="tr-TR"/>
          </a:p>
        </p:txBody>
      </p:sp>
      <p:sp>
        <p:nvSpPr>
          <p:cNvPr id="10" name="9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9 Dikdörtgen"/>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Dikdörtgen"/>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Başlık"/>
          <p:cNvSpPr>
            <a:spLocks noGrp="1"/>
          </p:cNvSpPr>
          <p:nvPr>
            <p:ph type="title"/>
          </p:nvPr>
        </p:nvSpPr>
        <p:spPr>
          <a:xfrm>
            <a:off x="457200" y="251948"/>
            <a:ext cx="8229600"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a:xfrm>
            <a:off x="8641080" y="6514568"/>
            <a:ext cx="464288" cy="274320"/>
          </a:xfrm>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53218"/>
            <a:ext cx="8229600"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2"/>
      </p:bgRef>
    </p:bg>
    <p:spTree>
      <p:nvGrpSpPr>
        <p:cNvPr id="1" name=""/>
        <p:cNvGrpSpPr/>
        <p:nvPr/>
      </p:nvGrpSpPr>
      <p:grpSpPr>
        <a:xfrm>
          <a:off x="0" y="0"/>
          <a:ext cx="0" cy="0"/>
          <a:chOff x="0" y="0"/>
          <a:chExt cx="0" cy="0"/>
        </a:xfrm>
      </p:grpSpPr>
      <p:sp>
        <p:nvSpPr>
          <p:cNvPr id="8" name="7 Dikdörtgen"/>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963136" y="304800"/>
            <a:ext cx="3931920" cy="762000"/>
          </a:xfrm>
        </p:spPr>
        <p:txBody>
          <a:bodyPr anchor="b"/>
          <a:lstStyle>
            <a:lvl1pPr marL="0" algn="r">
              <a:buNone/>
              <a:defRPr sz="2000" b="1"/>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9" name="8 Veri Yer Tutucusu"/>
          <p:cNvSpPr>
            <a:spLocks noGrp="1"/>
          </p:cNvSpPr>
          <p:nvPr>
            <p:ph type="dt" sz="half" idx="10"/>
          </p:nvPr>
        </p:nvSpPr>
        <p:spPr>
          <a:xfrm>
            <a:off x="5562600" y="6513670"/>
            <a:ext cx="3002280" cy="274320"/>
          </a:xfrm>
        </p:spPr>
        <p:txBody>
          <a:bodyPr vert="horz" rtlCol="0"/>
          <a:lstStyle>
            <a:extLst/>
          </a:lstStyle>
          <a:p>
            <a:fld id="{D9F75050-0E15-4C5B-92B0-66D068882F1F}" type="datetimeFigureOut">
              <a:rPr lang="tr-TR" smtClean="0"/>
              <a:pPr/>
              <a:t>25.04.2018</a:t>
            </a:fld>
            <a:endParaRPr lang="tr-TR"/>
          </a:p>
        </p:txBody>
      </p:sp>
      <p:sp>
        <p:nvSpPr>
          <p:cNvPr id="10" name="9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1" name="10 Altbilgi Yer Tutucusu"/>
          <p:cNvSpPr>
            <a:spLocks noGrp="1"/>
          </p:cNvSpPr>
          <p:nvPr>
            <p:ph type="ftr" sz="quarter" idx="12"/>
          </p:nvPr>
        </p:nvSpPr>
        <p:spPr>
          <a:xfrm>
            <a:off x="1600200" y="6513670"/>
            <a:ext cx="3907464" cy="274320"/>
          </a:xfrm>
        </p:spPr>
        <p:txBody>
          <a:bodyPr vert="horz" rtlCol="0"/>
          <a:lstStyle>
            <a:extLst/>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3040443" y="4724400"/>
            <a:ext cx="5486400" cy="664536"/>
          </a:xfrm>
        </p:spPr>
        <p:txBody>
          <a:bodyPr anchor="b"/>
          <a:lstStyle>
            <a:lvl1pPr marL="0" algn="r">
              <a:buNone/>
              <a:defRPr sz="2000" b="1"/>
            </a:lvl1pPr>
            <a:extLst/>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13" name="12 Resim Yer Tutucusu"/>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tr-TR" smtClean="0">
                <a:solidFill>
                  <a:schemeClr val="lt1"/>
                </a:solidFill>
                <a:latin typeface="+mn-lt"/>
                <a:ea typeface="+mn-ea"/>
                <a:cs typeface="+mn-cs"/>
              </a:rPr>
              <a:t>Resim eklemek için simgeyi tıklatın</a:t>
            </a:r>
            <a:endParaRPr kumimoji="0" lang="en-US" dirty="0">
              <a:solidFill>
                <a:schemeClr val="lt1"/>
              </a:solidFill>
              <a:latin typeface="+mn-lt"/>
              <a:ea typeface="+mn-ea"/>
              <a:cs typeface="+mn-cs"/>
            </a:endParaRPr>
          </a:p>
        </p:txBody>
      </p:sp>
      <p:sp>
        <p:nvSpPr>
          <p:cNvPr id="8" name="7 Veri Yer Tutucusu"/>
          <p:cNvSpPr>
            <a:spLocks noGrp="1"/>
          </p:cNvSpPr>
          <p:nvPr>
            <p:ph type="dt" sz="half" idx="10"/>
          </p:nvPr>
        </p:nvSpPr>
        <p:spPr>
          <a:xfrm>
            <a:off x="5562600" y="6509004"/>
            <a:ext cx="3002280" cy="274320"/>
          </a:xfrm>
        </p:spPr>
        <p:txBody>
          <a:bodyPr vert="horz" rtlCol="0"/>
          <a:lstStyle>
            <a:extLst/>
          </a:lstStyle>
          <a:p>
            <a:fld id="{D9F75050-0E15-4C5B-92B0-66D068882F1F}" type="datetimeFigureOut">
              <a:rPr lang="tr-TR" smtClean="0"/>
              <a:pPr/>
              <a:t>25.04.2018</a:t>
            </a:fld>
            <a:endParaRPr lang="tr-TR"/>
          </a:p>
        </p:txBody>
      </p:sp>
      <p:sp>
        <p:nvSpPr>
          <p:cNvPr id="9" name="8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09004"/>
            <a:ext cx="3907464" cy="274320"/>
          </a:xfrm>
        </p:spPr>
        <p:txBody>
          <a:bodyPr vert="horz" rtlCol="0"/>
          <a:lstStyle>
            <a:extLst/>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lvl1pPr algn="l">
              <a:defRPr/>
            </a:lvl1pPr>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25.04.2018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Yuvarlatılmış Çapraz Köşeli Dikdörtgen"/>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Altbilgi Yer Tutucusu"/>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tr-TR"/>
          </a:p>
        </p:txBody>
      </p:sp>
      <p:sp>
        <p:nvSpPr>
          <p:cNvPr id="14" name="13 Veri Yer Tutucusu"/>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9F75050-0E15-4C5B-92B0-66D068882F1F}" type="datetimeFigureOut">
              <a:rPr lang="tr-TR" smtClean="0"/>
              <a:pPr/>
              <a:t>25.04.2018</a:t>
            </a:fld>
            <a:endParaRPr lang="tr-TR"/>
          </a:p>
        </p:txBody>
      </p:sp>
      <p:sp>
        <p:nvSpPr>
          <p:cNvPr id="23" name="22 Slayt Numarası Yer Tutucusu"/>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ATATÜRK DÖNEMİ EKONOMİ POLİTİKALARI</a:t>
            </a:r>
            <a:endParaRPr lang="tr-TR" dirty="0"/>
          </a:p>
        </p:txBody>
      </p:sp>
      <p:sp>
        <p:nvSpPr>
          <p:cNvPr id="3" name="2 Alt Başlık"/>
          <p:cNvSpPr>
            <a:spLocks noGrp="1"/>
          </p:cNvSpPr>
          <p:nvPr>
            <p:ph type="subTitle" idx="1"/>
          </p:nvPr>
        </p:nvSpPr>
        <p:spPr/>
        <p:txBody>
          <a:bodyPr/>
          <a:lstStyle/>
          <a:p>
            <a:r>
              <a:rPr lang="tr-TR" dirty="0" smtClean="0"/>
              <a:t>1929-1938</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5839861"/>
          </a:xfrm>
        </p:spPr>
        <p:txBody>
          <a:bodyPr>
            <a:normAutofit fontScale="92500" lnSpcReduction="10000"/>
          </a:bodyPr>
          <a:lstStyle/>
          <a:p>
            <a:r>
              <a:rPr lang="tr-TR" dirty="0" smtClean="0"/>
              <a:t>1923-1929 Döneminde özel girişime dayalı bir sanayileşme politikası benimsenmiş, özel girişimin çabaları sayesinde sanayileşmenin ve buna bağlı olarak kalkınmanın gerçekleşeceği beklenmiştir.</a:t>
            </a:r>
          </a:p>
          <a:p>
            <a:r>
              <a:rPr lang="tr-TR" dirty="0" smtClean="0"/>
              <a:t>Ancak uygulama sonunda yönetici kadrosunun beklentilerinin gerisinde sonuçlar gerçekleşmiştir. Bu sebeple hükümet söz konusu dönemde özel girişimciler tarafından gerçekleştirilen sanayileşmenin hızından ve yapısından memnun olmamışlardır (Altıparmak, 2002: 37). </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1929 Büyük Dünya Bunalımının da etkisi ile devletçi bir sanayileşme modeli arayışına giren Türkiye Cumhuriyeti, bu dönemde dünyadaki ilk planlama deneyimlerinden biri olarak kabul edilen sanayi planları doğrultusunda planlı bir sanayileşme sürecini gerçekleştirmiştir.</a:t>
            </a: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Devletçi sanayileşme, yatırım malları üretimini hedef alan endüstri üreten endüstri tipi bir sanayileşme değil temel tüketim ve ara malı üretimine yönelik ithal ikameci bir sanayileşme modelidir (Parasız, 1998:50-51). </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1930 tarihli İktisadi Vaziyetimize Dair Rapor ile başlayan çalışmalar SSCB’nin teknik ve mali yardımıyla hayat bulmuştur. Daha sonra Amerikalı uzmanların raporlarından da faydalanılarak 1934 yılında sanayide planlı dönem başlatılmıştır (</a:t>
            </a:r>
            <a:r>
              <a:rPr lang="tr-TR" dirty="0" err="1" smtClean="0"/>
              <a:t>Soyak</a:t>
            </a:r>
            <a:r>
              <a:rPr lang="tr-TR" dirty="0" smtClean="0"/>
              <a:t>, 2003: 172). </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1930’lu yıllarda Türkiye’de izlenen devletçi ekonomi politikalarının şekillenmesinde aşağıdaki faktörlerin etkili olduğunu söylemek mümkündür (Parasız, 1998: 29):</a:t>
            </a:r>
          </a:p>
          <a:p>
            <a:pPr marL="514350" indent="-514350">
              <a:buFont typeface="+mj-lt"/>
              <a:buAutoNum type="arabicPeriod"/>
            </a:pPr>
            <a:endParaRPr lang="tr-TR" dirty="0" smtClean="0">
              <a:solidFill>
                <a:srgbClr val="FF0000"/>
              </a:solidFill>
            </a:endParaRPr>
          </a:p>
          <a:p>
            <a:pPr marL="514350" indent="-514350">
              <a:buNone/>
            </a:pPr>
            <a:r>
              <a:rPr lang="tr-TR" dirty="0" smtClean="0"/>
              <a:t>     1. 1923-1929 yıları arasında izlenen liberal ekonomi politikalarından arzulanan sonuç elde edilememesi,</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2.1929 Büyük Dünya Bunalımının dünya ölçeğinde tüm ekonomileri olumsuz etkilemesi,</a:t>
            </a:r>
          </a:p>
          <a:p>
            <a:pPr>
              <a:buNone/>
            </a:pPr>
            <a:endParaRPr lang="tr-TR" dirty="0" smtClean="0"/>
          </a:p>
          <a:p>
            <a:pPr>
              <a:buNone/>
            </a:pPr>
            <a:r>
              <a:rPr lang="tr-TR" dirty="0" smtClean="0"/>
              <a:t>3. SSCB’de uygulanmakta olan planlı ekonomi politikalarının ilk sonuçlarının başarılı olması,</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dirty="0" smtClean="0"/>
              <a:t>4. Klasik ekonomi politikalarının 1929 bunalımına çözüm üretememesi üzerine devletin ekonomiye müdahalesini savunan görüşlerin popülerlik kazanması.</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1929 Büyük Dünya Bunalımının Türkiye Ekonomisine Etkileri</a:t>
            </a:r>
            <a:endParaRPr lang="tr-TR" dirty="0"/>
          </a:p>
        </p:txBody>
      </p:sp>
      <p:sp>
        <p:nvSpPr>
          <p:cNvPr id="3" name="2 İçerik Yer Tutucusu"/>
          <p:cNvSpPr>
            <a:spLocks noGrp="1"/>
          </p:cNvSpPr>
          <p:nvPr>
            <p:ph idx="1"/>
          </p:nvPr>
        </p:nvSpPr>
        <p:spPr/>
        <p:txBody>
          <a:bodyPr/>
          <a:lstStyle/>
          <a:p>
            <a:r>
              <a:rPr lang="tr-TR" dirty="0" smtClean="0"/>
              <a:t>1929 Büyük Dünya Bunalımı, kapitalizmin ortaya çıkmasından bu yana ekonomik sistemlerin yaşadığı en büyük kriz olmuştur.</a:t>
            </a:r>
          </a:p>
          <a:p>
            <a:r>
              <a:rPr lang="tr-TR" dirty="0" smtClean="0"/>
              <a:t>Büyük Dünya Bunalımının Türkiye ekonomisini etkilemesi para değerindeki düşüşle başlamış ardından ihraç malları fiyatlarındaki azalmalar boy göstermiştir.</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smtClean="0"/>
              <a:t>Dış ticaret oranlarının sürekli gerilemesi, iç ticaret oranlarına daha yüksek bir seviyede yansımış, tarım ürünlerindeki fiyat azalması sanayi ürünleri fiyatlarından daha fazla olmuştur.</a:t>
            </a:r>
          </a:p>
          <a:p>
            <a:r>
              <a:rPr lang="tr-TR" dirty="0" smtClean="0"/>
              <a:t>Bu da tarım üretiminde gerileme yaratmış, piyasaya açılmanın ve para ekonomisine geçişin sınırlı oranda gerçekleştiği Türkiye ekonomisinde bir gerilemeye sebep olmuştur</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8186766" cy="2143116"/>
          </a:xfrm>
        </p:spPr>
        <p:txBody>
          <a:bodyPr>
            <a:normAutofit fontScale="90000"/>
          </a:bodyPr>
          <a:lstStyle/>
          <a:p>
            <a:r>
              <a:rPr lang="tr-TR" dirty="0" smtClean="0"/>
              <a:t>TÜRKİYE’NİN OLUMSUZ YÖNDE ETKİLENMESİ DİĞER ÜLKELERE GÖRE DAHA HAFİF OLMUŞTUR.</a:t>
            </a:r>
            <a:endParaRPr lang="tr-TR" dirty="0"/>
          </a:p>
        </p:txBody>
      </p:sp>
      <p:sp>
        <p:nvSpPr>
          <p:cNvPr id="3" name="2 İçerik Yer Tutucusu"/>
          <p:cNvSpPr>
            <a:spLocks noGrp="1"/>
          </p:cNvSpPr>
          <p:nvPr>
            <p:ph idx="1"/>
          </p:nvPr>
        </p:nvSpPr>
        <p:spPr>
          <a:xfrm>
            <a:off x="457200" y="2143115"/>
            <a:ext cx="8229600" cy="4029401"/>
          </a:xfrm>
        </p:spPr>
        <p:txBody>
          <a:bodyPr>
            <a:normAutofit fontScale="92500"/>
          </a:bodyPr>
          <a:lstStyle/>
          <a:p>
            <a:r>
              <a:rPr lang="tr-TR" dirty="0" smtClean="0"/>
              <a:t>1. Türkiye ekonomisinin dünya ekonomisine entegrasyon seviyesinin </a:t>
            </a:r>
            <a:r>
              <a:rPr lang="tr-TR" dirty="0" err="1" smtClean="0"/>
              <a:t>nisbi</a:t>
            </a:r>
            <a:r>
              <a:rPr lang="tr-TR" dirty="0" smtClean="0"/>
              <a:t> düşüklüğü</a:t>
            </a:r>
          </a:p>
          <a:p>
            <a:r>
              <a:rPr lang="tr-TR" dirty="0" smtClean="0"/>
              <a:t>2. ihracatın sadece tarım ürünlerine dayanmayıp çeşitli sektörleri de içermesi.</a:t>
            </a:r>
          </a:p>
          <a:p>
            <a:r>
              <a:rPr lang="tr-TR" dirty="0" smtClean="0"/>
              <a:t>3. Türkiye’nin kendi kendine yeten bir ekonomiye sahip olmasıdır (Başkaya, 2004: 74).</a:t>
            </a: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BÜYÜK DÜNYA BUNALIMINA YÖNELİK ALINAN ÖNLEMLER</a:t>
            </a:r>
            <a:endParaRPr lang="tr-TR" dirty="0"/>
          </a:p>
        </p:txBody>
      </p:sp>
      <p:sp>
        <p:nvSpPr>
          <p:cNvPr id="3" name="2 İçerik Yer Tutucusu"/>
          <p:cNvSpPr>
            <a:spLocks noGrp="1"/>
          </p:cNvSpPr>
          <p:nvPr>
            <p:ph idx="1"/>
          </p:nvPr>
        </p:nvSpPr>
        <p:spPr/>
        <p:txBody>
          <a:bodyPr/>
          <a:lstStyle/>
          <a:p>
            <a:r>
              <a:rPr lang="tr-TR" dirty="0" smtClean="0"/>
              <a:t>1. Kamu harcamalarını kamu gelirlerine uygun olarak dengelemek </a:t>
            </a:r>
          </a:p>
          <a:p>
            <a:endParaRPr lang="tr-TR" dirty="0" smtClean="0"/>
          </a:p>
          <a:p>
            <a:r>
              <a:rPr lang="tr-TR" dirty="0" smtClean="0"/>
              <a:t>2. • İthalata sınırlamalar getirerek, dış ticaretin açık değil fazla vermesini sağlamak.</a:t>
            </a:r>
            <a:r>
              <a:rPr lang="es-ES" dirty="0" smtClean="0"/>
              <a:t> (Kepenek ve Yentürk, 2001: 67)</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r>
              <a:rPr lang="tr-TR" dirty="0"/>
              <a:t>Türkiye'de İçişleri Bakanlığı'nın 1934 tarihli raporunda ekonomiye empoze edilen serbest ticaretin etkileri şu </a:t>
            </a:r>
            <a:r>
              <a:rPr lang="tr-TR" dirty="0" err="1"/>
              <a:t>şekilede</a:t>
            </a:r>
            <a:r>
              <a:rPr lang="tr-TR" dirty="0"/>
              <a:t> açıkça ortaya konulmaktadır: "</a:t>
            </a:r>
            <a:r>
              <a:rPr lang="tr-TR" dirty="0">
                <a:solidFill>
                  <a:srgbClr val="FFFF00"/>
                </a:solidFill>
              </a:rPr>
              <a:t>Gümrük kapıları ardına kadar açık tutulduğu dönemde Avrupa'dan ithal edilen ipekli kumaşlar Bilecik dutluklarının </a:t>
            </a:r>
            <a:r>
              <a:rPr lang="tr-TR" dirty="0" err="1">
                <a:solidFill>
                  <a:srgbClr val="FFFF00"/>
                </a:solidFill>
              </a:rPr>
              <a:t>harab</a:t>
            </a:r>
            <a:r>
              <a:rPr lang="tr-TR" dirty="0">
                <a:solidFill>
                  <a:srgbClr val="FFFF00"/>
                </a:solidFill>
              </a:rPr>
              <a:t> olmasına neden oldu. 1821'de 600 adet el tezgahına sahip bulunan Üsküdar'da 40 tezgah kaldı. Aynı şekilde 1812'de 3000 tezgah bulunan </a:t>
            </a:r>
            <a:r>
              <a:rPr lang="tr-TR" dirty="0" err="1">
                <a:solidFill>
                  <a:srgbClr val="FFFF00"/>
                </a:solidFill>
              </a:rPr>
              <a:t>Tırnova'da</a:t>
            </a:r>
            <a:r>
              <a:rPr lang="tr-TR" dirty="0">
                <a:solidFill>
                  <a:srgbClr val="FFFF00"/>
                </a:solidFill>
              </a:rPr>
              <a:t> tezgah adedi 1000'e indi. Mensucat (dokuma) sanayiinin çöküşü diğer sanayi dallarını da etkiledi. Memlekette sanayinin bir gün tekrar canlanacağı ümidi hemen hemen yok gibiydi." </a:t>
            </a:r>
          </a:p>
        </p:txBody>
      </p:sp>
    </p:spTree>
    <p:extLst>
      <p:ext uri="{BB962C8B-B14F-4D97-AF65-F5344CB8AC3E}">
        <p14:creationId xmlns:p14="http://schemas.microsoft.com/office/powerpoint/2010/main" val="3715846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BİRİNCİ BEŞ YILLIK SANAYİ PLANI</a:t>
            </a:r>
            <a:endParaRPr lang="tr-TR" dirty="0"/>
          </a:p>
        </p:txBody>
      </p:sp>
      <p:sp>
        <p:nvSpPr>
          <p:cNvPr id="3" name="2 İçerik Yer Tutucusu"/>
          <p:cNvSpPr>
            <a:spLocks noGrp="1"/>
          </p:cNvSpPr>
          <p:nvPr>
            <p:ph idx="1"/>
          </p:nvPr>
        </p:nvSpPr>
        <p:spPr/>
        <p:txBody>
          <a:bodyPr/>
          <a:lstStyle/>
          <a:p>
            <a:r>
              <a:rPr lang="tr-TR" dirty="0" smtClean="0"/>
              <a:t>Devletçi sanayileşme, 1933’te hazırlanan sanayileşme programı doğrultusunda 1934 yılında uygulamaya konulan Birinci Beş Yıllık Sanayi Planı ile başlatılmıştır</a:t>
            </a:r>
          </a:p>
          <a:p>
            <a:pPr>
              <a:buNone/>
            </a:pPr>
            <a:r>
              <a:rPr lang="tr-TR" dirty="0" smtClean="0"/>
              <a:t> (Sevgi, 1994:50).</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Birinci Beş Yıllık Sanayi Planı sadece sanayi sektörünü kapsamakta tarım ve hizmetler sektörünü içermemekteydi. 1930’larda sanayi sektörünün GSMH içindeki payı %15 olduğu düşünülürse ekonominin %85’i plan dışında kalmaktaydı (</a:t>
            </a:r>
            <a:r>
              <a:rPr lang="tr-TR" dirty="0" err="1" smtClean="0"/>
              <a:t>Beyarslan</a:t>
            </a:r>
            <a:r>
              <a:rPr lang="tr-TR" dirty="0" smtClean="0"/>
              <a:t>, 1982:38). </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BİRİNCİ BEŞ YILLIK SANAYİ PLANININ BAŞLICA AMAÇLARI</a:t>
            </a:r>
            <a:endParaRPr lang="tr-TR" dirty="0"/>
          </a:p>
        </p:txBody>
      </p:sp>
      <p:sp>
        <p:nvSpPr>
          <p:cNvPr id="3" name="2 İçerik Yer Tutucusu"/>
          <p:cNvSpPr>
            <a:spLocks noGrp="1"/>
          </p:cNvSpPr>
          <p:nvPr>
            <p:ph idx="1"/>
          </p:nvPr>
        </p:nvSpPr>
        <p:spPr/>
        <p:txBody>
          <a:bodyPr>
            <a:normAutofit lnSpcReduction="10000"/>
          </a:bodyPr>
          <a:lstStyle/>
          <a:p>
            <a:r>
              <a:rPr lang="tr-TR" dirty="0" smtClean="0"/>
              <a:t>1.Ana hammaddeleri ülkede yetişen veya kısa zamanda temini mümkün görülen sanayi dallarını ele alması</a:t>
            </a:r>
          </a:p>
          <a:p>
            <a:r>
              <a:rPr lang="tr-TR" dirty="0" smtClean="0"/>
              <a:t>2. Kurulacak bu fabrikalar büyük sermaye ve teknik güce ihtiyaç gösteren fabrikalar oldukları için kuruluşlarının devlete veya milli kuruluşlara bırakılması</a:t>
            </a:r>
          </a:p>
          <a:p>
            <a:r>
              <a:rPr lang="tr-TR" dirty="0" smtClean="0"/>
              <a:t>3. Kurulması düşünülen fabrikaların üretim kapasitelerinin ihtiyaç ve tüketim ile doğru orantılı olmasıdır</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Birinci Beş Yıllık Sanayi Planı ile kurulması öngörülen ve büyük ölçüde gerçekleştirilen sanayi beş ana grupta toplanmaktaydı. Bunlar sırasıyla (Sevgi, 1994:51): </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1. Dokuma Sektörü (Pamuk, Kendir, Yün)</a:t>
            </a:r>
          </a:p>
          <a:p>
            <a:r>
              <a:rPr lang="tr-TR" dirty="0" smtClean="0"/>
              <a:t>2.</a:t>
            </a:r>
            <a:r>
              <a:rPr lang="sv-SE" dirty="0" smtClean="0"/>
              <a:t> • Maden Sektörü (Demir-Çelik, Kükürt, Bakır) </a:t>
            </a:r>
            <a:endParaRPr lang="tr-TR" dirty="0" smtClean="0"/>
          </a:p>
          <a:p>
            <a:r>
              <a:rPr lang="tr-TR" dirty="0" smtClean="0"/>
              <a:t>3. Kağıt Sektörü (Selüloz) </a:t>
            </a:r>
          </a:p>
          <a:p>
            <a:r>
              <a:rPr lang="tr-TR" dirty="0" smtClean="0"/>
              <a:t>4. Kimya Sektörü (Suni İpek, Fosforik Asit, Süper Fosfat, Kireç Kaymağı, </a:t>
            </a:r>
            <a:r>
              <a:rPr lang="tr-TR" dirty="0" err="1" smtClean="0"/>
              <a:t>Posata</a:t>
            </a:r>
            <a:r>
              <a:rPr lang="tr-TR" dirty="0" smtClean="0"/>
              <a:t>, Kibrit) </a:t>
            </a:r>
          </a:p>
          <a:p>
            <a:r>
              <a:rPr lang="tr-TR" dirty="0" smtClean="0"/>
              <a:t>5. Taş-Toprak Sektörü (Cam, Çimento, Şişe, Seramik) </a:t>
            </a: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Sanayi dallarında 20 fabrikanın kurulması ve bu fabrikalar için 43.453.000 TL yatırılması öngörülmüştür.</a:t>
            </a:r>
          </a:p>
          <a:p>
            <a:r>
              <a:rPr lang="tr-TR" dirty="0" smtClean="0"/>
              <a:t>Bu fabrikalar için gerekli olan finansman Sümerbank ve İş Bankası tarafından karşılanmıştır.</a:t>
            </a:r>
          </a:p>
          <a:p>
            <a:r>
              <a:rPr lang="tr-TR" dirty="0" smtClean="0"/>
              <a:t>Finansmanın temel kaynağını tüketim malları üzerine konulan vergiler oluşturmuştur (Parasız, 1998:50).</a:t>
            </a: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İKİNCİ BEŞ YILLIK KALKINMA PLANI</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Birinci Beş Yıllık Sanayi Planı’nın içerdiği süre dolmadan 1936’dan sonra İkinci Beş Yıllık Sanayi Planı hazırlıklarına girişilmiştir.</a:t>
            </a:r>
          </a:p>
          <a:p>
            <a:r>
              <a:rPr lang="tr-TR" dirty="0"/>
              <a:t>Mustafa Kemal 1938-1942 yıllarını kapsayan İkinci Sınai Kalkınma planlarının, ölümünden 1-1,5 yıl kadar önceleri, hasta ve tedavi altında iken sabanlara kadar uyumayıp, Başbakan ve diğer yetkilileri yanına alarak, bizzat hazırlanmasını yürütmüştür</a:t>
            </a:r>
            <a:r>
              <a:rPr lang="tr-TR" dirty="0" smtClean="0"/>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Hastalığının ilerlediği bu aylarda, Dolmabahçe Sarayında hasta döşeğinde iken, o zamanın Başbakanı Celal Bayar'ı Dolmabahçe Sarayına çağırtmış, özellikle Birinci Plandaki yarım kalan yatırımların tamamlanmasını, İkinci Plandaki yatırımların mutlaka gerçekleşmesini ve demiryollarının daha da gelişmesini önemle emretmiştir. </a:t>
            </a:r>
          </a:p>
          <a:p>
            <a:r>
              <a:rPr lang="tr-TR" dirty="0" smtClean="0"/>
              <a:t>İkinci </a:t>
            </a:r>
            <a:r>
              <a:rPr lang="tr-TR" dirty="0"/>
              <a:t>Beş Yıllık Sanayi Planı ara malları ve yatırım malları üretimine öncelik vermekteydi.</a:t>
            </a:r>
          </a:p>
          <a:p>
            <a:r>
              <a:rPr lang="tr-TR" dirty="0" err="1"/>
              <a:t>Elektirifikasyon</a:t>
            </a:r>
            <a:r>
              <a:rPr lang="tr-TR" dirty="0"/>
              <a:t>, madencilik ve limanlar gibi altyapısal gelişmeleri dikkate alındı.</a:t>
            </a:r>
          </a:p>
          <a:p>
            <a:pPr marL="0" indent="0">
              <a:buNone/>
            </a:pPr>
            <a:endParaRPr lang="tr-TR" dirty="0"/>
          </a:p>
        </p:txBody>
      </p:sp>
    </p:spTree>
    <p:extLst>
      <p:ext uri="{BB962C8B-B14F-4D97-AF65-F5344CB8AC3E}">
        <p14:creationId xmlns:p14="http://schemas.microsoft.com/office/powerpoint/2010/main" val="139008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İkinci Beş Yıllık Sanayi Planı’nın bir bakıma kendine yeterlilik ilkesine önem verdiği ve ilk planın doğal bir uzantısı olduğu söylenebilir. Ancak İkinci Beş Yıllık Sanayi Planı, II. Dünya Savaşı nedeniyle uygulamaya konulamamıştır (Kepenek ve </a:t>
            </a:r>
            <a:r>
              <a:rPr lang="tr-TR" dirty="0" err="1" smtClean="0"/>
              <a:t>Yentürk</a:t>
            </a:r>
            <a:r>
              <a:rPr lang="tr-TR" dirty="0" smtClean="0"/>
              <a:t>, 2001:68). </a:t>
            </a:r>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ATATÜRK’ÜN DEVLETÇİLİK POLİTİKASI</a:t>
            </a:r>
            <a:endParaRPr lang="tr-TR" dirty="0"/>
          </a:p>
        </p:txBody>
      </p:sp>
      <p:sp>
        <p:nvSpPr>
          <p:cNvPr id="3" name="2 İçerik Yer Tutucusu"/>
          <p:cNvSpPr>
            <a:spLocks noGrp="1"/>
          </p:cNvSpPr>
          <p:nvPr>
            <p:ph idx="1"/>
          </p:nvPr>
        </p:nvSpPr>
        <p:spPr/>
        <p:txBody>
          <a:bodyPr/>
          <a:lstStyle/>
          <a:p>
            <a:r>
              <a:rPr lang="tr-TR" dirty="0" smtClean="0"/>
              <a:t>Dönemin uygulamaları ve devleti yönetenlerin bu konudaki görüşleri incelendiğinde devletçilik uygulamasının bir doktrin gereği değil pragmatik bir zihniyetle benimsendiği anlaşılacaktır.</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Atatürk’ün devletçiliğinin ekonomi politikasını yönlendirme açısından en iyi açıklaması yine kendisine aittir: “</a:t>
            </a:r>
            <a:r>
              <a:rPr lang="tr-TR" dirty="0" smtClean="0">
                <a:solidFill>
                  <a:srgbClr val="FFFF00"/>
                </a:solidFill>
              </a:rPr>
              <a:t>Bizim izlemeyi uygun gördüğümüz devletçilik prensibi bütün üretim araçlarını özel girişimden alarak, milleti tamamen başka temeller içinde düzenlemek amacı güden, özel girişimlere ve faaliyetlere meydan bırakmayan sosyalizm prensibine dayanan kolektivist, komünizm gibi bir sistem değildir. Bizim izlediğimiz devletçilik, özel girişimi esas tutmakla beraber, mümkün olduğu kadar milleti refaha, ülkeyi imara eriştirmek için milletin genel ve yüksek </a:t>
            </a:r>
            <a:r>
              <a:rPr lang="tr-TR" dirty="0" smtClean="0">
                <a:solidFill>
                  <a:srgbClr val="FFFF00"/>
                </a:solidFill>
              </a:rPr>
              <a:t>faydasını </a:t>
            </a:r>
            <a:r>
              <a:rPr lang="tr-TR" dirty="0" smtClean="0">
                <a:solidFill>
                  <a:srgbClr val="FFFF00"/>
                </a:solidFill>
              </a:rPr>
              <a:t>gerektirdiği işlerde – özellikle ekonomik anlamda – devleti gerçek anlamda ilgili kılmaktır</a:t>
            </a:r>
            <a:r>
              <a:rPr lang="tr-TR" dirty="0" smtClean="0"/>
              <a:t>.</a:t>
            </a: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Atatürk’ün bu sözlerinden uygulanan devletçiliğin </a:t>
            </a:r>
            <a:r>
              <a:rPr lang="tr-TR" dirty="0" err="1" smtClean="0"/>
              <a:t>doktriner</a:t>
            </a:r>
            <a:r>
              <a:rPr lang="tr-TR" dirty="0" smtClean="0"/>
              <a:t> bir yanının olmadığı fakat bir zorunluluk sonucu ortaya çıktığı ve özel girişimi savunduğu anlaşılmaktadır (Altıparmak, 2002:39). </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428604"/>
            <a:ext cx="8286808" cy="1032324"/>
          </a:xfrm>
        </p:spPr>
        <p:txBody>
          <a:bodyPr>
            <a:noAutofit/>
          </a:bodyPr>
          <a:lstStyle/>
          <a:p>
            <a:pPr algn="ctr"/>
            <a:r>
              <a:rPr lang="tr-TR" sz="3600" dirty="0" smtClean="0"/>
              <a:t>ATATÜRK’ÜN 1933 YILINDA AÇIKLADIĞI DEVLETÇİLİK İLKELERİ</a:t>
            </a:r>
            <a:endParaRPr lang="tr-TR" sz="3600" dirty="0"/>
          </a:p>
        </p:txBody>
      </p:sp>
      <p:sp>
        <p:nvSpPr>
          <p:cNvPr id="3" name="2 İçerik Yer Tutucusu"/>
          <p:cNvSpPr>
            <a:spLocks noGrp="1"/>
          </p:cNvSpPr>
          <p:nvPr>
            <p:ph idx="1"/>
          </p:nvPr>
        </p:nvSpPr>
        <p:spPr>
          <a:xfrm>
            <a:off x="457200" y="1571613"/>
            <a:ext cx="8229600" cy="4600904"/>
          </a:xfrm>
        </p:spPr>
        <p:txBody>
          <a:bodyPr>
            <a:normAutofit fontScale="92500" lnSpcReduction="20000"/>
          </a:bodyPr>
          <a:lstStyle/>
          <a:p>
            <a:r>
              <a:rPr lang="tr-TR" dirty="0" smtClean="0"/>
              <a:t>1. Özel teşebbüs esastır. Ancak özel teşebbüsün ele alamadığı sektör devlet yatırımlarıyla sağlanacaktır. </a:t>
            </a:r>
          </a:p>
          <a:p>
            <a:r>
              <a:rPr lang="tr-TR" dirty="0" smtClean="0"/>
              <a:t>2. Devlet teşebbüsleri esas itibariyle sanayi sektörü için söz konusu olacaktır. Özel girişimi ve devlet teşebbüslerini finansal bakımdan desteklemek üzere devlet tarafından bankalar kurulacaktır. Tarımda devletin rolü olmayacaktır. Devlet tarımda araştırma amacıyla çiftlikler kuracak ve çiftçilere teknoloji aktaracaktır. </a:t>
            </a:r>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3. Özel teşebbüs herhangi bir alanda yeterince uzmanlaştığı takdirde o sektör kamudan özel teşebbüse devredilecektir. </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Devletçilik döneminin ana hedefleri; özellikle sanayideki üretim artışı yoluyla hızla kalkınmak, ödemeler bilançosunu iyileştirmek, ekonomik büyüme sağlamak, tarımsal ve sosyal reformlar aracılığıyla hayat standardını yükseltmek ve ekonomik bağımsızlığı elde etmekti. </a:t>
            </a: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600" dirty="0" smtClean="0"/>
              <a:t>1929-1938 DÖNEMİ TÜRKİYE EKONOMİSİNİN DURUMU</a:t>
            </a:r>
            <a:endParaRPr lang="tr-TR" sz="3600" dirty="0"/>
          </a:p>
        </p:txBody>
      </p:sp>
      <p:sp>
        <p:nvSpPr>
          <p:cNvPr id="3" name="2 İçerik Yer Tutucusu"/>
          <p:cNvSpPr>
            <a:spLocks noGrp="1"/>
          </p:cNvSpPr>
          <p:nvPr>
            <p:ph idx="1"/>
          </p:nvPr>
        </p:nvSpPr>
        <p:spPr/>
        <p:txBody>
          <a:bodyPr>
            <a:normAutofit lnSpcReduction="10000"/>
          </a:bodyPr>
          <a:lstStyle/>
          <a:p>
            <a:r>
              <a:rPr lang="tr-TR" dirty="0" smtClean="0"/>
              <a:t>1928 yılında Osmanlı borçlarının ödenmesi ve 1929 Büyük Dünya Bunalımının etkileri sebebiyle</a:t>
            </a:r>
          </a:p>
          <a:p>
            <a:pPr>
              <a:buNone/>
            </a:pPr>
            <a:r>
              <a:rPr lang="tr-TR" dirty="0" smtClean="0"/>
              <a:t>   zayıf olan özel girişimin devlet teşvikleri ile kalkınması mümkün görünmüyordu.</a:t>
            </a:r>
          </a:p>
          <a:p>
            <a:r>
              <a:rPr lang="tr-TR" dirty="0" smtClean="0"/>
              <a:t>Dünya pazarlarında tahıl ve hammadde fiyatlarının düşmesi Türkiye’nin ihracat gelirlerini düşürmüş ve devletin müdahaleci bir yapıya bürünmesine sebep olmuştur.</a:t>
            </a:r>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11 Haziran 1930 yılında 1715 sayılı kanunla TCMB kurulmuştur.</a:t>
            </a:r>
          </a:p>
          <a:p>
            <a:r>
              <a:rPr lang="tr-TR" dirty="0" smtClean="0"/>
              <a:t>Anonim şirket statüsünde kurulan </a:t>
            </a:r>
            <a:r>
              <a:rPr lang="tr-TR" dirty="0" err="1" smtClean="0"/>
              <a:t>TCMB’nin</a:t>
            </a:r>
            <a:r>
              <a:rPr lang="tr-TR" dirty="0" smtClean="0"/>
              <a:t> hisselerinin bir kısmı maaşlarından taksitle kesilmek üzere devlet memurlarına satılmış, hazinenin payı ise %15 ile sınırlandırılmıştır.</a:t>
            </a:r>
          </a:p>
          <a:p>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Bankanın işlevleri 1938 yılında yapılan bir kanun değişikliği ile kamu kuruluşlarının finansmanını sağlayacak şekilde genişletilmiştir (Bahar, 2004:162).</a:t>
            </a:r>
          </a:p>
          <a:p>
            <a:r>
              <a:rPr lang="tr-TR" dirty="0" smtClean="0"/>
              <a:t>1929 yılına kadar Türk Lirası’nda görülen göreceli istikrarın dünya ekonomik bunalımının etkisi ile bozulması sonucu çıkarılan 20 Şubat 1930 Tarih ve 1568 Sayılı Türk Parasının Kıymetini Koruma Hakkında Kanun; döviz üzerindeki devlet kontrolünün güçlenmesini sağlamıştır(</a:t>
            </a:r>
            <a:r>
              <a:rPr lang="tr-TR" dirty="0" err="1" smtClean="0"/>
              <a:t>Akgönül</a:t>
            </a:r>
            <a:r>
              <a:rPr lang="tr-TR" dirty="0" smtClean="0"/>
              <a:t>, 2001:121). </a:t>
            </a: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t>BU DÖNEMDE KURULAN BANKALAR</a:t>
            </a:r>
            <a:endParaRPr lang="tr-TR" dirty="0"/>
          </a:p>
        </p:txBody>
      </p:sp>
      <p:sp>
        <p:nvSpPr>
          <p:cNvPr id="3" name="2 İçerik Yer Tutucusu"/>
          <p:cNvSpPr>
            <a:spLocks noGrp="1"/>
          </p:cNvSpPr>
          <p:nvPr>
            <p:ph idx="1"/>
          </p:nvPr>
        </p:nvSpPr>
        <p:spPr/>
        <p:txBody>
          <a:bodyPr/>
          <a:lstStyle/>
          <a:p>
            <a:r>
              <a:rPr lang="tr-TR" dirty="0" smtClean="0"/>
              <a:t>Sümerbank,</a:t>
            </a:r>
          </a:p>
          <a:p>
            <a:r>
              <a:rPr lang="tr-TR" dirty="0" smtClean="0"/>
              <a:t>Etibank</a:t>
            </a:r>
          </a:p>
          <a:p>
            <a:r>
              <a:rPr lang="tr-TR" dirty="0" smtClean="0"/>
              <a:t>Denizbank</a:t>
            </a:r>
          </a:p>
          <a:p>
            <a:r>
              <a:rPr lang="tr-TR" dirty="0" smtClean="0"/>
              <a:t>Belediyeler Bankası</a:t>
            </a:r>
          </a:p>
          <a:p>
            <a:r>
              <a:rPr lang="tr-TR" dirty="0" smtClean="0"/>
              <a:t>Türkiye Halk Bankası</a:t>
            </a:r>
          </a:p>
          <a:p>
            <a:r>
              <a:rPr lang="tr-TR" dirty="0" smtClean="0"/>
              <a:t>T.C. Ziraat Bankası (Yeni Düzenleme ile) </a:t>
            </a:r>
          </a:p>
          <a:p>
            <a:r>
              <a:rPr lang="tr-TR" dirty="0" smtClean="0"/>
              <a:t>Türk Ticaret Bankasıdır</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Türkiye’de 21’i yerel, 2’si devlet bankası, 9’u da yabancı banka olmak üzere 32 banka faaliyetine son vermiştir (Paçacı, 1998:3401). </a:t>
            </a:r>
          </a:p>
          <a:p>
            <a:r>
              <a:rPr lang="tr-TR" dirty="0" smtClean="0"/>
              <a:t>1929 Büyük Dünya Bunalımı sonucu vergi gelirlerinin düşmesi sebebiyle, 1931’de İktisadi Buhran Vergisi, 1933’te Muvazene Vergisi ve 1936’da Hava Kuvvetlerine Yardım Vergisi getirilmiştir. Bu vergiler, çalışan kesim ile kazanç vergisi mükelleflerini vergilendirmekteydi (Korkmaz, 1998:3415). </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Bu dönemde 1934 yılında Bakırköy Bez Fabrikası, Keçiborlu Kükürt Fabrikası, 1935’te Kayseri Bez Fabrikası, Paşabahçe Cam Fabrikası, Zonguldak Türk Antrasit Fabrikası, 1936’da İzmit Birinci Kağıt Fabrikası ve Çubuk Barajı, 1937’de Nazilli Basma Fabrikası ile Ereğli Bez Fabrikası, 1938’de Gemlik Suni İpek Fabrikası, Bursa Merinos Fabrikası ve Divriği Demir Madeni İşletmesi açılmıştır.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YENİ AÇILAN KURUMLAR</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Başvekalet İstatistik Genel Müdürlüğü (1930), </a:t>
            </a:r>
          </a:p>
          <a:p>
            <a:r>
              <a:rPr lang="tr-TR" dirty="0" smtClean="0"/>
              <a:t>Tekel Genel Müdürlüğü (1931), </a:t>
            </a:r>
          </a:p>
          <a:p>
            <a:r>
              <a:rPr lang="tr-TR" dirty="0" smtClean="0"/>
              <a:t>PTT Genel Müdürlüğü (1933), </a:t>
            </a:r>
          </a:p>
          <a:p>
            <a:r>
              <a:rPr lang="tr-TR" dirty="0" smtClean="0"/>
              <a:t>Hava Yolları İşletmesi (1933), </a:t>
            </a:r>
          </a:p>
          <a:p>
            <a:r>
              <a:rPr lang="tr-TR" dirty="0" smtClean="0"/>
              <a:t>Türkiye Şeker Fabrikaları Genel Müdürlüğü (1935), </a:t>
            </a:r>
          </a:p>
          <a:p>
            <a:r>
              <a:rPr lang="tr-TR" dirty="0" smtClean="0"/>
              <a:t>Maden Tetkik Arama Enstitüsü (1935), </a:t>
            </a:r>
          </a:p>
          <a:p>
            <a:r>
              <a:rPr lang="tr-TR" dirty="0" smtClean="0"/>
              <a:t>Elektrik İşleri </a:t>
            </a:r>
            <a:r>
              <a:rPr lang="tr-TR" dirty="0" err="1" smtClean="0"/>
              <a:t>Etüd</a:t>
            </a:r>
            <a:r>
              <a:rPr lang="tr-TR" dirty="0" smtClean="0"/>
              <a:t> İdaresi (1935), </a:t>
            </a:r>
          </a:p>
          <a:p>
            <a:r>
              <a:rPr lang="tr-TR" dirty="0" smtClean="0"/>
              <a:t>Tapu Kadastro Umum Müdürlüğü (1936), Devlet Meteoroloji İşleri Genel Müdürlüğü (1937)(Coşkun, 2003:76). </a:t>
            </a:r>
          </a:p>
          <a:p>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Bu dönemde, tarım alanında yaşanılan en önemli gelişme, 1932 yılında Ziraat Bankasına bağlı olarak kurulan ve 1938’de bağımsız bir kamu kuruluşu olarak Toprak </a:t>
            </a:r>
            <a:r>
              <a:rPr lang="tr-TR" dirty="0" err="1" smtClean="0"/>
              <a:t>Mahsülleri</a:t>
            </a:r>
            <a:r>
              <a:rPr lang="tr-TR" dirty="0" smtClean="0"/>
              <a:t> Ofisi (TMO) adını alan kurumsal düzenlemedir (Kepenek ve </a:t>
            </a:r>
            <a:r>
              <a:rPr lang="tr-TR" dirty="0" err="1" smtClean="0"/>
              <a:t>Yentürk</a:t>
            </a:r>
            <a:r>
              <a:rPr lang="tr-TR" dirty="0" smtClean="0"/>
              <a:t>, 2001:71). </a:t>
            </a:r>
            <a:endParaRPr lang="tr-T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Madencilik alanında bu dönemde kamu girişimciliği 1935 yılında Maden Tetkik Arama Enstitüsü ve Etibank’ın kurulması ile büyük bir ivme kazanmıştır. Madencilik alanındaki kamu faaliyetleri iki taraftan yürütülmüştür. İlk olarak taş kömürü ve bakır madenlerinin işletme yetkisi Fransız ve Alman ortaklığından 1936 yılında alınmıştır. Daha sonra kamulaştırmalar ile birlikte krom ve demir başta olmak üzere madenler ile ilgili üretim ve arama çalışmaları yaygınlaştırılmıştır (Kepenek ve </a:t>
            </a:r>
            <a:r>
              <a:rPr lang="tr-TR" dirty="0" err="1" smtClean="0"/>
              <a:t>Yentürk</a:t>
            </a:r>
            <a:r>
              <a:rPr lang="tr-TR" dirty="0" smtClean="0"/>
              <a:t>, 2001:73). </a:t>
            </a:r>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SONUÇ</a:t>
            </a:r>
            <a:endParaRPr lang="tr-TR" dirty="0"/>
          </a:p>
        </p:txBody>
      </p:sp>
      <p:sp>
        <p:nvSpPr>
          <p:cNvPr id="3" name="İçerik Yer Tutucusu 2"/>
          <p:cNvSpPr>
            <a:spLocks noGrp="1"/>
          </p:cNvSpPr>
          <p:nvPr>
            <p:ph idx="1"/>
          </p:nvPr>
        </p:nvSpPr>
        <p:spPr/>
        <p:txBody>
          <a:bodyPr>
            <a:normAutofit lnSpcReduction="10000"/>
          </a:bodyPr>
          <a:lstStyle/>
          <a:p>
            <a:r>
              <a:rPr lang="tr-TR" dirty="0"/>
              <a:t>Atatürk'ün ekonomi politikası bağımsızlık temelleri üzerine oturtulmuş ulusal bir </a:t>
            </a:r>
            <a:r>
              <a:rPr lang="tr-TR" dirty="0" smtClean="0"/>
              <a:t>politikadır.</a:t>
            </a:r>
          </a:p>
          <a:p>
            <a:r>
              <a:rPr lang="tr-TR" dirty="0"/>
              <a:t>1929 Bunalımı sonucu bütün dünya ekonomisi büyük bir ekonomik çöküntü içindeyken Türkiye 1930'lu yıllarda ulusal bir sanayileşme hamlesini başlatmış, 1930-32 döneminde yıllık ortalama yüzde 3.5, 1933-39 döneminde ise yüzde 8.1 </a:t>
            </a:r>
            <a:r>
              <a:rPr lang="tr-TR" dirty="0" err="1"/>
              <a:t>lik</a:t>
            </a:r>
            <a:r>
              <a:rPr lang="tr-TR" dirty="0"/>
              <a:t> bir büyüme sağ1amıştır</a:t>
            </a:r>
          </a:p>
        </p:txBody>
      </p:sp>
    </p:spTree>
    <p:extLst>
      <p:ext uri="{BB962C8B-B14F-4D97-AF65-F5344CB8AC3E}">
        <p14:creationId xmlns:p14="http://schemas.microsoft.com/office/powerpoint/2010/main" val="34117084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407813"/>
          </a:xfrm>
        </p:spPr>
        <p:txBody>
          <a:bodyPr>
            <a:normAutofit fontScale="92500" lnSpcReduction="20000"/>
          </a:bodyPr>
          <a:lstStyle/>
          <a:p>
            <a:r>
              <a:rPr lang="tr-TR" dirty="0"/>
              <a:t>B</a:t>
            </a:r>
            <a:r>
              <a:rPr lang="tr-TR" dirty="0" smtClean="0"/>
              <a:t>u </a:t>
            </a:r>
            <a:r>
              <a:rPr lang="tr-TR" dirty="0"/>
              <a:t>dönemin ekonomi politikasını başarılı bir milli bir sanayileşme çabası olarak </a:t>
            </a:r>
            <a:r>
              <a:rPr lang="tr-TR" dirty="0" smtClean="0"/>
              <a:t>yorumlanabilir.</a:t>
            </a:r>
          </a:p>
          <a:p>
            <a:r>
              <a:rPr lang="tr-TR" dirty="0"/>
              <a:t>Mustafa Kemal'in, demokratik ve modern ekonomik kalkınma sistem ve ilkeleri doğrultusunda, yayılma politikasından uzak, her ülkenin kendi sınırları ve toprakları içerisinde </a:t>
            </a:r>
            <a:r>
              <a:rPr lang="tr-TR" dirty="0" err="1"/>
              <a:t>sosyo</a:t>
            </a:r>
            <a:r>
              <a:rPr lang="tr-TR" dirty="0"/>
              <a:t>-ekonomik kalkınma mücadelesi yapmasının en mantıklı yol olduğu prensiplerini, İkinci Dünya Savaşı'ndan sonra, asırların deneyimine sahip Avrupa Ülkeleri tek tek oluşturmaya </a:t>
            </a:r>
            <a:r>
              <a:rPr lang="tr-TR" dirty="0" smtClean="0"/>
              <a:t>başlamışlardır.</a:t>
            </a:r>
            <a:endParaRPr lang="tr-TR" dirty="0"/>
          </a:p>
        </p:txBody>
      </p:sp>
    </p:spTree>
    <p:extLst>
      <p:ext uri="{BB962C8B-B14F-4D97-AF65-F5344CB8AC3E}">
        <p14:creationId xmlns:p14="http://schemas.microsoft.com/office/powerpoint/2010/main" val="35072651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öküm">
  <a:themeElements>
    <a:clrScheme name="Döküm">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Döküm">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öküm">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160</TotalTime>
  <Words>1769</Words>
  <Application>Microsoft Office PowerPoint</Application>
  <PresentationFormat>Ekran Gösterisi (4:3)</PresentationFormat>
  <Paragraphs>96</Paragraphs>
  <Slides>39</Slides>
  <Notes>0</Notes>
  <HiddenSlides>0</HiddenSlides>
  <MMClips>0</MMClips>
  <ScaleCrop>false</ScaleCrop>
  <HeadingPairs>
    <vt:vector size="4" baseType="variant">
      <vt:variant>
        <vt:lpstr>Tema</vt:lpstr>
      </vt:variant>
      <vt:variant>
        <vt:i4>1</vt:i4>
      </vt:variant>
      <vt:variant>
        <vt:lpstr>Slayt Başlıkları</vt:lpstr>
      </vt:variant>
      <vt:variant>
        <vt:i4>39</vt:i4>
      </vt:variant>
    </vt:vector>
  </HeadingPairs>
  <TitlesOfParts>
    <vt:vector size="40" baseType="lpstr">
      <vt:lpstr>Döküm</vt:lpstr>
      <vt:lpstr>ATATÜRK DÖNEMİ EKONOMİ POLİTİKALARI</vt:lpstr>
      <vt:lpstr>PowerPoint Sunusu</vt:lpstr>
      <vt:lpstr>PowerPoint Sunusu</vt:lpstr>
      <vt:lpstr>PowerPoint Sunusu</vt:lpstr>
      <vt:lpstr>PowerPoint Sunusu</vt:lpstr>
      <vt:lpstr>PowerPoint Sunusu</vt:lpstr>
      <vt:lpstr>PowerPoint Sunusu</vt:lpstr>
      <vt:lpstr>PowerPoint Sunusu</vt:lpstr>
      <vt:lpstr>1929 Büyük Dünya Bunalımının Türkiye Ekonomisine Etkileri</vt:lpstr>
      <vt:lpstr>PowerPoint Sunusu</vt:lpstr>
      <vt:lpstr>TÜRKİYE’NİN OLUMSUZ YÖNDE ETKİLENMESİ DİĞER ÜLKELERE GÖRE DAHA HAFİF OLMUŞTUR.</vt:lpstr>
      <vt:lpstr>BÜYÜK DÜNYA BUNALIMINA YÖNELİK ALINAN ÖNLEMLER</vt:lpstr>
      <vt:lpstr>PowerPoint Sunusu</vt:lpstr>
      <vt:lpstr>BİRİNCİ BEŞ YILLIK SANAYİ PLANI</vt:lpstr>
      <vt:lpstr>PowerPoint Sunusu</vt:lpstr>
      <vt:lpstr>BİRİNCİ BEŞ YILLIK SANAYİ PLANININ BAŞLICA AMAÇLARI</vt:lpstr>
      <vt:lpstr>PowerPoint Sunusu</vt:lpstr>
      <vt:lpstr>PowerPoint Sunusu</vt:lpstr>
      <vt:lpstr>PowerPoint Sunusu</vt:lpstr>
      <vt:lpstr>İKİNCİ BEŞ YILLIK KALKINMA PLANI</vt:lpstr>
      <vt:lpstr>PowerPoint Sunusu</vt:lpstr>
      <vt:lpstr>PowerPoint Sunusu</vt:lpstr>
      <vt:lpstr>ATATÜRK’ÜN DEVLETÇİLİK POLİTİKASI</vt:lpstr>
      <vt:lpstr>PowerPoint Sunusu</vt:lpstr>
      <vt:lpstr>PowerPoint Sunusu</vt:lpstr>
      <vt:lpstr>ATATÜRK’ÜN 1933 YILINDA AÇIKLADIĞI DEVLETÇİLİK İLKELERİ</vt:lpstr>
      <vt:lpstr>PowerPoint Sunusu</vt:lpstr>
      <vt:lpstr>PowerPoint Sunusu</vt:lpstr>
      <vt:lpstr>1929-1938 DÖNEMİ TÜRKİYE EKONOMİSİNİN DURUMU</vt:lpstr>
      <vt:lpstr>PowerPoint Sunusu</vt:lpstr>
      <vt:lpstr>PowerPoint Sunusu</vt:lpstr>
      <vt:lpstr>BU DÖNEMDE KURULAN BANKALAR</vt:lpstr>
      <vt:lpstr>PowerPoint Sunusu</vt:lpstr>
      <vt:lpstr>PowerPoint Sunusu</vt:lpstr>
      <vt:lpstr>YENİ AÇILAN KURUMLAR</vt:lpstr>
      <vt:lpstr>PowerPoint Sunusu</vt:lpstr>
      <vt:lpstr>PowerPoint Sunusu</vt:lpstr>
      <vt:lpstr>SONUÇ</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ATATÜRK DÖNEMİ EKONOMİ POLİTİKALARI</dc:title>
  <dc:creator>Mudur Yardimcisi</dc:creator>
  <cp:lastModifiedBy>Windows Kullanıcısı</cp:lastModifiedBy>
  <cp:revision>9</cp:revision>
  <dcterms:created xsi:type="dcterms:W3CDTF">2018-04-17T12:09:04Z</dcterms:created>
  <dcterms:modified xsi:type="dcterms:W3CDTF">2018-04-25T13:46:00Z</dcterms:modified>
</cp:coreProperties>
</file>