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364"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65"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66"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21.04.2019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21.04.2019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B4CEC30-D4C9-46A4-943D-41D388CB50DE}"/>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5386641D-BA9C-40EC-AAE9-7047AAC59EAC}"/>
              </a:ext>
            </a:extLst>
          </p:cNvPr>
          <p:cNvSpPr>
            <a:spLocks noGrp="1"/>
          </p:cNvSpPr>
          <p:nvPr>
            <p:ph type="subTitle" idx="1"/>
          </p:nvPr>
        </p:nvSpPr>
        <p:spPr/>
        <p:txBody>
          <a:bodyPr/>
          <a:lstStyle/>
          <a:p>
            <a:endParaRPr lang="tr-TR" dirty="0"/>
          </a:p>
        </p:txBody>
      </p:sp>
      <p:pic>
        <p:nvPicPr>
          <p:cNvPr id="5" name="Resim 4">
            <a:extLst>
              <a:ext uri="{FF2B5EF4-FFF2-40B4-BE49-F238E27FC236}">
                <a16:creationId xmlns:a16="http://schemas.microsoft.com/office/drawing/2014/main" id="{CE9AB90E-8EA6-44B7-B7E1-1B550ACB0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484784"/>
            <a:ext cx="7918647" cy="4464495"/>
          </a:xfrm>
          <a:prstGeom prst="rect">
            <a:avLst/>
          </a:prstGeom>
        </p:spPr>
      </p:pic>
    </p:spTree>
    <p:extLst>
      <p:ext uri="{BB962C8B-B14F-4D97-AF65-F5344CB8AC3E}">
        <p14:creationId xmlns:p14="http://schemas.microsoft.com/office/powerpoint/2010/main" val="381400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solidFill>
                  <a:srgbClr val="FF0000"/>
                </a:solidFill>
              </a:rPr>
              <a:t>ATATÜRK DÖNEMİ KÜLTÜR POLİTİKALARI</a:t>
            </a:r>
          </a:p>
        </p:txBody>
      </p:sp>
      <p:sp>
        <p:nvSpPr>
          <p:cNvPr id="3" name="2 İçerik Yer Tutucusu"/>
          <p:cNvSpPr>
            <a:spLocks noGrp="1"/>
          </p:cNvSpPr>
          <p:nvPr>
            <p:ph idx="1"/>
          </p:nvPr>
        </p:nvSpPr>
        <p:spPr/>
        <p:txBody>
          <a:bodyPr>
            <a:normAutofit/>
          </a:bodyPr>
          <a:lstStyle/>
          <a:p>
            <a:r>
              <a:rPr lang="tr-TR" dirty="0"/>
              <a:t>29 Ekim 1923’te Türkiye’de cumhuriyet ilan edildiği zaman yeni rejimin en önemli sorunlarından birisi Türkiye’de bir cumhuriyet kültürü oluşturabilmekti. Osmanlı Devleti’nin altı yüz yıllık uzun devlet hayatında temel alınan olgu çok uluslu bir yap› ve bu yapının yanında İslam dininin etkisi ile oluşan bir kültürel birikimdi. </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Şimdi bu birikimin yerine yepyeni bir anlayışın eseri olarak cumhuriyet rejimini kurmak oldukça zordu. Bu zorluk daha “</a:t>
            </a:r>
            <a:r>
              <a:rPr lang="tr-TR" i="1" dirty="0"/>
              <a:t>cumhuriyet</a:t>
            </a:r>
            <a:r>
              <a:rPr lang="tr-TR" dirty="0"/>
              <a:t>” sözcüğünün ilk kez açıkça ifade edildiği 1923 yılı Eylül ayının sonlarından itibaren kendini göstermeye başladı.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Türk halkı, yaklaşık son iki yüz yıldır büyük bir değişim süreci yaşamıştı. Bu değişim toplumda kültürel aç›dan da sarsıntılara ve karmaşalara yol açmıştı. Bu karışıklık günümüzde de devam etmektedir. “</a:t>
            </a:r>
            <a:r>
              <a:rPr lang="tr-TR" i="1" dirty="0"/>
              <a:t>Tarihin köprüsü</a:t>
            </a:r>
            <a:r>
              <a:rPr lang="tr-TR" dirty="0"/>
              <a:t>” olarak adlandırılan Anadolu üzerinde yaşayan Türkler, tarihin değişik dönemlerinden kalma değişik kültürlerin varlıklarını sürdürdükleri toplumsal yap›y› bugün de yaşatmaktadırlar.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Anadolu’nun çeşitli yöreleri birbirlerinden çok farklı kültürleri bünyesinde barındırmaktadır. Trakya’da Avrupa kültürünün, Ege’de Akdeniz kültürünün, güney illerinde Arap kültürünün, doğuda Fars kültürünün kuzeydoğuda ise Kafkas kültürünün etkileri dikkatimizi çeker. Orta Anadolu’da ise tarihin değişik dönemlerinden kalma kültürel değerler bugünün kültürel değerlerinin potasında erimeye çalışmaktadır.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Görüldüğü üzere Türk toplumunun içinde barınan farklı kültürel değerler değişik gruplar›n ve kültürel anlayışların gündeme gelmesine neden olmuştu. Türkiye bir anlamda farklı kültürlerin birbirleriyle mücadele alan›d›r. Atatürk, tüm bu farklı kültürel anlayışlar› akılcı ve yerinde bir değerlendirmeye tabi tutarak, “</a:t>
            </a:r>
            <a:r>
              <a:rPr lang="tr-TR" i="1" dirty="0"/>
              <a:t>ortak ulusal bir cumhuriyet kültürü</a:t>
            </a:r>
            <a:r>
              <a:rPr lang="tr-TR" dirty="0"/>
              <a:t>” oluşturma çabasına yönelmişti.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i="1" dirty="0"/>
              <a:t>Peki, Kültür Nedir?</a:t>
            </a:r>
            <a:br>
              <a:rPr lang="tr-TR" dirty="0"/>
            </a:br>
            <a:endParaRPr lang="tr-TR" dirty="0"/>
          </a:p>
        </p:txBody>
      </p:sp>
      <p:sp>
        <p:nvSpPr>
          <p:cNvPr id="3" name="2 İçerik Yer Tutucusu"/>
          <p:cNvSpPr>
            <a:spLocks noGrp="1"/>
          </p:cNvSpPr>
          <p:nvPr>
            <p:ph idx="1"/>
          </p:nvPr>
        </p:nvSpPr>
        <p:spPr/>
        <p:txBody>
          <a:bodyPr/>
          <a:lstStyle/>
          <a:p>
            <a:r>
              <a:rPr lang="tr-TR" dirty="0"/>
              <a:t>Kültür; “</a:t>
            </a:r>
            <a:r>
              <a:rPr lang="tr-TR" i="1" dirty="0"/>
              <a:t>bir toplumda geçerli olan ve gelenek halinde devam eden her</a:t>
            </a:r>
            <a:r>
              <a:rPr lang="tr-TR" dirty="0"/>
              <a:t> </a:t>
            </a:r>
            <a:r>
              <a:rPr lang="tr-TR" i="1" dirty="0"/>
              <a:t>türlü dil, duygu, düşünce, inanç, sanat ve yaşayış öğelerinin tümü</a:t>
            </a:r>
            <a:r>
              <a:rPr lang="tr-TR" dirty="0"/>
              <a:t>” olarak</a:t>
            </a:r>
            <a:r>
              <a:rPr lang="tr-TR" i="1" dirty="0"/>
              <a:t> </a:t>
            </a:r>
            <a:r>
              <a:rPr lang="tr-TR" dirty="0"/>
              <a:t>tanımlandığında halk›n tüm etkinliklerini içine al›r. Dolayısıyla kültürün kaynağı da “</a:t>
            </a:r>
            <a:r>
              <a:rPr lang="tr-TR" i="1" dirty="0"/>
              <a:t>halk</a:t>
            </a:r>
            <a:r>
              <a:rPr lang="tr-TR" dirty="0"/>
              <a:t>” </a:t>
            </a:r>
            <a:r>
              <a:rPr lang="tr-TR" dirty="0" err="1"/>
              <a:t>tı</a:t>
            </a:r>
            <a:r>
              <a:rPr lang="tr-TR" dirty="0"/>
              <a:t>.</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Atatürk’ün, Osmanlı İmparatorluğu’nun yıkılması, parça parça olan Anadolu’daki halk›n bir merkezî otorite etrafında toplanarak emperyalist güçlere kafa tutması, onlar› toprağından atması, uygarlık yarışında çağdaş ülkeler düzeyine ulaşmak ve onu aşmak amacı vardı.</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TBMM’nin açılması Türk tarihinde Türklerin tarih sahnesine çıkışından itibaren var olan milletleşme anlayışında köklü bir değişiklik yapmıştır. Bu tam bir “kültür </a:t>
            </a:r>
            <a:r>
              <a:rPr lang="tr-TR" dirty="0" err="1"/>
              <a:t>devrimi”dir</a:t>
            </a:r>
            <a:r>
              <a:rPr lang="tr-TR" dirty="0"/>
              <a:t> ve bundan sonra yap›lan bütün reformlar da “</a:t>
            </a:r>
            <a:r>
              <a:rPr lang="tr-TR" i="1" dirty="0"/>
              <a:t>Atatürk Önderliğinde Kültür</a:t>
            </a:r>
            <a:r>
              <a:rPr lang="tr-TR" dirty="0"/>
              <a:t> </a:t>
            </a:r>
            <a:r>
              <a:rPr lang="tr-TR" i="1" dirty="0"/>
              <a:t>Devrimi</a:t>
            </a:r>
            <a:r>
              <a:rPr lang="tr-TR" dirty="0"/>
              <a:t>”</a:t>
            </a:r>
            <a:r>
              <a:rPr lang="tr-TR" i="1" dirty="0"/>
              <a:t> </a:t>
            </a:r>
            <a:r>
              <a:rPr lang="tr-TR" dirty="0"/>
              <a:t>olarak adlandırılır.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Atatürk devrimini niçin bu isimle</a:t>
            </a:r>
            <a:r>
              <a:rPr lang="tr-TR" i="1" dirty="0"/>
              <a:t> </a:t>
            </a:r>
            <a:r>
              <a:rPr lang="tr-TR" dirty="0"/>
              <a:t>adlandırmak gerekir? Bunun cevabı Atatürk’ün şu sözlerinde yer al›r: “</a:t>
            </a:r>
            <a:r>
              <a:rPr lang="tr-TR" i="1" dirty="0"/>
              <a:t>Türkiye Cumhuriyeti’nin temeli kültürdür... Kültür okumak, anlamak,</a:t>
            </a:r>
            <a:r>
              <a:rPr lang="tr-TR" dirty="0"/>
              <a:t> </a:t>
            </a:r>
            <a:r>
              <a:rPr lang="tr-TR" i="1" dirty="0"/>
              <a:t>görebilmek, görebildiğinden mana ç›karmak, intibah almak, düşünmek, zekâyı terbiye etmektir. Yine insan, enerjisiyle ve fakat tabiat›n ona iltifat edildikçe tükenmez yardımıyla, yükselen, genişleyen insan zekâsı, hudutsuz kavrayış anlamında “insanım” diyen bir </a:t>
            </a:r>
            <a:r>
              <a:rPr lang="tr-TR" i="1" dirty="0" err="1"/>
              <a:t>vasf</a:t>
            </a:r>
            <a:r>
              <a:rPr lang="tr-TR" i="1" dirty="0"/>
              <a:t>-ı mahsusu olur.</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i="1" dirty="0"/>
              <a:t>İnsan, hareket ve faaliyetin, yani dinamizmin ifadesidir. Bu böyle olunca kültür, yukarıda işaret ettiğimiz, insanlık vasfında insan olabilmek için bir esasî unsurdur. Bunu k›saca izah edelim: Kültür, tabiatın yüksek feyzleriyle mesut olmaktır</a:t>
            </a:r>
            <a:r>
              <a:rPr lang="tr-TR" dirty="0"/>
              <a:t>”. Atatürk’ün yaptığı tanım, toplumun tüm hayat›n› içerir. O</a:t>
            </a:r>
            <a:r>
              <a:rPr lang="tr-TR" i="1" dirty="0"/>
              <a:t> </a:t>
            </a:r>
            <a:r>
              <a:rPr lang="tr-TR" dirty="0"/>
              <a:t>nedenle de onun sağlığında yap›lanlar tüm Türkiye’de “</a:t>
            </a:r>
            <a:r>
              <a:rPr lang="tr-TR" i="1" dirty="0"/>
              <a:t>devrimler dönemi</a:t>
            </a:r>
            <a:r>
              <a:rPr lang="tr-TR" dirty="0"/>
              <a:t>” olarak kabul edilir ve bu bir kültür hareketidir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Atatürk Önderliğinde Kültür Devriminin temelinde kişinin kulluktan çıkarak vatandaş olması, toplumun ise ümmet olmaktan kurtularak ulus bilincine erişmesi yatar. Bu ise insanın aklını kullanması ve bilimi esas almasıyla mümkündür. Kişinin aydınlanması esasına dayanır</a:t>
            </a:r>
            <a:r>
              <a:rPr lang="tr-TR" baseline="30000" dirty="0"/>
              <a:t>(3)</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100" b="1" dirty="0"/>
              <a:t>ATATÜRK’ÜN KÜLTÜR POLİTİKASININ ESASLARI</a:t>
            </a:r>
            <a:br>
              <a:rPr lang="tr-TR" dirty="0"/>
            </a:br>
            <a:endParaRPr lang="tr-TR" dirty="0"/>
          </a:p>
        </p:txBody>
      </p:sp>
      <p:sp>
        <p:nvSpPr>
          <p:cNvPr id="3" name="2 İçerik Yer Tutucusu"/>
          <p:cNvSpPr>
            <a:spLocks noGrp="1"/>
          </p:cNvSpPr>
          <p:nvPr>
            <p:ph idx="1"/>
          </p:nvPr>
        </p:nvSpPr>
        <p:spPr/>
        <p:txBody>
          <a:bodyPr>
            <a:normAutofit/>
          </a:bodyPr>
          <a:lstStyle/>
          <a:p>
            <a:r>
              <a:rPr lang="tr-TR" dirty="0"/>
              <a:t>Atatürk, Millî Mücadele’yi millî olan maddî ve manevî güçlerle başarmıştır. Bunun için ilk önce irade-i </a:t>
            </a:r>
            <a:r>
              <a:rPr lang="tr-TR" dirty="0" err="1"/>
              <a:t>milliyeyi</a:t>
            </a:r>
            <a:r>
              <a:rPr lang="tr-TR" dirty="0"/>
              <a:t> yani millet iradesini harekete geçirmiş, daha sonra da hâkimiyet-i </a:t>
            </a:r>
            <a:r>
              <a:rPr lang="tr-TR" dirty="0" err="1"/>
              <a:t>milliyeyi</a:t>
            </a:r>
            <a:r>
              <a:rPr lang="tr-TR" dirty="0"/>
              <a:t> yani milletin kendi kendini idaresi prensibini yerleştirmiştir.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Diğer bir ifadeyle, hep milleti ön plânda tutmuştur. O’nun medeniyet-kültür savaşı da yine millet için ve millî olmuştur. O, bir yazarın dediği gibi, Türk kültürü üzerindeki Arap, Fars ve Avrupalı perdesini kaldırarak onun gerçek kimliğini ortaya çıkarmak ve Cumhuriyet nesillerine yeni, orijinal bir kültür zemini bırakmak için gayret sarf etmiştir. O’nun bu politikasını maddeler hâlinde şöyle sıralayabiliriz:</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100" dirty="0"/>
              <a:t>1- Devlet ve fikir hayatını lâik bir zemine oturtmak</a:t>
            </a:r>
            <a:br>
              <a:rPr lang="tr-TR" dirty="0"/>
            </a:br>
            <a:endParaRPr lang="tr-TR" dirty="0"/>
          </a:p>
        </p:txBody>
      </p:sp>
      <p:sp>
        <p:nvSpPr>
          <p:cNvPr id="3" name="2 İçerik Yer Tutucusu"/>
          <p:cNvSpPr>
            <a:spLocks noGrp="1"/>
          </p:cNvSpPr>
          <p:nvPr>
            <p:ph idx="1"/>
          </p:nvPr>
        </p:nvSpPr>
        <p:spPr/>
        <p:txBody>
          <a:bodyPr>
            <a:normAutofit fontScale="92500" lnSpcReduction="10000"/>
          </a:bodyPr>
          <a:lstStyle/>
          <a:p>
            <a:r>
              <a:rPr lang="tr-TR" dirty="0"/>
              <a:t>Bu amaçla Atatürk, kazanılan istiklâlin muhafaza edilebilmesi için devletin siyasî yapısını, hukuk sistemini, millî eğitim-öğretimini, sosyal yapısını, fikrî hayatını donmuş kalıplardan çıkarıp bilimin, aklın ve zamanın ihtiyaçlarına göre düzenleyen çalışmalar yapmıştır. Saltanatın, hilafetin kaldırılması, Cumhuriyetin ilânı, </a:t>
            </a:r>
            <a:r>
              <a:rPr lang="tr-TR" dirty="0" err="1"/>
              <a:t>tevhid</a:t>
            </a:r>
            <a:r>
              <a:rPr lang="tr-TR" dirty="0"/>
              <a:t>-i </a:t>
            </a:r>
            <a:r>
              <a:rPr lang="tr-TR" dirty="0" err="1"/>
              <a:t>tedrisât</a:t>
            </a:r>
            <a:r>
              <a:rPr lang="tr-TR" dirty="0"/>
              <a:t> (eğitim-öğretimin birleştirilmesi), medenî kanunların çıkarılması; kadın haklarındaki düzenlemeler vb. hep bunun sonucudur.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a:t>2- Kültürü millî tarih zemininde yapılandırmak</a:t>
            </a:r>
            <a:br>
              <a:rPr lang="tr-TR" sz="2800" dirty="0"/>
            </a:br>
            <a:endParaRPr lang="tr-TR" sz="2800" dirty="0"/>
          </a:p>
        </p:txBody>
      </p:sp>
      <p:sp>
        <p:nvSpPr>
          <p:cNvPr id="3" name="2 İçerik Yer Tutucusu"/>
          <p:cNvSpPr>
            <a:spLocks noGrp="1"/>
          </p:cNvSpPr>
          <p:nvPr>
            <p:ph idx="1"/>
          </p:nvPr>
        </p:nvSpPr>
        <p:spPr/>
        <p:txBody>
          <a:bodyPr>
            <a:normAutofit/>
          </a:bodyPr>
          <a:lstStyle/>
          <a:p>
            <a:r>
              <a:rPr lang="tr-TR" dirty="0"/>
              <a:t>1923 yılında kendisine “Edebiyat Fahri Profesörlüğü” unvanı verildiğini bildiren heyetin içinde bulunan Şemsettin Günaltay’a Atatürk, “tarihçilerle çok konuşacağız” demiş ve bu sözleri iltifat olarak kabul edilmişti. Konuyla ilgili olarak Şemsettin Günaltay hatıralarında şunları söylüyordu: “Atatürk’ün, tarihçilerle çok konuşacağız deyişinden sonra, aradan yıllar geçti… Lozan barışı yapıldı…</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Ancak hiçbir ses çıkmadı. Fakat bu sözün söylendiği zamandan yedi yıl sonra Büyük Şefin, okullarda resmen okutulanlar dahil, bütün tarihi eserlerini toplattırarak </a:t>
            </a:r>
            <a:r>
              <a:rPr lang="tr-TR" dirty="0" err="1"/>
              <a:t>tedkik</a:t>
            </a:r>
            <a:r>
              <a:rPr lang="tr-TR" dirty="0"/>
              <a:t> buyurduklarını duyduk… Anlaşıldı ki, büyük inkılâpçı, yapacağı şeyleri çok önceden kararlaştırmış ve zamana göre sıralamıştı. Büyük inkılâplardan sonra, millî kültürün esaslarını kurmak sırası gelmişti…”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a:t>3- Kültürü milletin her kesiminde hâkim kılmak</a:t>
            </a:r>
            <a:br>
              <a:rPr lang="tr-TR" sz="2800" dirty="0"/>
            </a:br>
            <a:endParaRPr lang="tr-TR" sz="2800" dirty="0"/>
          </a:p>
        </p:txBody>
      </p:sp>
      <p:sp>
        <p:nvSpPr>
          <p:cNvPr id="3" name="2 İçerik Yer Tutucusu"/>
          <p:cNvSpPr>
            <a:spLocks noGrp="1"/>
          </p:cNvSpPr>
          <p:nvPr>
            <p:ph idx="1"/>
          </p:nvPr>
        </p:nvSpPr>
        <p:spPr/>
        <p:txBody>
          <a:bodyPr>
            <a:normAutofit fontScale="92500" lnSpcReduction="20000"/>
          </a:bodyPr>
          <a:lstStyle/>
          <a:p>
            <a:r>
              <a:rPr lang="tr-TR" dirty="0"/>
              <a:t>Kültür ne kadar geniş bir tabanda yayılırsa o kadar gelişme imkânı bulur. Bu bakımdan idareci-aydın kültürü ile halk kültürü arasında meydana gelecek kopukluklar, o medeniyetin gerilemesine yol açacaktır. Yine yazı diliyle, konuşma dili arasındaki farklılıklar da bunu yapacaktır. Osmanlı toplumunda görülen bu aksaklıkları gidermek üzere alfabe değişikliğine girişilmiş, okur-yazar oranının artırılması yoluna gidilmiş, </a:t>
            </a:r>
            <a:r>
              <a:rPr lang="tr-TR" dirty="0" err="1"/>
              <a:t>Türkçe’nin</a:t>
            </a:r>
            <a:r>
              <a:rPr lang="tr-TR" dirty="0"/>
              <a:t> Arapça, Farsça ve Batı dillerinin tesirinden kurtarılması ve kendi bünyesinde zenginleştirilmesine çalışılmış,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ancak 1934-1935 yıllarında genişleyen tasfiyecilik hareketinin halkta bir kopukluğa meydan vermesi üzerine, Atatürk’ün benimsediği Güneş-Dil Teorisi terk edilmekle birlikte, dil, </a:t>
            </a:r>
            <a:r>
              <a:rPr lang="tr-TR" dirty="0" err="1"/>
              <a:t>tabiî</a:t>
            </a:r>
            <a:r>
              <a:rPr lang="tr-TR" dirty="0"/>
              <a:t> seyri içinde sadeleştirilmeye devam edilmiştir. Buna bağlı olarak da halk dili ile aydın dili ve yazı dili ile konuşma dili arasındaki uçurumların giderilmesine gayret edilmiştir.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700" dirty="0"/>
              <a:t>4- Cehaletle hakikat arasındaki farkı yakalamak Atatürk bunları da şöyle ifade etmiştir:</a:t>
            </a:r>
            <a:br>
              <a:rPr lang="tr-TR" dirty="0"/>
            </a:br>
            <a:endParaRPr lang="tr-TR" dirty="0"/>
          </a:p>
        </p:txBody>
      </p:sp>
      <p:sp>
        <p:nvSpPr>
          <p:cNvPr id="3" name="2 İçerik Yer Tutucusu"/>
          <p:cNvSpPr>
            <a:spLocks noGrp="1"/>
          </p:cNvSpPr>
          <p:nvPr>
            <p:ph idx="1"/>
          </p:nvPr>
        </p:nvSpPr>
        <p:spPr/>
        <p:txBody>
          <a:bodyPr>
            <a:normAutofit fontScale="92500" lnSpcReduction="20000"/>
          </a:bodyPr>
          <a:lstStyle/>
          <a:p>
            <a:r>
              <a:rPr lang="tr-TR" dirty="0"/>
              <a:t>“Biz daima hakikat arayan ve onu buldukça ve bulduğumuzu kani oldukça ifadeye cüret gösteren adamlar olmalıyız” (1931).</a:t>
            </a:r>
          </a:p>
          <a:p>
            <a:r>
              <a:rPr lang="tr-TR" dirty="0"/>
              <a:t>“Bu iki sınıf arasında tam bir karşıtlık, tam bir muhalefet vardır. Aydınlar, asıl kütleyi kendi hedefine yöneltmek ister; halk kütlesi ve avam ise bu aydın sınıfa tâbi olmak istemez. O da başka bir yön tayinine çalışır. Aydın sınıf telkinle, doğru yolu göstermekle çoğunluk kütlesini kendi amacına göre iknaa muvaffak olamayınca, başka vasıtalara başvurur.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Halka zorbalık etmeğe ve kibirlenmeğe başlar; halkı keyfe göre yönetim altında bulundurmağa kalkar. Artık burada asıl çözümü gereken noktaya geldik. Halkı ne birinci usul ile, ne de zorbalık ve keyfî yönetim ile kendi hedefimize sürüklemeğe muvaffak olamadığımızı görüyoruz; neden? Bunda muvaffak olmak için aydın sınıfla halkın zihniyet ve hedefi arasında </a:t>
            </a:r>
            <a:r>
              <a:rPr lang="tr-TR" dirty="0" err="1"/>
              <a:t>tabiî</a:t>
            </a:r>
            <a:r>
              <a:rPr lang="tr-TR" dirty="0"/>
              <a:t> bir uygunluk olması lâzımdır. Yani aydın sınıfın halka telkin edeceği ülküler, halkın ruh ve vicdanından alınmış olmalı. Halbuki bizde böyle mi olmuştur? O aydınların telkinleri milletimizin ruhunun derinliğinden alınmış ülküler midir?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Şüphesiz hayır. Aydınlarımız içinde çok iyi düşünenler vardır. Fakat umumiyet itibariyle şu hatamız da vardır ki, inceleme ve araştırmalarımıza zemin olarak çok kere kendi memleketimizi, kendi tarihimizi, kendi ananelerimizi, kendi hususiyetlerimizi ve ihtiyaçlarımızı almalıyız. Aydınlarımız belki bütün cihanı, bütün diğer milletleri tanır, lâkin kendimizi bilmeyiz” (1923).</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a:t>5- Yüksek kültür kurumlarını hizmete sokmak</a:t>
            </a:r>
            <a:br>
              <a:rPr lang="tr-TR" sz="2800" dirty="0"/>
            </a:br>
            <a:endParaRPr lang="tr-TR" sz="2800" dirty="0"/>
          </a:p>
        </p:txBody>
      </p:sp>
      <p:sp>
        <p:nvSpPr>
          <p:cNvPr id="3" name="2 İçerik Yer Tutucusu"/>
          <p:cNvSpPr>
            <a:spLocks noGrp="1"/>
          </p:cNvSpPr>
          <p:nvPr>
            <p:ph idx="1"/>
          </p:nvPr>
        </p:nvSpPr>
        <p:spPr/>
        <p:txBody>
          <a:bodyPr/>
          <a:lstStyle/>
          <a:p>
            <a:r>
              <a:rPr lang="tr-TR" dirty="0"/>
              <a:t>Hayatta en hakiki mürşidin ilim ve fen olduğunu Atatürk sadece ifade etmekle, bunu orta eğitim-öğretimin her kademesinde yaygınlaştırmakla kalmamış, aynı zamanda yüksek öğretimde, araştırma kurumlarında ve hayatın her kesiminde müesseseleştirmeye çalışmıştır.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Türkiye Cumhuriyeti’nde kültürel açıdan bir devrim yapılabilmesi için, bir önceki dönemden kalma bir takım değerler üzerinde bazı değişiklikler yapılması gerekmektedir. Gerçekleştirilecek bu değişim ile yapılacak kültür devrimlerine zemin hazırlanmış olacaktır. Bu amaçla Atatürk, bir takım devrim projeleri hayata geçirmiştir. Bu devrim projelerini </a:t>
            </a:r>
            <a:r>
              <a:rPr lang="tr-TR" dirty="0">
                <a:solidFill>
                  <a:srgbClr val="FF0000"/>
                </a:solidFill>
              </a:rPr>
              <a:t>Hıfzı Topuz </a:t>
            </a:r>
            <a:r>
              <a:rPr lang="tr-TR" dirty="0"/>
              <a:t>şu şekilde değerlendirmiştir: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a:t>- </a:t>
            </a:r>
            <a:r>
              <a:rPr lang="tr-TR" i="1" dirty="0"/>
              <a:t>“Halifeliğin kaldırılması, </a:t>
            </a:r>
            <a:r>
              <a:rPr lang="tr-TR" i="1" dirty="0" err="1"/>
              <a:t>Efkav</a:t>
            </a:r>
            <a:r>
              <a:rPr lang="tr-TR" i="1" dirty="0"/>
              <a:t> ve </a:t>
            </a:r>
            <a:r>
              <a:rPr lang="tr-TR" i="1" dirty="0" err="1"/>
              <a:t>Şer’iye</a:t>
            </a:r>
            <a:r>
              <a:rPr lang="tr-TR" i="1" dirty="0"/>
              <a:t> Bakanlığının kaldırılması ve </a:t>
            </a:r>
            <a:r>
              <a:rPr lang="tr-TR" i="1" dirty="0" err="1"/>
              <a:t>Tevhid</a:t>
            </a:r>
            <a:r>
              <a:rPr lang="tr-TR" i="1" dirty="0"/>
              <a:t>- Tedrisat yasasının kabul edilmesi, 3 Mart 1924 </a:t>
            </a:r>
            <a:endParaRPr lang="tr-TR" dirty="0"/>
          </a:p>
          <a:p>
            <a:r>
              <a:rPr lang="tr-TR" dirty="0"/>
              <a:t>- </a:t>
            </a:r>
            <a:r>
              <a:rPr lang="tr-TR" i="1" dirty="0"/>
              <a:t>Dinsel Mahkemelerin Kaldırılması, 8 Nisan 1924 </a:t>
            </a:r>
            <a:endParaRPr lang="tr-TR" dirty="0"/>
          </a:p>
          <a:p>
            <a:r>
              <a:rPr lang="tr-TR" dirty="0"/>
              <a:t>- </a:t>
            </a:r>
            <a:r>
              <a:rPr lang="tr-TR" i="1" dirty="0"/>
              <a:t>Tekke ve Türbelerin kapatılması, 2 Eylül 1925 </a:t>
            </a:r>
            <a:endParaRPr lang="tr-TR" dirty="0"/>
          </a:p>
          <a:p>
            <a:r>
              <a:rPr lang="tr-TR" dirty="0"/>
              <a:t>- </a:t>
            </a:r>
            <a:r>
              <a:rPr lang="tr-TR" i="1" dirty="0"/>
              <a:t>Fes kullanımının yasaklanması, 25 Kasım 1925 </a:t>
            </a:r>
            <a:endParaRPr lang="tr-TR" dirty="0"/>
          </a:p>
          <a:p>
            <a:r>
              <a:rPr lang="tr-TR" dirty="0"/>
              <a:t>- </a:t>
            </a:r>
            <a:r>
              <a:rPr lang="tr-TR" i="1" dirty="0"/>
              <a:t>Uluslar arası saat sisteminin ve takvimin kabul edilmesi, 26 Aralık 1925 </a:t>
            </a:r>
            <a:endParaRPr lang="tr-TR" dirty="0"/>
          </a:p>
          <a:p>
            <a:r>
              <a:rPr lang="tr-TR" dirty="0"/>
              <a:t>- </a:t>
            </a:r>
            <a:r>
              <a:rPr lang="tr-TR" i="1" dirty="0"/>
              <a:t>Medeni Kanunun kabulü, 17 Şubat 1926 </a:t>
            </a:r>
            <a:endParaRPr lang="tr-TR" dirty="0"/>
          </a:p>
          <a:p>
            <a:r>
              <a:rPr lang="tr-TR" dirty="0"/>
              <a:t>- </a:t>
            </a:r>
            <a:r>
              <a:rPr lang="tr-TR" i="1" dirty="0"/>
              <a:t>Laikliğin kabulü: “Türk Devletinin dini </a:t>
            </a:r>
            <a:r>
              <a:rPr lang="tr-TR" i="1" dirty="0" err="1"/>
              <a:t>İslamdır</a:t>
            </a:r>
            <a:r>
              <a:rPr lang="tr-TR" i="1" dirty="0"/>
              <a:t>” maddesinin Anayasa’dan çıkartılması, 10 Nisan 1928 </a:t>
            </a:r>
            <a:endParaRPr lang="tr-TR" dirty="0"/>
          </a:p>
          <a:p>
            <a:r>
              <a:rPr lang="tr-TR" dirty="0"/>
              <a:t>- </a:t>
            </a:r>
            <a:r>
              <a:rPr lang="tr-TR" i="1" dirty="0"/>
              <a:t>Latin Harflerinin kabulü, 1 Kasım 1928 </a:t>
            </a:r>
            <a:endParaRPr lang="tr-TR" dirty="0"/>
          </a:p>
          <a:p>
            <a:r>
              <a:rPr lang="tr-TR" dirty="0"/>
              <a:t>- </a:t>
            </a:r>
            <a:r>
              <a:rPr lang="tr-TR" i="1" dirty="0"/>
              <a:t>Millet Mektepleri adı ile geniş bir okuma-yazma kampanyasının başlatılması, 1 Ocak 1929</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buNone/>
            </a:pPr>
            <a:r>
              <a:rPr lang="tr-TR" dirty="0"/>
              <a:t> </a:t>
            </a:r>
          </a:p>
          <a:p>
            <a:r>
              <a:rPr lang="tr-TR" i="1" dirty="0"/>
              <a:t>Devlet okullarında Arapça ve Farsça derslerinin kaldırılması, 1 Eylül 1929 </a:t>
            </a:r>
            <a:endParaRPr lang="tr-TR" dirty="0"/>
          </a:p>
          <a:p>
            <a:r>
              <a:rPr lang="tr-TR" dirty="0"/>
              <a:t>- </a:t>
            </a:r>
            <a:r>
              <a:rPr lang="tr-TR" i="1" dirty="0"/>
              <a:t>Kadınlara belediye seçimlerinde oy verme ve seçilebilme hakkının tanınması, 3 Nisan 1930 </a:t>
            </a:r>
            <a:endParaRPr lang="tr-TR" dirty="0"/>
          </a:p>
          <a:p>
            <a:r>
              <a:rPr lang="tr-TR" dirty="0"/>
              <a:t>- </a:t>
            </a:r>
            <a:r>
              <a:rPr lang="tr-TR" i="1" dirty="0"/>
              <a:t>Türk Tarih Kurumunun kurulması, 12 Nisan 1931 </a:t>
            </a:r>
            <a:endParaRPr lang="tr-TR" dirty="0"/>
          </a:p>
          <a:p>
            <a:r>
              <a:rPr lang="tr-TR" dirty="0"/>
              <a:t>- </a:t>
            </a:r>
            <a:r>
              <a:rPr lang="tr-TR" i="1" dirty="0"/>
              <a:t>Halkevlerinin açılışı, 19 Şubat 1932 </a:t>
            </a:r>
            <a:endParaRPr lang="tr-TR" dirty="0"/>
          </a:p>
          <a:p>
            <a:r>
              <a:rPr lang="tr-TR" dirty="0"/>
              <a:t>- </a:t>
            </a:r>
            <a:r>
              <a:rPr lang="tr-TR" i="1" dirty="0"/>
              <a:t>Türk Dil Kurumunun kurulması, 12 Temmuz 1932 </a:t>
            </a:r>
            <a:endParaRPr lang="tr-TR" dirty="0"/>
          </a:p>
          <a:p>
            <a:r>
              <a:rPr lang="tr-TR" dirty="0"/>
              <a:t>- </a:t>
            </a:r>
            <a:r>
              <a:rPr lang="tr-TR" i="1" dirty="0"/>
              <a:t>Ezan’ın Türkçe okunması, 7 Şubat 1933 </a:t>
            </a:r>
            <a:endParaRPr lang="tr-TR" dirty="0"/>
          </a:p>
          <a:p>
            <a:r>
              <a:rPr lang="tr-TR" dirty="0"/>
              <a:t>- </a:t>
            </a:r>
            <a:r>
              <a:rPr lang="tr-TR" i="1" dirty="0"/>
              <a:t>Kadınlara seçimlerde oy kullanma ve seçilme hakkının verilmesi, 5 Aralık 1934 </a:t>
            </a:r>
            <a:endParaRPr lang="tr-TR" dirty="0"/>
          </a:p>
          <a:p>
            <a:r>
              <a:rPr lang="tr-TR" dirty="0"/>
              <a:t>- </a:t>
            </a:r>
            <a:r>
              <a:rPr lang="tr-TR" i="1" dirty="0"/>
              <a:t>Dinsel giysilerin ibadethanelerin dışında giyilmesinin yasaklanması, 3 Aralık 1936</a:t>
            </a:r>
            <a:r>
              <a:rPr lang="tr-TR" dirty="0"/>
              <a:t>”</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Türkiye Cumhuriyeti’nde, bu uygulamaların hepsi teker teker uygulama alanı bulmuştur. Bu projeler uygulama alanı bulurken, toplum yapısı projelere bir anda hazır olmadığı için ilk dönemler söz konusu uygulamalara karşı belli zamanlarda muhalif hareket ortaya çıkmıştır. </a:t>
            </a:r>
          </a:p>
          <a:p>
            <a:pPr>
              <a:buNone/>
            </a:pP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Sonuç olarak, ulusal bir kültür yaratma hedefinde olan Atatürk, bu hedefi doğrultusunda bir takım yeniliklere imza atmıştır. Modern ve ulusal bir kültürel gelişim süreci bu dönemde ön plana çıkmış ve Türk kültürünün modernizasyonu ilke haline getirilmiştir. Bu dönemdeki kültürel yenilikler şu ana başlıklar altında değerlendirilebilir:</a:t>
            </a:r>
          </a:p>
          <a:p>
            <a:pPr>
              <a:buNone/>
            </a:pP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3C5FB9B-4528-4740-979B-E23AD055F892}"/>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B1B73654-F4F9-42B3-8EE3-15D27BE9B3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844824"/>
            <a:ext cx="6336704" cy="4248472"/>
          </a:xfrm>
        </p:spPr>
      </p:pic>
    </p:spTree>
    <p:extLst>
      <p:ext uri="{BB962C8B-B14F-4D97-AF65-F5344CB8AC3E}">
        <p14:creationId xmlns:p14="http://schemas.microsoft.com/office/powerpoint/2010/main" val="3465300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1. EĞİTİM</a:t>
            </a:r>
            <a:br>
              <a:rPr lang="tr-TR" sz="2800" dirty="0"/>
            </a:br>
            <a:endParaRPr lang="tr-TR" sz="2800" dirty="0"/>
          </a:p>
        </p:txBody>
      </p:sp>
      <p:sp>
        <p:nvSpPr>
          <p:cNvPr id="3" name="2 İçerik Yer Tutucusu"/>
          <p:cNvSpPr>
            <a:spLocks noGrp="1"/>
          </p:cNvSpPr>
          <p:nvPr>
            <p:ph idx="1"/>
          </p:nvPr>
        </p:nvSpPr>
        <p:spPr/>
        <p:txBody>
          <a:bodyPr>
            <a:normAutofit fontScale="85000" lnSpcReduction="20000"/>
          </a:bodyPr>
          <a:lstStyle/>
          <a:p>
            <a:r>
              <a:rPr lang="tr-TR" dirty="0"/>
              <a:t>Bayram Kodaman’a göre ise, Atatürk’ün eğitim konusunda üç temel hedefi vardır. Bunlardan birincisi politik hedeftir. Yeni bir millet oluşturmak isteyen Atatürk, kurduğu devletin siyasi prensiplerini gençliğe öğretecek bir eğitim sistemi ve kadrosu oluşturmanın zorunluluğuna inanmıştır. Bu amaçla hareket eden Atatürk 1924’te, öğretmenlere: “</a:t>
            </a:r>
            <a:r>
              <a:rPr lang="tr-TR" i="1" dirty="0"/>
              <a:t>Yeni Türkiye’nin birkaç yıla sığdırdığı askerlik, siyaset, yönetim devrimleri sizin, sayın öğretmenler, sizin toplum ve düşünce devriminizdeki başarınızla gerçekleşecektir. Hiçbir zaman düşüncelerinizden çıkmasın ki Cumhuriyet sizden fikri hür, vicdanı hür, irfanı hür nesiller ister.” </a:t>
            </a:r>
            <a:endParaRPr lang="tr-TR" dirty="0"/>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diyerek </a:t>
            </a:r>
            <a:r>
              <a:rPr lang="tr-TR" dirty="0">
                <a:solidFill>
                  <a:srgbClr val="FF0000"/>
                </a:solidFill>
              </a:rPr>
              <a:t>devleti, milleti ve rejimi savunma ve gençleri yetiştirme görevini öğretmenlere vermiştir.</a:t>
            </a:r>
            <a:r>
              <a:rPr lang="tr-TR" dirty="0"/>
              <a:t> İkinci </a:t>
            </a:r>
            <a:r>
              <a:rPr lang="tr-TR" dirty="0">
                <a:solidFill>
                  <a:srgbClr val="00B050"/>
                </a:solidFill>
              </a:rPr>
              <a:t>hedef kültürel</a:t>
            </a:r>
            <a:r>
              <a:rPr lang="tr-TR" dirty="0"/>
              <a:t>, üçüncüsü de </a:t>
            </a:r>
            <a:r>
              <a:rPr lang="tr-TR" dirty="0">
                <a:solidFill>
                  <a:srgbClr val="FF0000"/>
                </a:solidFill>
              </a:rPr>
              <a:t>ekonomiktir</a:t>
            </a:r>
            <a:r>
              <a:rPr lang="tr-TR" dirty="0"/>
              <a:t>. Sonuç olarak Atatürk, ulusal ve çağdaş eğitim modeliyle yepyeni bir eğitim modeli yaratarak, Türk gençliğini her bakımdan en üst saflara taşımayı amaçlamıştır.</a:t>
            </a:r>
            <a:r>
              <a:rPr lang="tr-TR" baseline="30000" dirty="0"/>
              <a:t>77 </a:t>
            </a:r>
            <a:r>
              <a:rPr lang="tr-TR" dirty="0"/>
              <a:t>ifadelerini kullanarak, ülkenin eğitim alanındaki çıtasını yükseltmek için, hedeflerini dile getirmiştir.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br>
              <a:rPr lang="tr-TR" sz="2800" b="1" dirty="0"/>
            </a:br>
            <a:br>
              <a:rPr lang="tr-TR" sz="2800" b="1" dirty="0"/>
            </a:br>
            <a:r>
              <a:rPr lang="tr-TR" sz="2800" b="1" dirty="0"/>
              <a:t> DİL ÇALIŞMALARI VE TÜRK DİL KURUMU</a:t>
            </a:r>
            <a:br>
              <a:rPr lang="tr-TR" sz="2800" dirty="0"/>
            </a:br>
            <a:r>
              <a:rPr lang="tr-TR" sz="2800" b="1" dirty="0"/>
              <a:t> </a:t>
            </a:r>
            <a:br>
              <a:rPr lang="tr-TR" sz="2800" dirty="0"/>
            </a:br>
            <a:endParaRPr lang="tr-TR" sz="2800" dirty="0"/>
          </a:p>
        </p:txBody>
      </p:sp>
      <p:sp>
        <p:nvSpPr>
          <p:cNvPr id="3" name="2 İçerik Yer Tutucusu"/>
          <p:cNvSpPr>
            <a:spLocks noGrp="1"/>
          </p:cNvSpPr>
          <p:nvPr>
            <p:ph idx="1"/>
          </p:nvPr>
        </p:nvSpPr>
        <p:spPr/>
        <p:txBody>
          <a:bodyPr>
            <a:normAutofit fontScale="85000" lnSpcReduction="20000"/>
          </a:bodyPr>
          <a:lstStyle/>
          <a:p>
            <a:r>
              <a:rPr lang="tr-TR" dirty="0"/>
              <a:t>Her zaman ulusal bir kültür meydana getirmeyi amaç edinen Atatürk’ün kültür devrimleri arasında, dil devrimi çok önemli bir yer işgal etmektedir. Eğer, milli bir kültür oluşturulacak ise burada dil faktörü önemli bir yer tutmaktadır.</a:t>
            </a:r>
          </a:p>
          <a:p>
            <a:r>
              <a:rPr lang="tr-TR" dirty="0"/>
              <a:t>Cumhuriyetin kurulmasının üzerinden beş yıl geçmesinin ardından Atatürk, dil üzerine kapsamlı bir reform düşünmeye başlamıştır. Dil devrimi olmadan önce, bu konuda yapılacak olan bir devrimi destekleyenler arasında bulunan Hüseyin Cahit, 12 Eylül 1922’de Atatürk’e: </a:t>
            </a:r>
            <a:r>
              <a:rPr lang="tr-TR" i="1" dirty="0"/>
              <a:t>“Niçin Latin yazısını almıyoruz?” </a:t>
            </a:r>
            <a:r>
              <a:rPr lang="tr-TR" dirty="0"/>
              <a:t>sorusunu yöneltmiş ve Atatürk’ten: “</a:t>
            </a:r>
            <a:r>
              <a:rPr lang="tr-TR" i="1" dirty="0"/>
              <a:t>Zamanı daha gelmemiştir.” </a:t>
            </a:r>
            <a:r>
              <a:rPr lang="tr-TR" dirty="0"/>
              <a:t>cevabını almıştır.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Daha sonra Hüseyin Cahit, 22 Eylül 1923’te Resimli Gazete’deki “</a:t>
            </a:r>
            <a:r>
              <a:rPr lang="tr-TR" i="1" dirty="0"/>
              <a:t>Latin Harfleri</a:t>
            </a:r>
            <a:r>
              <a:rPr lang="tr-TR" dirty="0"/>
              <a:t>” adlı yazısında şunları dile getirmiştir: </a:t>
            </a:r>
            <a:r>
              <a:rPr lang="tr-TR" i="1" dirty="0"/>
              <a:t>“Bizi şimdiki harflere rapteden şey nedir? Bu harfleri kullanmak için hiçbir mecburiyet-i </a:t>
            </a:r>
            <a:r>
              <a:rPr lang="tr-TR" i="1" dirty="0" err="1"/>
              <a:t>diniyye</a:t>
            </a:r>
            <a:r>
              <a:rPr lang="tr-TR" i="1" dirty="0"/>
              <a:t> yoktur. Milli harflerimiz de değildir. Bu halde Latin harflerini kabul ederek bir an için herkese okuyup yazma öğretmek suretiyle elde edebileceğimiz sonsuz faydaları neden küçümsüyoruz.”</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Bu gelişmelerin ardından, dil konusu artık Meclis’e getirilmek istemiştir. Konuyu Meclis’e taşıyan kişi ise dönemin İzmir Milletvekili Şükrü Saraçoğlu olmuştur. Saraçoğlu, Meclis’teki konuşmasında: </a:t>
            </a:r>
            <a:r>
              <a:rPr lang="tr-TR" i="1" dirty="0"/>
              <a:t>“Benim kanaatimce bu büyük derdin en büyük noktası harflerdir… Bunun yegâne kabahati harflerdir. Arap hurufatı Türk lisanını yazmaya müsait değildir.” </a:t>
            </a:r>
            <a:r>
              <a:rPr lang="tr-TR" dirty="0"/>
              <a:t>sözleri ile bir tartışmanın da kapısını aralamıştır. </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Atatürk, burada yeni Türk alfabesi konusundaki görüşlerini şu şekilde ifade etmiştir: </a:t>
            </a:r>
            <a:r>
              <a:rPr lang="tr-TR" i="1" dirty="0"/>
              <a:t>“Arkadaşlar, bizim ahenktar, zengin lisanımız, yeni Türk harfleri ile kendini gösterecektir. Asırlardan beri kafamızı demir çerçeve içerisinde bulundurarak, anlaşılmayan ve anlamadığımız işaretlerden kendimizi kurtarmak, bunu anlamak mecburiyetindesiniz. Anladığımızın asarına yakın zamanda bütün kâinat şahit olacaktır. Buna katiyetle eminim.” </a:t>
            </a:r>
            <a:r>
              <a:rPr lang="tr-TR" dirty="0"/>
              <a:t>Böylece, dil konusunda atılacak olan adım ilk kez halka duyurulmuştur. Daha sonra bu süreci, Millet Mektepleri ile devrimin halka anlatılması takip etmiştir.</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Atatürk’ün dil devrimiyle birlikte diğer Türklerle kültürel bağ kurmak istemesini şu sözlerinde açıkça görülmektedir: </a:t>
            </a:r>
            <a:r>
              <a:rPr lang="tr-TR" i="1" dirty="0"/>
              <a:t>“Bu gün SSCB dostumuzdur, komşumuzdur, müttefikimizdir. Bu dostluğa ihtiyacımız vardır. Fakat yarın ne olacağını kimse kestiremez. Tıpkı Osmanlı İmparatorluğu gibi, Avusturya- Macaristan İmparatorluğu gibi parçalanabilir. Bu gün elinde sımsıkı tuttuğu milletler, avuçlarından kaçabilirler. Dünya yeni bir dengeye ulaşır. O zaman Türkiye ne yapacağını bilmelidir. </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i="1" dirty="0"/>
              <a:t>Bizim, bu dostluğumuzun yönetiminde, dil bir, inanç bir, öz bir kardeşlerimiz vardır. Onlara sahip çıkmaya hazır bulunmalıyız. Hazır olmak, yalnız o günü susup beklemek değildir. Hazırlanmak lazımdır. Milletler buna nasıl hazırlanır? Manevi köprüleri sağlam tutarak… Dil, bir köprüdür!... Bu gün biz kitlelerden dil bakımından, gelenek, görenek, tarih bakımından ayrılmış, çok uzağa düşmüşüz… Onların bize yaklaşmalarını bekleyemeyiz. Bizim, onlara yaklaşmamız.</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marL="0" indent="0">
              <a:buNone/>
            </a:pPr>
            <a:r>
              <a:rPr lang="tr-TR" i="1" dirty="0"/>
              <a:t>gerekli… Tarih bağı kurmamız lazım, folklor bağı kurmamız lazım… Bunları kim yapacak? İşte görüyorsunuz, dil encümenleri, tarih encümenleri kuruluyor. Dilimizi onların diline yaklaştırmaya ve böylece birbirimizi daha kolay anlar hale getirmeye çalışıyoruz…”</a:t>
            </a:r>
            <a:r>
              <a:rPr lang="tr-TR" dirty="0"/>
              <a:t>Burada açıkça görülmektedir ki, Atatürk, ciddi boyutta diğer Türklerle kültürel ilişki içerisine girmek istemektedir. Dil devrimini de bu amacına ulaşmak için araçlardan biri olarak görmektedir. </a:t>
            </a:r>
          </a:p>
          <a:p>
            <a:pPr marL="0" indent="0">
              <a:buNone/>
            </a:pPr>
            <a:r>
              <a:rPr lang="tr-TR" dirty="0"/>
              <a:t> </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Atatürk’ün dil devrimini gerçekleştirmesine etki eden gelişmelerden bir tanesini de SSCB’nin bünyesindeki Türklerin konuştuğu alfabeyi, Arap alfabesinden Latin alfabesine çevirmesi olmuştur. Ulusal bir kültür modeli benimseyen Atatürk, Latin alfabesine geçerek burada bulunan Türklerle de kültürel bağ kurmayı hedeflemiştir. </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Sovyetlerin bu kararının ardından, 1926’da alfabenin değiştirilmesinin siyasi önemi üzerinde durulmuş, 24 Mayıs 1928’de Arap rakamları terk edilmiş, 9 Ağustos’ta Gülhane’deki o meşhur konuşma yapılmış ve 3 Kasım 1928’de de Dil Devrimi gerçekleştirilmiştir.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1930’lu yıllara gelindiğinde Türkiye’de, dilde sadeleşme ve özleştirme çabaları hız kazanmaya başlamıştır. Bu amaçla; 1932’de Türk Dili Tetkik Cemiyeti kurulmuş, İstanbul’da Birinci Türk Dil Kurultayı düzenlenmiş, Atatürk, Bulgaristanlı Türk Dili Uzmanı A. </a:t>
            </a:r>
            <a:r>
              <a:rPr lang="tr-TR" dirty="0" err="1"/>
              <a:t>Dilaçar’ın</a:t>
            </a:r>
            <a:r>
              <a:rPr lang="tr-TR" dirty="0"/>
              <a:t> bulunduğu Dil Uzmanlar Kurulu ile iletişime geçmiş ve 26 Eylül günü Dil Bayramı olarak kabul edilmiştir.</a:t>
            </a:r>
          </a:p>
          <a:p>
            <a:endParaRPr lang="tr-TR" dirty="0"/>
          </a:p>
          <a:p>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Dil alanında gerçekleştirilen bu başarılı adımların, kurulacak bir kurum ile sistemli hale getirilmesi gerektiği 1932’de gündeme gelmiştir. 1932’de düzenlenen I. Türk Tarih Kongresi’nin kapanış gününde Atatürk, konferansa davetli aydınlara, Tarih kurumu gibi, Türk dilinin araştırılması için de bir kurum oluşturmak gerekliliğinden söz etmiştir. Atatürk’ün bu önerisi doğrultusunda 12 Temmuz 1932’de, ilerde adı Türk Dil Kurumu olarak değiştirilecek olan, Türk Dili Tetkik Cemiyeti kurulmuştur.</a:t>
            </a:r>
            <a:r>
              <a:rPr lang="tr-TR" baseline="30000" dirty="0"/>
              <a:t>89</a:t>
            </a:r>
            <a:endParaRPr lang="tr-TR" dirty="0"/>
          </a:p>
          <a:p>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a:t>Türk Dil Kurumu’nun en temel amacı dilde özleşme olmuştur.</a:t>
            </a:r>
          </a:p>
          <a:p>
            <a:r>
              <a:rPr lang="tr-TR" dirty="0"/>
              <a:t>Dilde özleştirmeyi sağlamak için belirlenen esaslar şu şekilde özetlenebilir: </a:t>
            </a:r>
          </a:p>
          <a:p>
            <a:r>
              <a:rPr lang="tr-TR" i="1" dirty="0"/>
              <a:t>1. </a:t>
            </a:r>
            <a:r>
              <a:rPr lang="tr-TR" dirty="0"/>
              <a:t>“</a:t>
            </a:r>
            <a:r>
              <a:rPr lang="tr-TR" i="1" dirty="0"/>
              <a:t>Ecnebi tasrif şekillerinden terim olmayanları Türkçeleştirmek. </a:t>
            </a:r>
            <a:endParaRPr lang="tr-TR" dirty="0"/>
          </a:p>
          <a:p>
            <a:r>
              <a:rPr lang="tr-TR" i="1" dirty="0"/>
              <a:t>2. Kullanma dilindeki Türkçeleri ile hiçbir anlam farkı olmayan yabancı kelimeleri kullanmamak. </a:t>
            </a:r>
            <a:endParaRPr lang="tr-TR" dirty="0"/>
          </a:p>
          <a:p>
            <a:r>
              <a:rPr lang="tr-TR" i="1" dirty="0"/>
              <a:t>3. Henüz sözlükte, anlamları tespit olunmayan, kullanma ve konuşma diline geçen kelimeler için zorlama yapmaya lüzum yoktur. </a:t>
            </a:r>
            <a:endParaRPr lang="tr-TR" dirty="0"/>
          </a:p>
          <a:p>
            <a:r>
              <a:rPr lang="tr-TR" i="1" dirty="0"/>
              <a:t>4. Tutulmuş Türkçe terimler eskilerinin yerine kullanılacaktır: Sulh yerine barış, mıntıka yerine bölge, nüsha yerine sayı, muallim yerine öğretmen gibi. </a:t>
            </a:r>
            <a:endParaRPr lang="tr-TR" dirty="0"/>
          </a:p>
          <a:p>
            <a:r>
              <a:rPr lang="tr-TR" i="1" dirty="0"/>
              <a:t>5. Her hafta arkadaşların teklif edecekleri ile beraber bir kelimelere karşılığı listesi dağıtılacak ve her muharrir bu karşılıkları kullanacaktır.”</a:t>
            </a:r>
            <a:r>
              <a:rPr lang="tr-TR" i="1" baseline="30000" dirty="0"/>
              <a:t>9 </a:t>
            </a:r>
            <a:endParaRPr lang="tr-TR" dirty="0"/>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a:t>Bu çerçevede Atatürk, Türk Dil Kurumu’nun amacını Afet İnan’a şu şekilde belirtmiştir: </a:t>
            </a:r>
          </a:p>
          <a:p>
            <a:r>
              <a:rPr lang="tr-TR" i="1" dirty="0"/>
              <a:t>1. “Türk Dilinin sadeleştirilmesi, halkın konuşma dili ile yazı dili arasında bir birlik ve ahenk kurulması, konuşma, edebiyat ve ilim dilimizin kesin kuralları ile tespit edilerek tarihi metinlerden ve yaşayan halk lehçelerinden taramalar, derlemeler yapılarak bir kelime ve terim hazinesi meydana getirmek. </a:t>
            </a:r>
            <a:endParaRPr lang="tr-TR" dirty="0"/>
          </a:p>
          <a:p>
            <a:r>
              <a:rPr lang="tr-TR" i="1" dirty="0"/>
              <a:t>2. Tarihi araştırmalarda, belge değeri olan ölü veya eski dillerin metotlu bir şekilde incelenmesi ve karşılaştırmalar yapılması suretiyle, Türkçeyi en ince ayrıntılarına kadar inceleyerek eski ve yeni kaynakları tarama, Türkçenin gelişmesi ve zenginleşmesi için yöntemler ve kaynaklar bulmak olmuştur</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marL="0" indent="0">
              <a:buNone/>
            </a:pPr>
            <a:r>
              <a:rPr lang="tr-TR" dirty="0"/>
              <a:t>kapsamlı bir dil olduğunu açığa çıkarmak ve özleşme çalışmaları ile Türkçeyi yabancı dillerin tesirinden koparmayı kendisine amaç ve ilke edinmiştir. </a:t>
            </a:r>
          </a:p>
          <a:p>
            <a:r>
              <a:rPr lang="tr-TR" dirty="0"/>
              <a:t>Daha önce de kısa bir şekilde bahsedildiği gibi, 1931’de kurulan Türk Tarihi Tetkik Cemiyeti’nin 1932 Temmuzunda toplanan kurultayından sonra, Afet İnan, Yusuf </a:t>
            </a:r>
            <a:r>
              <a:rPr lang="tr-TR" dirty="0" err="1"/>
              <a:t>Akçura</a:t>
            </a:r>
            <a:r>
              <a:rPr lang="tr-TR" dirty="0"/>
              <a:t>, </a:t>
            </a:r>
            <a:r>
              <a:rPr lang="tr-TR" dirty="0" err="1"/>
              <a:t>Samih</a:t>
            </a:r>
            <a:r>
              <a:rPr lang="tr-TR" dirty="0"/>
              <a:t> Rıfat, Hikmet </a:t>
            </a:r>
            <a:r>
              <a:rPr lang="tr-TR" dirty="0" err="1"/>
              <a:t>Bayur</a:t>
            </a:r>
            <a:r>
              <a:rPr lang="tr-TR" dirty="0"/>
              <a:t>, Yusuf Ziya, Hasan Cemil, Sadri </a:t>
            </a:r>
            <a:r>
              <a:rPr lang="tr-TR" dirty="0" err="1"/>
              <a:t>Maksudi</a:t>
            </a:r>
            <a:r>
              <a:rPr lang="tr-TR" dirty="0"/>
              <a:t> Arsal, İhsan Sungu ve Hamit Zübeyir </a:t>
            </a:r>
            <a:r>
              <a:rPr lang="tr-TR" dirty="0" err="1"/>
              <a:t>Koşay’ın</a:t>
            </a:r>
            <a:r>
              <a:rPr lang="tr-TR" dirty="0"/>
              <a:t> içinde bulundukları bir toplantı sırasında</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Atatürk, toplantıdaki yazar ve çizerlere; “</a:t>
            </a:r>
            <a:r>
              <a:rPr lang="tr-TR" i="1" dirty="0"/>
              <a:t>Dil işlerini düşünme sırası geldi, ne dersiniz</a:t>
            </a:r>
            <a:r>
              <a:rPr lang="tr-TR" dirty="0"/>
              <a:t>?” diye sorarak arkasından; “</a:t>
            </a:r>
            <a:r>
              <a:rPr lang="tr-TR" i="1" dirty="0"/>
              <a:t>Öyleyse Türk tarih Cemiyeti gibi bir de ona kardeş bir dil cemiyeti kuralım. Adı Türk Dili Tetkik Cemiyeti olsun</a:t>
            </a:r>
            <a:r>
              <a:rPr lang="tr-TR" dirty="0"/>
              <a:t>.” diyerek ilerde kurulacak Türk Dil Kurumu’nun tasarısını çizmiştir.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a:t>Bu bağlamda, konu ile ilgili tüm çalışmalar yapılmış ve sonuçta, kurumun tüzüğü hazırlanmıştır. Bu çerçevede kurum başkanlığına, </a:t>
            </a:r>
            <a:r>
              <a:rPr lang="tr-TR" dirty="0" err="1"/>
              <a:t>Samih</a:t>
            </a:r>
            <a:r>
              <a:rPr lang="tr-TR" dirty="0"/>
              <a:t> Rıfat uygun görülmüş, Ruşen Eşref genel yazman olarak atanmış, Yakup Kadri ve Celal </a:t>
            </a:r>
            <a:r>
              <a:rPr lang="tr-TR" dirty="0" err="1"/>
              <a:t>Sahir</a:t>
            </a:r>
            <a:r>
              <a:rPr lang="tr-TR" dirty="0"/>
              <a:t> ise üye olarak belirlenmiştir. Ve böylelikle, 12 Temmuz 1932’de Türk Dili Tetkik Cemiyeti kurulmuştur.</a:t>
            </a:r>
            <a:r>
              <a:rPr lang="tr-TR" baseline="30000" dirty="0"/>
              <a:t>95 </a:t>
            </a:r>
            <a:r>
              <a:rPr lang="tr-TR" dirty="0"/>
              <a:t>Türk Dil Kurumu’nun kurulmasını takip eden süreçte; 26 Eylül 1932, 18 ve 24 Ağustos 1934 olmak üzere toplamda üç kez Türk dili kurultayları düzenlenmiştir.</a:t>
            </a:r>
          </a:p>
          <a:p>
            <a:r>
              <a:rPr lang="tr-TR" b="1" dirty="0"/>
              <a:t> </a:t>
            </a:r>
            <a:endParaRPr lang="tr-TR" dirty="0"/>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TARİH ÇALIŞMALARI VE TÜRK TARİH KURUMU</a:t>
            </a:r>
            <a:endParaRPr lang="tr-TR" sz="2800" dirty="0"/>
          </a:p>
        </p:txBody>
      </p:sp>
      <p:sp>
        <p:nvSpPr>
          <p:cNvPr id="3" name="2 İçerik Yer Tutucusu"/>
          <p:cNvSpPr>
            <a:spLocks noGrp="1"/>
          </p:cNvSpPr>
          <p:nvPr>
            <p:ph idx="1"/>
          </p:nvPr>
        </p:nvSpPr>
        <p:spPr/>
        <p:txBody>
          <a:bodyPr/>
          <a:lstStyle/>
          <a:p>
            <a:r>
              <a:rPr lang="tr-TR" dirty="0"/>
              <a:t>Ulusal bir devlet yaratma idealinde olan Atatürk, kuracağı bu devletin temelini ulusal bir tarih anlayışı ile doldurması gerektiğini çok iyi bilmektedir. Bu amacını gerçekleştirmek maksadıyla 15 Nisan 1931’de Atatürk’ün yapmış olduğu girişimler neticesinde Türk Tarih Kurumu kurulmuştur. Türk Tarih Kurumu’nun kurulmasında etkili olan sebepler şu şekilde sıralanabilir; </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1. Türklerin sarı ırktan olduğu iddiası; Batıdaki düşünürlerin önemli bir kısmı, Türklerin sarı ırk yani ikinci sınıf bir ırkı temsil ettikleri tezini yazmış olduğu kitaplara koyarak, dünyaya Türkler hakkında böyle bir imaj bırakmak istemişlerdir. O zamanki tarihçilik anlayışında, tarih kitapları genelde Batıdan esinlenerek yazıldığı için de bu görüşün aksi ispat edilememiştir. </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2. Türklerin anti medeni bir millet olduğu iddiası; Türklerin iddialara göre ikinci sınıf bir millet olmaları sonucu medeni de olmadıkları öne sürülmüştür. </a:t>
            </a:r>
          </a:p>
          <a:p>
            <a:r>
              <a:rPr lang="tr-TR" dirty="0"/>
              <a:t>3. Türk toprakları üzerindeki hak iddiaları; Osmanlının, Birinci Dünya Savaşı’nı kaybetmesi üzerine, kaybedilen topraklar üzerine yerleşmeye çalışan etnik gruplar ve devletler, yerleşilmeye çalışılan toprakların kendilerine ait olduklarını tarihi bir temele dayandırmaya çalışmışlardır.</a:t>
            </a:r>
            <a:r>
              <a:rPr lang="tr-TR" baseline="30000" dirty="0"/>
              <a:t>106</a:t>
            </a:r>
            <a:endParaRPr lang="tr-TR" dirty="0"/>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Batının asılsız iddiaları karşısında Atatürk, devamlı bir şekilde tarihle ilgilenmeye başlamış ve Türk tarihinin en kısa sürede araştırılmaya başlanmasını bildirmiştir. Bu araştırma sırasında Atatürk, şu konuların açıklığa kavuşturulmasını istemiştir; </a:t>
            </a:r>
          </a:p>
          <a:p>
            <a:r>
              <a:rPr lang="tr-TR" dirty="0"/>
              <a:t>- “</a:t>
            </a:r>
            <a:r>
              <a:rPr lang="tr-TR" i="1" dirty="0"/>
              <a:t>Türk Tarihi, en başından günümüze sistemli bir şekilde araştırılacak ve Türklerin yetiştirmiş olduğu düşünürler ve entelektüellerle kültür ve medeniyete ne gibi katkılarda bulunduğu belirlenecektir. </a:t>
            </a:r>
            <a:endParaRPr lang="tr-TR" dirty="0"/>
          </a:p>
          <a:p>
            <a:r>
              <a:rPr lang="tr-TR" dirty="0"/>
              <a:t>- </a:t>
            </a:r>
            <a:r>
              <a:rPr lang="tr-TR" i="1" dirty="0"/>
              <a:t>Bu vesileyle, Türk çocukları atalarının nasıl bir kültür, medeniyet ve şerefli bir tarihe sahip olduklarını öğreneceklerdir. </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 </a:t>
            </a:r>
            <a:r>
              <a:rPr lang="tr-TR" i="1" dirty="0"/>
              <a:t>Anadolu’nun en eski tarihi araştırılacaktır. </a:t>
            </a:r>
            <a:endParaRPr lang="tr-TR" dirty="0"/>
          </a:p>
          <a:p>
            <a:r>
              <a:rPr lang="tr-TR" dirty="0"/>
              <a:t>- </a:t>
            </a:r>
            <a:r>
              <a:rPr lang="tr-TR" i="1" dirty="0"/>
              <a:t>Türkiye’de ilk medeniyet nasıl kurulmuş veya kimler tarafından getirilmiştir? </a:t>
            </a:r>
            <a:endParaRPr lang="tr-TR" dirty="0"/>
          </a:p>
          <a:p>
            <a:r>
              <a:rPr lang="tr-TR" dirty="0"/>
              <a:t>- </a:t>
            </a:r>
            <a:r>
              <a:rPr lang="tr-TR" i="1" dirty="0"/>
              <a:t>İslam tarihinin gerçek hüviyeti nedir? Türklerin İslam tarihindeki rolü ne olmuştur? </a:t>
            </a:r>
            <a:endParaRPr lang="tr-TR" dirty="0"/>
          </a:p>
          <a:p>
            <a:r>
              <a:rPr lang="tr-TR" dirty="0"/>
              <a:t>- </a:t>
            </a:r>
            <a:r>
              <a:rPr lang="tr-TR" i="1" dirty="0"/>
              <a:t>Türkiye’nin en eski yerli halkı kimlerdir?” </a:t>
            </a:r>
            <a:r>
              <a:rPr lang="tr-TR" baseline="30000" dirty="0"/>
              <a:t>109</a:t>
            </a:r>
            <a:endParaRPr lang="tr-TR" dirty="0"/>
          </a:p>
          <a:p>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Atatürk, Avrupalı tarihçilerinin Türk Milleti ile alakalı gerçek dışı iddialarının da önünü kesmek istemiştir. </a:t>
            </a:r>
          </a:p>
          <a:p>
            <a:r>
              <a:rPr lang="tr-TR" dirty="0"/>
              <a:t>Bütün bunlar ışığında Atatürk’ün öne sürmüş olduğu Türk Tarih tezinin esasları şu şekilde özetlenebilir; </a:t>
            </a: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i="1" dirty="0"/>
              <a:t>1. </a:t>
            </a:r>
            <a:r>
              <a:rPr lang="tr-TR" dirty="0"/>
              <a:t>“</a:t>
            </a:r>
            <a:r>
              <a:rPr lang="tr-TR" i="1" dirty="0"/>
              <a:t>Medeniyetin ilk çıkış yeri ve beşiği Orta Asya’dır. </a:t>
            </a:r>
            <a:endParaRPr lang="tr-TR" dirty="0"/>
          </a:p>
          <a:p>
            <a:r>
              <a:rPr lang="tr-TR" i="1" dirty="0"/>
              <a:t>2. Beyaz ırkın ilk çıkış yeri Orta Asya’dır. </a:t>
            </a:r>
            <a:endParaRPr lang="tr-TR" dirty="0"/>
          </a:p>
          <a:p>
            <a:r>
              <a:rPr lang="tr-TR" i="1" dirty="0"/>
              <a:t>3. Türkler, beyaz ırktan olup, ana yurtları Orta Asya’dır. </a:t>
            </a:r>
            <a:endParaRPr lang="tr-TR" dirty="0"/>
          </a:p>
          <a:p>
            <a:r>
              <a:rPr lang="tr-TR" i="1" dirty="0"/>
              <a:t>4. İlk medeniyetin yaratıcısı Türkler olmuştur. </a:t>
            </a:r>
            <a:endParaRPr lang="tr-TR" dirty="0"/>
          </a:p>
          <a:p>
            <a:r>
              <a:rPr lang="tr-TR" i="1" dirty="0"/>
              <a:t>5. Medeniyet, göçler sonucu dünyaya Türkler tarafından yayılmıştır. </a:t>
            </a:r>
            <a:endParaRPr lang="tr-TR" dirty="0"/>
          </a:p>
          <a:p>
            <a:r>
              <a:rPr lang="tr-TR" dirty="0"/>
              <a:t>6. </a:t>
            </a:r>
            <a:r>
              <a:rPr lang="tr-TR" i="1" dirty="0"/>
              <a:t>Anadolu’nun ilk yerli halkı olan Hititler, Orta Asya’dan gelmiş Türkler olup bizim atalarımızdır.” </a:t>
            </a:r>
            <a:r>
              <a:rPr lang="tr-TR" baseline="30000" dirty="0"/>
              <a:t>112 </a:t>
            </a:r>
            <a:endParaRPr lang="tr-TR" dirty="0"/>
          </a:p>
          <a:p>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a:t>Atatürk’ün ortaya attığı bu tezlerde en önemli amaç, Avrupa’nın Türk Milletine yönelik ortaya attığı gerçek olmayan iddiaları çürütmektir. </a:t>
            </a:r>
          </a:p>
          <a:p>
            <a:r>
              <a:rPr lang="tr-TR" dirty="0"/>
              <a:t>Sonuç olarak, Türk tarih tezini gerçekleştirmek ve çalışmaları bilimsellikle yapabilmek adına ilk olarak 4 Haziran 1930’da “</a:t>
            </a:r>
            <a:r>
              <a:rPr lang="tr-TR" i="1" dirty="0"/>
              <a:t>Türk Tarihi Tetkik Heyeti</a:t>
            </a:r>
            <a:r>
              <a:rPr lang="tr-TR" dirty="0"/>
              <a:t>” adıyla bir çalışma başlatılmıştır. Bu heyetin yapmış olduğu çalışmalar neticesinde “</a:t>
            </a:r>
            <a:r>
              <a:rPr lang="tr-TR" i="1" dirty="0"/>
              <a:t>Türk Tarihinin Ana Hatları</a:t>
            </a:r>
            <a:r>
              <a:rPr lang="tr-TR" dirty="0"/>
              <a:t>” adlı bir eser meydana getirilmiş ve bu eserde en eski Türk Devletleri tarihinden başlanarak, Cumhuriyet dönemine kadarki Türk Tarihi incelenmiştir.</a:t>
            </a:r>
          </a:p>
          <a:p>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15 Nisan 1931’e gelindiğinde ise Türk Tarih Heyeti, Türk Tarihi Tetkik Cemiyeti haline getirilmiş, daha sonra da bu cemiyetin adı Türk Tarih Kurumu olarak değiştirilmiştir. Kurumun ilk önemli faaliyeti ise liseler için hazırlanan dört ciltlik Umumi Tarih olmuştur. Daha sonra ortaokullar için de üç ciltlik bir tarih kitabı hazırlanmıştır. Böylece, Cumhuriyet döneminde eski tarih anlayışının yerine, araştırmalara dayalı yeni tarih anlayışı etkili olmaya başlanmıştır.</a:t>
            </a: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14.09.1937 tarihli Türk Tarih Kurumu’nun faaliyetleri hakkında raporda, kurumun amaçları doğrultusunda yapmış olduğu çalışmalar şu şekilde özetlenebilir: </a:t>
            </a:r>
          </a:p>
          <a:p>
            <a:r>
              <a:rPr lang="tr-TR" dirty="0"/>
              <a:t>1. TTK, liselerde okutulan ve genellikle Türk tarihinin ihmal edildiği ders kitaplarının yerine, büyük çoğunluğu Türk tarihi ile alakalı olmak üzere dört ciltlik lise tarih ders kitabı hazırlamıştır. </a:t>
            </a:r>
          </a:p>
          <a:p>
            <a:r>
              <a:rPr lang="tr-TR" dirty="0"/>
              <a:t>2. 1932’de toplanan, Birinci Türk Tarih Kongresinde TTK, konferanslar vererek Türk Tarih Tezini ilan etmişlerdir. </a:t>
            </a:r>
          </a:p>
          <a:p>
            <a:r>
              <a:rPr lang="tr-TR" dirty="0"/>
              <a:t>3. Türk tarihi araştırmaları açısından oldukça önemli olan, “Türk Tarihinin Ana Hatları” adlı eser meydana getirilmiştir. </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a:buNone/>
            </a:pPr>
            <a:r>
              <a:rPr lang="tr-TR" dirty="0"/>
              <a:t>  4.</a:t>
            </a:r>
            <a:r>
              <a:rPr lang="tr-TR" dirty="0" err="1"/>
              <a:t>Ahlatlıbel</a:t>
            </a:r>
            <a:r>
              <a:rPr lang="tr-TR" dirty="0"/>
              <a:t>, Karalar, </a:t>
            </a:r>
            <a:r>
              <a:rPr lang="tr-TR" dirty="0" err="1"/>
              <a:t>Göllüdağ</a:t>
            </a:r>
            <a:r>
              <a:rPr lang="tr-TR" dirty="0"/>
              <a:t>, Alacahöyük, Trakya Höyükleri, Ankara Kalesi, Çankırı Kapı, </a:t>
            </a:r>
            <a:r>
              <a:rPr lang="tr-TR" dirty="0" err="1"/>
              <a:t>Etiyokuşu</a:t>
            </a:r>
            <a:r>
              <a:rPr lang="tr-TR" dirty="0"/>
              <a:t>, Pazarlı, </a:t>
            </a:r>
            <a:r>
              <a:rPr lang="tr-TR" dirty="0" err="1"/>
              <a:t>Kuştepe</a:t>
            </a:r>
            <a:r>
              <a:rPr lang="tr-TR" dirty="0"/>
              <a:t>, Kütahya, Ankara ve Tuz Gölü başta olmak üzere birçok bölgede, TTK tarafından arkeolojik kazılar yapılmıştır.</a:t>
            </a:r>
          </a:p>
          <a:p>
            <a:pPr>
              <a:buNone/>
            </a:pPr>
            <a:r>
              <a:rPr lang="tr-TR" dirty="0"/>
              <a:t> 5. TTK tarafından birçok önemli yayınlar basılmıştır. Bunlar arasında; Piri Reis’in Amerika haritası ve </a:t>
            </a:r>
            <a:r>
              <a:rPr lang="tr-TR" dirty="0" err="1"/>
              <a:t>Kitab</a:t>
            </a:r>
            <a:r>
              <a:rPr lang="tr-TR" dirty="0"/>
              <a:t>-ı Bahriye’sinin yanında, Şemsettin Günaltay’ın Yakın Şark, </a:t>
            </a:r>
            <a:r>
              <a:rPr lang="tr-TR" dirty="0" err="1"/>
              <a:t>Uluğ</a:t>
            </a:r>
            <a:r>
              <a:rPr lang="tr-TR" dirty="0"/>
              <a:t> İ. Demir’in Kuleli Vakası hakkında bir araştırma ve İsmail Hakkı </a:t>
            </a:r>
            <a:r>
              <a:rPr lang="tr-TR" dirty="0" err="1"/>
              <a:t>Uzunçarşılı’nın</a:t>
            </a:r>
            <a:r>
              <a:rPr lang="tr-TR" dirty="0"/>
              <a:t> Anadolu Beylikleri adlı eserleri gösterilebilir. </a:t>
            </a:r>
          </a:p>
          <a:p>
            <a:pPr>
              <a:buNone/>
            </a:pPr>
            <a:endParaRPr lang="tr-TR" dirty="0"/>
          </a:p>
          <a:p>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r>
              <a:rPr lang="tr-TR" dirty="0"/>
              <a:t>6. Eski eserlerden, Üç ciltlik Tarih-i </a:t>
            </a:r>
            <a:r>
              <a:rPr lang="tr-TR" dirty="0" err="1"/>
              <a:t>Cihanşuma</a:t>
            </a:r>
            <a:r>
              <a:rPr lang="tr-TR" dirty="0"/>
              <a:t>, </a:t>
            </a:r>
            <a:r>
              <a:rPr lang="tr-TR" dirty="0" err="1"/>
              <a:t>Cemiüttevarih</a:t>
            </a:r>
            <a:r>
              <a:rPr lang="tr-TR" dirty="0"/>
              <a:t>, </a:t>
            </a:r>
            <a:r>
              <a:rPr lang="tr-TR" dirty="0" err="1"/>
              <a:t>Baybars</a:t>
            </a:r>
            <a:r>
              <a:rPr lang="tr-TR" dirty="0"/>
              <a:t> Tarihi ve </a:t>
            </a:r>
            <a:r>
              <a:rPr lang="tr-TR" dirty="0" err="1"/>
              <a:t>İsfahani’nin</a:t>
            </a:r>
            <a:r>
              <a:rPr lang="tr-TR" dirty="0"/>
              <a:t> Selçuklu Tarihi eserleri de Türkçeye çevrilmiştir. </a:t>
            </a:r>
          </a:p>
          <a:p>
            <a:r>
              <a:rPr lang="tr-TR" dirty="0"/>
              <a:t>7. </a:t>
            </a:r>
            <a:r>
              <a:rPr lang="tr-TR" dirty="0" err="1"/>
              <a:t>TTK’nın</a:t>
            </a:r>
            <a:r>
              <a:rPr lang="tr-TR" dirty="0"/>
              <a:t> çıkarmış olduğu “Belleten” de ise, El </a:t>
            </a:r>
            <a:r>
              <a:rPr lang="tr-TR" dirty="0" err="1"/>
              <a:t>Biruni’nin</a:t>
            </a:r>
            <a:r>
              <a:rPr lang="tr-TR" dirty="0"/>
              <a:t> </a:t>
            </a:r>
            <a:r>
              <a:rPr lang="tr-TR" dirty="0" err="1"/>
              <a:t>Malelhind</a:t>
            </a:r>
            <a:r>
              <a:rPr lang="tr-TR" dirty="0"/>
              <a:t>, </a:t>
            </a:r>
            <a:r>
              <a:rPr lang="tr-TR" dirty="0" err="1"/>
              <a:t>Başkrif’in</a:t>
            </a:r>
            <a:r>
              <a:rPr lang="tr-TR" dirty="0"/>
              <a:t> Rusya Türklerine Güzel Sanatlar Kültürü, </a:t>
            </a:r>
            <a:r>
              <a:rPr lang="tr-TR" dirty="0" err="1"/>
              <a:t>Götze’nin</a:t>
            </a:r>
            <a:r>
              <a:rPr lang="tr-TR" dirty="0"/>
              <a:t> Eski Şarkın Medeniyet Tarihi, </a:t>
            </a:r>
            <a:r>
              <a:rPr lang="tr-TR" dirty="0" err="1"/>
              <a:t>Seroşevski’nin</a:t>
            </a:r>
            <a:r>
              <a:rPr lang="tr-TR" dirty="0"/>
              <a:t> Yakutlar ve </a:t>
            </a:r>
            <a:r>
              <a:rPr lang="tr-TR" dirty="0" err="1"/>
              <a:t>Brandenstein’in</a:t>
            </a:r>
            <a:r>
              <a:rPr lang="tr-TR" dirty="0"/>
              <a:t> </a:t>
            </a:r>
            <a:r>
              <a:rPr lang="tr-TR" dirty="0" err="1"/>
              <a:t>Etrüslerin</a:t>
            </a:r>
            <a:r>
              <a:rPr lang="tr-TR" dirty="0"/>
              <a:t> Menşei adlı eserleri Türkçe olarak yayımlanmıştır. </a:t>
            </a:r>
          </a:p>
          <a:p>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8. Ayrıca TTK, 1932 Paris Uluslararası Tarih Tedrisatı Kongresi, 1932 Londra Birinci Uluslararası Tarihten Evvelki ve İlk Tarihsel Zamanlar Bilgileri Kongresi, 1934 Londra Birinci Uluslararası Antropoloji ve Etnoloji İlimleri Kongresi, 1934 Dördüncü Uluslararası Bizans Tetkikleri Kongresi ve 1935 </a:t>
            </a:r>
            <a:r>
              <a:rPr lang="tr-TR" dirty="0" err="1"/>
              <a:t>Leningrat</a:t>
            </a:r>
            <a:r>
              <a:rPr lang="tr-TR" dirty="0"/>
              <a:t> Üçüncü Uluslararası İran Sanat ve Arkeoloji Kongresi başta olmak üzere çeşitli uluslar arası kongrelere katılmıştır.</a:t>
            </a:r>
            <a:r>
              <a:rPr lang="tr-TR" baseline="30000" dirty="0"/>
              <a:t>116 </a:t>
            </a:r>
            <a:endParaRPr lang="tr-TR" dirty="0"/>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EDEBİYAT</a:t>
            </a:r>
            <a:endParaRPr lang="tr-TR" dirty="0"/>
          </a:p>
        </p:txBody>
      </p:sp>
      <p:sp>
        <p:nvSpPr>
          <p:cNvPr id="3" name="2 İçerik Yer Tutucusu"/>
          <p:cNvSpPr>
            <a:spLocks noGrp="1"/>
          </p:cNvSpPr>
          <p:nvPr>
            <p:ph idx="1"/>
          </p:nvPr>
        </p:nvSpPr>
        <p:spPr/>
        <p:txBody>
          <a:bodyPr>
            <a:normAutofit lnSpcReduction="10000"/>
          </a:bodyPr>
          <a:lstStyle/>
          <a:p>
            <a:r>
              <a:rPr lang="tr-TR" dirty="0"/>
              <a:t>Atatürk dönemi edebiyat çevresi içerisinde olan edebiyatçılar arasında; </a:t>
            </a:r>
            <a:r>
              <a:rPr lang="tr-TR" dirty="0" err="1"/>
              <a:t>Abdülhak</a:t>
            </a:r>
            <a:r>
              <a:rPr lang="tr-TR" dirty="0"/>
              <a:t> Hamit Tarhan, Cenap Şahabettin, Ali Ekrem </a:t>
            </a:r>
            <a:r>
              <a:rPr lang="tr-TR" dirty="0" err="1"/>
              <a:t>Bolayır</a:t>
            </a:r>
            <a:r>
              <a:rPr lang="tr-TR" dirty="0"/>
              <a:t>, </a:t>
            </a:r>
            <a:r>
              <a:rPr lang="tr-TR" dirty="0" err="1"/>
              <a:t>Samih</a:t>
            </a:r>
            <a:r>
              <a:rPr lang="tr-TR" dirty="0"/>
              <a:t> Rıfat, Faik Ali </a:t>
            </a:r>
            <a:r>
              <a:rPr lang="tr-TR" dirty="0" err="1"/>
              <a:t>Ozansoy</a:t>
            </a:r>
            <a:r>
              <a:rPr lang="tr-TR" dirty="0"/>
              <a:t>, Hüseyin </a:t>
            </a:r>
            <a:r>
              <a:rPr lang="tr-TR" dirty="0" err="1"/>
              <a:t>Siret</a:t>
            </a:r>
            <a:r>
              <a:rPr lang="tr-TR" dirty="0"/>
              <a:t> Özsever, Süleyman Nafiz, Mehmet Emin Yurdakul, Ziya Gökalp, Mehmet Akif Ersoy, Ahmet Haşim ve Yahya Kemal </a:t>
            </a:r>
            <a:r>
              <a:rPr lang="tr-TR" dirty="0" err="1"/>
              <a:t>Beytalı</a:t>
            </a:r>
            <a:r>
              <a:rPr lang="tr-TR" dirty="0"/>
              <a:t> gösterilebilir. Cumhuriyetle birlikte, bu yazarlar dönemin özelliklerini ve milli mücadele </a:t>
            </a:r>
            <a:r>
              <a:rPr lang="tr-TR" dirty="0" err="1"/>
              <a:t>ruhunueserlerine</a:t>
            </a:r>
            <a:r>
              <a:rPr lang="tr-TR" dirty="0"/>
              <a:t> yansıtmışlardır.  </a:t>
            </a:r>
          </a:p>
          <a:p>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Dönem şairlerinden Yahya Kemal, eserlerinde vatan konusunu vurgulayan şairler arasında gösterilebilir. Şair, bu anlayıştaki eserlerinin önemli bir kısmını, “</a:t>
            </a:r>
            <a:r>
              <a:rPr lang="tr-TR" i="1" dirty="0"/>
              <a:t>Eğil Dağlar</a:t>
            </a:r>
            <a:r>
              <a:rPr lang="tr-TR" dirty="0"/>
              <a:t>” adlı eserde kitaplaştırmıştır. Bu dönemde, milli çizgide birçok dergi de çıkarılmaya başlanmıştır. Bu dergiler arasında, “</a:t>
            </a:r>
            <a:r>
              <a:rPr lang="tr-TR" i="1" dirty="0"/>
              <a:t>Dergâh</a:t>
            </a:r>
            <a:r>
              <a:rPr lang="tr-TR" dirty="0"/>
              <a:t>” dergisi, önemli bir yere sahiptir. Dergi, milliyetçi havasıyla kısa sürede birçok yazarı etrafında toplamıştır.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Bu dönemde, şiirde olduğu gibi romanda da milli ruh, edebiyata hâkim olmuştur. Cumhuriyet döneminin ilk romancıları arasında yer alan Halide Edip Adıvar, Yakup Kadri Karaosmanoğlu ve Reşat Nuri Güntekin gibi romancılar, milli mücadele ruhunu eserlerinde vurgulamışlardır. Halide Edip’in; Ateşten Gömlek, Vurun Kahpeye, İzmir’den Bursa’ya ve Dağa Çıkan Kurt, Yakup Kadri’nin </a:t>
            </a:r>
            <a:r>
              <a:rPr lang="tr-TR" dirty="0" err="1"/>
              <a:t>Sodom</a:t>
            </a:r>
            <a:r>
              <a:rPr lang="tr-TR" dirty="0"/>
              <a:t> ve </a:t>
            </a:r>
            <a:r>
              <a:rPr lang="tr-TR" dirty="0" err="1"/>
              <a:t>Gomore</a:t>
            </a:r>
            <a:r>
              <a:rPr lang="tr-TR" dirty="0"/>
              <a:t> ile Yaban, Reşat Nuri Güntekin’in ise Çalıkuşu gibi eserleri buna örnek olarak gösterilebilir.</a:t>
            </a:r>
            <a:r>
              <a:rPr lang="tr-TR" baseline="30000" dirty="0"/>
              <a:t>119</a:t>
            </a:r>
            <a:endParaRPr lang="tr-TR" dirty="0"/>
          </a:p>
          <a:p>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Ancak, 1930’lu yıllara gelindiğinde Nazım Hikmet’in “</a:t>
            </a:r>
            <a:r>
              <a:rPr lang="tr-TR" i="1" dirty="0"/>
              <a:t>putları yıkıyoruz</a:t>
            </a:r>
            <a:r>
              <a:rPr lang="tr-TR" dirty="0"/>
              <a:t>” kampanyası ile milli şair ve milli edebiyat gibi kavramlar önem kaybetmeye başlamış ve Atatürk dönemi milli edebiyat akımı etkisini yavaş yavaş yitirmeye başlamıştır.</a:t>
            </a:r>
            <a:r>
              <a:rPr lang="tr-TR" baseline="30000" dirty="0"/>
              <a:t>120</a:t>
            </a:r>
            <a:endParaRPr lang="tr-TR" dirty="0"/>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Atatürk, edebiyatın özellikle şiir ve hitabet yönü ile ilgilenmiştir. O, şiiri vatan ve millet yolunda vasıta kuracak bir sanat olarak benimsemiştir. Ayrıca, onun Milli Mücadelenin liderliğini üstlenmesi ve yeni devletin başında ebedi şef ilan edilmesinde muhakkak ki hitabet sanatını çok iyi kullanmasının önemli bir payı vardır. Görüldüğü gibi O, edebiyatı halkta milli heyecan duygusu yaratmak amacıyla görmüş ve Cumhuriyet döneminde de buna özen göstermiştir.</a:t>
            </a:r>
            <a:r>
              <a:rPr lang="tr-TR" baseline="30000" dirty="0"/>
              <a:t>123 </a:t>
            </a:r>
            <a:endParaRPr lang="tr-TR" dirty="0"/>
          </a:p>
          <a:p>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Atatürk 1934-38 yılları arasında Kültür Bakanlığı yapan Saffet Arıkan’a, bu amaçlar doğrultusunda direktifler vermiştir. </a:t>
            </a:r>
          </a:p>
          <a:p>
            <a:r>
              <a:rPr lang="tr-TR" dirty="0"/>
              <a:t>Sonuç olarak, Atatürk dönemi edebiyat anlayışı milli yönü ile ön plana çıkmıştır. Bu dönem edebiyatının önde gelen isimleri, Osmanlı Devleti’nin yıkılışına ve milli mücadele dönemine şahit olmuşlardır. Bu nedenle, Atatürk dönemi edebiyat anlayışının en önemli hassasiyeti, milli heyecan çerçevesinde gelişme göstermiş ve dönem edebiyatçıları bu heyecanı eserlerine yansıtarak topluma yeni bir ruh ve anlayış kazandırmaya çalışmışlardır.</a:t>
            </a:r>
          </a:p>
          <a:p>
            <a:endParaRPr lang="tr-T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D72495-0EBC-4B33-B2F7-E7EC6085F61E}"/>
              </a:ext>
            </a:extLst>
          </p:cNvPr>
          <p:cNvSpPr>
            <a:spLocks noGrp="1"/>
          </p:cNvSpPr>
          <p:nvPr>
            <p:ph type="title"/>
          </p:nvPr>
        </p:nvSpPr>
        <p:spPr/>
        <p:txBody>
          <a:bodyPr/>
          <a:lstStyle/>
          <a:p>
            <a:endParaRPr lang="tr-TR"/>
          </a:p>
        </p:txBody>
      </p:sp>
      <p:pic>
        <p:nvPicPr>
          <p:cNvPr id="9" name="İçerik Yer Tutucusu 8">
            <a:extLst>
              <a:ext uri="{FF2B5EF4-FFF2-40B4-BE49-F238E27FC236}">
                <a16:creationId xmlns:a16="http://schemas.microsoft.com/office/drawing/2014/main" id="{D6F3BFF2-64BB-4B87-8A21-A10A478C46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988840"/>
            <a:ext cx="6480720" cy="3600400"/>
          </a:xfrm>
        </p:spPr>
      </p:pic>
    </p:spTree>
    <p:extLst>
      <p:ext uri="{BB962C8B-B14F-4D97-AF65-F5344CB8AC3E}">
        <p14:creationId xmlns:p14="http://schemas.microsoft.com/office/powerpoint/2010/main" val="16491704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Atatürk ve Müzik</a:t>
            </a:r>
            <a:endParaRPr lang="tr-TR" dirty="0"/>
          </a:p>
        </p:txBody>
      </p:sp>
      <p:sp>
        <p:nvSpPr>
          <p:cNvPr id="3" name="2 İçerik Yer Tutucusu"/>
          <p:cNvSpPr>
            <a:spLocks noGrp="1"/>
          </p:cNvSpPr>
          <p:nvPr>
            <p:ph idx="1"/>
          </p:nvPr>
        </p:nvSpPr>
        <p:spPr/>
        <p:txBody>
          <a:bodyPr>
            <a:normAutofit fontScale="85000" lnSpcReduction="20000"/>
          </a:bodyPr>
          <a:lstStyle/>
          <a:p>
            <a:r>
              <a:rPr lang="tr-TR" dirty="0"/>
              <a:t>Aslında bir asker ve bir devlet başkanı olarak Atatürk’ün mü-</a:t>
            </a:r>
            <a:r>
              <a:rPr lang="tr-TR" dirty="0" err="1"/>
              <a:t>zik</a:t>
            </a:r>
            <a:r>
              <a:rPr lang="tr-TR" dirty="0"/>
              <a:t> sanatına olan ilgisi gençlik yıllarına dayanmaktadır. Atatürk da-ha Sofya’da </a:t>
            </a:r>
            <a:r>
              <a:rPr lang="tr-TR" dirty="0" err="1"/>
              <a:t>ataşemiliter</a:t>
            </a:r>
            <a:r>
              <a:rPr lang="tr-TR" dirty="0"/>
              <a:t> iken, oradaki bir operada </a:t>
            </a:r>
            <a:r>
              <a:rPr lang="tr-TR" i="1" dirty="0" err="1"/>
              <a:t>Carmen</a:t>
            </a:r>
            <a:r>
              <a:rPr lang="tr-TR" dirty="0" err="1"/>
              <a:t>’i</a:t>
            </a:r>
            <a:r>
              <a:rPr lang="tr-TR" dirty="0"/>
              <a:t> izleme fırsatı bulmuş ve bunun yarattığı etki ve hayranlık ile de yanındaki arkadaşı </a:t>
            </a:r>
            <a:r>
              <a:rPr lang="tr-TR" dirty="0" err="1"/>
              <a:t>Şakir</a:t>
            </a:r>
            <a:r>
              <a:rPr lang="tr-TR" dirty="0"/>
              <a:t> Zümre’ye “</a:t>
            </a:r>
            <a:r>
              <a:rPr lang="tr-TR" i="1" dirty="0"/>
              <a:t>..Biz Bulgarları çoban bilirdik. Bak, biz</a:t>
            </a:r>
            <a:r>
              <a:rPr lang="tr-TR" dirty="0"/>
              <a:t> </a:t>
            </a:r>
            <a:r>
              <a:rPr lang="tr-TR" i="1" dirty="0"/>
              <a:t>farkına varmadan , onlar nasıl ilerlemişler, balesi Bulgar, şefleri Bulgar... Biz, bu uygarlık düzeyine ulaşamazsak, bize yaşam hak-</a:t>
            </a:r>
            <a:r>
              <a:rPr lang="tr-TR" i="1" dirty="0" err="1"/>
              <a:t>kı</a:t>
            </a:r>
            <a:r>
              <a:rPr lang="tr-TR" i="1" dirty="0"/>
              <a:t> yok....</a:t>
            </a:r>
            <a:r>
              <a:rPr lang="tr-TR" dirty="0"/>
              <a:t>”628</a:t>
            </a:r>
            <a:r>
              <a:rPr lang="tr-TR" i="1" dirty="0"/>
              <a:t> </a:t>
            </a:r>
            <a:r>
              <a:rPr lang="tr-TR" dirty="0"/>
              <a:t>demiştir. Kısacası Bulgarların sanatta gelmiş oldukları nokta onu çok etkilemiş ve bu alanda harekete geçilmesinde ateşleyici rol oynamıştır.</a:t>
            </a:r>
          </a:p>
          <a:p>
            <a:pPr>
              <a:spcBef>
                <a:spcPts val="0"/>
              </a:spcBef>
              <a:buNone/>
            </a:pPr>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Atatürk fasıllara iştirak etmesinin ve buralarda şarkı söylemesi-</a:t>
            </a:r>
            <a:r>
              <a:rPr lang="tr-TR" dirty="0" err="1"/>
              <a:t>nin</a:t>
            </a:r>
            <a:r>
              <a:rPr lang="tr-TR" dirty="0"/>
              <a:t> ötesinde, </a:t>
            </a:r>
            <a:r>
              <a:rPr lang="tr-TR" dirty="0" err="1"/>
              <a:t>herşeyden</a:t>
            </a:r>
            <a:r>
              <a:rPr lang="tr-TR" dirty="0"/>
              <a:t> önce iyi bir Türk Müziği dinleyicisi olarak karşımıza çıkmaktadır. Türk Sanat Müziği parçaları arasında “</a:t>
            </a:r>
            <a:r>
              <a:rPr lang="tr-TR" i="1" dirty="0" err="1"/>
              <a:t>Cânâ</a:t>
            </a:r>
            <a:r>
              <a:rPr lang="tr-TR" dirty="0"/>
              <a:t> </a:t>
            </a:r>
            <a:r>
              <a:rPr lang="tr-TR" i="1" dirty="0"/>
              <a:t>rakibi handan edersin, </a:t>
            </a:r>
            <a:r>
              <a:rPr lang="tr-TR" i="1" dirty="0" err="1"/>
              <a:t>Habgâh</a:t>
            </a:r>
            <a:r>
              <a:rPr lang="tr-TR" i="1" dirty="0"/>
              <a:t>-ı yâre girdim arz için </a:t>
            </a:r>
            <a:r>
              <a:rPr lang="tr-TR" i="1" dirty="0" err="1"/>
              <a:t>ahvâlimi</a:t>
            </a:r>
            <a:r>
              <a:rPr lang="tr-TR" i="1" dirty="0"/>
              <a:t>, Kaç </a:t>
            </a:r>
            <a:r>
              <a:rPr lang="tr-TR" i="1" dirty="0" err="1"/>
              <a:t>ma</a:t>
            </a:r>
            <a:r>
              <a:rPr lang="tr-TR" i="1" dirty="0"/>
              <a:t> mecburundan ey </a:t>
            </a:r>
            <a:r>
              <a:rPr lang="tr-TR" i="1" dirty="0" err="1"/>
              <a:t>âhu</a:t>
            </a:r>
            <a:r>
              <a:rPr lang="tr-TR" i="1" dirty="0"/>
              <a:t>-</a:t>
            </a:r>
            <a:r>
              <a:rPr lang="tr-TR" i="1" dirty="0" err="1"/>
              <a:t>yu</a:t>
            </a:r>
            <a:r>
              <a:rPr lang="tr-TR" i="1" dirty="0"/>
              <a:t> vahşî, ülfet et, Mâni oluyor hâlimi </a:t>
            </a:r>
            <a:r>
              <a:rPr lang="tr-TR" i="1" dirty="0" err="1"/>
              <a:t>takri</a:t>
            </a:r>
            <a:r>
              <a:rPr lang="tr-TR" i="1" dirty="0"/>
              <a:t>-re </a:t>
            </a:r>
            <a:r>
              <a:rPr lang="tr-TR" i="1" dirty="0" err="1"/>
              <a:t>hicâbım</a:t>
            </a:r>
            <a:r>
              <a:rPr lang="tr-TR" i="1" dirty="0"/>
              <a:t>, Bade-i vuslat içilsin kase-i fağfurdan</a:t>
            </a:r>
            <a:r>
              <a:rPr lang="tr-TR" dirty="0"/>
              <a:t>”633</a:t>
            </a:r>
            <a:r>
              <a:rPr lang="tr-TR" i="1" dirty="0"/>
              <a:t> </a:t>
            </a:r>
            <a:r>
              <a:rPr lang="tr-TR" dirty="0"/>
              <a:t>gibi eserler ise</a:t>
            </a:r>
            <a:r>
              <a:rPr lang="tr-TR" i="1" dirty="0"/>
              <a:t> </a:t>
            </a:r>
            <a:r>
              <a:rPr lang="tr-TR" dirty="0"/>
              <a:t>O’nun çok sevdiği, söylenirken zaman zaman eşlik ettiği ve konserlerde de özellikle söylenmesini istediği şarkılardır. Bugün dahi adı geçen eserler, konserlerde ve anma törenlerinde “Atatürk’ün Sevdi-</a:t>
            </a:r>
            <a:r>
              <a:rPr lang="tr-TR" dirty="0" err="1"/>
              <a:t>ği</a:t>
            </a:r>
            <a:r>
              <a:rPr lang="tr-TR" dirty="0"/>
              <a:t> Şarkılar” adı altında çalınıp söylenmektedir.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Atatürk döneminde üne kavuşmuş meşhur besteci Hafız Sadettin Kaynak anılarında Atatürk’ün “</a:t>
            </a:r>
            <a:r>
              <a:rPr lang="tr-TR" i="1" dirty="0"/>
              <a:t>dans etmek</a:t>
            </a:r>
            <a:r>
              <a:rPr lang="tr-TR" dirty="0"/>
              <a:t> </a:t>
            </a:r>
            <a:r>
              <a:rPr lang="tr-TR" i="1" dirty="0"/>
              <a:t>için alafranga musikiyi ve zevk etmek için de alaturka musikiyi</a:t>
            </a:r>
            <a:r>
              <a:rPr lang="tr-TR" dirty="0"/>
              <a:t>”637</a:t>
            </a:r>
            <a:r>
              <a:rPr lang="tr-TR" i="1" dirty="0"/>
              <a:t> </a:t>
            </a:r>
            <a:r>
              <a:rPr lang="tr-TR" dirty="0"/>
              <a:t>istediğini ve dinlediğini yazmıştır. Meseleyi buna benzer ifadelerle ele alan kişilerden biri de Falih Rıfkı </a:t>
            </a:r>
            <a:r>
              <a:rPr lang="tr-TR" dirty="0" err="1"/>
              <a:t>Atay’tır</a:t>
            </a:r>
            <a:r>
              <a:rPr lang="tr-TR" dirty="0"/>
              <a:t>. Falih Rıfkı, bu konuda Atatürk’ün “</a:t>
            </a:r>
            <a:r>
              <a:rPr lang="tr-TR" i="1" dirty="0"/>
              <a:t>sevdiği musiki alaturka, inandığı garp musiki idi.</a:t>
            </a:r>
            <a:r>
              <a:rPr lang="tr-TR" dirty="0"/>
              <a:t> </a:t>
            </a:r>
            <a:r>
              <a:rPr lang="tr-TR" i="1" dirty="0"/>
              <a:t>Evinden alaturka musikiyi eksik etmemişken, milli eğitimde yalnız batı musikisini </a:t>
            </a:r>
            <a:r>
              <a:rPr lang="tr-TR" i="1"/>
              <a:t>tutmuştur</a:t>
            </a:r>
            <a:r>
              <a:rPr lang="tr-TR"/>
              <a:t>”</a:t>
            </a:r>
            <a:r>
              <a:rPr lang="tr-TR" i="1"/>
              <a:t> </a:t>
            </a:r>
            <a:r>
              <a:rPr lang="tr-TR" dirty="0"/>
              <a:t>diye yazmıştır.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Bu ifadeler, Atatürk’ün</a:t>
            </a:r>
            <a:r>
              <a:rPr lang="tr-TR" i="1" dirty="0"/>
              <a:t> </a:t>
            </a:r>
            <a:r>
              <a:rPr lang="tr-TR" dirty="0"/>
              <a:t>şahsi zevkleriyle devlet meselelerini nasıl ayırt ettiğini ve aradaki o hassas ve ince çizgiyi nasıl koruduğunu göstermesi açısından önem taşımaktadır.</a:t>
            </a:r>
          </a:p>
          <a:p>
            <a:r>
              <a:rPr lang="tr-TR" dirty="0"/>
              <a:t> </a:t>
            </a:r>
            <a:r>
              <a:rPr lang="tr-TR" dirty="0" err="1"/>
              <a:t>Ri-yaseti</a:t>
            </a:r>
            <a:r>
              <a:rPr lang="tr-TR" dirty="0"/>
              <a:t> cumhur Fasıl Heyetinde 1925-30 yılları arasında neyzen olarak görev alan Burhanettin Ökte de anılarında buna değinmiş, Atatürk’ün buradaki tavrını, karşısında “</a:t>
            </a:r>
            <a:r>
              <a:rPr lang="tr-TR" i="1" dirty="0"/>
              <a:t>en ufak bir işaretlerinden sezecek olgun</a:t>
            </a:r>
            <a:r>
              <a:rPr lang="tr-TR" dirty="0"/>
              <a:t> </a:t>
            </a:r>
            <a:r>
              <a:rPr lang="tr-TR" i="1" dirty="0"/>
              <a:t>ve münevver</a:t>
            </a:r>
            <a:r>
              <a:rPr lang="tr-TR" dirty="0"/>
              <a:t>” artistler bulabilmek şeklinde yorumlamıştır. </a:t>
            </a: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Ökte’ye</a:t>
            </a:r>
            <a:r>
              <a:rPr lang="tr-TR" i="1" dirty="0"/>
              <a:t> </a:t>
            </a:r>
            <a:r>
              <a:rPr lang="tr-TR" dirty="0"/>
              <a:t>göre, Musiki Heyetlerindeki eğitim düşüklüğü, ülke genelinde ki kültür zayıflığı ve Türk İnkılâbının anlamının tam olarak kavrana-maması gibi nedenlerden ötürü Atatürk, o arzu ettiği sanatçı kitleye hiçbir zaman ulaşamamış, bu da özellikle musiki alanında büyük kayıplara neden olmuştur.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a:t>Cumhuriyetin getirdiği en önemli sanat olaylarından biri de </a:t>
            </a:r>
            <a:r>
              <a:rPr lang="fi-FI" dirty="0"/>
              <a:t>Ankara’da 1924’te kurulan Musiki Muallim Mektebi’nin 1936’da</a:t>
            </a:r>
            <a:r>
              <a:rPr lang="tr-TR" dirty="0"/>
              <a:t> konservatuara dönüştürülmesidir. 1936’da Büyük Millet Meclisi’nin açılış konuşmasında, Mustafa Kemal, konservatuar ile temsil akademisinin kurulmakta oluşundan sevinçle bahsetmiştir. Çünkü O, müziği hayatta çok önemli görmüştür. Zira </a:t>
            </a:r>
            <a:r>
              <a:rPr lang="tr-TR" i="1" dirty="0"/>
              <a:t>“Hayatta musiki gerekli midir?” diye sormuş ve “Hayatta musiki gerekli değildir. Çünkü hayat musikidir. Musiki ile ilgisi olmayan canlılar insan değildir. Eğer söz konusu olan hayat insan hayatı ise musiki mutlaka vardır. Musikisiz hayat zaten var olamaz. Musiki hayatın neşesi, ruhu, sevinci ve her şeyidir” şeklinde cevabını kendisi çok manalı </a:t>
            </a:r>
            <a:r>
              <a:rPr lang="tr-TR" dirty="0"/>
              <a:t>vermiştir (Atatürk’ün Söylev ve Demeçleri, 2006: 676). 1925 yılından itibaren ise müzik alanında sanatçı ve öğretmen kazanmak üzere Paris Berlin ve Prag’a öğrenciler gönderilmiş, çok sesli müzik alanında önemli atılımlar kaydedilmiştir (Gök, 2011: 73-75).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İlk Müzik Kongresinin Toplanması</a:t>
            </a:r>
            <a:endParaRPr lang="tr-TR" dirty="0"/>
          </a:p>
        </p:txBody>
      </p:sp>
      <p:sp>
        <p:nvSpPr>
          <p:cNvPr id="3" name="2 İçerik Yer Tutucusu"/>
          <p:cNvSpPr>
            <a:spLocks noGrp="1"/>
          </p:cNvSpPr>
          <p:nvPr>
            <p:ph idx="1"/>
          </p:nvPr>
        </p:nvSpPr>
        <p:spPr/>
        <p:txBody>
          <a:bodyPr/>
          <a:lstStyle/>
          <a:p>
            <a:r>
              <a:rPr lang="tr-TR" dirty="0"/>
              <a:t>Müzikte çağdaş adımlar atabilmek için girişilen ilk </a:t>
            </a:r>
            <a:r>
              <a:rPr lang="tr-TR" dirty="0" err="1"/>
              <a:t>teşeb</a:t>
            </a:r>
            <a:r>
              <a:rPr lang="tr-TR" dirty="0"/>
              <a:t>-</a:t>
            </a:r>
            <a:r>
              <a:rPr lang="tr-TR" dirty="0" err="1"/>
              <a:t>büs</a:t>
            </a:r>
            <a:r>
              <a:rPr lang="tr-TR" dirty="0"/>
              <a:t>, 1924 yılında Meclise getirilen “Musiki ve Temsil Akademisi Yasası”dır. Ancak Atatürk’ün yeterli bulmadığı bu yasa, bir süre sonra yürürlükten kaldırılmıştır. Atatürk her zaman “</a:t>
            </a:r>
            <a:r>
              <a:rPr lang="tr-TR" i="1" dirty="0"/>
              <a:t>yasa yapılmadan</a:t>
            </a:r>
            <a:r>
              <a:rPr lang="tr-TR" dirty="0"/>
              <a:t> </a:t>
            </a:r>
            <a:r>
              <a:rPr lang="tr-TR" i="1" dirty="0"/>
              <a:t>bir deney döneminin geçmesi ve yasanın sonradan hazırlanması </a:t>
            </a:r>
            <a:r>
              <a:rPr lang="tr-TR" i="1" dirty="0" err="1"/>
              <a:t>gerektiği</a:t>
            </a:r>
            <a:r>
              <a:rPr lang="tr-TR" dirty="0" err="1"/>
              <a:t>”ni</a:t>
            </a:r>
            <a:r>
              <a:rPr lang="tr-TR" dirty="0"/>
              <a:t> savunmuştur.</a:t>
            </a:r>
          </a:p>
          <a:p>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 Yeterli görülmeyen akademi yerine 6 Mayıs 1936 günü kabul edilen bir yasa ile Ankara Konservatuarı’nın kurulmasıdır. Konservatuarın oluşumunda ve eğitiminde Alman uzmanlardan çok faydalanılmıştır. İlk etapta Paul </a:t>
            </a:r>
            <a:r>
              <a:rPr lang="tr-TR" dirty="0" err="1"/>
              <a:t>Hindemith</a:t>
            </a:r>
            <a:r>
              <a:rPr lang="tr-TR" dirty="0"/>
              <a:t> ile işe başlayan konservatuarda daha sonra müdürlüğe getirilen Carl Ebert ile de örgütlenme tamamlanmıştır..</a:t>
            </a:r>
          </a:p>
          <a:p>
            <a:endParaRPr lang="tr-T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Ayrıca bu dönemde yurt dışında eğitim görmeye giden Türk gençlerinin bu kurumlarda görev almaya başlamasıyla çok sesli müzik hızlı bir atağa kalkmıştır. Bunlar arasında Türk Beşleri olarak bilinen kompozitörlerle, Necdet Remzi Atak, </a:t>
            </a:r>
            <a:r>
              <a:rPr lang="tr-TR" dirty="0" err="1"/>
              <a:t>Ferhunde</a:t>
            </a:r>
            <a:r>
              <a:rPr lang="tr-TR" dirty="0"/>
              <a:t> Erkin gibi solistler de bulunmaktadır.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Hilâfetin kaldırılmasından hemen sonra Ankara’ya çağrılan Osman Zeki </a:t>
            </a:r>
            <a:r>
              <a:rPr lang="tr-TR" dirty="0" err="1"/>
              <a:t>Üngör</a:t>
            </a:r>
            <a:r>
              <a:rPr lang="tr-TR" baseline="30000" dirty="0" err="1"/>
              <a:t>’</a:t>
            </a:r>
            <a:r>
              <a:rPr lang="tr-TR" dirty="0" err="1"/>
              <a:t>den</a:t>
            </a:r>
            <a:r>
              <a:rPr lang="tr-TR" dirty="0"/>
              <a:t> bir orkestra kur-</a:t>
            </a:r>
            <a:r>
              <a:rPr lang="tr-TR" dirty="0" err="1"/>
              <a:t>ması</a:t>
            </a:r>
            <a:r>
              <a:rPr lang="tr-TR" dirty="0"/>
              <a:t> istenmiştir. İstiklâl Marşımızın bestecisi ve Cumhurbaşkanlığı Orkestrasının ilk şeflerinden olan Osman Zeki de Atatürk’ün iste-</a:t>
            </a:r>
            <a:r>
              <a:rPr lang="tr-TR" dirty="0" err="1"/>
              <a:t>ği</a:t>
            </a:r>
            <a:r>
              <a:rPr lang="tr-TR" dirty="0"/>
              <a:t> üzerine İstanbul’a dönerek bu orkestrayı oluşturmaya çalışmıştır.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Tam </a:t>
            </a:r>
            <a:r>
              <a:rPr lang="tr-TR" dirty="0" err="1"/>
              <a:t>seksenbeş</a:t>
            </a:r>
            <a:r>
              <a:rPr lang="tr-TR" dirty="0"/>
              <a:t> kişilik orkestra, Zeki Bey’in ifadesiyle “</a:t>
            </a:r>
            <a:r>
              <a:rPr lang="tr-TR" i="1" dirty="0"/>
              <a:t>takım </a:t>
            </a:r>
            <a:r>
              <a:rPr lang="tr-TR" i="1" dirty="0" err="1"/>
              <a:t>taklavatıyla</a:t>
            </a:r>
            <a:r>
              <a:rPr lang="tr-TR" i="1" dirty="0"/>
              <a:t> tamam</a:t>
            </a:r>
            <a:r>
              <a:rPr lang="tr-TR" dirty="0"/>
              <a:t>” bir şekilde Ankara’ya gelmiştir. Osman Zeki’nin Cumhurbaşkanlığı Orkestrası’nı Ankara’da değil de, İstanbul’da oluşturmaya çalışması ise ayrıca dikkat çekmektedir. Sadece bu çalışma bile bize, hem Ankara’nın bu kapasiteye henüz sahip olmadığını hem de İstanbul’un hâlâ önemli bir kültür merkezi olmaya devam ettiğini göstermektedir.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Aynı yıl </a:t>
            </a:r>
            <a:r>
              <a:rPr lang="tr-TR" dirty="0" err="1"/>
              <a:t>Muzıka</a:t>
            </a:r>
            <a:r>
              <a:rPr lang="tr-TR" dirty="0"/>
              <a:t>-</a:t>
            </a:r>
            <a:r>
              <a:rPr lang="tr-TR" dirty="0" err="1"/>
              <a:t>yı</a:t>
            </a:r>
            <a:r>
              <a:rPr lang="tr-TR" dirty="0"/>
              <a:t> Hümayun da İstanbul’dan Ankara’ya getiril-</a:t>
            </a:r>
            <a:r>
              <a:rPr lang="tr-TR" dirty="0" err="1"/>
              <a:t>miştir</a:t>
            </a:r>
            <a:r>
              <a:rPr lang="tr-TR" dirty="0"/>
              <a:t>. “</a:t>
            </a:r>
            <a:r>
              <a:rPr lang="tr-TR" dirty="0" err="1"/>
              <a:t>Riyaseticumhur</a:t>
            </a:r>
            <a:r>
              <a:rPr lang="tr-TR" dirty="0"/>
              <a:t> Musiki Heyeti” adını alan heyete önceleri Osman Zeki </a:t>
            </a:r>
            <a:r>
              <a:rPr lang="tr-TR" dirty="0" err="1"/>
              <a:t>Üngör</a:t>
            </a:r>
            <a:r>
              <a:rPr lang="tr-TR" dirty="0"/>
              <a:t>, daha sonra da Adnan </a:t>
            </a:r>
            <a:r>
              <a:rPr lang="tr-TR" dirty="0" err="1"/>
              <a:t>Saygun</a:t>
            </a:r>
            <a:r>
              <a:rPr lang="tr-TR" dirty="0"/>
              <a:t> şeflik yapmıştır. Heyetin adı 1933 yılında </a:t>
            </a:r>
            <a:r>
              <a:rPr lang="tr-TR" i="1" dirty="0"/>
              <a:t>Cumhurbaşkanlığı Filârmoni Orkestrası</a:t>
            </a:r>
            <a:r>
              <a:rPr lang="tr-TR" dirty="0"/>
              <a:t> olarak değiştirilmiştir. Orkestra hakkında ayrıntılı bilgi daha sonra verilecektir.</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1934 yılı tam bir değişim yılı olmuştur. Maarif Vekili Yusuf Hikmet </a:t>
            </a:r>
            <a:r>
              <a:rPr lang="tr-TR" dirty="0" err="1"/>
              <a:t>Bayur</a:t>
            </a:r>
            <a:r>
              <a:rPr lang="tr-TR" dirty="0"/>
              <a:t> döneminde, bir “Milli Musiki ve Temsil Akademisi”687 kurularak, Musiki Muallim Mektebi bu akademinin bünyesine alınmıştır. 25 Haziran 1934 tarihinde 2541 sayılı kanun-la kurulan Milli Musiki ve Temsil Akademisi üç kurumdan mey-dana getirilmiştir. 1) Musiki Muallim Mektebi, 2) </a:t>
            </a:r>
            <a:r>
              <a:rPr lang="tr-TR" dirty="0" err="1"/>
              <a:t>Riyaseticumhur</a:t>
            </a:r>
            <a:r>
              <a:rPr lang="tr-TR" dirty="0"/>
              <a:t> Filârmonik Orkestrası, 3) Temsil Şubesi. Ancak 12 Haziran 1936 </a:t>
            </a:r>
            <a:r>
              <a:rPr lang="tr-TR" dirty="0" err="1"/>
              <a:t>gü</a:t>
            </a:r>
            <a:r>
              <a:rPr lang="tr-TR" dirty="0"/>
              <a:t>-nü 3045 numaralı kanun gereğince </a:t>
            </a:r>
            <a:r>
              <a:rPr lang="tr-TR" dirty="0" err="1"/>
              <a:t>Riyaseticumhur</a:t>
            </a:r>
            <a:r>
              <a:rPr lang="tr-TR" dirty="0"/>
              <a:t> Filârmonik </a:t>
            </a:r>
            <a:r>
              <a:rPr lang="tr-TR" dirty="0" err="1"/>
              <a:t>Or</a:t>
            </a:r>
            <a:r>
              <a:rPr lang="tr-TR" dirty="0"/>
              <a:t>-</a:t>
            </a:r>
            <a:r>
              <a:rPr lang="tr-TR" dirty="0" err="1"/>
              <a:t>kestrası</a:t>
            </a:r>
            <a:r>
              <a:rPr lang="tr-TR" dirty="0"/>
              <a:t> akademiden ayrılmıştır. </a:t>
            </a:r>
          </a:p>
          <a:p>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1936-37 öğretim yılında ise kuru-</a:t>
            </a:r>
            <a:r>
              <a:rPr lang="tr-TR" dirty="0" err="1"/>
              <a:t>ma</a:t>
            </a:r>
            <a:r>
              <a:rPr lang="tr-TR" dirty="0"/>
              <a:t> “Musiki Muallim Mektebi’nin Temsil Sınıfları” ismiyle yeni bir konservatuar bölümü eklenmiştir688. Nihayet Musiki Muallim </a:t>
            </a:r>
            <a:r>
              <a:rPr lang="tr-TR" dirty="0" err="1"/>
              <a:t>Mek</a:t>
            </a:r>
            <a:r>
              <a:rPr lang="tr-TR" dirty="0"/>
              <a:t>-</a:t>
            </a:r>
            <a:r>
              <a:rPr lang="tr-TR" dirty="0" err="1"/>
              <a:t>tebi</a:t>
            </a:r>
            <a:r>
              <a:rPr lang="tr-TR" dirty="0"/>
              <a:t> 1938-39 öğretim yılında kurumun Gazi Terbiye Enstitüsü’nün bir şubesi haline getirilmesiyle son bulmuştur.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a:t>İlk olarak 1925’te açılan yarışma sınavları ile sanatçı ve öğretmen yetiştirmek üzere Berlin, Paris, Bu-</a:t>
            </a:r>
            <a:r>
              <a:rPr lang="tr-TR" dirty="0" err="1"/>
              <a:t>dapeşte</a:t>
            </a:r>
            <a:r>
              <a:rPr lang="tr-TR" dirty="0"/>
              <a:t>, Prag gibi merkezlere yetenekli öğrenciler gönderilmiştir. 1926 yılında konservatuarda Türk Sanat Müziği ve çalgılarının </a:t>
            </a:r>
            <a:r>
              <a:rPr lang="tr-TR" dirty="0" err="1"/>
              <a:t>öğre</a:t>
            </a:r>
            <a:r>
              <a:rPr lang="tr-TR" dirty="0"/>
              <a:t>-timi yasaklanmış, tambur, </a:t>
            </a:r>
            <a:r>
              <a:rPr lang="tr-TR" dirty="0" err="1"/>
              <a:t>ud</a:t>
            </a:r>
            <a:r>
              <a:rPr lang="tr-TR" dirty="0"/>
              <a:t> sanatçıları viyolonsel, keman gibi çal-</a:t>
            </a:r>
            <a:r>
              <a:rPr lang="tr-TR" dirty="0" err="1"/>
              <a:t>gılara</a:t>
            </a:r>
            <a:r>
              <a:rPr lang="tr-TR" dirty="0"/>
              <a:t> yöneltilmiştir. Devlet, çok sesli müzik temel kuram kitaplarını ancak 1928-30 arasında yayımlayabilmiştir. </a:t>
            </a:r>
          </a:p>
          <a:p>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1932 sonrası </a:t>
            </a:r>
            <a:r>
              <a:rPr lang="tr-TR" dirty="0" err="1"/>
              <a:t>Halkevle</a:t>
            </a:r>
            <a:r>
              <a:rPr lang="tr-TR" dirty="0"/>
              <a:t>-rinde halka açık mandolin, koro vs. kursları açılmaya başlanmıştır. İşte bu dönemde biraz da </a:t>
            </a:r>
            <a:r>
              <a:rPr lang="tr-TR" dirty="0" err="1"/>
              <a:t>Gökalp’in</a:t>
            </a:r>
            <a:r>
              <a:rPr lang="tr-TR" dirty="0"/>
              <a:t> görüşlerinden </a:t>
            </a:r>
            <a:r>
              <a:rPr lang="tr-TR" dirty="0" err="1"/>
              <a:t>haraketle</a:t>
            </a:r>
            <a:r>
              <a:rPr lang="tr-TR" dirty="0"/>
              <a:t>, ilk çok sesli parçalar “</a:t>
            </a:r>
            <a:r>
              <a:rPr lang="tr-TR" i="1" dirty="0"/>
              <a:t>daha çok halk ezgilerimizin batıda kullanılan belli</a:t>
            </a:r>
            <a:r>
              <a:rPr lang="tr-TR" dirty="0"/>
              <a:t> </a:t>
            </a:r>
            <a:r>
              <a:rPr lang="tr-TR" i="1" dirty="0"/>
              <a:t>başlı besteleme teknikleriyle </a:t>
            </a:r>
            <a:r>
              <a:rPr lang="tr-TR" i="1" dirty="0" err="1"/>
              <a:t>çokseslendirilmesi</a:t>
            </a:r>
            <a:r>
              <a:rPr lang="tr-TR" i="1" dirty="0"/>
              <a:t> biçiminde</a:t>
            </a:r>
            <a:r>
              <a:rPr lang="tr-TR" dirty="0"/>
              <a:t>” ortaya</a:t>
            </a:r>
            <a:r>
              <a:rPr lang="tr-TR" i="1" dirty="0"/>
              <a:t> </a:t>
            </a:r>
            <a:r>
              <a:rPr lang="tr-TR" dirty="0"/>
              <a:t>çıkarılmıştır. Halk ezgilerimiz ile makamsal müziğimizin gelenek-sel öğeleri kullanılarak özgün eserler verilmiştir. Bu ilk eserlere ör-</a:t>
            </a:r>
            <a:r>
              <a:rPr lang="tr-TR" dirty="0" err="1"/>
              <a:t>nek</a:t>
            </a:r>
            <a:r>
              <a:rPr lang="tr-TR" dirty="0"/>
              <a:t> olarak; Cemal Reşit Rey’in </a:t>
            </a:r>
            <a:r>
              <a:rPr lang="tr-TR" i="1" dirty="0" err="1"/>
              <a:t>Enstantaneler</a:t>
            </a:r>
            <a:r>
              <a:rPr lang="tr-TR" dirty="0" err="1"/>
              <a:t>’i</a:t>
            </a:r>
            <a:r>
              <a:rPr lang="tr-TR" dirty="0"/>
              <a:t> (1931), Ulvi Cemal Erkin’in </a:t>
            </a:r>
            <a:r>
              <a:rPr lang="tr-TR" i="1" dirty="0"/>
              <a:t>Beş Damla’</a:t>
            </a:r>
            <a:r>
              <a:rPr lang="tr-TR" dirty="0"/>
              <a:t>sı (1931), Ahmet Adnan </a:t>
            </a:r>
            <a:r>
              <a:rPr lang="tr-TR" dirty="0" err="1"/>
              <a:t>Saygun’un</a:t>
            </a:r>
            <a:r>
              <a:rPr lang="tr-TR" dirty="0"/>
              <a:t> </a:t>
            </a:r>
            <a:r>
              <a:rPr lang="tr-TR" i="1" dirty="0"/>
              <a:t>İnci’nin Ki-tabı </a:t>
            </a:r>
            <a:r>
              <a:rPr lang="tr-TR" dirty="0"/>
              <a:t>ve </a:t>
            </a:r>
            <a:r>
              <a:rPr lang="tr-TR" dirty="0" err="1"/>
              <a:t>Necil</a:t>
            </a:r>
            <a:r>
              <a:rPr lang="tr-TR" dirty="0"/>
              <a:t> Kâzım </a:t>
            </a:r>
            <a:r>
              <a:rPr lang="tr-TR" dirty="0" err="1"/>
              <a:t>Akses’in</a:t>
            </a:r>
            <a:r>
              <a:rPr lang="tr-TR" i="1" dirty="0"/>
              <a:t> </a:t>
            </a:r>
            <a:r>
              <a:rPr lang="tr-TR" i="1" dirty="0" err="1"/>
              <a:t>Minyatürler</a:t>
            </a:r>
            <a:r>
              <a:rPr lang="tr-TR" dirty="0" err="1"/>
              <a:t>’i</a:t>
            </a:r>
            <a:r>
              <a:rPr lang="tr-TR" dirty="0"/>
              <a:t> (1934) sayılabilir.</a:t>
            </a:r>
          </a:p>
          <a:p>
            <a:r>
              <a:rPr lang="tr-TR" dirty="0"/>
              <a:t> </a:t>
            </a:r>
          </a:p>
          <a:p>
            <a:endParaRPr lang="tr-T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1934 yılına gelindiğinde, artık Ankara ve İstanbul’da birer müzik okulu, Ankara’da bir orkestra, İstanbul’da bir yaylı orkestra ile çok sayıda belediye bandosu ve halk korolarının oluşturulduğunu görüyoruz.</a:t>
            </a:r>
          </a:p>
          <a:p>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sz="2400" b="1" dirty="0"/>
              <a:t>Türk Sanat Müziği’nin Yasaklanması ve Melek Erdik Konseri</a:t>
            </a:r>
            <a:br>
              <a:rPr lang="tr-TR" sz="2400" dirty="0"/>
            </a:br>
            <a:endParaRPr lang="tr-TR" sz="2400" dirty="0"/>
          </a:p>
        </p:txBody>
      </p:sp>
      <p:sp>
        <p:nvSpPr>
          <p:cNvPr id="3" name="2 İçerik Yer Tutucusu"/>
          <p:cNvSpPr>
            <a:spLocks noGrp="1"/>
          </p:cNvSpPr>
          <p:nvPr>
            <p:ph idx="1"/>
          </p:nvPr>
        </p:nvSpPr>
        <p:spPr/>
        <p:txBody>
          <a:bodyPr>
            <a:normAutofit/>
          </a:bodyPr>
          <a:lstStyle/>
          <a:p>
            <a:r>
              <a:rPr lang="tr-TR" dirty="0"/>
              <a:t>Hars ve müzik terbiyesini yozlaştırmakla suçlanan Vedat Nedim </a:t>
            </a:r>
            <a:r>
              <a:rPr lang="tr-TR" dirty="0" err="1"/>
              <a:t>Tör</a:t>
            </a:r>
            <a:r>
              <a:rPr lang="tr-TR" dirty="0"/>
              <a:t> ve İçişleri Bakanı Şükrü Kaya’nın çabalarıyla 2 Kasım 1934’ten 6 Eylül 1936’ya kadar olan sürede radyolardan, “Şark </a:t>
            </a:r>
            <a:r>
              <a:rPr lang="tr-TR" dirty="0" err="1"/>
              <a:t>musikisi”nin</a:t>
            </a:r>
            <a:r>
              <a:rPr lang="tr-TR" dirty="0"/>
              <a:t> kaldırılmasıdır.Konuyla ilgili haber basına “</a:t>
            </a:r>
            <a:r>
              <a:rPr lang="tr-TR" i="1" dirty="0"/>
              <a:t>Radyo programlarında dünden itibaren alaturka musiki kaldırıldı</a:t>
            </a:r>
            <a:r>
              <a:rPr lang="tr-TR" dirty="0"/>
              <a:t>” şeklinde yer almıştır.</a:t>
            </a:r>
            <a:r>
              <a:rPr lang="tr-TR" i="1" dirty="0"/>
              <a:t> Milliyet </a:t>
            </a:r>
            <a:r>
              <a:rPr lang="tr-TR" dirty="0"/>
              <a:t>gazetesinin birinci sayfadan verdiği bu önemli haberde, </a:t>
            </a:r>
          </a:p>
          <a:p>
            <a:pPr marL="0" indent="0">
              <a:buNone/>
            </a:pPr>
            <a:endParaRPr lang="tr-TR" dirty="0"/>
          </a:p>
          <a:p>
            <a:endParaRPr lang="tr-T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a:t>Dahiliye Vekili Şükrü Kaya’nın Atatürk’ün alaturka musiki hakkında Mecliste söylediği sözlerden ilham alarak, radyo programlarından alaturka musikinin tamamen kaldırılmasını ve yalnız garp tekniğiyle bestelenmiş motifleri yine garp tekniğine vakıf sanatkârlar tarafından çalınmasını istediği yazılmıştır. Nitekim 2 Kasım 1934 günü başlayan Türk Sanat Müziği yasağı 6 Eylül 1936 gününe kadar devam etmiş, bu süre zarfında radyolar Türk Sanat Müziği yayını yapmamışlardır.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121B134-BE91-48C8-8CCD-92B9DC6C2C18}"/>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8554635E-8B51-4AB0-AA8A-8FEC694F8A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988840"/>
            <a:ext cx="6192688" cy="3600399"/>
          </a:xfrm>
        </p:spPr>
      </p:pic>
    </p:spTree>
    <p:extLst>
      <p:ext uri="{BB962C8B-B14F-4D97-AF65-F5344CB8AC3E}">
        <p14:creationId xmlns:p14="http://schemas.microsoft.com/office/powerpoint/2010/main" val="3550905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Cumhuriyet Döneminde Opera Eğitimi</a:t>
            </a:r>
            <a:br>
              <a:rPr lang="tr-TR" dirty="0"/>
            </a:br>
            <a:endParaRPr lang="tr-TR" dirty="0"/>
          </a:p>
        </p:txBody>
      </p:sp>
      <p:sp>
        <p:nvSpPr>
          <p:cNvPr id="3" name="2 İçerik Yer Tutucusu"/>
          <p:cNvSpPr>
            <a:spLocks noGrp="1"/>
          </p:cNvSpPr>
          <p:nvPr>
            <p:ph idx="1"/>
          </p:nvPr>
        </p:nvSpPr>
        <p:spPr/>
        <p:txBody>
          <a:bodyPr>
            <a:normAutofit/>
          </a:bodyPr>
          <a:lstStyle/>
          <a:p>
            <a:r>
              <a:rPr lang="tr-TR" dirty="0"/>
              <a:t>Atatürk’ün </a:t>
            </a:r>
            <a:r>
              <a:rPr lang="tr-TR" i="1" dirty="0"/>
              <a:t>Özsoy, Taşbebek, </a:t>
            </a:r>
            <a:r>
              <a:rPr lang="tr-TR" i="1" dirty="0" err="1"/>
              <a:t>Bayönder</a:t>
            </a:r>
            <a:r>
              <a:rPr lang="tr-TR" dirty="0"/>
              <a:t> gibi operaların yazılmasına yaptığı öncülük, zamanla hem opera literatürüne çok sayıda eserin eklenmesine hem de çağdaş Türk eserlerinin yazılıp ülkede ve dünya sahnelerinde oynanmasına vesile olmuştur. Aynı zamanda Cumhuriyet döneminde ulusal operamızın oluşmasında rol oynayan çok sayıda sanatçı da yetişmiştir. </a:t>
            </a:r>
          </a:p>
          <a:p>
            <a:endParaRPr lang="tr-T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İlk zamanlar sadece dünya müziğinin aktarımı söz konusu iken, Cumhuriyet ile birlikte Türk operalarının yazılıp sahnelenmesi gerçekleşmiş ve o günden bugüne kadar da çok sayıda Türk operası yazılmıştır. </a:t>
            </a:r>
            <a:r>
              <a:rPr lang="tr-TR" dirty="0">
                <a:solidFill>
                  <a:srgbClr val="FF0000"/>
                </a:solidFill>
              </a:rPr>
              <a:t>Opera alanında ilk girişim “</a:t>
            </a:r>
            <a:r>
              <a:rPr lang="tr-TR" i="1" dirty="0" err="1">
                <a:solidFill>
                  <a:srgbClr val="FF0000"/>
                </a:solidFill>
              </a:rPr>
              <a:t>Özsoy</a:t>
            </a:r>
            <a:r>
              <a:rPr lang="tr-TR" i="1" dirty="0">
                <a:solidFill>
                  <a:srgbClr val="FF0000"/>
                </a:solidFill>
              </a:rPr>
              <a:t> Operası’’ </a:t>
            </a:r>
            <a:r>
              <a:rPr lang="tr-TR" dirty="0">
                <a:solidFill>
                  <a:srgbClr val="FF0000"/>
                </a:solidFill>
              </a:rPr>
              <a:t>olmuştur. </a:t>
            </a:r>
            <a:r>
              <a:rPr lang="tr-TR" dirty="0"/>
              <a:t>Atatürk, 1934’te Türkiye’ye gelecek olan İran Şahı Rıza </a:t>
            </a:r>
            <a:r>
              <a:rPr lang="tr-TR" dirty="0" err="1"/>
              <a:t>Pehlevi’ye</a:t>
            </a:r>
            <a:r>
              <a:rPr lang="tr-TR" dirty="0"/>
              <a:t>, hazırlanacak bir opera gösterisi ile Türkiye ve İran arasındaki kardeşlik ve dostluğu gösterebilmeyi düşünmüş ve bu amaçla, Münir Hayri </a:t>
            </a:r>
            <a:r>
              <a:rPr lang="tr-TR" dirty="0" err="1"/>
              <a:t>Egeli’ye</a:t>
            </a:r>
            <a:r>
              <a:rPr lang="tr-TR" dirty="0"/>
              <a:t> </a:t>
            </a:r>
            <a:r>
              <a:rPr lang="tr-TR" dirty="0" err="1"/>
              <a:t>Özsoy</a:t>
            </a:r>
            <a:r>
              <a:rPr lang="tr-TR" dirty="0"/>
              <a:t> operasını yazdırtmıştır.</a:t>
            </a:r>
          </a:p>
          <a:p>
            <a:pPr>
              <a:buNone/>
            </a:pPr>
            <a:endParaRPr lang="tr-TR"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a:t> Atatürk ve Tiyatro</a:t>
            </a:r>
            <a:endParaRPr lang="tr-TR" sz="2800" dirty="0"/>
          </a:p>
        </p:txBody>
      </p:sp>
      <p:sp>
        <p:nvSpPr>
          <p:cNvPr id="3" name="2 İçerik Yer Tutucusu"/>
          <p:cNvSpPr>
            <a:spLocks noGrp="1"/>
          </p:cNvSpPr>
          <p:nvPr>
            <p:ph idx="1"/>
          </p:nvPr>
        </p:nvSpPr>
        <p:spPr/>
        <p:txBody>
          <a:bodyPr>
            <a:normAutofit lnSpcReduction="10000"/>
          </a:bodyPr>
          <a:lstStyle/>
          <a:p>
            <a:r>
              <a:rPr lang="tr-TR" dirty="0"/>
              <a:t>1927 yılının bir başka önemli olayı ise Türk Güzel Sanatlar Birliği’nin kurulmasıdır. Birliğin amacı müzik, tiyatro, edebiyat, re-sim, süsleme sanatları, </a:t>
            </a:r>
            <a:r>
              <a:rPr lang="tr-TR" dirty="0" err="1"/>
              <a:t>heykeltraşlık</a:t>
            </a:r>
            <a:r>
              <a:rPr lang="tr-TR" dirty="0"/>
              <a:t> gibi alanlarda eğitim vermenin yanında sergi açmak, konferans düzenlemek, konser ve oyun oyna-</a:t>
            </a:r>
            <a:r>
              <a:rPr lang="tr-TR" dirty="0" err="1"/>
              <a:t>mak</a:t>
            </a:r>
            <a:r>
              <a:rPr lang="tr-TR" dirty="0"/>
              <a:t> şeklinde belirlenmiştir. Birliğin başkanlığına ressam İbrahim Çallı, genel sekreterliğine İsmail Galip, muhasipliğine de Vasfi Rıza seçilmişlerdir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 Birliğin 11 Ağustos 1927 günü açılan tiyatro bölümü-nün başkanlığına ise Muhsin Ertuğrul getirilmiştir. Bununla birlikte yeni tiyatro dersleri de açılmıştır. Bu dersleri de Küçük Kemal, Celal Tahsin, İsmail Galip, Vasfi Rıza gibi sanatçılar vermişlerdir. Ancak Halkevlerinin açılmasıyla birlikte bu olumlu faaliyete son verilmiştir.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1930’lu yılları, Atatürk’ün sahne sanatlarına olan ilgisinin arttığı bir dönem olarak nitelendirmek doğru olacaktır. Bu ilginin artmasın-da 1932 yılında açılan ve dönemin önemli kültür kurumlarından biri olan Halkevlerinin etkisi büyüktür.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Atatürk’ün temsillere bizzat gitmesi, başkent Ankara’da özellikle halk katında tiyatroya olan ilginin artmasına neden olmuştur. Doğal olarak da bu durumdan en fazla sanatçılar memnun kalmışlardır. Çünkü bu, seyirci sayısının artış göstermesine, o da programların uzamasına kadar gitmiştir. Atatürk burada karşımıza iyi bir tiyatro izleyicisi kimliği ile çıkmaktadır. </a:t>
            </a:r>
          </a:p>
          <a:p>
            <a:r>
              <a:rPr lang="tr-TR" dirty="0"/>
              <a:t>İstanbul Belediyesiyle yapılan ortak çalışma neticesinde 19 Kasım 1930 günü İstanbul’da </a:t>
            </a:r>
            <a:r>
              <a:rPr lang="tr-TR" dirty="0" err="1"/>
              <a:t>Dâdülbedâyi</a:t>
            </a:r>
            <a:r>
              <a:rPr lang="tr-TR" dirty="0"/>
              <a:t> içinde bir </a:t>
            </a:r>
            <a:r>
              <a:rPr lang="tr-TR" i="1" dirty="0"/>
              <a:t>Tiyatro Meslek Mektebi</a:t>
            </a:r>
            <a:r>
              <a:rPr lang="tr-TR" dirty="0"/>
              <a:t> açılması başarılır. Okul, çok az sanatçı yetiştirdikten</a:t>
            </a:r>
            <a:r>
              <a:rPr lang="tr-TR" i="1" dirty="0"/>
              <a:t> </a:t>
            </a:r>
            <a:r>
              <a:rPr lang="tr-TR" dirty="0"/>
              <a:t>sonra parasızlık ve ilgisizlik yüzünden iki yıl sonra kapanmıştır954</a:t>
            </a:r>
          </a:p>
          <a:p>
            <a:endParaRPr lang="tr-TR" dirty="0"/>
          </a:p>
          <a:p>
            <a:endParaRPr lang="tr-TR"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1930 yılı, İstanbul ve tiyatro deyince akla ilk gelen gelişme-</a:t>
            </a:r>
            <a:r>
              <a:rPr lang="tr-TR" dirty="0" err="1"/>
              <a:t>lerden</a:t>
            </a:r>
            <a:r>
              <a:rPr lang="tr-TR" dirty="0"/>
              <a:t> biri de yeni kurumlar ve yeni tiyatro topluluklarıdır. Çünkü </a:t>
            </a:r>
            <a:r>
              <a:rPr lang="tr-TR" dirty="0" err="1"/>
              <a:t>Darülbedayi’nin</a:t>
            </a:r>
            <a:r>
              <a:rPr lang="tr-TR" dirty="0"/>
              <a:t> yaşadığı sorunlar, çok sayıda sanatçının kurumdan ayrılarak kendilerine yeni bir yol çizmesiyle sonuçlanmıştır. İşte bu dönemin en çarpıcı örneklerinden </a:t>
            </a:r>
            <a:r>
              <a:rPr lang="tr-TR" dirty="0" err="1"/>
              <a:t>bi</a:t>
            </a:r>
            <a:r>
              <a:rPr lang="tr-TR" dirty="0"/>
              <a:t>-</a:t>
            </a:r>
            <a:r>
              <a:rPr lang="tr-TR" dirty="0" err="1"/>
              <a:t>ri</a:t>
            </a:r>
            <a:r>
              <a:rPr lang="tr-TR" dirty="0"/>
              <a:t> de, </a:t>
            </a:r>
            <a:r>
              <a:rPr lang="tr-TR" dirty="0" err="1"/>
              <a:t>Darülbedayi’nin</a:t>
            </a:r>
            <a:r>
              <a:rPr lang="tr-TR" dirty="0"/>
              <a:t> kalıplaşmış tiyatro anlayışına karşı çıkan Er-</a:t>
            </a:r>
            <a:r>
              <a:rPr lang="tr-TR" dirty="0" err="1"/>
              <a:t>cüment</a:t>
            </a:r>
            <a:r>
              <a:rPr lang="tr-TR" dirty="0"/>
              <a:t> </a:t>
            </a:r>
            <a:r>
              <a:rPr lang="tr-TR" dirty="0" err="1"/>
              <a:t>Behzat</a:t>
            </a:r>
            <a:r>
              <a:rPr lang="tr-TR" dirty="0"/>
              <a:t> (Lav) ve Ertuğrul Sadi (Tek) </a:t>
            </a:r>
            <a:r>
              <a:rPr lang="tr-TR" dirty="0" err="1"/>
              <a:t>nin</a:t>
            </a:r>
            <a:r>
              <a:rPr lang="tr-TR" dirty="0"/>
              <a:t> Aralık ayının sonla-rında956 kurdukları </a:t>
            </a:r>
            <a:r>
              <a:rPr lang="tr-TR" i="1" dirty="0"/>
              <a:t>Türk Akademi Tiyatrosu (TAT)</a:t>
            </a:r>
            <a:r>
              <a:rPr lang="tr-TR" dirty="0"/>
              <a:t> isimli topluluktur.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HEYKELCİLİK</a:t>
            </a:r>
          </a:p>
        </p:txBody>
      </p:sp>
      <p:sp>
        <p:nvSpPr>
          <p:cNvPr id="3" name="2 İçerik Yer Tutucusu"/>
          <p:cNvSpPr>
            <a:spLocks noGrp="1"/>
          </p:cNvSpPr>
          <p:nvPr>
            <p:ph idx="1"/>
          </p:nvPr>
        </p:nvSpPr>
        <p:spPr/>
        <p:txBody>
          <a:bodyPr>
            <a:normAutofit lnSpcReduction="10000"/>
          </a:bodyPr>
          <a:lstStyle/>
          <a:p>
            <a:r>
              <a:rPr lang="tr-TR" dirty="0"/>
              <a:t>Cumhuriyetin ilk yıllarında heykel sanatı genellikle yabancılar tarafından icra edilmiştir. Çünkü bu alanda Türk sanatçılar yeterli mirasa ve bilgiye sahip değillerdir. 1926-1938 yılları arasında Türkiye’de </a:t>
            </a:r>
            <a:r>
              <a:rPr lang="tr-TR" dirty="0" err="1"/>
              <a:t>Krippel</a:t>
            </a:r>
            <a:r>
              <a:rPr lang="tr-TR" dirty="0"/>
              <a:t> başta olmak üzere, yabancılar tarafından yapılan heykel ve anıtlar şunlardır: 3 Ekim 1926 İstanbul Sarayburnu Atatürk Heykeli (yapılan ilk heykel), 1926 Konya Atatürk Heykeli, 1927 Ankara Ulus Meydanı Atatürk anıtı,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1931 Samsun atlı Atatürk anıtı, 1936 Afyon Zafer anıtı, 1938 Ankara Sümerbank önündeki Atatürk anıtı, 1927, Ankara Etnografya Müzesi önündeki atlı Atatürk heykeli, 1928 İstanbul Taksim Cumhuriyet anıtı, 1931 İzmir atlı Atatürk heykeli ve 1935 Ankara güven anıtı.</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1931’den sonra artık Türk heykeltıraşlar da eser vermeye başlamışlardır. </a:t>
            </a:r>
            <a:r>
              <a:rPr lang="tr-TR" dirty="0">
                <a:solidFill>
                  <a:srgbClr val="FF0000"/>
                </a:solidFill>
              </a:rPr>
              <a:t>Cumhuriyet döneminde, heykelcilik alanında ilk eser veren Türk heykeltıraş Kenan </a:t>
            </a:r>
            <a:r>
              <a:rPr lang="tr-TR" dirty="0" err="1">
                <a:solidFill>
                  <a:srgbClr val="FF0000"/>
                </a:solidFill>
              </a:rPr>
              <a:t>Yontuç</a:t>
            </a:r>
            <a:r>
              <a:rPr lang="tr-TR" dirty="0">
                <a:solidFill>
                  <a:srgbClr val="FF0000"/>
                </a:solidFill>
              </a:rPr>
              <a:t> olmuştur. </a:t>
            </a:r>
            <a:r>
              <a:rPr lang="tr-TR" dirty="0" err="1"/>
              <a:t>Yontuç’un</a:t>
            </a:r>
            <a:r>
              <a:rPr lang="tr-TR" dirty="0"/>
              <a:t>, Çorum ve Edirne’deki Atatürk heykellerini yapmasından bir sene sonra Ratıp Aşır </a:t>
            </a:r>
            <a:r>
              <a:rPr lang="tr-TR" dirty="0" err="1"/>
              <a:t>Acuduoğlu</a:t>
            </a:r>
            <a:r>
              <a:rPr lang="tr-TR" dirty="0"/>
              <a:t>, Menemen Kubilay anıtını Hadi Baran’da Adana Atatürk anıtını meydana getirmişlerdir.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1934’e gelindiğinde çalışmalar devam etmiş ve </a:t>
            </a:r>
            <a:r>
              <a:rPr lang="tr-TR" dirty="0" err="1"/>
              <a:t>Yontuç</a:t>
            </a:r>
            <a:r>
              <a:rPr lang="tr-TR" dirty="0"/>
              <a:t>, Silifke Atatürk anıtını yaparak Türk heykeltıraşlarını cesaretlendirmiştir. 1937’de ise Hadi Baran Harbiye bahçesine bir Atatürk anıtı inşa etmiştir.</a:t>
            </a:r>
          </a:p>
          <a:p>
            <a:endParaRPr lang="tr-TR"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YAYINCILIK</a:t>
            </a:r>
          </a:p>
        </p:txBody>
      </p:sp>
      <p:sp>
        <p:nvSpPr>
          <p:cNvPr id="3" name="2 İçerik Yer Tutucusu"/>
          <p:cNvSpPr>
            <a:spLocks noGrp="1"/>
          </p:cNvSpPr>
          <p:nvPr>
            <p:ph idx="1"/>
          </p:nvPr>
        </p:nvSpPr>
        <p:spPr/>
        <p:txBody>
          <a:bodyPr>
            <a:normAutofit/>
          </a:bodyPr>
          <a:lstStyle/>
          <a:p>
            <a:r>
              <a:rPr lang="tr-TR" dirty="0"/>
              <a:t>1923’ten sonra yayıma giren atmış eserin sekizi felsefe alanında, yirmisi eğitim ve psikoloji, dördü sosyoloji ve onu da tarihle ilgilidir. </a:t>
            </a:r>
          </a:p>
          <a:p>
            <a:r>
              <a:rPr lang="tr-TR" dirty="0"/>
              <a:t>Dönemde basılan önemli eserler arasında; Hüseyin Kazım Kadri’nin Büyük Türk </a:t>
            </a:r>
            <a:r>
              <a:rPr lang="tr-TR" dirty="0" err="1"/>
              <a:t>Lügatı</a:t>
            </a:r>
            <a:r>
              <a:rPr lang="tr-TR" dirty="0"/>
              <a:t>, Evliya Çelebi’nin eserleri ve John </a:t>
            </a:r>
            <a:r>
              <a:rPr lang="tr-TR" dirty="0" err="1"/>
              <a:t>Dewey’in</a:t>
            </a:r>
            <a:r>
              <a:rPr lang="tr-TR" dirty="0"/>
              <a:t> Demokrasi ve Terbiye adlı eserleri gösterilebilir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 Öte yandan, Nutuk’un yanında milli mücadele dönemini anlatan; Halide Edip Adıvar, Falih Rıfkı Atay ve Yakup Kadri Karaosmanoğlu’nun eserleri de dönemde basılan önemli yayınlar arasındadır. Yine bu dönemde, Birinci Türk Tarih Kurultayı Tutanakları da basılarak okullara ücretsiz olarak dağıtılmıştır.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a:t>Türkiye’de ilk radyo yayınları özel bir şirket tarafından gerçekleştirilmiştir. “T</a:t>
            </a:r>
            <a:r>
              <a:rPr lang="tr-TR" i="1" dirty="0"/>
              <a:t>.C. Havza-i Hükümeti Dâhilinde Telsiz Telefon </a:t>
            </a:r>
            <a:r>
              <a:rPr lang="tr-TR" i="1" dirty="0" err="1"/>
              <a:t>Mürsile</a:t>
            </a:r>
            <a:r>
              <a:rPr lang="tr-TR" i="1" dirty="0"/>
              <a:t> ve Ahize İstasyonları İşletme Ruhsatnamesi” ismiyle, 8 Eylül 1926’da Telsiz Telefon Türk Anonim Şirketi kurulmuştur. Böylece, Türkiye’de ilk radyo yayınlarına 1927’de İstanbul Stüdyosu’nda başlanmıştır. İlk yayınlar süre açısından günde dört-beş saat kadar süren yayınlardır. Radyo alanında bu şekilde başlayan gelişmeler 1930’lara gelindiğinde önemli bir mesafe kat etmiştir. 1936’da, ülke genelinde 10.000 civarında radyo alıcısı görülmektedir.</a:t>
            </a:r>
            <a:endParaRPr lang="tr-TR"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Dünyada, iktidar-halk ilişkisinde radyonun önemli bir kitle-iletişim aracı olarak algılanması ile birlikte, Türkiye’de radyonun devletleştirilmesi süreci başlamış ve 18 Ağustos 1936’da çıkarılan bir kararname ile Türkiye’de radyo devletleşmiştir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MÜZECİLİK</a:t>
            </a:r>
          </a:p>
        </p:txBody>
      </p:sp>
      <p:sp>
        <p:nvSpPr>
          <p:cNvPr id="3" name="2 İçerik Yer Tutucusu"/>
          <p:cNvSpPr>
            <a:spLocks noGrp="1"/>
          </p:cNvSpPr>
          <p:nvPr>
            <p:ph idx="1"/>
          </p:nvPr>
        </p:nvSpPr>
        <p:spPr/>
        <p:txBody>
          <a:bodyPr>
            <a:normAutofit fontScale="85000" lnSpcReduction="20000"/>
          </a:bodyPr>
          <a:lstStyle/>
          <a:p>
            <a:r>
              <a:rPr lang="tr-TR" dirty="0"/>
              <a:t>Cumhuriyet dönemine önceki dönemde yapılan çalışmalar daha da genişletilerek uygulama alanı bulmuştur. Atatürk, henüz </a:t>
            </a:r>
            <a:r>
              <a:rPr lang="tr-TR" dirty="0">
                <a:solidFill>
                  <a:srgbClr val="FF0000"/>
                </a:solidFill>
              </a:rPr>
              <a:t>istiklal savaşı bitmeden 9 Mayıs 1920’de Asar-ı </a:t>
            </a:r>
            <a:r>
              <a:rPr lang="tr-TR" dirty="0" err="1">
                <a:solidFill>
                  <a:srgbClr val="FF0000"/>
                </a:solidFill>
              </a:rPr>
              <a:t>Atika</a:t>
            </a:r>
            <a:r>
              <a:rPr lang="tr-TR" dirty="0">
                <a:solidFill>
                  <a:srgbClr val="FF0000"/>
                </a:solidFill>
              </a:rPr>
              <a:t> Dairesini kurmuştur. </a:t>
            </a:r>
            <a:r>
              <a:rPr lang="tr-TR" dirty="0"/>
              <a:t>Böylece; Türk kültürü hakkında incelemelerde bulunmak, yabancı kazılar kontrol etmek ve ören yerlerinin korunmasını sağlamak amaç edinilmiştir. Bu dairenin adı </a:t>
            </a:r>
            <a:r>
              <a:rPr lang="tr-TR" dirty="0">
                <a:solidFill>
                  <a:srgbClr val="FF0000"/>
                </a:solidFill>
              </a:rPr>
              <a:t>1922’de Hars Müdürlüğü </a:t>
            </a:r>
            <a:r>
              <a:rPr lang="tr-TR" dirty="0"/>
              <a:t>olarak değiştirilmiştir. Dönemde, Topkapı Sarayı Müzesi, Ayasofya Camii Müzesi ve Etnografya Müzesi, Resim ve Heykel Müzesi, Efes, Bergama, Aspendos, Side, Perge, Patara ve Göreme gibi birçok kapalı ve açık hava müzeleri kurulmuştur.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HALKEVLERİ</a:t>
            </a:r>
          </a:p>
        </p:txBody>
      </p:sp>
      <p:sp>
        <p:nvSpPr>
          <p:cNvPr id="3" name="2 İçerik Yer Tutucusu"/>
          <p:cNvSpPr>
            <a:spLocks noGrp="1"/>
          </p:cNvSpPr>
          <p:nvPr>
            <p:ph idx="1"/>
          </p:nvPr>
        </p:nvSpPr>
        <p:spPr/>
        <p:txBody>
          <a:bodyPr>
            <a:normAutofit fontScale="92500" lnSpcReduction="10000"/>
          </a:bodyPr>
          <a:lstStyle/>
          <a:p>
            <a:r>
              <a:rPr lang="tr-TR" dirty="0"/>
              <a:t>Cumhuriyet dönemi kültür politikalarının halka ulaştırılmasında çok büyük bir araç olan Halkevlerine değinmeden önce, Halkevlerinin oluşumunun temeli sayılan Türk Ocakları’ndan bahsetmek konunun daha iyi anlaşılması açısından yararlı olacaktır. Balkan Savaşları döneminde Türk milliyetçiliği etkin bir akım haline gelmiş ve Ziya Gökalp, Yusuf </a:t>
            </a:r>
            <a:r>
              <a:rPr lang="tr-TR" dirty="0" err="1"/>
              <a:t>Akçura</a:t>
            </a:r>
            <a:r>
              <a:rPr lang="tr-TR" dirty="0"/>
              <a:t> ve Mehmet Emin Yurdakul gibi aydınların da katkıları ile 25 Mart 1912’de Türk Ocakları kurulmuştur.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a:t>Gittikçe büyüyen Türk Ocağı, 1914’te 3000’in üzerinde üye sayısına sahip olmuştur. 9 Eylül 1922’deki zaferden sonra ise, Anadolu’da ilk olarak İzmir’e Türk Ocağı açılmış ve böylece, Türklük şuurunun Anadolu’ya da aşılanması amaç edinilmiştir. Cumhuriyetin ilanıyla birlikte 35 şubesi olan Türk Ocakları’na 19 şube daha ilave edilmiştir. Burada, Atatürk’ün katkıları çok büyüktür. Türk Ocakları’nın yapımı ve faaliyetleri için Atatürk, büyük para yardımlarında bulunmuştur.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Ocaklara özellikle Serbest Cumhuriyet Fırkası’ndan ve o düşünce yapısından kişilerin sızdığı görüşünün hâkim olmaya başlaması ile birlikte, Türk Ocakları 10 Nisan 1931’de kapatılmıştır. </a:t>
            </a:r>
          </a:p>
          <a:p>
            <a:r>
              <a:rPr lang="tr-TR" dirty="0"/>
              <a:t>Türk Ocakları’nın kapatılmasının ardından, onun görevlerini, kültürel anlamda bazı öğelerin eklenmesi ile Halkevleri yürütmüştür. Bu amaçla, 1932’ye gelindiğinde Halkevleri kurulmaya başlanmıştır. Gönüllü bir kurum olan Halkevlerine, on sekiz yaşını geçmiş olan bütün vatandaşlar üye olabilmektedir. Ancak, Atatürkçü düşünce sistemi dışında bir görüşe burada yer verilmemiştir. </a:t>
            </a:r>
          </a:p>
          <a:p>
            <a:pPr>
              <a:buNone/>
            </a:pPr>
            <a:endParaRPr lang="tr-T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a:t>Halkevleri’nin</a:t>
            </a:r>
            <a:r>
              <a:rPr lang="tr-TR" dirty="0"/>
              <a:t> kuruluş amaçları şu şekilde özetlenebilir; </a:t>
            </a:r>
          </a:p>
          <a:p>
            <a:r>
              <a:rPr lang="tr-TR" dirty="0"/>
              <a:t>- “</a:t>
            </a:r>
            <a:r>
              <a:rPr lang="tr-TR" i="1" dirty="0"/>
              <a:t>Ulusu bilinçli, birbirini anlayan, seven, ortak ideale bağlı bir halk kütlesi şeklinde örgütleyebilmek. </a:t>
            </a:r>
          </a:p>
          <a:p>
            <a:r>
              <a:rPr lang="tr-TR" dirty="0"/>
              <a:t>- </a:t>
            </a:r>
            <a:r>
              <a:rPr lang="tr-TR" i="1" dirty="0"/>
              <a:t>Kültür, ülkü, amaç ve düşünce birliğini güçlendirecek bir toplum olmayı sağlamak. </a:t>
            </a:r>
          </a:p>
          <a:p>
            <a:pPr>
              <a:buNone/>
            </a:pPr>
            <a:endParaRPr lang="tr-T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endParaRPr lang="tr-TR" dirty="0"/>
          </a:p>
          <a:p>
            <a:r>
              <a:rPr lang="tr-TR" i="1" dirty="0"/>
              <a:t>Ulusal birliği oluşturan, ulusal ruhu biçimlendiren ve güçlendiren kültür öğelerini ortaya çıkarıp geliştirmek. </a:t>
            </a:r>
          </a:p>
          <a:p>
            <a:r>
              <a:rPr lang="tr-TR" dirty="0"/>
              <a:t>- </a:t>
            </a:r>
            <a:r>
              <a:rPr lang="tr-TR" i="1" dirty="0"/>
              <a:t>Köylü ile kentli, köylü ile aydın zümreler arasındaki ilişkileri düzenleyerek, geliştirilecek köycülük çalışmalarını yürütmek. </a:t>
            </a:r>
          </a:p>
          <a:p>
            <a:r>
              <a:rPr lang="tr-TR" dirty="0"/>
              <a:t>- </a:t>
            </a:r>
            <a:r>
              <a:rPr lang="tr-TR" i="1" dirty="0"/>
              <a:t>Kısa zamanda, toplumsal ve kültürel kalkınma sağlanarak, Türk toplumunun ve devletin çağdaşlaşma savaşına katkıları artırmak.”</a:t>
            </a:r>
          </a:p>
          <a:p>
            <a:endParaRPr lang="tr-T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Halkevleri dokuz çalışma koluna ayrılmıştır, bu kollar şöyle sıralanabilir; </a:t>
            </a:r>
          </a:p>
          <a:p>
            <a:r>
              <a:rPr lang="tr-TR" dirty="0"/>
              <a:t>- Dil ve Edebiyat kolu. </a:t>
            </a:r>
          </a:p>
          <a:p>
            <a:r>
              <a:rPr lang="tr-TR" dirty="0"/>
              <a:t>- Güzel sanatlar kolu. </a:t>
            </a:r>
          </a:p>
          <a:p>
            <a:r>
              <a:rPr lang="tr-TR" dirty="0"/>
              <a:t>- Temsil kolu </a:t>
            </a:r>
          </a:p>
          <a:p>
            <a:r>
              <a:rPr lang="tr-TR" dirty="0"/>
              <a:t>- Spor kolu. </a:t>
            </a:r>
          </a:p>
          <a:p>
            <a:r>
              <a:rPr lang="tr-TR" dirty="0"/>
              <a:t>- Sosyal yardım kolu. </a:t>
            </a:r>
          </a:p>
          <a:p>
            <a:r>
              <a:rPr lang="tr-TR" dirty="0"/>
              <a:t>- Halk dershaneleri ve Kurslar kolu. </a:t>
            </a:r>
          </a:p>
          <a:p>
            <a:r>
              <a:rPr lang="tr-TR" dirty="0"/>
              <a:t>- Kütüphane ve Yayın kolu. </a:t>
            </a:r>
          </a:p>
          <a:p>
            <a:r>
              <a:rPr lang="tr-TR" dirty="0"/>
              <a:t>- Köycülük kolu. </a:t>
            </a:r>
          </a:p>
          <a:p>
            <a:r>
              <a:rPr lang="tr-TR" dirty="0"/>
              <a:t>- Tarih ve Müze kolu </a:t>
            </a:r>
          </a:p>
          <a:p>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KAYNAKÇA</a:t>
            </a:r>
          </a:p>
        </p:txBody>
      </p:sp>
      <p:sp>
        <p:nvSpPr>
          <p:cNvPr id="3" name="2 İçerik Yer Tutucusu"/>
          <p:cNvSpPr>
            <a:spLocks noGrp="1"/>
          </p:cNvSpPr>
          <p:nvPr>
            <p:ph idx="1"/>
          </p:nvPr>
        </p:nvSpPr>
        <p:spPr/>
        <p:txBody>
          <a:bodyPr>
            <a:normAutofit/>
          </a:bodyPr>
          <a:lstStyle/>
          <a:p>
            <a:r>
              <a:rPr lang="tr-TR" sz="1200" dirty="0"/>
              <a:t>Anıl Çeçen, </a:t>
            </a:r>
            <a:r>
              <a:rPr lang="tr-TR" sz="1200" b="1" dirty="0"/>
              <a:t>Atatürk’ün Kültür Kurumu Halkevleri, Gündoğan Yay. Ankara, 1990, s. 122. </a:t>
            </a:r>
          </a:p>
          <a:p>
            <a:r>
              <a:rPr lang="sv-SE" sz="1200" dirty="0"/>
              <a:t>Çavdar, </a:t>
            </a:r>
            <a:r>
              <a:rPr lang="sv-SE" sz="1200" b="1" dirty="0"/>
              <a:t>a.g.e., s. 311, 312.</a:t>
            </a:r>
            <a:endParaRPr lang="tr-TR" sz="1200" b="1" dirty="0"/>
          </a:p>
          <a:p>
            <a:r>
              <a:rPr lang="tr-TR" sz="1200" dirty="0"/>
              <a:t>İbrahim </a:t>
            </a:r>
            <a:r>
              <a:rPr lang="tr-TR" sz="1200" dirty="0" err="1"/>
              <a:t>Karaer</a:t>
            </a:r>
            <a:r>
              <a:rPr lang="tr-TR" sz="1200" dirty="0"/>
              <a:t>, </a:t>
            </a:r>
            <a:r>
              <a:rPr lang="tr-TR" sz="1200" b="1" dirty="0"/>
              <a:t>Türk Ocakları (1912-1931), Türk Yurdu Yay. Ankara, 1992, s. 13, 18, 41. </a:t>
            </a:r>
          </a:p>
          <a:p>
            <a:r>
              <a:rPr lang="tr-TR" sz="1200" dirty="0"/>
              <a:t>179 Adem Kara, </a:t>
            </a:r>
            <a:r>
              <a:rPr lang="tr-TR" sz="1200" b="1" dirty="0"/>
              <a:t>Halkevleri Nedir?, Halkevleri Yay. Ankara, 1999, s. 17, 18.</a:t>
            </a:r>
            <a:r>
              <a:rPr lang="tr-TR" sz="1200" dirty="0"/>
              <a:t> </a:t>
            </a:r>
          </a:p>
          <a:p>
            <a:r>
              <a:rPr lang="tr-TR" sz="1200" dirty="0"/>
              <a:t>Tevfik Çavdar, </a:t>
            </a:r>
            <a:r>
              <a:rPr lang="tr-TR" sz="1200" b="1" dirty="0"/>
              <a:t>Türkiye’nin Demokrasi Tarihi 1839-1950, İmge Yay. Ankara, 1999, s. 309. </a:t>
            </a:r>
          </a:p>
          <a:p>
            <a:r>
              <a:rPr lang="tr-TR" sz="1200" dirty="0"/>
              <a:t>Cem </a:t>
            </a:r>
            <a:r>
              <a:rPr lang="tr-TR" sz="1200" dirty="0" err="1"/>
              <a:t>Atabeyoğlu</a:t>
            </a:r>
            <a:r>
              <a:rPr lang="tr-TR" sz="1200" dirty="0"/>
              <a:t> , “</a:t>
            </a:r>
            <a:r>
              <a:rPr lang="tr-TR" sz="1200" i="1" dirty="0"/>
              <a:t>Cumhuriyet Döneminde Spor Politikası”, </a:t>
            </a:r>
            <a:r>
              <a:rPr lang="tr-TR" sz="1200" b="1" i="1" dirty="0"/>
              <a:t>Cumhuriyet Dönemi Türkiye Ansiklopedisi, İletişim Yay. C.8, İstanbul, 1983, s. 2187, 2188, 2189. </a:t>
            </a:r>
          </a:p>
          <a:p>
            <a:r>
              <a:rPr lang="sv-SE" sz="1200" dirty="0"/>
              <a:t> Karaduman, </a:t>
            </a:r>
            <a:r>
              <a:rPr lang="sv-SE" sz="1200" b="1" dirty="0"/>
              <a:t>a.g.e., s. 168, 170, 171.</a:t>
            </a:r>
            <a:endParaRPr lang="tr-TR" sz="1200" b="1" dirty="0"/>
          </a:p>
          <a:p>
            <a:r>
              <a:rPr lang="tr-TR" sz="1200" dirty="0"/>
              <a:t>Bülent Aksoy, “</a:t>
            </a:r>
            <a:r>
              <a:rPr lang="tr-TR" sz="1200" i="1" dirty="0"/>
              <a:t>Cumhuriyet Döneminde Devlet Radyosunun Türk Musikisi Üzerindeki Etkileri”, </a:t>
            </a:r>
            <a:r>
              <a:rPr lang="tr-TR" sz="1200" b="1" i="1" dirty="0"/>
              <a:t>Türkler, Yeni Türkiye Yay. C.18, Ankara, 2002, s. 333. </a:t>
            </a:r>
          </a:p>
          <a:p>
            <a:r>
              <a:rPr lang="tr-TR" sz="1200" dirty="0"/>
              <a:t>Yasemin </a:t>
            </a:r>
            <a:r>
              <a:rPr lang="tr-TR" sz="1200" dirty="0" err="1"/>
              <a:t>Doğaner</a:t>
            </a:r>
            <a:r>
              <a:rPr lang="tr-TR" sz="1200" dirty="0"/>
              <a:t>, “</a:t>
            </a:r>
            <a:r>
              <a:rPr lang="tr-TR" sz="1200" i="1" dirty="0"/>
              <a:t>Atatürk Döneminde Radyo”, </a:t>
            </a:r>
            <a:r>
              <a:rPr lang="tr-TR" sz="1200" b="1" i="1" dirty="0"/>
              <a:t>Türkler, Yeni Türkiye Yay. C.18, Ankara, 2002, s. 379. </a:t>
            </a:r>
          </a:p>
          <a:p>
            <a:r>
              <a:rPr lang="tr-TR" sz="1200" dirty="0"/>
              <a:t> </a:t>
            </a:r>
            <a:r>
              <a:rPr lang="tr-TR" sz="1200" dirty="0" err="1"/>
              <a:t>Kocabaşoğlu</a:t>
            </a:r>
            <a:r>
              <a:rPr lang="tr-TR" sz="1200" dirty="0"/>
              <a:t>, </a:t>
            </a:r>
            <a:r>
              <a:rPr lang="tr-TR" sz="1200" b="1" dirty="0"/>
              <a:t>a.</a:t>
            </a:r>
            <a:r>
              <a:rPr lang="tr-TR" sz="1200" b="1" dirty="0" err="1"/>
              <a:t>g.m</a:t>
            </a:r>
            <a:r>
              <a:rPr lang="tr-TR" sz="1200" b="1" dirty="0"/>
              <a:t>., s. 2733; </a:t>
            </a:r>
            <a:r>
              <a:rPr lang="tr-TR" sz="1200" b="1" dirty="0" err="1"/>
              <a:t>Kılınç</a:t>
            </a:r>
            <a:r>
              <a:rPr lang="tr-TR" sz="1200" b="1" dirty="0"/>
              <a:t>, a.</a:t>
            </a:r>
            <a:r>
              <a:rPr lang="tr-TR" sz="1200" b="1" dirty="0" err="1"/>
              <a:t>g.t</a:t>
            </a:r>
            <a:r>
              <a:rPr lang="tr-TR" sz="1200" b="1" dirty="0"/>
              <a:t>, s. 130.</a:t>
            </a:r>
          </a:p>
          <a:p>
            <a:r>
              <a:rPr lang="tr-TR" sz="1200" dirty="0"/>
              <a:t>Perihan </a:t>
            </a:r>
            <a:r>
              <a:rPr lang="tr-TR" sz="1200" dirty="0" err="1"/>
              <a:t>Çambel</a:t>
            </a:r>
            <a:r>
              <a:rPr lang="tr-TR" sz="1200" dirty="0"/>
              <a:t>, </a:t>
            </a:r>
            <a:r>
              <a:rPr lang="tr-TR" sz="1200" b="1" dirty="0"/>
              <a:t>Atatürk, Evrim, Devrim ve Müzik, TTK Yay. Ankara 1989, s. 1847. </a:t>
            </a:r>
          </a:p>
          <a:p>
            <a:r>
              <a:rPr lang="tr-TR" sz="1200" dirty="0"/>
              <a:t>Nail Tan , “</a:t>
            </a:r>
            <a:r>
              <a:rPr lang="tr-TR" sz="1200" i="1" dirty="0"/>
              <a:t>Atatürk Dönemi Tiyatro ve Opera Çalışmalarında Türk Halk Kültüründen Nasıl Yararlanıldı?”, </a:t>
            </a:r>
            <a:r>
              <a:rPr lang="tr-TR" sz="1200" b="1" i="1" dirty="0"/>
              <a:t>I. Uluslar arası Atatürk ve Türk Halk Kültürü Sempozyum Bildirileri, Ankara, 2001, s. 212.</a:t>
            </a:r>
          </a:p>
          <a:p>
            <a:r>
              <a:rPr lang="tr-TR" sz="1200" dirty="0"/>
              <a:t>Nurhan Karadağ , “</a:t>
            </a:r>
            <a:r>
              <a:rPr lang="tr-TR" sz="1200" i="1" dirty="0"/>
              <a:t>Milli Kültürümüzün Bir Unsuru Olarak Tiyatro”, </a:t>
            </a:r>
            <a:r>
              <a:rPr lang="tr-TR" sz="1200" b="1" i="1" dirty="0"/>
              <a:t>Milli Kültür Unsurlarımız Üzerine Genel Görüşler, Atatürk Kültür, Dil ve Tarih Yüksek Kurumu Atatürk Kültür Merkezi Yay. Ankara, 1990, S.46,</a:t>
            </a:r>
            <a:endParaRPr lang="tr-TR" sz="12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buNone/>
            </a:pPr>
            <a:endParaRPr lang="tr-TR" sz="3600" dirty="0"/>
          </a:p>
          <a:p>
            <a:pPr algn="ctr">
              <a:buNone/>
            </a:pPr>
            <a:r>
              <a:rPr lang="tr-TR" sz="3600" dirty="0"/>
              <a:t>Dinlediğiniz için Teşekkürler</a:t>
            </a:r>
          </a:p>
          <a:p>
            <a:pPr algn="ctr">
              <a:buNone/>
            </a:pPr>
            <a:r>
              <a:rPr lang="tr-TR" sz="3600" dirty="0"/>
              <a:t>Volkan SAYIN</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7046</Words>
  <Application>Microsoft Office PowerPoint</Application>
  <PresentationFormat>Ekran Gösterisi (4:3)</PresentationFormat>
  <Paragraphs>210</Paragraphs>
  <Slides>111</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111</vt:i4>
      </vt:variant>
    </vt:vector>
  </HeadingPairs>
  <TitlesOfParts>
    <vt:vector size="114" baseType="lpstr">
      <vt:lpstr>Arial</vt:lpstr>
      <vt:lpstr>Calibri</vt:lpstr>
      <vt:lpstr>Ofis Teması</vt:lpstr>
      <vt:lpstr>PowerPoint Sunusu</vt:lpstr>
      <vt:lpstr>ATATÜRK DÖNEMİ KÜLTÜR POLİTİKALARI</vt:lpstr>
      <vt:lpstr>PowerPoint Sunusu</vt:lpstr>
      <vt:lpstr>PowerPoint Sunusu</vt:lpstr>
      <vt:lpstr>PowerPoint Sunusu</vt:lpstr>
      <vt:lpstr>PowerPoint Sunusu</vt:lpstr>
      <vt:lpstr>Peki, Kültür Nedir? </vt:lpstr>
      <vt:lpstr>PowerPoint Sunusu</vt:lpstr>
      <vt:lpstr>PowerPoint Sunusu</vt:lpstr>
      <vt:lpstr>PowerPoint Sunusu</vt:lpstr>
      <vt:lpstr>PowerPoint Sunusu</vt:lpstr>
      <vt:lpstr>PowerPoint Sunusu</vt:lpstr>
      <vt:lpstr>ATATÜRK’ÜN KÜLTÜR POLİTİKASININ ESASLARI </vt:lpstr>
      <vt:lpstr>PowerPoint Sunusu</vt:lpstr>
      <vt:lpstr>1- Devlet ve fikir hayatını lâik bir zemine oturtmak </vt:lpstr>
      <vt:lpstr>2- Kültürü millî tarih zemininde yapılandırmak </vt:lpstr>
      <vt:lpstr>PowerPoint Sunusu</vt:lpstr>
      <vt:lpstr>3- Kültürü milletin her kesiminde hâkim kılmak </vt:lpstr>
      <vt:lpstr>PowerPoint Sunusu</vt:lpstr>
      <vt:lpstr>4- Cehaletle hakikat arasındaki farkı yakalamak Atatürk bunları da şöyle ifade etmiştir: </vt:lpstr>
      <vt:lpstr>PowerPoint Sunusu</vt:lpstr>
      <vt:lpstr>PowerPoint Sunusu</vt:lpstr>
      <vt:lpstr>5- Yüksek kültür kurumlarını hizmete sokmak </vt:lpstr>
      <vt:lpstr>PowerPoint Sunusu</vt:lpstr>
      <vt:lpstr>PowerPoint Sunusu</vt:lpstr>
      <vt:lpstr>PowerPoint Sunusu</vt:lpstr>
      <vt:lpstr>PowerPoint Sunusu</vt:lpstr>
      <vt:lpstr>PowerPoint Sunusu</vt:lpstr>
      <vt:lpstr>PowerPoint Sunusu</vt:lpstr>
      <vt:lpstr>1. EĞİTİM </vt:lpstr>
      <vt:lpstr>PowerPoint Sunusu</vt:lpstr>
      <vt:lpstr>   DİL ÇALIŞMALARI VE TÜRK DİL KURUMU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TARİH ÇALIŞMALARI VE TÜRK TARİH KURUMU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EDEBİYAT</vt:lpstr>
      <vt:lpstr>PowerPoint Sunusu</vt:lpstr>
      <vt:lpstr>PowerPoint Sunusu</vt:lpstr>
      <vt:lpstr>PowerPoint Sunusu</vt:lpstr>
      <vt:lpstr>PowerPoint Sunusu</vt:lpstr>
      <vt:lpstr>PowerPoint Sunusu</vt:lpstr>
      <vt:lpstr>PowerPoint Sunusu</vt:lpstr>
      <vt:lpstr>Atatürk ve Müzik</vt:lpstr>
      <vt:lpstr>PowerPoint Sunusu</vt:lpstr>
      <vt:lpstr>PowerPoint Sunusu</vt:lpstr>
      <vt:lpstr>PowerPoint Sunusu</vt:lpstr>
      <vt:lpstr>PowerPoint Sunusu</vt:lpstr>
      <vt:lpstr>PowerPoint Sunusu</vt:lpstr>
      <vt:lpstr>İlk Müzik Kongresinin Toplanması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Türk Sanat Müziği’nin Yasaklanması ve Melek Erdik Konseri </vt:lpstr>
      <vt:lpstr>PowerPoint Sunusu</vt:lpstr>
      <vt:lpstr>PowerPoint Sunusu</vt:lpstr>
      <vt:lpstr>Cumhuriyet Döneminde Opera Eğitimi </vt:lpstr>
      <vt:lpstr>PowerPoint Sunusu</vt:lpstr>
      <vt:lpstr> Atatürk ve Tiyatro</vt:lpstr>
      <vt:lpstr>PowerPoint Sunusu</vt:lpstr>
      <vt:lpstr>PowerPoint Sunusu</vt:lpstr>
      <vt:lpstr>PowerPoint Sunusu</vt:lpstr>
      <vt:lpstr>PowerPoint Sunusu</vt:lpstr>
      <vt:lpstr>HEYKELCİLİK</vt:lpstr>
      <vt:lpstr>PowerPoint Sunusu</vt:lpstr>
      <vt:lpstr>PowerPoint Sunusu</vt:lpstr>
      <vt:lpstr>PowerPoint Sunusu</vt:lpstr>
      <vt:lpstr>YAYINCILIK</vt:lpstr>
      <vt:lpstr>PowerPoint Sunusu</vt:lpstr>
      <vt:lpstr>PowerPoint Sunusu</vt:lpstr>
      <vt:lpstr>PowerPoint Sunusu</vt:lpstr>
      <vt:lpstr>MÜZECİLİK</vt:lpstr>
      <vt:lpstr>HALKEVLERİ</vt:lpstr>
      <vt:lpstr>PowerPoint Sunusu</vt:lpstr>
      <vt:lpstr>PowerPoint Sunusu</vt:lpstr>
      <vt:lpstr>PowerPoint Sunusu</vt:lpstr>
      <vt:lpstr>PowerPoint Sunusu</vt:lpstr>
      <vt:lpstr>PowerPoint Sunusu</vt:lpstr>
      <vt:lpstr>KAYNAKÇA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ATATÜRK DÖNEMİ KÜLTÜR POLİTİKALARI</dc:title>
  <dc:creator>Volkan Sayın</dc:creator>
  <cp:lastModifiedBy>volkan</cp:lastModifiedBy>
  <cp:revision>82</cp:revision>
  <dcterms:created xsi:type="dcterms:W3CDTF">2019-03-16T17:52:36Z</dcterms:created>
  <dcterms:modified xsi:type="dcterms:W3CDTF">2019-04-21T15:51:40Z</dcterms:modified>
</cp:coreProperties>
</file>