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7" r:id="rId3"/>
    <p:sldId id="259" r:id="rId4"/>
    <p:sldId id="258" r:id="rId5"/>
    <p:sldId id="260" r:id="rId6"/>
    <p:sldId id="291" r:id="rId7"/>
    <p:sldId id="267" r:id="rId8"/>
    <p:sldId id="292" r:id="rId9"/>
    <p:sldId id="265" r:id="rId10"/>
    <p:sldId id="261" r:id="rId11"/>
    <p:sldId id="262" r:id="rId12"/>
    <p:sldId id="264" r:id="rId13"/>
    <p:sldId id="269" r:id="rId14"/>
    <p:sldId id="270" r:id="rId15"/>
    <p:sldId id="271" r:id="rId16"/>
    <p:sldId id="293" r:id="rId17"/>
    <p:sldId id="272" r:id="rId18"/>
    <p:sldId id="273" r:id="rId19"/>
    <p:sldId id="274" r:id="rId20"/>
    <p:sldId id="275" r:id="rId21"/>
    <p:sldId id="276" r:id="rId22"/>
    <p:sldId id="277" r:id="rId23"/>
    <p:sldId id="290" r:id="rId24"/>
    <p:sldId id="278" r:id="rId25"/>
    <p:sldId id="280" r:id="rId26"/>
    <p:sldId id="281" r:id="rId27"/>
    <p:sldId id="282" r:id="rId28"/>
    <p:sldId id="294" r:id="rId29"/>
    <p:sldId id="295" r:id="rId30"/>
    <p:sldId id="296" r:id="rId31"/>
    <p:sldId id="297" r:id="rId32"/>
    <p:sldId id="286" r:id="rId33"/>
    <p:sldId id="287" r:id="rId34"/>
    <p:sldId id="288" r:id="rId3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83519D-43F5-47F9-9F91-09CB397A6193}" type="datetimeFigureOut">
              <a:rPr lang="en-GB" smtClean="0"/>
              <a:t>19/10/2020</a:t>
            </a:fld>
            <a:endParaRPr lang="en-GB"/>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06A4E5-89DF-4966-8BBF-3EFC90EB5218}" type="slidenum">
              <a:rPr lang="en-GB" smtClean="0"/>
              <a:t>‹#›</a:t>
            </a:fld>
            <a:endParaRPr lang="en-GB"/>
          </a:p>
        </p:txBody>
      </p:sp>
    </p:spTree>
    <p:extLst>
      <p:ext uri="{BB962C8B-B14F-4D97-AF65-F5344CB8AC3E}">
        <p14:creationId xmlns:p14="http://schemas.microsoft.com/office/powerpoint/2010/main" val="4213486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GB" dirty="0"/>
          </a:p>
        </p:txBody>
      </p:sp>
      <p:sp>
        <p:nvSpPr>
          <p:cNvPr id="4" name="Slayt Numarası Yer Tutucusu 3"/>
          <p:cNvSpPr>
            <a:spLocks noGrp="1"/>
          </p:cNvSpPr>
          <p:nvPr>
            <p:ph type="sldNum" sz="quarter" idx="5"/>
          </p:nvPr>
        </p:nvSpPr>
        <p:spPr/>
        <p:txBody>
          <a:bodyPr/>
          <a:lstStyle/>
          <a:p>
            <a:fld id="{2206A4E5-89DF-4966-8BBF-3EFC90EB5218}" type="slidenum">
              <a:rPr lang="en-GB" smtClean="0"/>
              <a:t>6</a:t>
            </a:fld>
            <a:endParaRPr lang="en-GB"/>
          </a:p>
        </p:txBody>
      </p:sp>
    </p:spTree>
    <p:extLst>
      <p:ext uri="{BB962C8B-B14F-4D97-AF65-F5344CB8AC3E}">
        <p14:creationId xmlns:p14="http://schemas.microsoft.com/office/powerpoint/2010/main" val="1366175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GB" dirty="0"/>
          </a:p>
        </p:txBody>
      </p:sp>
      <p:sp>
        <p:nvSpPr>
          <p:cNvPr id="4" name="Slayt Numarası Yer Tutucusu 3"/>
          <p:cNvSpPr>
            <a:spLocks noGrp="1"/>
          </p:cNvSpPr>
          <p:nvPr>
            <p:ph type="sldNum" sz="quarter" idx="5"/>
          </p:nvPr>
        </p:nvSpPr>
        <p:spPr/>
        <p:txBody>
          <a:bodyPr/>
          <a:lstStyle/>
          <a:p>
            <a:fld id="{2206A4E5-89DF-4966-8BBF-3EFC90EB5218}" type="slidenum">
              <a:rPr lang="en-GB" smtClean="0"/>
              <a:t>16</a:t>
            </a:fld>
            <a:endParaRPr lang="en-GB"/>
          </a:p>
        </p:txBody>
      </p:sp>
    </p:spTree>
    <p:extLst>
      <p:ext uri="{BB962C8B-B14F-4D97-AF65-F5344CB8AC3E}">
        <p14:creationId xmlns:p14="http://schemas.microsoft.com/office/powerpoint/2010/main" val="2824490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4DFCA3D7-3C68-4806-A802-CC3E1BD579EA}" type="datetimeFigureOut">
              <a:rPr lang="tr-TR" smtClean="0"/>
              <a:t>19.10.2020</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2602981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DFCA3D7-3C68-4806-A802-CC3E1BD579EA}" type="datetimeFigureOut">
              <a:rPr lang="tr-TR" smtClean="0"/>
              <a:t>19.10.2020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3296040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4DFCA3D7-3C68-4806-A802-CC3E1BD579EA}" type="datetimeFigureOut">
              <a:rPr lang="tr-TR" smtClean="0"/>
              <a:t>19.10.2020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1915851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4DFCA3D7-3C68-4806-A802-CC3E1BD579EA}" type="datetimeFigureOut">
              <a:rPr lang="tr-TR" smtClean="0"/>
              <a:t>19.10.2020</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2861666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4DFCA3D7-3C68-4806-A802-CC3E1BD579EA}" type="datetimeFigureOut">
              <a:rPr lang="tr-TR" smtClean="0"/>
              <a:t>19.10.2020</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344943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4DFCA3D7-3C68-4806-A802-CC3E1BD579EA}" type="datetimeFigureOut">
              <a:rPr lang="tr-TR" smtClean="0"/>
              <a:t>19.10.2020</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1025773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FCA3D7-3C68-4806-A802-CC3E1BD579EA}" type="datetimeFigureOut">
              <a:rPr lang="tr-TR" smtClean="0"/>
              <a:t>19.10.2020</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1466214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4DFCA3D7-3C68-4806-A802-CC3E1BD579EA}" type="datetimeFigureOut">
              <a:rPr lang="tr-TR" smtClean="0"/>
              <a:t>19.10.2020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3948173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4DFCA3D7-3C68-4806-A802-CC3E1BD579EA}" type="datetimeFigureOut">
              <a:rPr lang="tr-TR" smtClean="0"/>
              <a:t>19.10.2020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1334541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4DFCA3D7-3C68-4806-A802-CC3E1BD579EA}" type="datetimeFigureOut">
              <a:rPr lang="tr-TR" smtClean="0"/>
              <a:t>19.10.2020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457922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4DFCA3D7-3C68-4806-A802-CC3E1BD579EA}" type="datetimeFigureOut">
              <a:rPr lang="tr-TR" smtClean="0"/>
              <a:t>19.10.2020</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CFF6200-45ED-40EB-9180-D1E52F4594B3}"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5969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tıklatın</a:t>
            </a:r>
          </a:p>
        </p:txBody>
      </p:sp>
      <p:sp>
        <p:nvSpPr>
          <p:cNvPr id="5" name="Date Placeholder 4"/>
          <p:cNvSpPr>
            <a:spLocks noGrp="1"/>
          </p:cNvSpPr>
          <p:nvPr>
            <p:ph type="dt" sz="half" idx="10"/>
          </p:nvPr>
        </p:nvSpPr>
        <p:spPr/>
        <p:txBody>
          <a:bodyPr/>
          <a:lstStyle/>
          <a:p>
            <a:fld id="{4DFCA3D7-3C68-4806-A802-CC3E1BD579EA}" type="datetimeFigureOut">
              <a:rPr lang="tr-TR" smtClean="0"/>
              <a:t>19.10.2020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1822103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tıklatın</a:t>
            </a:r>
          </a:p>
        </p:txBody>
      </p:sp>
      <p:sp>
        <p:nvSpPr>
          <p:cNvPr id="5" name="Date Placeholder 4"/>
          <p:cNvSpPr>
            <a:spLocks noGrp="1"/>
          </p:cNvSpPr>
          <p:nvPr>
            <p:ph type="dt" sz="half" idx="10"/>
          </p:nvPr>
        </p:nvSpPr>
        <p:spPr/>
        <p:txBody>
          <a:bodyPr/>
          <a:lstStyle/>
          <a:p>
            <a:fld id="{4DFCA3D7-3C68-4806-A802-CC3E1BD579EA}" type="datetimeFigureOut">
              <a:rPr lang="tr-TR" smtClean="0"/>
              <a:t>19.10.2020</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CFF6200-45ED-40EB-9180-D1E52F4594B3}"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3935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tıklatın</a:t>
            </a:r>
          </a:p>
        </p:txBody>
      </p:sp>
      <p:sp>
        <p:nvSpPr>
          <p:cNvPr id="5" name="Date Placeholder 4"/>
          <p:cNvSpPr>
            <a:spLocks noGrp="1"/>
          </p:cNvSpPr>
          <p:nvPr>
            <p:ph type="dt" sz="half" idx="10"/>
          </p:nvPr>
        </p:nvSpPr>
        <p:spPr/>
        <p:txBody>
          <a:bodyPr/>
          <a:lstStyle/>
          <a:p>
            <a:fld id="{4DFCA3D7-3C68-4806-A802-CC3E1BD579EA}" type="datetimeFigureOut">
              <a:rPr lang="tr-TR" smtClean="0"/>
              <a:t>19.10.2020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801636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DFCA3D7-3C68-4806-A802-CC3E1BD579EA}" type="datetimeFigureOut">
              <a:rPr lang="tr-TR" smtClean="0"/>
              <a:t>19.10.2020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2810311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DFCA3D7-3C68-4806-A802-CC3E1BD579EA}" type="datetimeFigureOut">
              <a:rPr lang="tr-TR" smtClean="0"/>
              <a:t>19.10.2020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CFF6200-45ED-40EB-9180-D1E52F4594B3}" type="slidenum">
              <a:rPr lang="tr-TR" smtClean="0"/>
              <a:t>‹#›</a:t>
            </a:fld>
            <a:endParaRPr lang="tr-TR"/>
          </a:p>
        </p:txBody>
      </p:sp>
    </p:spTree>
    <p:extLst>
      <p:ext uri="{BB962C8B-B14F-4D97-AF65-F5344CB8AC3E}">
        <p14:creationId xmlns:p14="http://schemas.microsoft.com/office/powerpoint/2010/main" val="17429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DFCA3D7-3C68-4806-A802-CC3E1BD579EA}" type="datetimeFigureOut">
              <a:rPr lang="tr-TR" smtClean="0"/>
              <a:t>19.10.2020</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CFF6200-45ED-40EB-9180-D1E52F4594B3}" type="slidenum">
              <a:rPr lang="tr-TR" smtClean="0"/>
              <a:t>‹#›</a:t>
            </a:fld>
            <a:endParaRPr lang="tr-TR"/>
          </a:p>
        </p:txBody>
      </p:sp>
    </p:spTree>
    <p:extLst>
      <p:ext uri="{BB962C8B-B14F-4D97-AF65-F5344CB8AC3E}">
        <p14:creationId xmlns:p14="http://schemas.microsoft.com/office/powerpoint/2010/main" val="41728759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hyperlink" Target="https://www.jove.com/v/5039/histological-sample-preparation-for-light-microscopy" TargetMode="External"/><Relationship Id="rId4" Type="http://schemas.openxmlformats.org/officeDocument/2006/relationships/hyperlink" Target="https://www.jove.com/v/5041/introduction-to-light-microscop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17098" y="17484"/>
            <a:ext cx="9144000" cy="1197756"/>
          </a:xfrm>
        </p:spPr>
        <p:txBody>
          <a:bodyPr>
            <a:normAutofit/>
          </a:bodyPr>
          <a:lstStyle/>
          <a:p>
            <a:pPr algn="ctr"/>
            <a:r>
              <a:rPr lang="tr-TR" dirty="0"/>
              <a:t>GENEL BİYOLOJİ LAB I </a:t>
            </a:r>
          </a:p>
        </p:txBody>
      </p:sp>
      <p:pic>
        <p:nvPicPr>
          <p:cNvPr id="7" name="Resim 6"/>
          <p:cNvPicPr>
            <a:picLocks noChangeAspect="1"/>
          </p:cNvPicPr>
          <p:nvPr/>
        </p:nvPicPr>
        <p:blipFill>
          <a:blip r:embed="rId2"/>
          <a:stretch>
            <a:fillRect/>
          </a:stretch>
        </p:blipFill>
        <p:spPr>
          <a:xfrm>
            <a:off x="1801505" y="2224088"/>
            <a:ext cx="5063319" cy="4163063"/>
          </a:xfrm>
          <a:prstGeom prst="rect">
            <a:avLst/>
          </a:prstGeom>
        </p:spPr>
      </p:pic>
      <p:pic>
        <p:nvPicPr>
          <p:cNvPr id="8" name="Resim 7"/>
          <p:cNvPicPr>
            <a:picLocks noChangeAspect="1"/>
          </p:cNvPicPr>
          <p:nvPr/>
        </p:nvPicPr>
        <p:blipFill>
          <a:blip r:embed="rId3"/>
          <a:stretch>
            <a:fillRect/>
          </a:stretch>
        </p:blipFill>
        <p:spPr>
          <a:xfrm>
            <a:off x="7262599" y="2514918"/>
            <a:ext cx="3641962" cy="3681165"/>
          </a:xfrm>
          <a:prstGeom prst="rect">
            <a:avLst/>
          </a:prstGeom>
        </p:spPr>
      </p:pic>
      <p:sp>
        <p:nvSpPr>
          <p:cNvPr id="9" name="Metin kutusu 8">
            <a:extLst>
              <a:ext uri="{FF2B5EF4-FFF2-40B4-BE49-F238E27FC236}">
                <a16:creationId xmlns:a16="http://schemas.microsoft.com/office/drawing/2014/main" id="{E34004A7-0B46-46D4-9A9F-6F05134CE244}"/>
              </a:ext>
            </a:extLst>
          </p:cNvPr>
          <p:cNvSpPr txBox="1"/>
          <p:nvPr/>
        </p:nvSpPr>
        <p:spPr>
          <a:xfrm>
            <a:off x="3306550" y="1396498"/>
            <a:ext cx="5965095" cy="646331"/>
          </a:xfrm>
          <a:prstGeom prst="rect">
            <a:avLst/>
          </a:prstGeom>
          <a:noFill/>
        </p:spPr>
        <p:txBody>
          <a:bodyPr wrap="none" rtlCol="0">
            <a:spAutoFit/>
          </a:bodyPr>
          <a:lstStyle/>
          <a:p>
            <a:pPr algn="ctr"/>
            <a:r>
              <a:rPr lang="tr-TR" b="1" dirty="0"/>
              <a:t>DERS 2</a:t>
            </a:r>
          </a:p>
          <a:p>
            <a:pPr algn="ctr"/>
            <a:r>
              <a:rPr lang="tr-TR" b="1" dirty="0"/>
              <a:t>MİKROSKOP KULLANIMI VE PREPARAT HAZIRLANMASI</a:t>
            </a:r>
            <a:endParaRPr lang="en-GB" b="1" dirty="0"/>
          </a:p>
        </p:txBody>
      </p:sp>
    </p:spTree>
    <p:extLst>
      <p:ext uri="{BB962C8B-B14F-4D97-AF65-F5344CB8AC3E}">
        <p14:creationId xmlns:p14="http://schemas.microsoft.com/office/powerpoint/2010/main" val="135621043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77922"/>
            <a:ext cx="10515600" cy="5399041"/>
          </a:xfrm>
        </p:spPr>
        <p:txBody>
          <a:bodyPr>
            <a:normAutofit/>
          </a:bodyPr>
          <a:lstStyle/>
          <a:p>
            <a:endParaRPr lang="tr-TR" sz="2000" b="1" dirty="0">
              <a:latin typeface="Arial" panose="020B0604020202020204" pitchFamily="34" charset="0"/>
              <a:cs typeface="Arial" panose="020B0604020202020204" pitchFamily="34" charset="0"/>
            </a:endParaRPr>
          </a:p>
          <a:p>
            <a:endParaRPr lang="tr-TR" sz="2000" b="1" dirty="0">
              <a:latin typeface="Arial" panose="020B0604020202020204" pitchFamily="34" charset="0"/>
              <a:cs typeface="Arial" panose="020B0604020202020204" pitchFamily="34" charset="0"/>
            </a:endParaRPr>
          </a:p>
          <a:p>
            <a:r>
              <a:rPr lang="tr-TR" sz="2000" b="1" dirty="0">
                <a:latin typeface="Arial" panose="020B0604020202020204" pitchFamily="34" charset="0"/>
                <a:cs typeface="Arial" panose="020B0604020202020204" pitchFamily="34" charset="0"/>
              </a:rPr>
              <a:t>Mikroskop, Yunanca "mikro" ve "</a:t>
            </a:r>
            <a:r>
              <a:rPr lang="tr-TR" sz="2000" b="1" dirty="0" err="1">
                <a:latin typeface="Arial" panose="020B0604020202020204" pitchFamily="34" charset="0"/>
                <a:cs typeface="Arial" panose="020B0604020202020204" pitchFamily="34" charset="0"/>
              </a:rPr>
              <a:t>skop</a:t>
            </a:r>
            <a:r>
              <a:rPr lang="tr-TR" sz="2000" b="1" dirty="0">
                <a:latin typeface="Arial" panose="020B0604020202020204" pitchFamily="34" charset="0"/>
                <a:cs typeface="Arial" panose="020B0604020202020204" pitchFamily="34" charset="0"/>
              </a:rPr>
              <a:t>" kelimelerinden meydana gelmiş bileşik bir kelimedir. </a:t>
            </a:r>
          </a:p>
          <a:p>
            <a:r>
              <a:rPr lang="tr-TR" sz="2000" b="1" dirty="0">
                <a:latin typeface="Arial" panose="020B0604020202020204" pitchFamily="34" charset="0"/>
                <a:cs typeface="Arial" panose="020B0604020202020204" pitchFamily="34" charset="0"/>
              </a:rPr>
              <a:t>Mikro, küçük; </a:t>
            </a:r>
            <a:r>
              <a:rPr lang="tr-TR" sz="2000" b="1" dirty="0" err="1">
                <a:latin typeface="Arial" panose="020B0604020202020204" pitchFamily="34" charset="0"/>
                <a:cs typeface="Arial" panose="020B0604020202020204" pitchFamily="34" charset="0"/>
              </a:rPr>
              <a:t>skop</a:t>
            </a:r>
            <a:r>
              <a:rPr lang="tr-TR" sz="2000" b="1" dirty="0">
                <a:latin typeface="Arial" panose="020B0604020202020204" pitchFamily="34" charset="0"/>
                <a:cs typeface="Arial" panose="020B0604020202020204" pitchFamily="34" charset="0"/>
              </a:rPr>
              <a:t>, bakıcı, gözleyici anlamına gelir. Sözcüğü bütünüyle ele aldığımız zaman, küçük şeylere bakıcı; küçük şeyleri gören anlamı ortaya çıkacaktır. </a:t>
            </a:r>
          </a:p>
          <a:p>
            <a:r>
              <a:rPr lang="tr-TR" sz="2000" b="1" dirty="0">
                <a:latin typeface="Arial" panose="020B0604020202020204" pitchFamily="34" charset="0"/>
                <a:cs typeface="Arial" panose="020B0604020202020204" pitchFamily="34" charset="0"/>
              </a:rPr>
              <a:t>isim tanımında da anlaşılacağı gibi bir mikroskop gözle görülemeyecek kadar küçük şeylerin gözlenip incelenmesi amacıyla kullanılmaktadır. </a:t>
            </a:r>
          </a:p>
        </p:txBody>
      </p:sp>
    </p:spTree>
    <p:extLst>
      <p:ext uri="{BB962C8B-B14F-4D97-AF65-F5344CB8AC3E}">
        <p14:creationId xmlns:p14="http://schemas.microsoft.com/office/powerpoint/2010/main" val="266542889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09684"/>
            <a:ext cx="10515600" cy="5467279"/>
          </a:xfrm>
        </p:spPr>
        <p:txBody>
          <a:bodyPr/>
          <a:lstStyle/>
          <a:p>
            <a:endParaRPr lang="tr-TR" dirty="0"/>
          </a:p>
          <a:p>
            <a:endParaRPr lang="tr-TR" sz="2000" dirty="0">
              <a:latin typeface="Arial" panose="020B0604020202020204" pitchFamily="34" charset="0"/>
              <a:cs typeface="Arial" panose="020B0604020202020204" pitchFamily="34" charset="0"/>
            </a:endParaRPr>
          </a:p>
          <a:p>
            <a:r>
              <a:rPr lang="tr-TR" sz="2000" b="1" dirty="0">
                <a:latin typeface="Arial" panose="020B0604020202020204" pitchFamily="34" charset="0"/>
                <a:cs typeface="Arial" panose="020B0604020202020204" pitchFamily="34" charset="0"/>
              </a:rPr>
              <a:t>Mikroskop, 1590 ile 1610 yılları arasında keşfedilmiştir. Mikroskobu bulan kişi kesin olarak bilinmemekle beraber, bazı kaynaklar Galileo`yu öne sürmektedir. </a:t>
            </a:r>
          </a:p>
          <a:p>
            <a:endParaRPr lang="tr-TR" sz="2000" b="1" dirty="0">
              <a:latin typeface="Arial" panose="020B0604020202020204" pitchFamily="34" charset="0"/>
              <a:cs typeface="Arial" panose="020B0604020202020204" pitchFamily="34" charset="0"/>
            </a:endParaRPr>
          </a:p>
          <a:p>
            <a:r>
              <a:rPr lang="tr-TR" sz="2000" b="1" dirty="0">
                <a:latin typeface="Arial" panose="020B0604020202020204" pitchFamily="34" charset="0"/>
                <a:cs typeface="Arial" panose="020B0604020202020204" pitchFamily="34" charset="0"/>
              </a:rPr>
              <a:t>Bazı kimselere göre de mikroskobun babası </a:t>
            </a:r>
            <a:r>
              <a:rPr lang="tr-TR" sz="2000" b="1" dirty="0" err="1">
                <a:latin typeface="Arial" panose="020B0604020202020204" pitchFamily="34" charset="0"/>
                <a:cs typeface="Arial" panose="020B0604020202020204" pitchFamily="34" charset="0"/>
              </a:rPr>
              <a:t>Leeuwenhoek</a:t>
            </a:r>
            <a:r>
              <a:rPr lang="tr-TR" sz="2000" b="1" dirty="0">
                <a:latin typeface="Arial" panose="020B0604020202020204" pitchFamily="34" charset="0"/>
                <a:cs typeface="Arial" panose="020B0604020202020204" pitchFamily="34" charset="0"/>
              </a:rPr>
              <a:t> adındaki Hollandalı bir bilim adamıdır. Ancak bu şahıs mikroskobu keşfetmemiş; mikroskopla birçok keşiflerde bulunmuştur.</a:t>
            </a:r>
          </a:p>
        </p:txBody>
      </p:sp>
    </p:spTree>
    <p:extLst>
      <p:ext uri="{BB962C8B-B14F-4D97-AF65-F5344CB8AC3E}">
        <p14:creationId xmlns:p14="http://schemas.microsoft.com/office/powerpoint/2010/main" val="131954928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87105"/>
            <a:ext cx="10515600" cy="3330054"/>
          </a:xfrm>
        </p:spPr>
        <p:txBody>
          <a:bodyPr>
            <a:normAutofit/>
          </a:bodyPr>
          <a:lstStyle/>
          <a:p>
            <a:endParaRPr lang="tr-TR" sz="2000" b="1" dirty="0">
              <a:latin typeface="Arial" panose="020B0604020202020204" pitchFamily="34" charset="0"/>
              <a:cs typeface="Arial" panose="020B0604020202020204" pitchFamily="34" charset="0"/>
            </a:endParaRPr>
          </a:p>
          <a:p>
            <a:endParaRPr lang="tr-TR" sz="2000" b="1" dirty="0">
              <a:latin typeface="Arial" panose="020B0604020202020204" pitchFamily="34" charset="0"/>
              <a:cs typeface="Arial" panose="020B0604020202020204" pitchFamily="34" charset="0"/>
            </a:endParaRPr>
          </a:p>
          <a:p>
            <a:r>
              <a:rPr lang="tr-TR" sz="2000" b="1" dirty="0">
                <a:latin typeface="Arial" panose="020B0604020202020204" pitchFamily="34" charset="0"/>
                <a:cs typeface="Arial" panose="020B0604020202020204" pitchFamily="34" charset="0"/>
              </a:rPr>
              <a:t>Mikroskopta, büyütme iki aşamalıdır. </a:t>
            </a:r>
          </a:p>
          <a:p>
            <a:r>
              <a:rPr lang="tr-TR" sz="2000" b="1" dirty="0">
                <a:latin typeface="Arial" panose="020B0604020202020204" pitchFamily="34" charset="0"/>
                <a:cs typeface="Arial" panose="020B0604020202020204" pitchFamily="34" charset="0"/>
              </a:rPr>
              <a:t>Objektif diye isimlendirilen mercek, ilk büyütülmüş görüntüyü verir. Bir de gözle bakılan ve oküler adı verilen mercek vardır ki, ilk görüntüyü büyütür. </a:t>
            </a:r>
          </a:p>
          <a:p>
            <a:r>
              <a:rPr lang="tr-TR" sz="2000" b="1" dirty="0">
                <a:latin typeface="Arial" panose="020B0604020202020204" pitchFamily="34" charset="0"/>
                <a:cs typeface="Arial" panose="020B0604020202020204" pitchFamily="34" charset="0"/>
              </a:rPr>
              <a:t>Gerçekte, gerek objektif ve gerekse gözle bakılan kısım, birkaç mercekten meydana gelen mercek grupları niteliğindedir.</a:t>
            </a:r>
          </a:p>
        </p:txBody>
      </p:sp>
    </p:spTree>
    <p:extLst>
      <p:ext uri="{BB962C8B-B14F-4D97-AF65-F5344CB8AC3E}">
        <p14:creationId xmlns:p14="http://schemas.microsoft.com/office/powerpoint/2010/main" val="261245028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rotWithShape="1">
          <a:blip r:embed="rId2">
            <a:extLst>
              <a:ext uri="{28A0092B-C50C-407E-A947-70E740481C1C}">
                <a14:useLocalDpi xmlns:a14="http://schemas.microsoft.com/office/drawing/2010/main" val="0"/>
              </a:ext>
            </a:extLst>
          </a:blip>
          <a:srcRect l="3887" t="5661" r="23479" b="808"/>
          <a:stretch/>
        </p:blipFill>
        <p:spPr>
          <a:xfrm>
            <a:off x="1473958" y="791570"/>
            <a:ext cx="9389660" cy="5759355"/>
          </a:xfrm>
        </p:spPr>
      </p:pic>
    </p:spTree>
    <p:extLst>
      <p:ext uri="{BB962C8B-B14F-4D97-AF65-F5344CB8AC3E}">
        <p14:creationId xmlns:p14="http://schemas.microsoft.com/office/powerpoint/2010/main" val="74155533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72266660-EA7F-4E21-AEAB-51BC42112230}"/>
              </a:ext>
            </a:extLst>
          </p:cNvPr>
          <p:cNvPicPr>
            <a:picLocks noChangeAspect="1"/>
          </p:cNvPicPr>
          <p:nvPr/>
        </p:nvPicPr>
        <p:blipFill rotWithShape="1">
          <a:blip r:embed="rId3"/>
          <a:srcRect l="11734" t="27516" r="36855" b="8151"/>
          <a:stretch/>
        </p:blipFill>
        <p:spPr>
          <a:xfrm>
            <a:off x="2490019" y="892086"/>
            <a:ext cx="7211962" cy="5073827"/>
          </a:xfrm>
          <a:prstGeom prst="rect">
            <a:avLst/>
          </a:prstGeom>
        </p:spPr>
      </p:pic>
    </p:spTree>
    <p:extLst>
      <p:ext uri="{BB962C8B-B14F-4D97-AF65-F5344CB8AC3E}">
        <p14:creationId xmlns:p14="http://schemas.microsoft.com/office/powerpoint/2010/main" val="1882697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76400" y="320723"/>
            <a:ext cx="10515600" cy="658457"/>
          </a:xfrm>
        </p:spPr>
        <p:txBody>
          <a:bodyPr>
            <a:normAutofit fontScale="90000"/>
          </a:bodyPr>
          <a:lstStyle/>
          <a:p>
            <a:r>
              <a:rPr lang="tr-TR" b="1" dirty="0">
                <a:solidFill>
                  <a:srgbClr val="FF0000"/>
                </a:solidFill>
              </a:rPr>
              <a:t>Mekanik Kısım:</a:t>
            </a:r>
            <a:br>
              <a:rPr lang="tr-TR" b="1" dirty="0">
                <a:solidFill>
                  <a:srgbClr val="FF0000"/>
                </a:solidFill>
              </a:rPr>
            </a:br>
            <a:r>
              <a:rPr lang="tr-TR" sz="2700" b="1" dirty="0">
                <a:solidFill>
                  <a:schemeClr val="tx1"/>
                </a:solidFill>
              </a:rPr>
              <a:t>1) Preparat Tablası </a:t>
            </a:r>
          </a:p>
        </p:txBody>
      </p:sp>
      <p:sp>
        <p:nvSpPr>
          <p:cNvPr id="3" name="İçerik Yer Tutucusu 2"/>
          <p:cNvSpPr>
            <a:spLocks noGrp="1"/>
          </p:cNvSpPr>
          <p:nvPr>
            <p:ph idx="1"/>
          </p:nvPr>
        </p:nvSpPr>
        <p:spPr>
          <a:xfrm>
            <a:off x="1533378" y="1214651"/>
            <a:ext cx="9820422" cy="5513695"/>
          </a:xfrm>
        </p:spPr>
        <p:txBody>
          <a:bodyPr/>
          <a:lstStyle/>
          <a:p>
            <a:pPr algn="just"/>
            <a:r>
              <a:rPr lang="tr-TR" b="1" dirty="0">
                <a:latin typeface="Arial" panose="020B0604020202020204" pitchFamily="34" charset="0"/>
                <a:cs typeface="Arial" panose="020B0604020202020204" pitchFamily="34" charset="0"/>
              </a:rPr>
              <a:t>Preparat tablası incelenecek olan nesnenin sabitlenmesi veya konumunun bozulmadan yer değiştirilmesi gibi işlevleri yerine getiren parçadır. Lam-lamel üzerine yerleştirilen numune preparata üzerindeki yaylı esnek tutuculara sabitlenir.</a:t>
            </a:r>
          </a:p>
          <a:p>
            <a:pPr marL="0" indent="0" algn="just">
              <a:buNone/>
            </a:pPr>
            <a:r>
              <a:rPr lang="tr-TR" b="1" dirty="0">
                <a:latin typeface="Arial" panose="020B0604020202020204" pitchFamily="34" charset="0"/>
                <a:cs typeface="Arial" panose="020B0604020202020204" pitchFamily="34" charset="0"/>
              </a:rPr>
              <a:t> </a:t>
            </a:r>
          </a:p>
        </p:txBody>
      </p:sp>
      <p:pic>
        <p:nvPicPr>
          <p:cNvPr id="1026" name="Picture 2" descr="Mikroskop Nedir? Nasıl Kullanılır? | FenEhli.com">
            <a:extLst>
              <a:ext uri="{FF2B5EF4-FFF2-40B4-BE49-F238E27FC236}">
                <a16:creationId xmlns:a16="http://schemas.microsoft.com/office/drawing/2014/main" id="{5F672A04-06EA-4133-A90F-B367025851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2697" y="2690477"/>
            <a:ext cx="3922836" cy="3802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73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87E7D29-6979-46E8-A164-EB3E44334D65}"/>
              </a:ext>
            </a:extLst>
          </p:cNvPr>
          <p:cNvSpPr>
            <a:spLocks noGrp="1"/>
          </p:cNvSpPr>
          <p:nvPr>
            <p:ph idx="1"/>
          </p:nvPr>
        </p:nvSpPr>
        <p:spPr>
          <a:xfrm>
            <a:off x="1815489" y="529883"/>
            <a:ext cx="8915400" cy="3777622"/>
          </a:xfrm>
        </p:spPr>
        <p:txBody>
          <a:bodyPr/>
          <a:lstStyle/>
          <a:p>
            <a:pPr marL="0" indent="0" algn="just">
              <a:buNone/>
            </a:pPr>
            <a:r>
              <a:rPr lang="tr-TR" sz="2400" b="1"/>
              <a:t>2) Makro ve Mikrovida:</a:t>
            </a:r>
          </a:p>
          <a:p>
            <a:pPr marL="0" indent="0" algn="just">
              <a:buNone/>
            </a:pPr>
            <a:br>
              <a:rPr lang="tr-TR"/>
            </a:br>
            <a:r>
              <a:rPr lang="tr-TR"/>
              <a:t>Büyütme sırasında cismin görülebilmesi için mercek ile aralarında belli bir uzaklık bulunmalıdır, buna çalışma uzaklığı denir. Çalışma uzaklığının ayarlanmasıyla da çalıştığınız objenin net görünmesini sağlarsınız. Çalışma uzaklığının ayarlanması gövde üzerinde bulunan makro ve mikrovida ile yapılır. Çalışma uzaklığı ayarlamada makrovida kaba, mikrovida ise ince ayar sağlar. Bu ayarlama sırasında objektif ile preperatın arasındaki çalışma uzaklığına çok dikkat edilmeli, preperatın ve objektifin zarar görmemesine özen gösterilmelidir.</a:t>
            </a:r>
            <a:endParaRPr lang="en-GB" dirty="0"/>
          </a:p>
        </p:txBody>
      </p:sp>
      <p:pic>
        <p:nvPicPr>
          <p:cNvPr id="4" name="Picture 2" descr="Mikroskop Nedir? Nasıl Kullanılır? | FenEhli.com">
            <a:extLst>
              <a:ext uri="{FF2B5EF4-FFF2-40B4-BE49-F238E27FC236}">
                <a16:creationId xmlns:a16="http://schemas.microsoft.com/office/drawing/2014/main" id="{5ADF9FA0-9E13-4AF0-BA7D-241A164B1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771" y="3429000"/>
            <a:ext cx="3922836"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866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29043" y="1130600"/>
            <a:ext cx="10515600" cy="4894073"/>
          </a:xfrm>
        </p:spPr>
        <p:txBody>
          <a:bodyPr/>
          <a:lstStyle/>
          <a:p>
            <a:pPr algn="just"/>
            <a:endParaRPr lang="tr-TR" dirty="0"/>
          </a:p>
          <a:p>
            <a:pPr algn="just"/>
            <a:r>
              <a:rPr lang="tr-TR" sz="2000" b="1" dirty="0">
                <a:latin typeface="Arial" panose="020B0604020202020204" pitchFamily="34" charset="0"/>
                <a:cs typeface="Arial" panose="020B0604020202020204" pitchFamily="34" charset="0"/>
              </a:rPr>
              <a:t>Oküler, gözlerimizi dayayarak baktığımız ağzı kauçuk lastikten imal edilen görüntü oluşumundaki son mercek grubudur. </a:t>
            </a:r>
          </a:p>
          <a:p>
            <a:pPr algn="just"/>
            <a:r>
              <a:rPr lang="tr-TR" sz="2000" b="1" dirty="0">
                <a:latin typeface="Arial" panose="020B0604020202020204" pitchFamily="34" charset="0"/>
                <a:cs typeface="Arial" panose="020B0604020202020204" pitchFamily="34" charset="0"/>
              </a:rPr>
              <a:t>Tüp içinde objektif tarafından oluşturulan görüntüyü büyütmek ve zahiri görüntüyü hazırlamak, objektifin ışık kusurlarını düzeltmek gibi fonksiyonları mevcuttur.</a:t>
            </a:r>
          </a:p>
          <a:p>
            <a:pPr algn="just"/>
            <a:r>
              <a:rPr lang="tr-TR" sz="2000" b="1" dirty="0">
                <a:latin typeface="Arial" panose="020B0604020202020204" pitchFamily="34" charset="0"/>
                <a:cs typeface="Arial" panose="020B0604020202020204" pitchFamily="34" charset="0"/>
              </a:rPr>
              <a:t> Bazı mikroskoplarda tek oküler bulunmakla beraber genelde çift oküler kullanılır.</a:t>
            </a:r>
          </a:p>
        </p:txBody>
      </p:sp>
      <p:pic>
        <p:nvPicPr>
          <p:cNvPr id="4" name="İçerik Yer Tutucusu 3">
            <a:extLst>
              <a:ext uri="{FF2B5EF4-FFF2-40B4-BE49-F238E27FC236}">
                <a16:creationId xmlns:a16="http://schemas.microsoft.com/office/drawing/2014/main" id="{9DF064EA-8A0A-4437-A43C-A492073E8DB5}"/>
              </a:ext>
            </a:extLst>
          </p:cNvPr>
          <p:cNvPicPr>
            <a:picLocks noChangeAspect="1"/>
          </p:cNvPicPr>
          <p:nvPr/>
        </p:nvPicPr>
        <p:blipFill>
          <a:blip r:embed="rId2"/>
          <a:stretch>
            <a:fillRect/>
          </a:stretch>
        </p:blipFill>
        <p:spPr>
          <a:xfrm>
            <a:off x="3647635" y="3676111"/>
            <a:ext cx="4896729" cy="3181889"/>
          </a:xfrm>
          <a:prstGeom prst="rect">
            <a:avLst/>
          </a:prstGeom>
        </p:spPr>
      </p:pic>
      <p:sp>
        <p:nvSpPr>
          <p:cNvPr id="5" name="Unvan 1">
            <a:extLst>
              <a:ext uri="{FF2B5EF4-FFF2-40B4-BE49-F238E27FC236}">
                <a16:creationId xmlns:a16="http://schemas.microsoft.com/office/drawing/2014/main" id="{FDCB51FC-03CE-4ADE-BD64-D028F62DEF8B}"/>
              </a:ext>
            </a:extLst>
          </p:cNvPr>
          <p:cNvSpPr txBox="1">
            <a:spLocks/>
          </p:cNvSpPr>
          <p:nvPr/>
        </p:nvSpPr>
        <p:spPr>
          <a:xfrm>
            <a:off x="1549791" y="365380"/>
            <a:ext cx="10515600" cy="900711"/>
          </a:xfrm>
          <a:prstGeom prst="rect">
            <a:avLst/>
          </a:prstGeom>
        </p:spPr>
        <p:txBody>
          <a:bodyPr vert="horz" lIns="91440" tIns="45720" rIns="91440" bIns="45720" rtlCol="0" anchor="t">
            <a:normAutofit fontScale="900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sz="3900" b="1" dirty="0">
                <a:solidFill>
                  <a:srgbClr val="FF0000"/>
                </a:solidFill>
              </a:rPr>
              <a:t>Optik Kısım:</a:t>
            </a:r>
            <a:br>
              <a:rPr lang="tr-TR" b="1" dirty="0">
                <a:solidFill>
                  <a:srgbClr val="FF0000"/>
                </a:solidFill>
              </a:rPr>
            </a:br>
            <a:r>
              <a:rPr lang="tr-TR" sz="2700" b="1" dirty="0">
                <a:solidFill>
                  <a:schemeClr val="tx1"/>
                </a:solidFill>
              </a:rPr>
              <a:t>1) Oküler</a:t>
            </a:r>
          </a:p>
        </p:txBody>
      </p:sp>
    </p:spTree>
    <p:extLst>
      <p:ext uri="{BB962C8B-B14F-4D97-AF65-F5344CB8AC3E}">
        <p14:creationId xmlns:p14="http://schemas.microsoft.com/office/powerpoint/2010/main" val="778893519"/>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15562" y="217014"/>
            <a:ext cx="8911687" cy="1280890"/>
          </a:xfrm>
        </p:spPr>
        <p:txBody>
          <a:bodyPr>
            <a:normAutofit/>
          </a:bodyPr>
          <a:lstStyle/>
          <a:p>
            <a:r>
              <a:rPr lang="tr-TR" sz="2400" b="1" dirty="0">
                <a:solidFill>
                  <a:schemeClr val="tx1"/>
                </a:solidFill>
              </a:rPr>
              <a:t>2)Objektif ve Objektif Çeşitleri</a:t>
            </a:r>
          </a:p>
        </p:txBody>
      </p:sp>
      <p:sp>
        <p:nvSpPr>
          <p:cNvPr id="3" name="İçerik Yer Tutucusu 2"/>
          <p:cNvSpPr>
            <a:spLocks noGrp="1"/>
          </p:cNvSpPr>
          <p:nvPr>
            <p:ph idx="1"/>
          </p:nvPr>
        </p:nvSpPr>
        <p:spPr>
          <a:xfrm>
            <a:off x="1676400" y="857459"/>
            <a:ext cx="10515600" cy="4566527"/>
          </a:xfrm>
        </p:spPr>
        <p:txBody>
          <a:bodyPr/>
          <a:lstStyle/>
          <a:p>
            <a:endParaRPr lang="tr-TR" dirty="0"/>
          </a:p>
          <a:p>
            <a:r>
              <a:rPr lang="tr-TR" b="1" dirty="0">
                <a:latin typeface="Arial" panose="020B0604020202020204" pitchFamily="34" charset="0"/>
                <a:cs typeface="Arial" panose="020B0604020202020204" pitchFamily="34" charset="0"/>
              </a:rPr>
              <a:t>Optik kısmın en önemli parçası objektiflerdir. Objeden gelen ışık demetlerini toplamak ve büyümüş gerçek görüntü oluşturmaktır. </a:t>
            </a:r>
          </a:p>
          <a:p>
            <a:pPr algn="just"/>
            <a:r>
              <a:rPr lang="tr-TR" b="1" dirty="0">
                <a:latin typeface="Arial" panose="020B0604020202020204" pitchFamily="34" charset="0"/>
                <a:cs typeface="Arial" panose="020B0604020202020204" pitchFamily="34" charset="0"/>
              </a:rPr>
              <a:t>Objektifler esas büyütme işlemini yapan merceklerden meydana gelmiştir. Ayrıca görüntülenen objenin büyütme kat sayısını da belirler.</a:t>
            </a:r>
          </a:p>
          <a:p>
            <a:r>
              <a:rPr lang="tr-TR" b="1" dirty="0">
                <a:latin typeface="Arial" panose="020B0604020202020204" pitchFamily="34" charset="0"/>
                <a:cs typeface="Arial" panose="020B0604020202020204" pitchFamily="34" charset="0"/>
              </a:rPr>
              <a:t> Bu nedenle objektifler, farklı büyütme kat sayılarına göre imal edilir. Mikroskoplarda tek objektif bulunabileceği gibi bu sayı beşe kadar da çıkabilir. </a:t>
            </a:r>
          </a:p>
        </p:txBody>
      </p:sp>
      <p:pic>
        <p:nvPicPr>
          <p:cNvPr id="4" name="İçerik Yer Tutucusu 3">
            <a:extLst>
              <a:ext uri="{FF2B5EF4-FFF2-40B4-BE49-F238E27FC236}">
                <a16:creationId xmlns:a16="http://schemas.microsoft.com/office/drawing/2014/main" id="{3C7F1F48-0CD8-478B-A3F5-4C2157E06278}"/>
              </a:ext>
            </a:extLst>
          </p:cNvPr>
          <p:cNvPicPr>
            <a:picLocks noChangeAspect="1"/>
          </p:cNvPicPr>
          <p:nvPr/>
        </p:nvPicPr>
        <p:blipFill rotWithShape="1">
          <a:blip r:embed="rId2">
            <a:extLst>
              <a:ext uri="{28A0092B-C50C-407E-A947-70E740481C1C}">
                <a14:useLocalDpi xmlns:a14="http://schemas.microsoft.com/office/drawing/2010/main" val="0"/>
              </a:ext>
            </a:extLst>
          </a:blip>
          <a:srcRect l="4719" t="1328" r="19764"/>
          <a:stretch/>
        </p:blipFill>
        <p:spPr>
          <a:xfrm>
            <a:off x="4788267" y="3429000"/>
            <a:ext cx="3438573" cy="3211986"/>
          </a:xfrm>
          <a:prstGeom prst="rect">
            <a:avLst/>
          </a:prstGeom>
        </p:spPr>
      </p:pic>
    </p:spTree>
    <p:extLst>
      <p:ext uri="{BB962C8B-B14F-4D97-AF65-F5344CB8AC3E}">
        <p14:creationId xmlns:p14="http://schemas.microsoft.com/office/powerpoint/2010/main" val="409872400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232012"/>
            <a:ext cx="10515600" cy="5944951"/>
          </a:xfrm>
        </p:spPr>
        <p:txBody>
          <a:bodyPr/>
          <a:lstStyle/>
          <a:p>
            <a:endParaRPr lang="tr-TR" dirty="0"/>
          </a:p>
          <a:p>
            <a:endParaRPr lang="tr-TR" dirty="0"/>
          </a:p>
          <a:p>
            <a:endParaRPr lang="tr-TR" dirty="0"/>
          </a:p>
          <a:p>
            <a:endParaRPr lang="tr-TR" dirty="0"/>
          </a:p>
          <a:p>
            <a:r>
              <a:rPr lang="tr-TR" dirty="0">
                <a:latin typeface="Arial Black" panose="020B0A04020102020204" pitchFamily="34" charset="0"/>
              </a:rPr>
              <a:t>Mikroskobun cinsine göre çeşitli objektifler vardır. Standart objektif büyütme oranları 4x, 10x, 20x, 40x ve  100x’dir. </a:t>
            </a:r>
          </a:p>
          <a:p>
            <a:r>
              <a:rPr lang="tr-TR" dirty="0">
                <a:latin typeface="Arial Black" panose="020B0A04020102020204" pitchFamily="34" charset="0"/>
              </a:rPr>
              <a:t>Genelde mikroskoplarda bulunan objektifler 10'luk, 40'lık ve 100'lüktür. </a:t>
            </a:r>
          </a:p>
        </p:txBody>
      </p:sp>
    </p:spTree>
    <p:extLst>
      <p:ext uri="{BB962C8B-B14F-4D97-AF65-F5344CB8AC3E}">
        <p14:creationId xmlns:p14="http://schemas.microsoft.com/office/powerpoint/2010/main" val="305485101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50376"/>
            <a:ext cx="10515600" cy="5726587"/>
          </a:xfrm>
        </p:spPr>
        <p:txBody>
          <a:bodyPr/>
          <a:lstStyle/>
          <a:p>
            <a:endParaRPr lang="tr-TR" dirty="0"/>
          </a:p>
          <a:p>
            <a:endParaRPr lang="tr-TR" dirty="0"/>
          </a:p>
          <a:p>
            <a:r>
              <a:rPr lang="tr-TR" sz="2000" b="1" dirty="0">
                <a:latin typeface="Arial" panose="020B0604020202020204" pitchFamily="34" charset="0"/>
                <a:cs typeface="Arial" panose="020B0604020202020204" pitchFamily="34" charset="0"/>
              </a:rPr>
              <a:t>Mikrobiyolojide en sık 100'lük objektif kullanılır. Bu objektif, lam ile objektif arasına </a:t>
            </a:r>
            <a:r>
              <a:rPr lang="tr-TR" sz="2000" b="1" dirty="0" err="1">
                <a:latin typeface="Arial" panose="020B0604020202020204" pitchFamily="34" charset="0"/>
                <a:cs typeface="Arial" panose="020B0604020202020204" pitchFamily="34" charset="0"/>
              </a:rPr>
              <a:t>immersiyon</a:t>
            </a:r>
            <a:r>
              <a:rPr lang="tr-TR" sz="2000" b="1" dirty="0">
                <a:latin typeface="Arial" panose="020B0604020202020204" pitchFamily="34" charset="0"/>
                <a:cs typeface="Arial" panose="020B0604020202020204" pitchFamily="34" charset="0"/>
              </a:rPr>
              <a:t> yağı (sedir yağı) damlatılarak kullanılır. </a:t>
            </a:r>
          </a:p>
          <a:p>
            <a:endParaRPr lang="tr-TR" sz="2000" b="1" dirty="0">
              <a:latin typeface="Arial" panose="020B0604020202020204" pitchFamily="34" charset="0"/>
              <a:cs typeface="Arial" panose="020B0604020202020204" pitchFamily="34" charset="0"/>
            </a:endParaRPr>
          </a:p>
          <a:p>
            <a:r>
              <a:rPr lang="tr-TR" sz="2000" b="1" dirty="0">
                <a:latin typeface="Arial" panose="020B0604020202020204" pitchFamily="34" charset="0"/>
                <a:cs typeface="Arial" panose="020B0604020202020204" pitchFamily="34" charset="0"/>
              </a:rPr>
              <a:t>Bu nedenle </a:t>
            </a:r>
            <a:r>
              <a:rPr lang="tr-TR" sz="2000" b="1" dirty="0" err="1">
                <a:latin typeface="Arial" panose="020B0604020202020204" pitchFamily="34" charset="0"/>
                <a:cs typeface="Arial" panose="020B0604020202020204" pitchFamily="34" charset="0"/>
              </a:rPr>
              <a:t>immersiyon</a:t>
            </a:r>
            <a:r>
              <a:rPr lang="tr-TR" sz="2000" b="1" dirty="0">
                <a:latin typeface="Arial" panose="020B0604020202020204" pitchFamily="34" charset="0"/>
                <a:cs typeface="Arial" panose="020B0604020202020204" pitchFamily="34" charset="0"/>
              </a:rPr>
              <a:t> objektifi olarak da adlandırılır. iki aşamalı olan büyültme işleminin ilk ve esas olanı yapan objektiflerden yansıyan görüntü bir sonraki başlıkta anlatılacak olan okülerde tekrar büyültülerek görüntü elde edilir. </a:t>
            </a:r>
          </a:p>
          <a:p>
            <a:endParaRPr lang="tr-TR" sz="2000" b="1" dirty="0">
              <a:latin typeface="Arial" panose="020B0604020202020204" pitchFamily="34" charset="0"/>
              <a:cs typeface="Arial" panose="020B0604020202020204" pitchFamily="34" charset="0"/>
            </a:endParaRPr>
          </a:p>
          <a:p>
            <a:r>
              <a:rPr lang="tr-TR" sz="2000" b="1" dirty="0">
                <a:latin typeface="Arial" panose="020B0604020202020204" pitchFamily="34" charset="0"/>
                <a:cs typeface="Arial" panose="020B0604020202020204" pitchFamily="34" charset="0"/>
              </a:rPr>
              <a:t>Bu büyütme oranı hesabı objektif ve oküler büyütme oranlarının çarpımı ile bulunur. </a:t>
            </a:r>
          </a:p>
        </p:txBody>
      </p:sp>
    </p:spTree>
    <p:extLst>
      <p:ext uri="{BB962C8B-B14F-4D97-AF65-F5344CB8AC3E}">
        <p14:creationId xmlns:p14="http://schemas.microsoft.com/office/powerpoint/2010/main" val="17114131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13824" y="687939"/>
            <a:ext cx="8911687" cy="972678"/>
          </a:xfrm>
        </p:spPr>
        <p:txBody>
          <a:bodyPr>
            <a:normAutofit/>
          </a:bodyPr>
          <a:lstStyle/>
          <a:p>
            <a:r>
              <a:rPr lang="tr-TR" sz="2400" b="1" dirty="0">
                <a:solidFill>
                  <a:schemeClr val="tx1"/>
                </a:solidFill>
                <a:latin typeface="Arial Black" panose="020B0A04020102020204" pitchFamily="34" charset="0"/>
              </a:rPr>
              <a:t>3)</a:t>
            </a:r>
            <a:r>
              <a:rPr lang="tr-TR" sz="2400" b="1" dirty="0" err="1">
                <a:solidFill>
                  <a:schemeClr val="tx1"/>
                </a:solidFill>
                <a:latin typeface="Arial Black" panose="020B0A04020102020204" pitchFamily="34" charset="0"/>
              </a:rPr>
              <a:t>Kondansör</a:t>
            </a:r>
            <a:endParaRPr lang="tr-TR" sz="2400" b="1" dirty="0">
              <a:solidFill>
                <a:schemeClr val="tx1"/>
              </a:solidFill>
              <a:latin typeface="Arial Black" panose="020B0A04020102020204" pitchFamily="34" charset="0"/>
            </a:endParaRPr>
          </a:p>
        </p:txBody>
      </p:sp>
      <p:sp>
        <p:nvSpPr>
          <p:cNvPr id="3" name="İçerik Yer Tutucusu 2"/>
          <p:cNvSpPr>
            <a:spLocks noGrp="1"/>
          </p:cNvSpPr>
          <p:nvPr>
            <p:ph idx="1"/>
          </p:nvPr>
        </p:nvSpPr>
        <p:spPr>
          <a:xfrm>
            <a:off x="2410111" y="1174278"/>
            <a:ext cx="8915400" cy="3777622"/>
          </a:xfrm>
        </p:spPr>
        <p:txBody>
          <a:bodyPr/>
          <a:lstStyle/>
          <a:p>
            <a:pPr algn="just"/>
            <a:endParaRPr lang="tr-TR" dirty="0"/>
          </a:p>
          <a:p>
            <a:pPr algn="just"/>
            <a:endParaRPr lang="tr-TR" dirty="0"/>
          </a:p>
          <a:p>
            <a:pPr algn="just"/>
            <a:r>
              <a:rPr lang="tr-TR" b="1" dirty="0" err="1">
                <a:latin typeface="Arial" panose="020B0604020202020204" pitchFamily="34" charset="0"/>
                <a:cs typeface="Arial" panose="020B0604020202020204" pitchFamily="34" charset="0"/>
              </a:rPr>
              <a:t>Kondansör</a:t>
            </a:r>
            <a:r>
              <a:rPr lang="tr-TR" b="1" dirty="0">
                <a:latin typeface="Arial" panose="020B0604020202020204" pitchFamily="34" charset="0"/>
                <a:cs typeface="Arial" panose="020B0604020202020204" pitchFamily="34" charset="0"/>
              </a:rPr>
              <a:t> ışık kaynağı ve diyaframın üst kısmında bulunan mercek sistemidir. iki veya tek mercek bulunabilir. </a:t>
            </a:r>
          </a:p>
          <a:p>
            <a:pPr algn="just"/>
            <a:r>
              <a:rPr lang="tr-TR" b="1" dirty="0" err="1">
                <a:latin typeface="Arial" panose="020B0604020202020204" pitchFamily="34" charset="0"/>
                <a:cs typeface="Arial" panose="020B0604020202020204" pitchFamily="34" charset="0"/>
              </a:rPr>
              <a:t>Kondansörün</a:t>
            </a:r>
            <a:r>
              <a:rPr lang="tr-TR" b="1" dirty="0">
                <a:latin typeface="Arial" panose="020B0604020202020204" pitchFamily="34" charset="0"/>
                <a:cs typeface="Arial" panose="020B0604020202020204" pitchFamily="34" charset="0"/>
              </a:rPr>
              <a:t> fonksiyonu ışığı obje üzerinde odaklamak ve yoğunlaştırmaktır. </a:t>
            </a:r>
          </a:p>
          <a:p>
            <a:pPr algn="just"/>
            <a:r>
              <a:rPr lang="tr-TR" b="1" dirty="0">
                <a:latin typeface="Arial" panose="020B0604020202020204" pitchFamily="34" charset="0"/>
                <a:cs typeface="Arial" panose="020B0604020202020204" pitchFamily="34" charset="0"/>
              </a:rPr>
              <a:t>Böylece ışığın dağılarak görüntüyü bozması önlenir ve </a:t>
            </a:r>
            <a:r>
              <a:rPr lang="tr-TR" b="1" dirty="0" err="1">
                <a:latin typeface="Arial" panose="020B0604020202020204" pitchFamily="34" charset="0"/>
                <a:cs typeface="Arial" panose="020B0604020202020204" pitchFamily="34" charset="0"/>
              </a:rPr>
              <a:t>rezolüsyon</a:t>
            </a:r>
            <a:r>
              <a:rPr lang="tr-TR" b="1" dirty="0">
                <a:latin typeface="Arial" panose="020B0604020202020204" pitchFamily="34" charset="0"/>
                <a:cs typeface="Arial" panose="020B0604020202020204" pitchFamily="34" charset="0"/>
              </a:rPr>
              <a:t> artar. Sıcak lambayı optik bölümlerden ve kullanıcıdan uzak tutar. </a:t>
            </a:r>
          </a:p>
        </p:txBody>
      </p:sp>
    </p:spTree>
    <p:extLst>
      <p:ext uri="{BB962C8B-B14F-4D97-AF65-F5344CB8AC3E}">
        <p14:creationId xmlns:p14="http://schemas.microsoft.com/office/powerpoint/2010/main" val="28572763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a:extLst>
              <a:ext uri="{FF2B5EF4-FFF2-40B4-BE49-F238E27FC236}">
                <a16:creationId xmlns:a16="http://schemas.microsoft.com/office/drawing/2014/main" id="{3D6B1DD1-860B-494F-BDAC-30FADEDAADC8}"/>
              </a:ext>
            </a:extLst>
          </p:cNvPr>
          <p:cNvPicPr>
            <a:picLocks noChangeAspect="1"/>
          </p:cNvPicPr>
          <p:nvPr/>
        </p:nvPicPr>
        <p:blipFill rotWithShape="1">
          <a:blip r:embed="rId2"/>
          <a:srcRect l="18577" t="17420" r="19461" b="12024"/>
          <a:stretch/>
        </p:blipFill>
        <p:spPr>
          <a:xfrm>
            <a:off x="3151162" y="628068"/>
            <a:ext cx="8750105" cy="5601864"/>
          </a:xfrm>
          <a:prstGeom prst="rect">
            <a:avLst/>
          </a:prstGeom>
        </p:spPr>
      </p:pic>
    </p:spTree>
    <p:extLst>
      <p:ext uri="{BB962C8B-B14F-4D97-AF65-F5344CB8AC3E}">
        <p14:creationId xmlns:p14="http://schemas.microsoft.com/office/powerpoint/2010/main" val="297964755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54294" y="1181361"/>
            <a:ext cx="4140772" cy="3777622"/>
          </a:xfrm>
        </p:spPr>
        <p:txBody>
          <a:bodyPr>
            <a:normAutofit/>
          </a:bodyPr>
          <a:lstStyle/>
          <a:p>
            <a:pPr marL="0" indent="0">
              <a:lnSpc>
                <a:spcPct val="90000"/>
              </a:lnSpc>
              <a:buNone/>
            </a:pPr>
            <a:r>
              <a:rPr lang="tr-TR" sz="2400" b="1" dirty="0">
                <a:solidFill>
                  <a:schemeClr val="tx1"/>
                </a:solidFill>
                <a:latin typeface="Arial Black" panose="020B0A04020102020204" pitchFamily="34" charset="0"/>
              </a:rPr>
              <a:t>4)Diyafram</a:t>
            </a:r>
          </a:p>
          <a:p>
            <a:pPr>
              <a:lnSpc>
                <a:spcPct val="90000"/>
              </a:lnSpc>
            </a:pPr>
            <a:endParaRPr lang="tr-TR" sz="1500" dirty="0">
              <a:solidFill>
                <a:srgbClr val="000000"/>
              </a:solidFill>
              <a:latin typeface="Arial Black" panose="020B0A04020102020204" pitchFamily="34" charset="0"/>
            </a:endParaRPr>
          </a:p>
          <a:p>
            <a:pPr>
              <a:lnSpc>
                <a:spcPct val="90000"/>
              </a:lnSpc>
            </a:pPr>
            <a:r>
              <a:rPr lang="tr-TR" sz="1500" dirty="0">
                <a:solidFill>
                  <a:srgbClr val="000000"/>
                </a:solidFill>
                <a:latin typeface="Arial Black" panose="020B0A04020102020204" pitchFamily="34" charset="0"/>
              </a:rPr>
              <a:t>Işık kaynağından gelen ışık demetinin çapını kontrol etmek için kullanılır. </a:t>
            </a:r>
          </a:p>
          <a:p>
            <a:pPr>
              <a:lnSpc>
                <a:spcPct val="90000"/>
              </a:lnSpc>
            </a:pPr>
            <a:endParaRPr lang="tr-TR" sz="1500" dirty="0">
              <a:solidFill>
                <a:srgbClr val="000000"/>
              </a:solidFill>
              <a:latin typeface="Arial Black" panose="020B0A04020102020204" pitchFamily="34" charset="0"/>
            </a:endParaRPr>
          </a:p>
          <a:p>
            <a:pPr>
              <a:lnSpc>
                <a:spcPct val="90000"/>
              </a:lnSpc>
            </a:pPr>
            <a:r>
              <a:rPr lang="tr-TR" sz="1500" dirty="0">
                <a:solidFill>
                  <a:srgbClr val="000000"/>
                </a:solidFill>
                <a:latin typeface="Arial Black" panose="020B0A04020102020204" pitchFamily="34" charset="0"/>
              </a:rPr>
              <a:t>Işık kaynağının üstünde ya da </a:t>
            </a:r>
            <a:r>
              <a:rPr lang="tr-TR" sz="1500" dirty="0" err="1">
                <a:solidFill>
                  <a:srgbClr val="000000"/>
                </a:solidFill>
                <a:latin typeface="Arial Black" panose="020B0A04020102020204" pitchFamily="34" charset="0"/>
              </a:rPr>
              <a:t>kondansörün</a:t>
            </a:r>
            <a:r>
              <a:rPr lang="tr-TR" sz="1500" dirty="0">
                <a:solidFill>
                  <a:srgbClr val="000000"/>
                </a:solidFill>
                <a:latin typeface="Arial Black" panose="020B0A04020102020204" pitchFamily="34" charset="0"/>
              </a:rPr>
              <a:t> altında yerleşiktir. Işığın şiddetini azaltmak için değil, en iyi kontrast ve </a:t>
            </a:r>
            <a:r>
              <a:rPr lang="tr-TR" sz="1500" dirty="0" err="1">
                <a:solidFill>
                  <a:srgbClr val="000000"/>
                </a:solidFill>
                <a:latin typeface="Arial Black" panose="020B0A04020102020204" pitchFamily="34" charset="0"/>
              </a:rPr>
              <a:t>rezolüsyon</a:t>
            </a:r>
            <a:r>
              <a:rPr lang="tr-TR" sz="1500" dirty="0">
                <a:solidFill>
                  <a:srgbClr val="000000"/>
                </a:solidFill>
                <a:latin typeface="Arial Black" panose="020B0A04020102020204" pitchFamily="34" charset="0"/>
              </a:rPr>
              <a:t> elde edilecek ışık çapını ayarlamak için kullanılır.</a:t>
            </a:r>
          </a:p>
        </p:txBody>
      </p:sp>
      <p:pic>
        <p:nvPicPr>
          <p:cNvPr id="4" name="Resim 3">
            <a:extLst>
              <a:ext uri="{FF2B5EF4-FFF2-40B4-BE49-F238E27FC236}">
                <a16:creationId xmlns:a16="http://schemas.microsoft.com/office/drawing/2014/main" id="{BE1AC222-57D2-42BF-BAC3-069C6BDB8A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1916" y="1578975"/>
            <a:ext cx="5451627" cy="3380008"/>
          </a:xfrm>
          <a:prstGeom prst="rect">
            <a:avLst/>
          </a:prstGeom>
        </p:spPr>
      </p:pic>
    </p:spTree>
    <p:extLst>
      <p:ext uri="{BB962C8B-B14F-4D97-AF65-F5344CB8AC3E}">
        <p14:creationId xmlns:p14="http://schemas.microsoft.com/office/powerpoint/2010/main" val="20011241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8D78D262-24CC-4DA5-8AA8-1705794D25B5}"/>
              </a:ext>
            </a:extLst>
          </p:cNvPr>
          <p:cNvPicPr>
            <a:picLocks noChangeAspect="1"/>
          </p:cNvPicPr>
          <p:nvPr/>
        </p:nvPicPr>
        <p:blipFill rotWithShape="1">
          <a:blip r:embed="rId3"/>
          <a:srcRect l="10422" t="20693" r="57433" b="39269"/>
          <a:stretch/>
        </p:blipFill>
        <p:spPr>
          <a:xfrm>
            <a:off x="2286000" y="1996734"/>
            <a:ext cx="3411793" cy="2389238"/>
          </a:xfrm>
          <a:prstGeom prst="rect">
            <a:avLst/>
          </a:prstGeom>
        </p:spPr>
      </p:pic>
      <p:pic>
        <p:nvPicPr>
          <p:cNvPr id="6" name="Resim 5">
            <a:extLst>
              <a:ext uri="{FF2B5EF4-FFF2-40B4-BE49-F238E27FC236}">
                <a16:creationId xmlns:a16="http://schemas.microsoft.com/office/drawing/2014/main" id="{C272664C-9A77-4CE0-8953-2677AF275C90}"/>
              </a:ext>
            </a:extLst>
          </p:cNvPr>
          <p:cNvPicPr>
            <a:picLocks noChangeAspect="1"/>
          </p:cNvPicPr>
          <p:nvPr/>
        </p:nvPicPr>
        <p:blipFill rotWithShape="1">
          <a:blip r:embed="rId4"/>
          <a:srcRect l="15968" t="21491" r="43265" b="33888"/>
          <a:stretch/>
        </p:blipFill>
        <p:spPr>
          <a:xfrm>
            <a:off x="5486400" y="1766956"/>
            <a:ext cx="4970206" cy="3058617"/>
          </a:xfrm>
          <a:prstGeom prst="rect">
            <a:avLst/>
          </a:prstGeom>
        </p:spPr>
      </p:pic>
      <p:sp>
        <p:nvSpPr>
          <p:cNvPr id="7" name="Metin kutusu 6">
            <a:extLst>
              <a:ext uri="{FF2B5EF4-FFF2-40B4-BE49-F238E27FC236}">
                <a16:creationId xmlns:a16="http://schemas.microsoft.com/office/drawing/2014/main" id="{6A0F2366-4134-4149-93FC-FEA6C9C3CE33}"/>
              </a:ext>
            </a:extLst>
          </p:cNvPr>
          <p:cNvSpPr txBox="1"/>
          <p:nvPr/>
        </p:nvSpPr>
        <p:spPr>
          <a:xfrm>
            <a:off x="2174894" y="724033"/>
            <a:ext cx="7842211" cy="369332"/>
          </a:xfrm>
          <a:prstGeom prst="rect">
            <a:avLst/>
          </a:prstGeom>
          <a:noFill/>
        </p:spPr>
        <p:txBody>
          <a:bodyPr wrap="none" rtlCol="0">
            <a:spAutoFit/>
          </a:bodyPr>
          <a:lstStyle/>
          <a:p>
            <a:r>
              <a:rPr lang="tr-TR" dirty="0"/>
              <a:t>Işık Mikroskobunun çalışma prensibi ve  görüntünün gözde oluşumu;</a:t>
            </a:r>
            <a:endParaRPr lang="en-GB" dirty="0"/>
          </a:p>
        </p:txBody>
      </p:sp>
    </p:spTree>
    <p:extLst>
      <p:ext uri="{BB962C8B-B14F-4D97-AF65-F5344CB8AC3E}">
        <p14:creationId xmlns:p14="http://schemas.microsoft.com/office/powerpoint/2010/main" val="1208420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48535" y="670560"/>
            <a:ext cx="8915400" cy="3777622"/>
          </a:xfrm>
        </p:spPr>
        <p:txBody>
          <a:bodyPr/>
          <a:lstStyle/>
          <a:p>
            <a:r>
              <a:rPr lang="tr-TR" sz="3200" b="1" dirty="0">
                <a:solidFill>
                  <a:srgbClr val="FF0000"/>
                </a:solidFill>
              </a:rPr>
              <a:t>Lam ve Lamel </a:t>
            </a:r>
          </a:p>
          <a:p>
            <a:endParaRPr lang="tr-TR" b="1" dirty="0">
              <a:latin typeface="Arial Black" panose="020B0A04020102020204" pitchFamily="34" charset="0"/>
            </a:endParaRPr>
          </a:p>
          <a:p>
            <a:r>
              <a:rPr lang="tr-TR" b="1" dirty="0">
                <a:latin typeface="Arial Black" panose="020B0A04020102020204" pitchFamily="34" charset="0"/>
              </a:rPr>
              <a:t>Üzerine numune yerleştirilen cam parçadır. Lam ve lamel arasına yerleştirilen numune iki camın birleştirilmesiyle kesit görüntü almaya uygun hâle getirilir. </a:t>
            </a:r>
          </a:p>
        </p:txBody>
      </p:sp>
      <p:pic>
        <p:nvPicPr>
          <p:cNvPr id="1026" name="Picture 2" descr="PREPARAT HAZIRLAMA">
            <a:extLst>
              <a:ext uri="{FF2B5EF4-FFF2-40B4-BE49-F238E27FC236}">
                <a16:creationId xmlns:a16="http://schemas.microsoft.com/office/drawing/2014/main" id="{940EFCDE-C693-44A6-8955-29D9E9B7FB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986" y="3206116"/>
            <a:ext cx="3343933" cy="24068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jøp 100stk 22 * 22mm mikroskop Dekk Cover Glass Lab Forsyning På nett! |  BazaarGadgets.com">
            <a:extLst>
              <a:ext uri="{FF2B5EF4-FFF2-40B4-BE49-F238E27FC236}">
                <a16:creationId xmlns:a16="http://schemas.microsoft.com/office/drawing/2014/main" id="{92B731C1-6D2E-42E4-A0AC-5B0C59518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1975" y="3229360"/>
            <a:ext cx="2405576" cy="2405576"/>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385C8E5D-4467-4BA8-A6CD-28F7B31E78DD}"/>
              </a:ext>
            </a:extLst>
          </p:cNvPr>
          <p:cNvSpPr txBox="1"/>
          <p:nvPr/>
        </p:nvSpPr>
        <p:spPr>
          <a:xfrm>
            <a:off x="4093698" y="6006905"/>
            <a:ext cx="665567" cy="369332"/>
          </a:xfrm>
          <a:prstGeom prst="rect">
            <a:avLst/>
          </a:prstGeom>
          <a:noFill/>
        </p:spPr>
        <p:txBody>
          <a:bodyPr wrap="none" rtlCol="0">
            <a:spAutoFit/>
          </a:bodyPr>
          <a:lstStyle/>
          <a:p>
            <a:r>
              <a:rPr lang="tr-TR" dirty="0"/>
              <a:t>Lam</a:t>
            </a:r>
            <a:endParaRPr lang="en-GB" dirty="0"/>
          </a:p>
        </p:txBody>
      </p:sp>
      <p:sp>
        <p:nvSpPr>
          <p:cNvPr id="6" name="Metin kutusu 5">
            <a:extLst>
              <a:ext uri="{FF2B5EF4-FFF2-40B4-BE49-F238E27FC236}">
                <a16:creationId xmlns:a16="http://schemas.microsoft.com/office/drawing/2014/main" id="{995D4C6F-B2E3-4502-90E9-6247D312603C}"/>
              </a:ext>
            </a:extLst>
          </p:cNvPr>
          <p:cNvSpPr txBox="1"/>
          <p:nvPr/>
        </p:nvSpPr>
        <p:spPr>
          <a:xfrm>
            <a:off x="8930640" y="6006905"/>
            <a:ext cx="862737" cy="369332"/>
          </a:xfrm>
          <a:prstGeom prst="rect">
            <a:avLst/>
          </a:prstGeom>
          <a:noFill/>
        </p:spPr>
        <p:txBody>
          <a:bodyPr wrap="none" rtlCol="0">
            <a:spAutoFit/>
          </a:bodyPr>
          <a:lstStyle/>
          <a:p>
            <a:r>
              <a:rPr lang="tr-TR" dirty="0"/>
              <a:t>Lamel</a:t>
            </a:r>
            <a:endParaRPr lang="en-GB" dirty="0"/>
          </a:p>
        </p:txBody>
      </p:sp>
    </p:spTree>
    <p:extLst>
      <p:ext uri="{BB962C8B-B14F-4D97-AF65-F5344CB8AC3E}">
        <p14:creationId xmlns:p14="http://schemas.microsoft.com/office/powerpoint/2010/main" val="22455528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20400" y="811237"/>
            <a:ext cx="8915400" cy="3777622"/>
          </a:xfrm>
        </p:spPr>
        <p:txBody>
          <a:bodyPr/>
          <a:lstStyle/>
          <a:p>
            <a:r>
              <a:rPr lang="tr-TR" sz="3200" b="1" dirty="0">
                <a:solidFill>
                  <a:srgbClr val="FF0000"/>
                </a:solidFill>
              </a:rPr>
              <a:t>Mikroskop Cihazlarının Kullanım Alanları</a:t>
            </a:r>
          </a:p>
          <a:p>
            <a:endParaRPr lang="tr-TR" dirty="0"/>
          </a:p>
          <a:p>
            <a:r>
              <a:rPr lang="tr-TR" dirty="0"/>
              <a:t> </a:t>
            </a:r>
            <a:r>
              <a:rPr lang="tr-TR" b="1" dirty="0">
                <a:latin typeface="Arial Black" panose="020B0A04020102020204" pitchFamily="34" charset="0"/>
              </a:rPr>
              <a:t>Mikroskoplar ilk anda akla geldiği gibi sadece mikropların incelenmesinde kullanılan tıbbi bir cihaz değildir. </a:t>
            </a:r>
          </a:p>
          <a:p>
            <a:r>
              <a:rPr lang="tr-TR" b="1" dirty="0">
                <a:latin typeface="Arial Black" panose="020B0A04020102020204" pitchFamily="34" charset="0"/>
              </a:rPr>
              <a:t>Aslında mikroskop sanayi ve bilim dallarına hitap eden genel bir cihazdır</a:t>
            </a:r>
            <a:r>
              <a:rPr lang="tr-TR" dirty="0"/>
              <a:t>.</a:t>
            </a:r>
          </a:p>
        </p:txBody>
      </p:sp>
      <p:pic>
        <p:nvPicPr>
          <p:cNvPr id="1026" name="Picture 2" descr="Mikroskopların Veteriner Hekimlikte Kullanım Alanları - Çiftlik Dergisi">
            <a:extLst>
              <a:ext uri="{FF2B5EF4-FFF2-40B4-BE49-F238E27FC236}">
                <a16:creationId xmlns:a16="http://schemas.microsoft.com/office/drawing/2014/main" id="{776EDEFA-8FF9-4859-8D13-89CB155A5C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6012" y="3880013"/>
            <a:ext cx="3644776" cy="24315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lektron Mikroskobu Nedir? Kullanım Alanları Nelerdir? » TechWorm">
            <a:extLst>
              <a:ext uri="{FF2B5EF4-FFF2-40B4-BE49-F238E27FC236}">
                <a16:creationId xmlns:a16="http://schemas.microsoft.com/office/drawing/2014/main" id="{655030A0-2283-4ADC-9804-1C7A79BE7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8313" y="3930349"/>
            <a:ext cx="357187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69336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52233" y="959893"/>
            <a:ext cx="8915400" cy="3777622"/>
          </a:xfrm>
        </p:spPr>
        <p:txBody>
          <a:bodyPr/>
          <a:lstStyle/>
          <a:p>
            <a:r>
              <a:rPr lang="tr-TR" dirty="0">
                <a:latin typeface="Arial Black" panose="020B0A04020102020204" pitchFamily="34" charset="0"/>
              </a:rPr>
              <a:t>Kullanım alanlarının başında tabi ki tıp bilimi gelmektedir. Doku inceleme bilimi patolojinin vazgeçilmez cihazlarıdır. Bazı kan analizlerinde hâlen kullanılmaktadır. </a:t>
            </a:r>
          </a:p>
          <a:p>
            <a:r>
              <a:rPr lang="tr-TR" dirty="0">
                <a:latin typeface="Arial Black" panose="020B0A04020102020204" pitchFamily="34" charset="0"/>
              </a:rPr>
              <a:t>Tıp alanındaki gelişmelere günümüzde hâlen ışık tutmaktadır. Hatta gelişen teknolojiyle mikroskoplar zor ameliyatlarda çeşitli isimler altında kullanılmaktadır. </a:t>
            </a:r>
          </a:p>
          <a:p>
            <a:r>
              <a:rPr lang="tr-TR" dirty="0">
                <a:latin typeface="Arial Black" panose="020B0A04020102020204" pitchFamily="34" charset="0"/>
              </a:rPr>
              <a:t>Enfeksiyon hastalıklarında virüslerin tepkileri hareketleri ve buna bağlı olarak ilaç sanayisinde önemli bir yer tutmaktadır.</a:t>
            </a:r>
          </a:p>
        </p:txBody>
      </p:sp>
    </p:spTree>
    <p:extLst>
      <p:ext uri="{BB962C8B-B14F-4D97-AF65-F5344CB8AC3E}">
        <p14:creationId xmlns:p14="http://schemas.microsoft.com/office/powerpoint/2010/main" val="174625955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105469"/>
            <a:ext cx="10515600" cy="5071494"/>
          </a:xfrm>
        </p:spPr>
        <p:txBody>
          <a:bodyPr/>
          <a:lstStyle/>
          <a:p>
            <a:endParaRPr lang="tr-TR" dirty="0"/>
          </a:p>
          <a:p>
            <a:r>
              <a:rPr lang="tr-TR" sz="2000" b="1" dirty="0"/>
              <a:t>Tıbbi işlemlerde geniş yere sahip olan mikroskop, yine yakın bir bilim dalı olan biyoloji alanında büyük öneme sahiptir. Canlı dokuları ve hücrelerinin incelenmesi, bitkilerin incelenmesi, genetik daldaki gelişmelerde mikroskoplardan büyük ölçüde faydalanılmaktadır.</a:t>
            </a:r>
          </a:p>
          <a:p>
            <a:r>
              <a:rPr lang="tr-TR" sz="2000" b="1" dirty="0"/>
              <a:t>Mikroskoplar kimya sektörü başta olmak üzere diğer sanayi dallarında da geniş bir kullanım alanına sahiptir. Tekstil, maden, ziraat gibi sektörler örnek verilebilir. Elektronik sanayisinde ise </a:t>
            </a:r>
            <a:r>
              <a:rPr lang="tr-TR" sz="2000" b="1" dirty="0" err="1"/>
              <a:t>chiplerin</a:t>
            </a:r>
            <a:r>
              <a:rPr lang="tr-TR" sz="2000" b="1" dirty="0"/>
              <a:t> tasarımı ve üretiminde önemli bir yer tutar. </a:t>
            </a:r>
          </a:p>
        </p:txBody>
      </p:sp>
    </p:spTree>
    <p:extLst>
      <p:ext uri="{BB962C8B-B14F-4D97-AF65-F5344CB8AC3E}">
        <p14:creationId xmlns:p14="http://schemas.microsoft.com/office/powerpoint/2010/main" val="4228895391"/>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160060"/>
            <a:ext cx="10515600" cy="3480179"/>
          </a:xfrm>
        </p:spPr>
        <p:txBody>
          <a:bodyPr/>
          <a:lstStyle/>
          <a:p>
            <a:endParaRPr lang="tr-TR" dirty="0"/>
          </a:p>
          <a:p>
            <a:endParaRPr lang="tr-TR" dirty="0"/>
          </a:p>
          <a:p>
            <a:r>
              <a:rPr lang="tr-TR" dirty="0">
                <a:latin typeface="Arial Black" panose="020B0A04020102020204" pitchFamily="34" charset="0"/>
              </a:rPr>
              <a:t>Günümüzün teknolojisi </a:t>
            </a:r>
            <a:r>
              <a:rPr lang="tr-TR" dirty="0" err="1">
                <a:latin typeface="Arial Black" panose="020B0A04020102020204" pitchFamily="34" charset="0"/>
              </a:rPr>
              <a:t>nanoteknoloji</a:t>
            </a:r>
            <a:r>
              <a:rPr lang="tr-TR" dirty="0">
                <a:latin typeface="Arial Black" panose="020B0A04020102020204" pitchFamily="34" charset="0"/>
              </a:rPr>
              <a:t> alanında mikroskop cihazları önemli bir yer tutmaktadır.</a:t>
            </a:r>
          </a:p>
          <a:p>
            <a:r>
              <a:rPr lang="tr-TR" dirty="0">
                <a:latin typeface="Arial Black" panose="020B0A04020102020204" pitchFamily="34" charset="0"/>
              </a:rPr>
              <a:t> Hatta var olan mikroskoplar yetersiz kaldığından yenilerinin tasarımı ihtiyacı doğmuştur. </a:t>
            </a:r>
          </a:p>
          <a:p>
            <a:r>
              <a:rPr lang="tr-TR" dirty="0" err="1">
                <a:latin typeface="Arial Black" panose="020B0A04020102020204" pitchFamily="34" charset="0"/>
              </a:rPr>
              <a:t>Nanoteknolojinin</a:t>
            </a:r>
            <a:r>
              <a:rPr lang="tr-TR" dirty="0">
                <a:latin typeface="Arial Black" panose="020B0A04020102020204" pitchFamily="34" charset="0"/>
              </a:rPr>
              <a:t> gelişmesi ile artık mikroskopları tüm bilim ve sanayi dallarında görmek mümkündür.</a:t>
            </a:r>
          </a:p>
        </p:txBody>
      </p:sp>
    </p:spTree>
    <p:extLst>
      <p:ext uri="{BB962C8B-B14F-4D97-AF65-F5344CB8AC3E}">
        <p14:creationId xmlns:p14="http://schemas.microsoft.com/office/powerpoint/2010/main" val="140610251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68740"/>
            <a:ext cx="10515600" cy="5508223"/>
          </a:xfrm>
        </p:spPr>
        <p:txBody>
          <a:bodyPr/>
          <a:lstStyle/>
          <a:p>
            <a:r>
              <a:rPr lang="tr-TR" sz="2800" b="1" dirty="0">
                <a:solidFill>
                  <a:srgbClr val="FF0000"/>
                </a:solidFill>
              </a:rPr>
              <a:t>Mikroskop Cihaz Çeşitleri</a:t>
            </a:r>
          </a:p>
          <a:p>
            <a:endParaRPr lang="tr-TR" sz="2800" b="1" dirty="0">
              <a:solidFill>
                <a:srgbClr val="FF0000"/>
              </a:solidFill>
            </a:endParaRPr>
          </a:p>
          <a:p>
            <a:r>
              <a:rPr lang="tr-TR" b="1" dirty="0"/>
              <a:t> Mikroskoplar kullanım alanlarına ve teknolojilerine göre çeşitlilik göstermektedir. Temel yapıları ve amaçları aynı olsa da her alanda farklı türde mikroskoplara rastlanmaktadır. Mikroskop çeşitleri aşağıdaki başlıklarda listelenmiştir.</a:t>
            </a:r>
          </a:p>
        </p:txBody>
      </p:sp>
      <p:sp>
        <p:nvSpPr>
          <p:cNvPr id="5" name="Metin kutusu 4">
            <a:extLst>
              <a:ext uri="{FF2B5EF4-FFF2-40B4-BE49-F238E27FC236}">
                <a16:creationId xmlns:a16="http://schemas.microsoft.com/office/drawing/2014/main" id="{1A12DD09-A1E3-449F-8531-BD0F61C2F2C7}"/>
              </a:ext>
            </a:extLst>
          </p:cNvPr>
          <p:cNvSpPr txBox="1"/>
          <p:nvPr/>
        </p:nvSpPr>
        <p:spPr>
          <a:xfrm>
            <a:off x="1111347" y="2954216"/>
            <a:ext cx="8567225" cy="1200329"/>
          </a:xfrm>
          <a:prstGeom prst="rect">
            <a:avLst/>
          </a:prstGeom>
          <a:noFill/>
        </p:spPr>
        <p:txBody>
          <a:bodyPr wrap="square" rtlCol="0">
            <a:spAutoFit/>
          </a:bodyPr>
          <a:lstStyle/>
          <a:p>
            <a:pPr marL="342900" indent="-342900" algn="just">
              <a:buAutoNum type="arabicPeriod"/>
            </a:pPr>
            <a:r>
              <a:rPr lang="tr-TR" b="1" dirty="0">
                <a:solidFill>
                  <a:srgbClr val="FF0000"/>
                </a:solidFill>
              </a:rPr>
              <a:t>IŞIK MİKROSKOBU</a:t>
            </a:r>
          </a:p>
          <a:p>
            <a:pPr algn="just"/>
            <a:endParaRPr lang="tr-TR" b="1" dirty="0">
              <a:solidFill>
                <a:srgbClr val="FF0000"/>
              </a:solidFill>
            </a:endParaRPr>
          </a:p>
          <a:p>
            <a:pPr algn="just"/>
            <a:r>
              <a:rPr lang="tr-TR" b="1" dirty="0"/>
              <a:t>Işık</a:t>
            </a:r>
            <a:r>
              <a:rPr lang="tr-TR" dirty="0"/>
              <a:t> mikroskobunda, kaynaktan gelen görünür </a:t>
            </a:r>
            <a:r>
              <a:rPr lang="tr-TR" b="1" dirty="0"/>
              <a:t>ışık</a:t>
            </a:r>
            <a:r>
              <a:rPr lang="tr-TR" dirty="0"/>
              <a:t> (beyaz </a:t>
            </a:r>
            <a:r>
              <a:rPr lang="tr-TR" b="1" dirty="0"/>
              <a:t>ışık</a:t>
            </a:r>
            <a:r>
              <a:rPr lang="tr-TR" dirty="0"/>
              <a:t>), incelenecek örnek içinden geçerek objektif merceğine ulaşır.</a:t>
            </a:r>
            <a:endParaRPr lang="en-GB" b="1" dirty="0">
              <a:solidFill>
                <a:srgbClr val="FF0000"/>
              </a:solidFill>
            </a:endParaRPr>
          </a:p>
        </p:txBody>
      </p:sp>
      <p:pic>
        <p:nvPicPr>
          <p:cNvPr id="6" name="Picture 4" descr="BÖLÜNME (Biyolojik ) – haber blog kursistem">
            <a:extLst>
              <a:ext uri="{FF2B5EF4-FFF2-40B4-BE49-F238E27FC236}">
                <a16:creationId xmlns:a16="http://schemas.microsoft.com/office/drawing/2014/main" id="{0AC9BBD3-FB45-467D-8AA2-B5D49BC0C2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4090" y="4561742"/>
            <a:ext cx="2505075" cy="18764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şık Mikroskobu Nedir? Işık Mikroskobu Parçaları - Canlı Bilimi - Biyoloji">
            <a:extLst>
              <a:ext uri="{FF2B5EF4-FFF2-40B4-BE49-F238E27FC236}">
                <a16:creationId xmlns:a16="http://schemas.microsoft.com/office/drawing/2014/main" id="{6C527F89-8825-473B-B482-1263D5B227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2836" y="4780817"/>
            <a:ext cx="342900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9743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7D57C820-4810-415F-8219-0739C36A9AE4}"/>
              </a:ext>
            </a:extLst>
          </p:cNvPr>
          <p:cNvSpPr/>
          <p:nvPr/>
        </p:nvSpPr>
        <p:spPr>
          <a:xfrm>
            <a:off x="2386819" y="972757"/>
            <a:ext cx="6096000" cy="1508105"/>
          </a:xfrm>
          <a:prstGeom prst="rect">
            <a:avLst/>
          </a:prstGeom>
        </p:spPr>
        <p:txBody>
          <a:bodyPr>
            <a:spAutoFit/>
          </a:bodyPr>
          <a:lstStyle/>
          <a:p>
            <a:r>
              <a:rPr lang="tr-TR" sz="2000" b="1" dirty="0">
                <a:solidFill>
                  <a:srgbClr val="FF0000"/>
                </a:solidFill>
              </a:rPr>
              <a:t>2. Karanlık Alan Mikroskobu</a:t>
            </a:r>
          </a:p>
          <a:p>
            <a:r>
              <a:rPr lang="tr-TR" b="1" dirty="0"/>
              <a:t>Preparata gelen merkezi ışınlar engellenerek sadece </a:t>
            </a:r>
            <a:r>
              <a:rPr lang="tr-TR" b="1" dirty="0" err="1"/>
              <a:t>oblik</a:t>
            </a:r>
            <a:r>
              <a:rPr lang="tr-TR" b="1" dirty="0"/>
              <a:t> ışınların incelenecek örneğe ulaşması sağlanır. Böylece </a:t>
            </a:r>
            <a:r>
              <a:rPr lang="tr-TR" b="1" dirty="0" err="1"/>
              <a:t>obtik</a:t>
            </a:r>
            <a:r>
              <a:rPr lang="tr-TR" b="1" dirty="0"/>
              <a:t> gelen ışınların preparattaki partiküller tarafından yansıtılması gerçekleşir.</a:t>
            </a:r>
            <a:endParaRPr lang="tr-TR" b="1" dirty="0">
              <a:solidFill>
                <a:srgbClr val="FF0000"/>
              </a:solidFill>
            </a:endParaRPr>
          </a:p>
        </p:txBody>
      </p:sp>
      <p:pic>
        <p:nvPicPr>
          <p:cNvPr id="5" name="Resim 4">
            <a:extLst>
              <a:ext uri="{FF2B5EF4-FFF2-40B4-BE49-F238E27FC236}">
                <a16:creationId xmlns:a16="http://schemas.microsoft.com/office/drawing/2014/main" id="{8B69C3AD-6F68-449D-869A-EA0318128146}"/>
              </a:ext>
            </a:extLst>
          </p:cNvPr>
          <p:cNvPicPr>
            <a:picLocks noChangeAspect="1"/>
          </p:cNvPicPr>
          <p:nvPr/>
        </p:nvPicPr>
        <p:blipFill>
          <a:blip r:embed="rId2"/>
          <a:stretch>
            <a:fillRect/>
          </a:stretch>
        </p:blipFill>
        <p:spPr>
          <a:xfrm>
            <a:off x="5404513" y="3883499"/>
            <a:ext cx="4381571" cy="1847850"/>
          </a:xfrm>
          <a:prstGeom prst="rect">
            <a:avLst/>
          </a:prstGeom>
        </p:spPr>
      </p:pic>
    </p:spTree>
    <p:extLst>
      <p:ext uri="{BB962C8B-B14F-4D97-AF65-F5344CB8AC3E}">
        <p14:creationId xmlns:p14="http://schemas.microsoft.com/office/powerpoint/2010/main" val="2530397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753991"/>
          </a:xfrm>
        </p:spPr>
        <p:txBody>
          <a:bodyPr>
            <a:normAutofit/>
          </a:bodyPr>
          <a:lstStyle/>
          <a:p>
            <a:r>
              <a:rPr lang="tr-TR" sz="2000" b="1" dirty="0">
                <a:solidFill>
                  <a:srgbClr val="FF0000"/>
                </a:solidFill>
                <a:latin typeface="Arial" panose="020B0604020202020204" pitchFamily="34" charset="0"/>
                <a:cs typeface="Arial" panose="020B0604020202020204" pitchFamily="34" charset="0"/>
              </a:rPr>
              <a:t>3. Faz Kontrast Mikroskobu</a:t>
            </a:r>
          </a:p>
        </p:txBody>
      </p:sp>
      <p:sp>
        <p:nvSpPr>
          <p:cNvPr id="3" name="İçerik Yer Tutucusu 2"/>
          <p:cNvSpPr>
            <a:spLocks noGrp="1"/>
          </p:cNvSpPr>
          <p:nvPr>
            <p:ph idx="1"/>
          </p:nvPr>
        </p:nvSpPr>
        <p:spPr>
          <a:xfrm>
            <a:off x="838200" y="1119116"/>
            <a:ext cx="5603543" cy="5057847"/>
          </a:xfrm>
        </p:spPr>
        <p:txBody>
          <a:bodyPr>
            <a:normAutofit lnSpcReduction="10000"/>
          </a:bodyPr>
          <a:lstStyle/>
          <a:p>
            <a:endParaRPr lang="tr-TR" dirty="0"/>
          </a:p>
          <a:p>
            <a:r>
              <a:rPr lang="tr-TR" sz="2000" dirty="0" err="1">
                <a:latin typeface="Arial Black" panose="020B0A04020102020204" pitchFamily="34" charset="0"/>
              </a:rPr>
              <a:t>Refraktif</a:t>
            </a:r>
            <a:r>
              <a:rPr lang="tr-TR" sz="2000" dirty="0">
                <a:latin typeface="Arial Black" panose="020B0A04020102020204" pitchFamily="34" charset="0"/>
              </a:rPr>
              <a:t> indeksi farklı yapılar arasında faz ve kontrast farklılığı yaratılmasıdır. Bu fark normalde de vardır ancak göz ya da fotoğraflarda izlenemez. </a:t>
            </a:r>
          </a:p>
          <a:p>
            <a:r>
              <a:rPr lang="tr-TR" sz="2000" dirty="0">
                <a:latin typeface="Arial Black" panose="020B0A04020102020204" pitchFamily="34" charset="0"/>
              </a:rPr>
              <a:t>Görüntü bu mikroskoplarda iki türlü oluşturulmaktadır.</a:t>
            </a:r>
          </a:p>
          <a:p>
            <a:r>
              <a:rPr lang="tr-TR" sz="2000" dirty="0">
                <a:solidFill>
                  <a:srgbClr val="FF0000"/>
                </a:solidFill>
                <a:latin typeface="Arial Black" panose="020B0A04020102020204" pitchFamily="34" charset="0"/>
              </a:rPr>
              <a:t>  Pozitif (karanlık) faz kontrast: </a:t>
            </a:r>
            <a:r>
              <a:rPr lang="tr-TR" sz="2000" dirty="0">
                <a:latin typeface="Arial Black" panose="020B0A04020102020204" pitchFamily="34" charset="0"/>
              </a:rPr>
              <a:t>Örnek detayı, aydınlık geri plan üzerinde koyu yapılar olarak izlenir. </a:t>
            </a:r>
          </a:p>
          <a:p>
            <a:r>
              <a:rPr lang="tr-TR" sz="2000" dirty="0">
                <a:latin typeface="Arial Black" panose="020B0A04020102020204" pitchFamily="34" charset="0"/>
              </a:rPr>
              <a:t> </a:t>
            </a:r>
            <a:r>
              <a:rPr lang="tr-TR" sz="2000" dirty="0">
                <a:solidFill>
                  <a:srgbClr val="FF0000"/>
                </a:solidFill>
                <a:latin typeface="Arial Black" panose="020B0A04020102020204" pitchFamily="34" charset="0"/>
              </a:rPr>
              <a:t>Negatif (aydınlık ) faz kontrast</a:t>
            </a:r>
            <a:r>
              <a:rPr lang="tr-TR" sz="2000" dirty="0">
                <a:latin typeface="Arial Black" panose="020B0A04020102020204" pitchFamily="34" charset="0"/>
              </a:rPr>
              <a:t>: Örnek detayı, karanlık geri plan üzerinde parlak yapılar olarak izlenir. </a:t>
            </a:r>
          </a:p>
        </p:txBody>
      </p:sp>
      <p:pic>
        <p:nvPicPr>
          <p:cNvPr id="4" name="Resim 3"/>
          <p:cNvPicPr>
            <a:picLocks noChangeAspect="1"/>
          </p:cNvPicPr>
          <p:nvPr/>
        </p:nvPicPr>
        <p:blipFill>
          <a:blip r:embed="rId2"/>
          <a:stretch>
            <a:fillRect/>
          </a:stretch>
        </p:blipFill>
        <p:spPr>
          <a:xfrm>
            <a:off x="6810234" y="750627"/>
            <a:ext cx="4926842" cy="5145205"/>
          </a:xfrm>
          <a:prstGeom prst="rect">
            <a:avLst/>
          </a:prstGeom>
        </p:spPr>
      </p:pic>
    </p:spTree>
    <p:extLst>
      <p:ext uri="{BB962C8B-B14F-4D97-AF65-F5344CB8AC3E}">
        <p14:creationId xmlns:p14="http://schemas.microsoft.com/office/powerpoint/2010/main" val="14085810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7AF9E2D-8F98-4755-895E-D65689F2A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2" name="Group 11">
            <a:extLst>
              <a:ext uri="{FF2B5EF4-FFF2-40B4-BE49-F238E27FC236}">
                <a16:creationId xmlns:a16="http://schemas.microsoft.com/office/drawing/2014/main" id="{94D3C8C4-8367-4524-B9C5-2B3ACA682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3" name="Freeform 11">
              <a:extLst>
                <a:ext uri="{FF2B5EF4-FFF2-40B4-BE49-F238E27FC236}">
                  <a16:creationId xmlns:a16="http://schemas.microsoft.com/office/drawing/2014/main" id="{38BDB546-CAFB-429D-8D82-4F3AA2891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4" name="Freeform 12">
              <a:extLst>
                <a:ext uri="{FF2B5EF4-FFF2-40B4-BE49-F238E27FC236}">
                  <a16:creationId xmlns:a16="http://schemas.microsoft.com/office/drawing/2014/main" id="{8F202AFF-3597-4A70-9149-0AA2AACBB9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5" name="Freeform 13">
              <a:extLst>
                <a:ext uri="{FF2B5EF4-FFF2-40B4-BE49-F238E27FC236}">
                  <a16:creationId xmlns:a16="http://schemas.microsoft.com/office/drawing/2014/main" id="{5B91C985-1FBD-4FEE-8FB4-FBD47CF0A3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6" name="Freeform 14">
              <a:extLst>
                <a:ext uri="{FF2B5EF4-FFF2-40B4-BE49-F238E27FC236}">
                  <a16:creationId xmlns:a16="http://schemas.microsoft.com/office/drawing/2014/main" id="{E045B090-8B4D-4553-997E-D7A7A2B935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7" name="Freeform 15">
              <a:extLst>
                <a:ext uri="{FF2B5EF4-FFF2-40B4-BE49-F238E27FC236}">
                  <a16:creationId xmlns:a16="http://schemas.microsoft.com/office/drawing/2014/main" id="{79661459-591F-41BD-85A7-882DF2E548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8" name="Freeform 16">
              <a:extLst>
                <a:ext uri="{FF2B5EF4-FFF2-40B4-BE49-F238E27FC236}">
                  <a16:creationId xmlns:a16="http://schemas.microsoft.com/office/drawing/2014/main" id="{172E6458-D7F5-4E0B-8098-F3A9B74463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9" name="Freeform 17">
              <a:extLst>
                <a:ext uri="{FF2B5EF4-FFF2-40B4-BE49-F238E27FC236}">
                  <a16:creationId xmlns:a16="http://schemas.microsoft.com/office/drawing/2014/main" id="{5D1FE182-350A-4951-99FA-123B15A19E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0" name="Freeform 18">
              <a:extLst>
                <a:ext uri="{FF2B5EF4-FFF2-40B4-BE49-F238E27FC236}">
                  <a16:creationId xmlns:a16="http://schemas.microsoft.com/office/drawing/2014/main" id="{CBFDC3F8-18F5-41F0-9926-097682CEE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1" name="Freeform 19">
              <a:extLst>
                <a:ext uri="{FF2B5EF4-FFF2-40B4-BE49-F238E27FC236}">
                  <a16:creationId xmlns:a16="http://schemas.microsoft.com/office/drawing/2014/main" id="{F4B5A695-E6ED-4C81-A965-0461489F8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2" name="Freeform 20">
              <a:extLst>
                <a:ext uri="{FF2B5EF4-FFF2-40B4-BE49-F238E27FC236}">
                  <a16:creationId xmlns:a16="http://schemas.microsoft.com/office/drawing/2014/main" id="{CF31B175-CBC2-449D-8998-0BA7711EA3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3" name="Freeform 21">
              <a:extLst>
                <a:ext uri="{FF2B5EF4-FFF2-40B4-BE49-F238E27FC236}">
                  <a16:creationId xmlns:a16="http://schemas.microsoft.com/office/drawing/2014/main" id="{47A691C8-6328-4014-BB1A-CB4824DEB5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4" name="Freeform 22">
              <a:extLst>
                <a:ext uri="{FF2B5EF4-FFF2-40B4-BE49-F238E27FC236}">
                  <a16:creationId xmlns:a16="http://schemas.microsoft.com/office/drawing/2014/main" id="{94EADC73-ECA3-447E-8D07-AE215A3C43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6" name="Group 25">
            <a:extLst>
              <a:ext uri="{FF2B5EF4-FFF2-40B4-BE49-F238E27FC236}">
                <a16:creationId xmlns:a16="http://schemas.microsoft.com/office/drawing/2014/main" id="{CDA2558E-94AE-4C16-8CD0-DCF447C987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7" name="Freeform 27">
              <a:extLst>
                <a:ext uri="{FF2B5EF4-FFF2-40B4-BE49-F238E27FC236}">
                  <a16:creationId xmlns:a16="http://schemas.microsoft.com/office/drawing/2014/main" id="{6928DF6B-A616-4A71-B951-9D8EAA775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8" name="Freeform 28">
              <a:extLst>
                <a:ext uri="{FF2B5EF4-FFF2-40B4-BE49-F238E27FC236}">
                  <a16:creationId xmlns:a16="http://schemas.microsoft.com/office/drawing/2014/main" id="{CD6B4E15-CED4-45FA-874A-EA347C912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9" name="Freeform 29">
              <a:extLst>
                <a:ext uri="{FF2B5EF4-FFF2-40B4-BE49-F238E27FC236}">
                  <a16:creationId xmlns:a16="http://schemas.microsoft.com/office/drawing/2014/main" id="{A4EE38F8-BF90-4D7F-8691-89ED516D7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0" name="Freeform 30">
              <a:extLst>
                <a:ext uri="{FF2B5EF4-FFF2-40B4-BE49-F238E27FC236}">
                  <a16:creationId xmlns:a16="http://schemas.microsoft.com/office/drawing/2014/main" id="{2889210F-D6E4-4311-8BF3-DAD3FF49A7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1" name="Freeform 31">
              <a:extLst>
                <a:ext uri="{FF2B5EF4-FFF2-40B4-BE49-F238E27FC236}">
                  <a16:creationId xmlns:a16="http://schemas.microsoft.com/office/drawing/2014/main" id="{44641BAA-087D-4656-8D6F-EA70FB67F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2" name="Freeform 32">
              <a:extLst>
                <a:ext uri="{FF2B5EF4-FFF2-40B4-BE49-F238E27FC236}">
                  <a16:creationId xmlns:a16="http://schemas.microsoft.com/office/drawing/2014/main" id="{DCEB55E2-FCCA-48F5-917E-8B3F26EC83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3" name="Freeform 33">
              <a:extLst>
                <a:ext uri="{FF2B5EF4-FFF2-40B4-BE49-F238E27FC236}">
                  <a16:creationId xmlns:a16="http://schemas.microsoft.com/office/drawing/2014/main" id="{45869B9E-3378-49CB-8EE1-FECA7D7809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4" name="Freeform 34">
              <a:extLst>
                <a:ext uri="{FF2B5EF4-FFF2-40B4-BE49-F238E27FC236}">
                  <a16:creationId xmlns:a16="http://schemas.microsoft.com/office/drawing/2014/main" id="{3497B8C7-AB4A-40B7-A86E-112D90CC6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5" name="Freeform 35">
              <a:extLst>
                <a:ext uri="{FF2B5EF4-FFF2-40B4-BE49-F238E27FC236}">
                  <a16:creationId xmlns:a16="http://schemas.microsoft.com/office/drawing/2014/main" id="{D5A7E348-C28C-4626-9026-59B6B9F7A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6" name="Freeform 36">
              <a:extLst>
                <a:ext uri="{FF2B5EF4-FFF2-40B4-BE49-F238E27FC236}">
                  <a16:creationId xmlns:a16="http://schemas.microsoft.com/office/drawing/2014/main" id="{A4FF1CA0-E6B1-4861-A2CD-144E06299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7" name="Freeform 37">
              <a:extLst>
                <a:ext uri="{FF2B5EF4-FFF2-40B4-BE49-F238E27FC236}">
                  <a16:creationId xmlns:a16="http://schemas.microsoft.com/office/drawing/2014/main" id="{774FF261-7109-4B0E-B24B-622F4209C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8" name="Freeform 38">
              <a:extLst>
                <a:ext uri="{FF2B5EF4-FFF2-40B4-BE49-F238E27FC236}">
                  <a16:creationId xmlns:a16="http://schemas.microsoft.com/office/drawing/2014/main" id="{3ECECA25-954F-4011-ADFF-BBFC4A00D3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pic>
        <p:nvPicPr>
          <p:cNvPr id="4" name="Picture 2" descr="Mikroskopların Veteriner Hekimlikte Kullanım Alanları - Çiftlik Dergisi">
            <a:extLst>
              <a:ext uri="{FF2B5EF4-FFF2-40B4-BE49-F238E27FC236}">
                <a16:creationId xmlns:a16="http://schemas.microsoft.com/office/drawing/2014/main" id="{38B58672-A809-4CD5-8C97-7FD7EC6C19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185" b="-1"/>
          <a:stretch/>
        </p:blipFill>
        <p:spPr bwMode="auto">
          <a:xfrm>
            <a:off x="20" y="10"/>
            <a:ext cx="4646965" cy="3428990"/>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6D0FFBDB-89D1-4050-8FE5-AFC94C076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2" name="Freeform 11">
            <a:extLst>
              <a:ext uri="{FF2B5EF4-FFF2-40B4-BE49-F238E27FC236}">
                <a16:creationId xmlns:a16="http://schemas.microsoft.com/office/drawing/2014/main" id="{75823B85-53D1-46E0-BC58-872776B5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5" name="İçerik Yer Tutucusu 3">
            <a:extLst>
              <a:ext uri="{FF2B5EF4-FFF2-40B4-BE49-F238E27FC236}">
                <a16:creationId xmlns:a16="http://schemas.microsoft.com/office/drawing/2014/main" id="{7759E23E-6EA0-4255-8A4F-6346C3077630}"/>
              </a:ext>
            </a:extLst>
          </p:cNvPr>
          <p:cNvPicPr>
            <a:picLocks noChangeAspect="1"/>
          </p:cNvPicPr>
          <p:nvPr/>
        </p:nvPicPr>
        <p:blipFill rotWithShape="1">
          <a:blip r:embed="rId3"/>
          <a:srcRect t="1613" r="-4" b="-4"/>
          <a:stretch/>
        </p:blipFill>
        <p:spPr>
          <a:xfrm>
            <a:off x="20" y="3429000"/>
            <a:ext cx="4646965" cy="3429000"/>
          </a:xfrm>
          <a:prstGeom prst="rect">
            <a:avLst/>
          </a:prstGeom>
        </p:spPr>
      </p:pic>
      <p:cxnSp>
        <p:nvCxnSpPr>
          <p:cNvPr id="44" name="Straight Connector 43">
            <a:extLst>
              <a:ext uri="{FF2B5EF4-FFF2-40B4-BE49-F238E27FC236}">
                <a16:creationId xmlns:a16="http://schemas.microsoft.com/office/drawing/2014/main" id="{81F86B2C-5FF7-48E0-B5B0-ABEA39A1E2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429000"/>
            <a:ext cx="4662638" cy="0"/>
          </a:xfrm>
          <a:prstGeom prst="line">
            <a:avLst/>
          </a:prstGeom>
          <a:ln w="50800" cap="flat">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İçerik Yer Tutucusu 2"/>
          <p:cNvSpPr>
            <a:spLocks noGrp="1"/>
          </p:cNvSpPr>
          <p:nvPr>
            <p:ph idx="1"/>
          </p:nvPr>
        </p:nvSpPr>
        <p:spPr>
          <a:xfrm>
            <a:off x="6304131" y="1329200"/>
            <a:ext cx="5066419" cy="3777622"/>
          </a:xfrm>
        </p:spPr>
        <p:txBody>
          <a:bodyPr>
            <a:normAutofit/>
          </a:bodyPr>
          <a:lstStyle/>
          <a:p>
            <a:pPr>
              <a:lnSpc>
                <a:spcPct val="90000"/>
              </a:lnSpc>
            </a:pPr>
            <a:r>
              <a:rPr lang="tr-TR" sz="2800" b="1" dirty="0">
                <a:solidFill>
                  <a:srgbClr val="FF0000"/>
                </a:solidFill>
                <a:latin typeface="Arial" panose="020B0604020202020204" pitchFamily="34" charset="0"/>
                <a:cs typeface="Arial" panose="020B0604020202020204" pitchFamily="34" charset="0"/>
              </a:rPr>
              <a:t>4. Floresan Mikroskobu</a:t>
            </a:r>
          </a:p>
          <a:p>
            <a:pPr>
              <a:lnSpc>
                <a:spcPct val="90000"/>
              </a:lnSpc>
            </a:pPr>
            <a:r>
              <a:rPr lang="tr-TR" sz="1500" b="1" dirty="0"/>
              <a:t> Bazı maddeler kısa dalga boyundaki ışığı </a:t>
            </a:r>
            <a:r>
              <a:rPr lang="tr-TR" sz="1500" b="1" dirty="0" err="1"/>
              <a:t>absorbe</a:t>
            </a:r>
            <a:r>
              <a:rPr lang="tr-TR" sz="1500" b="1" dirty="0"/>
              <a:t> ederek uzun dalga boyunda ışık olarak yansıtır. Floresan mikroskoplarda bu özellikten yararlanılarak görüntü elde edilir.</a:t>
            </a:r>
          </a:p>
          <a:p>
            <a:pPr>
              <a:lnSpc>
                <a:spcPct val="90000"/>
              </a:lnSpc>
            </a:pPr>
            <a:r>
              <a:rPr lang="tr-TR" sz="1500" b="1" dirty="0"/>
              <a:t> Genellikle ultraviyole (360 </a:t>
            </a:r>
            <a:r>
              <a:rPr lang="tr-TR" sz="1500" b="1" dirty="0" err="1"/>
              <a:t>nm</a:t>
            </a:r>
            <a:r>
              <a:rPr lang="tr-TR" sz="1500" b="1" dirty="0"/>
              <a:t>) ya da mavi </a:t>
            </a:r>
            <a:r>
              <a:rPr lang="tr-TR" sz="1500" b="1" dirty="0" err="1"/>
              <a:t>ıĢık</a:t>
            </a:r>
            <a:r>
              <a:rPr lang="tr-TR" sz="1500" b="1" dirty="0"/>
              <a:t> (400nm) kullanılır. </a:t>
            </a:r>
            <a:r>
              <a:rPr lang="tr-TR" sz="1500" b="1" dirty="0" err="1"/>
              <a:t>Civa</a:t>
            </a:r>
            <a:r>
              <a:rPr lang="tr-TR" sz="1500" b="1" dirty="0"/>
              <a:t> buharlı lambalar, ksenon gaz lambaları kullanılır. </a:t>
            </a:r>
          </a:p>
          <a:p>
            <a:pPr>
              <a:lnSpc>
                <a:spcPct val="90000"/>
              </a:lnSpc>
            </a:pPr>
            <a:r>
              <a:rPr lang="tr-TR" sz="1500" b="1" dirty="0"/>
              <a:t>Floresan mikroskoplarda, arzu edilen dalga boyundaki yansımanın görüntülenebilmesi için bazı filtreler kullanılır. Işık kaynağının önünde objeye ulaşacak dalga boyunu seçen bir filtre, objektiften sonra kısa dalga boyunun göze ulaşmasını önleyen bir filtre yerleştirilmiştir.</a:t>
            </a:r>
          </a:p>
        </p:txBody>
      </p:sp>
    </p:spTree>
    <p:extLst>
      <p:ext uri="{BB962C8B-B14F-4D97-AF65-F5344CB8AC3E}">
        <p14:creationId xmlns:p14="http://schemas.microsoft.com/office/powerpoint/2010/main" val="3832567120"/>
      </p:ext>
    </p:extLst>
  </p:cSld>
  <p:clrMapOvr>
    <a:masterClrMapping/>
  </p:clrMapOvr>
  <p:transition spd="slow">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59558"/>
            <a:ext cx="10515600" cy="5617405"/>
          </a:xfrm>
        </p:spPr>
        <p:txBody>
          <a:bodyPr>
            <a:normAutofit/>
          </a:bodyPr>
          <a:lstStyle/>
          <a:p>
            <a:endParaRPr lang="tr-TR" sz="2400" b="1" dirty="0">
              <a:solidFill>
                <a:srgbClr val="FF0000"/>
              </a:solidFill>
            </a:endParaRPr>
          </a:p>
          <a:p>
            <a:r>
              <a:rPr lang="tr-TR" sz="2400" b="1" dirty="0">
                <a:solidFill>
                  <a:srgbClr val="FF0000"/>
                </a:solidFill>
              </a:rPr>
              <a:t>    5. </a:t>
            </a:r>
            <a:r>
              <a:rPr lang="tr-TR" sz="2400" b="1" dirty="0" err="1">
                <a:solidFill>
                  <a:srgbClr val="FF0000"/>
                </a:solidFill>
              </a:rPr>
              <a:t>Konfokal</a:t>
            </a:r>
            <a:r>
              <a:rPr lang="tr-TR" sz="2400" b="1" dirty="0">
                <a:solidFill>
                  <a:srgbClr val="FF0000"/>
                </a:solidFill>
              </a:rPr>
              <a:t> Mikroskop</a:t>
            </a:r>
          </a:p>
          <a:p>
            <a:pPr marL="0" indent="0">
              <a:buNone/>
            </a:pPr>
            <a:r>
              <a:rPr lang="tr-TR" b="1" dirty="0"/>
              <a:t>Floresan mikroskopun bir gelişmiş modelidir. Floresan boyama yapılan preparatların incelenmesinde kullanılır. Diğer mikroskoplardan farkı, kesit kalınlığı içinde farklı seviyelerde netleşmeyi sağlayıp kesitten daha ince optik kesitler alınmasını sağlamasıdır.</a:t>
            </a:r>
          </a:p>
          <a:p>
            <a:endParaRPr lang="tr-TR" b="1" dirty="0"/>
          </a:p>
        </p:txBody>
      </p:sp>
      <p:pic>
        <p:nvPicPr>
          <p:cNvPr id="4" name="Resim 3"/>
          <p:cNvPicPr>
            <a:picLocks noChangeAspect="1"/>
          </p:cNvPicPr>
          <p:nvPr/>
        </p:nvPicPr>
        <p:blipFill>
          <a:blip r:embed="rId2"/>
          <a:stretch>
            <a:fillRect/>
          </a:stretch>
        </p:blipFill>
        <p:spPr>
          <a:xfrm>
            <a:off x="1284667" y="3720366"/>
            <a:ext cx="7211633" cy="2456597"/>
          </a:xfrm>
          <a:prstGeom prst="rect">
            <a:avLst/>
          </a:prstGeom>
        </p:spPr>
      </p:pic>
      <p:pic>
        <p:nvPicPr>
          <p:cNvPr id="3074" name="Picture 2" descr="Hücre Bölünmesi Videosu-Metafaz">
            <a:extLst>
              <a:ext uri="{FF2B5EF4-FFF2-40B4-BE49-F238E27FC236}">
                <a16:creationId xmlns:a16="http://schemas.microsoft.com/office/drawing/2014/main" id="{8BF5CBBC-4C3E-4561-94B0-29F0BADCD27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96300" y="3319463"/>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620614"/>
      </p:ext>
    </p:extLst>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996287"/>
            <a:ext cx="10515600" cy="5180676"/>
          </a:xfrm>
        </p:spPr>
        <p:txBody>
          <a:bodyPr/>
          <a:lstStyle/>
          <a:p>
            <a:r>
              <a:rPr lang="tr-TR" sz="2400" b="1" dirty="0">
                <a:solidFill>
                  <a:srgbClr val="FF0000"/>
                </a:solidFill>
              </a:rPr>
              <a:t>6. Elektron Mikroskobu</a:t>
            </a:r>
          </a:p>
          <a:p>
            <a:pPr marL="0" indent="0">
              <a:buNone/>
            </a:pPr>
            <a:r>
              <a:rPr lang="tr-TR" b="1" dirty="0"/>
              <a:t>Elektron mikroskobu genel olarak cisimden saçılan elektronların görüntülenmesi üzerine kuruludur. Maddeyle etkileşen elektronların dalga boyu, bu görüntülemenin nanometre boyutlarında yapılmasına olanak sağlar.</a:t>
            </a:r>
          </a:p>
          <a:p>
            <a:pPr marL="0" indent="0">
              <a:buNone/>
            </a:pPr>
            <a:endParaRPr lang="tr-TR" b="1" dirty="0"/>
          </a:p>
          <a:p>
            <a:pPr marL="0" indent="0">
              <a:buNone/>
            </a:pPr>
            <a:r>
              <a:rPr lang="tr-TR" b="1" dirty="0"/>
              <a:t> Bu tip mikroskoplar, elektron enerjisine ve ölçüm aletinin çalışma </a:t>
            </a:r>
            <a:r>
              <a:rPr lang="tr-TR" b="1" dirty="0" err="1"/>
              <a:t>moduna</a:t>
            </a:r>
            <a:r>
              <a:rPr lang="tr-TR" b="1" dirty="0"/>
              <a:t> göre geçirimli elektron mikroskobu, taramalı elektron mikroskobu, düşük enerjili elektron mikroskobu gibi farklı sınıflara ayrılır. </a:t>
            </a:r>
          </a:p>
          <a:p>
            <a:pPr marL="0" indent="0">
              <a:buNone/>
            </a:pPr>
            <a:r>
              <a:rPr lang="tr-TR" b="1" dirty="0"/>
              <a:t>Kullanım alanları temel bilimlerden (başta katı hâl fiziği olmak üzere jeoloji, biyoloji gibi birçok dalı içine alarak), tıbbi ve diğer teknolojik uygulamalara kadar geniş bir yelpazeyi kapsar. </a:t>
            </a:r>
          </a:p>
          <a:p>
            <a:endParaRPr lang="tr-TR" dirty="0"/>
          </a:p>
        </p:txBody>
      </p:sp>
      <p:pic>
        <p:nvPicPr>
          <p:cNvPr id="4" name="İçerik Yer Tutucusu 3">
            <a:extLst>
              <a:ext uri="{FF2B5EF4-FFF2-40B4-BE49-F238E27FC236}">
                <a16:creationId xmlns:a16="http://schemas.microsoft.com/office/drawing/2014/main" id="{CFE7FDBA-81C8-4968-9509-987A8D266025}"/>
              </a:ext>
            </a:extLst>
          </p:cNvPr>
          <p:cNvPicPr>
            <a:picLocks noChangeAspect="1"/>
          </p:cNvPicPr>
          <p:nvPr/>
        </p:nvPicPr>
        <p:blipFill>
          <a:blip r:embed="rId2"/>
          <a:stretch>
            <a:fillRect/>
          </a:stretch>
        </p:blipFill>
        <p:spPr>
          <a:xfrm>
            <a:off x="2616591" y="4582098"/>
            <a:ext cx="2102594" cy="2275902"/>
          </a:xfrm>
          <a:prstGeom prst="rect">
            <a:avLst/>
          </a:prstGeom>
        </p:spPr>
      </p:pic>
      <p:pic>
        <p:nvPicPr>
          <p:cNvPr id="5" name="Resim 4">
            <a:extLst>
              <a:ext uri="{FF2B5EF4-FFF2-40B4-BE49-F238E27FC236}">
                <a16:creationId xmlns:a16="http://schemas.microsoft.com/office/drawing/2014/main" id="{F1DC795E-178F-481A-8B7D-EB9E0AABFE25}"/>
              </a:ext>
            </a:extLst>
          </p:cNvPr>
          <p:cNvPicPr>
            <a:picLocks noChangeAspect="1"/>
          </p:cNvPicPr>
          <p:nvPr/>
        </p:nvPicPr>
        <p:blipFill>
          <a:blip r:embed="rId3"/>
          <a:stretch>
            <a:fillRect/>
          </a:stretch>
        </p:blipFill>
        <p:spPr>
          <a:xfrm>
            <a:off x="6330461" y="4503549"/>
            <a:ext cx="2622469" cy="2354451"/>
          </a:xfrm>
          <a:prstGeom prst="rect">
            <a:avLst/>
          </a:prstGeom>
        </p:spPr>
      </p:pic>
    </p:spTree>
    <p:extLst>
      <p:ext uri="{BB962C8B-B14F-4D97-AF65-F5344CB8AC3E}">
        <p14:creationId xmlns:p14="http://schemas.microsoft.com/office/powerpoint/2010/main" val="574862958"/>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98918C93-3CD2-49D3-8064-FF3EDC7A1A69}"/>
              </a:ext>
            </a:extLst>
          </p:cNvPr>
          <p:cNvSpPr/>
          <p:nvPr/>
        </p:nvSpPr>
        <p:spPr>
          <a:xfrm>
            <a:off x="1866314" y="847139"/>
            <a:ext cx="6096000" cy="2581861"/>
          </a:xfrm>
          <a:prstGeom prst="rect">
            <a:avLst/>
          </a:prstGeom>
        </p:spPr>
        <p:txBody>
          <a:bodyPr>
            <a:spAutoFit/>
          </a:bodyPr>
          <a:lstStyle/>
          <a:p>
            <a:pPr lvl="0" algn="just">
              <a:lnSpc>
                <a:spcPct val="107000"/>
              </a:lnSpc>
              <a:spcAft>
                <a:spcPts val="0"/>
              </a:spcAft>
            </a:pPr>
            <a:r>
              <a:rPr lang="tr-TR" sz="2600" b="1" dirty="0">
                <a:solidFill>
                  <a:srgbClr val="FF0000"/>
                </a:solidFill>
                <a:latin typeface="TimesNewRomanPSMT"/>
                <a:ea typeface="Calibri" panose="020F0502020204030204" pitchFamily="34" charset="0"/>
                <a:cs typeface="Times New Roman" panose="02020603050405020304" pitchFamily="18" charset="0"/>
              </a:rPr>
              <a:t>7. </a:t>
            </a:r>
            <a:r>
              <a:rPr lang="tr-TR" sz="2600" b="1" dirty="0" err="1">
                <a:solidFill>
                  <a:srgbClr val="FF0000"/>
                </a:solidFill>
                <a:latin typeface="TimesNewRomanPSMT"/>
                <a:ea typeface="Calibri" panose="020F0502020204030204" pitchFamily="34" charset="0"/>
                <a:cs typeface="Times New Roman" panose="02020603050405020304" pitchFamily="18" charset="0"/>
              </a:rPr>
              <a:t>Diseksiyon</a:t>
            </a:r>
            <a:r>
              <a:rPr lang="tr-TR" sz="2600" b="1" dirty="0">
                <a:solidFill>
                  <a:srgbClr val="FF0000"/>
                </a:solidFill>
                <a:latin typeface="TimesNewRomanPSMT"/>
                <a:ea typeface="Calibri" panose="020F0502020204030204" pitchFamily="34" charset="0"/>
                <a:cs typeface="Times New Roman" panose="02020603050405020304" pitchFamily="18" charset="0"/>
              </a:rPr>
              <a:t> mikroskobu</a:t>
            </a:r>
            <a:r>
              <a:rPr lang="tr-TR" sz="2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p>
          <a:p>
            <a:pPr lvl="0" algn="just">
              <a:lnSpc>
                <a:spcPct val="107000"/>
              </a:lnSpc>
              <a:spcAft>
                <a:spcPts val="0"/>
              </a:spcAft>
            </a:pPr>
            <a:endParaRPr lang="tr-TR" b="1"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tr-TR" b="1" dirty="0">
                <a:latin typeface="Calibri" panose="020F0502020204030204" pitchFamily="34" charset="0"/>
                <a:ea typeface="Calibri" panose="020F0502020204030204" pitchFamily="34" charset="0"/>
                <a:cs typeface="Times New Roman" panose="02020603050405020304" pitchFamily="18" charset="0"/>
              </a:rPr>
              <a:t> </a:t>
            </a:r>
            <a:r>
              <a:rPr lang="tr-TR" dirty="0">
                <a:latin typeface="Calibri" panose="020F0502020204030204" pitchFamily="34" charset="0"/>
                <a:ea typeface="Calibri" panose="020F0502020204030204" pitchFamily="34" charset="0"/>
                <a:cs typeface="Times New Roman" panose="02020603050405020304" pitchFamily="18" charset="0"/>
              </a:rPr>
              <a:t>Bir stereo mikroskop türü olan </a:t>
            </a:r>
            <a:r>
              <a:rPr lang="tr-TR" dirty="0" err="1">
                <a:latin typeface="Calibri" panose="020F0502020204030204" pitchFamily="34" charset="0"/>
                <a:ea typeface="Calibri" panose="020F0502020204030204" pitchFamily="34" charset="0"/>
                <a:cs typeface="Times New Roman" panose="02020603050405020304" pitchFamily="18" charset="0"/>
              </a:rPr>
              <a:t>diseksiyon</a:t>
            </a:r>
            <a:r>
              <a:rPr lang="tr-TR" dirty="0">
                <a:latin typeface="Calibri" panose="020F0502020204030204" pitchFamily="34" charset="0"/>
                <a:ea typeface="Calibri" panose="020F0502020204030204" pitchFamily="34" charset="0"/>
                <a:cs typeface="Times New Roman" panose="02020603050405020304" pitchFamily="18" charset="0"/>
              </a:rPr>
              <a:t> mikroskopu normal göz ile ayırt edilmesi zor olan makro yapıların daha net bir şekilde gözlemlenebilmesine olanak sağlar. Stereo özelliği sayesinde incelenen yapı 3 boyutlu olarak görüntülenir. Deney hayvanı çalışmalarında girişimsel uygulamalarda sıklıkla kullanılır.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Resim 5" descr="mikroskop, nesne, fotoğraf, tablo içeren bir resim&#10;&#10;Açıklama otomatik olarak oluşturuldu">
            <a:extLst>
              <a:ext uri="{FF2B5EF4-FFF2-40B4-BE49-F238E27FC236}">
                <a16:creationId xmlns:a16="http://schemas.microsoft.com/office/drawing/2014/main" id="{C0F903D7-F144-4817-B8C1-2D4E5325D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3686" y="3128064"/>
            <a:ext cx="4242801" cy="3729935"/>
          </a:xfrm>
          <a:prstGeom prst="rect">
            <a:avLst/>
          </a:prstGeom>
        </p:spPr>
      </p:pic>
    </p:spTree>
    <p:extLst>
      <p:ext uri="{BB962C8B-B14F-4D97-AF65-F5344CB8AC3E}">
        <p14:creationId xmlns:p14="http://schemas.microsoft.com/office/powerpoint/2010/main" val="4283460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1BCB6C6-E3A5-403C-A055-8B4B7BDC44C7}"/>
              </a:ext>
            </a:extLst>
          </p:cNvPr>
          <p:cNvSpPr>
            <a:spLocks noGrp="1"/>
          </p:cNvSpPr>
          <p:nvPr>
            <p:ph idx="1"/>
          </p:nvPr>
        </p:nvSpPr>
        <p:spPr>
          <a:xfrm>
            <a:off x="1749303" y="657249"/>
            <a:ext cx="8915400" cy="457146"/>
          </a:xfrm>
        </p:spPr>
        <p:txBody>
          <a:bodyPr>
            <a:normAutofit/>
          </a:bodyPr>
          <a:lstStyle/>
          <a:p>
            <a:pPr marL="0" indent="0" algn="ctr">
              <a:buNone/>
            </a:pPr>
            <a:r>
              <a:rPr lang="tr-TR" sz="2000" b="1" u="sng"/>
              <a:t>Preparat Hazırlama</a:t>
            </a:r>
            <a:endParaRPr lang="tr-TR" sz="2000" b="1" u="sng" dirty="0"/>
          </a:p>
          <a:p>
            <a:pPr marL="0" indent="0">
              <a:buNone/>
            </a:pPr>
            <a:endParaRPr lang="en-GB" sz="2000" b="1" u="sng" dirty="0"/>
          </a:p>
        </p:txBody>
      </p:sp>
      <p:pic>
        <p:nvPicPr>
          <p:cNvPr id="4" name="Resim 3">
            <a:extLst>
              <a:ext uri="{FF2B5EF4-FFF2-40B4-BE49-F238E27FC236}">
                <a16:creationId xmlns:a16="http://schemas.microsoft.com/office/drawing/2014/main" id="{19C09230-AC95-43B9-B850-2BEB3520FF88}"/>
              </a:ext>
            </a:extLst>
          </p:cNvPr>
          <p:cNvPicPr/>
          <p:nvPr/>
        </p:nvPicPr>
        <p:blipFill rotWithShape="1">
          <a:blip r:embed="rId2">
            <a:extLst>
              <a:ext uri="{28A0092B-C50C-407E-A947-70E740481C1C}">
                <a14:useLocalDpi xmlns:a14="http://schemas.microsoft.com/office/drawing/2010/main" val="0"/>
              </a:ext>
            </a:extLst>
          </a:blip>
          <a:srcRect t="10346" r="1786" b="18102"/>
          <a:stretch/>
        </p:blipFill>
        <p:spPr bwMode="auto">
          <a:xfrm>
            <a:off x="1749303" y="5082547"/>
            <a:ext cx="4959985" cy="1381125"/>
          </a:xfrm>
          <a:prstGeom prst="rect">
            <a:avLst/>
          </a:prstGeom>
          <a:noFill/>
          <a:ln>
            <a:noFill/>
          </a:ln>
          <a:extLst>
            <a:ext uri="{53640926-AAD7-44D8-BBD7-CCE9431645EC}">
              <a14:shadowObscured xmlns:a14="http://schemas.microsoft.com/office/drawing/2010/main"/>
            </a:ext>
          </a:extLst>
        </p:spPr>
      </p:pic>
      <p:pic>
        <p:nvPicPr>
          <p:cNvPr id="5122" name="Picture 2" descr="LABORATUVAR HİZMETLERİ BOYAMA YÖNTEMLERİ">
            <a:extLst>
              <a:ext uri="{FF2B5EF4-FFF2-40B4-BE49-F238E27FC236}">
                <a16:creationId xmlns:a16="http://schemas.microsoft.com/office/drawing/2014/main" id="{52B65C2C-CE2C-4BA1-9401-1581BAE69A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4375" y="3590925"/>
            <a:ext cx="3132613" cy="3174756"/>
          </a:xfrm>
          <a:prstGeom prst="rect">
            <a:avLst/>
          </a:prstGeom>
          <a:noFill/>
          <a:extLst>
            <a:ext uri="{909E8E84-426E-40DD-AFC4-6F175D3DCCD1}">
              <a14:hiddenFill xmlns:a14="http://schemas.microsoft.com/office/drawing/2010/main">
                <a:solidFill>
                  <a:srgbClr val="FFFFFF"/>
                </a:solidFill>
              </a14:hiddenFill>
            </a:ext>
          </a:extLst>
        </p:spPr>
      </p:pic>
      <p:pic>
        <p:nvPicPr>
          <p:cNvPr id="5125" name="Resim 3" descr="Lam 50 ' lik kutu 1/3 iki tarafı rodajlı">
            <a:extLst>
              <a:ext uri="{FF2B5EF4-FFF2-40B4-BE49-F238E27FC236}">
                <a16:creationId xmlns:a16="http://schemas.microsoft.com/office/drawing/2014/main" id="{944819E5-175C-40D9-BBF1-AC7632D60D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10831" b="8838"/>
          <a:stretch>
            <a:fillRect/>
          </a:stretch>
        </p:blipFill>
        <p:spPr bwMode="auto">
          <a:xfrm>
            <a:off x="2251588" y="1442033"/>
            <a:ext cx="1304925" cy="8477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Resim 5" descr="Öze Paslanmaz Çelik Halka Uç 5 Adet Fiyatı">
            <a:extLst>
              <a:ext uri="{FF2B5EF4-FFF2-40B4-BE49-F238E27FC236}">
                <a16:creationId xmlns:a16="http://schemas.microsoft.com/office/drawing/2014/main" id="{FB8D405B-6AA7-4D65-BD77-DBD8CCF5A0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flipV="1">
            <a:off x="6394017" y="1405891"/>
            <a:ext cx="127635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Resim 16" descr="Lamel 18x18mm - 100 Adet / Paket">
            <a:extLst>
              <a:ext uri="{FF2B5EF4-FFF2-40B4-BE49-F238E27FC236}">
                <a16:creationId xmlns:a16="http://schemas.microsoft.com/office/drawing/2014/main" id="{5D68E8EB-9D0D-4F7B-AD18-8FFB7B38EE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7686" b="18367"/>
          <a:stretch>
            <a:fillRect/>
          </a:stretch>
        </p:blipFill>
        <p:spPr bwMode="auto">
          <a:xfrm>
            <a:off x="4303086" y="1491616"/>
            <a:ext cx="1400175" cy="89535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13">
            <a:extLst>
              <a:ext uri="{FF2B5EF4-FFF2-40B4-BE49-F238E27FC236}">
                <a16:creationId xmlns:a16="http://schemas.microsoft.com/office/drawing/2014/main" id="{86A2511E-8DE6-423B-ACAB-038E3FC93BAF}"/>
              </a:ext>
            </a:extLst>
          </p:cNvPr>
          <p:cNvSpPr txBox="1">
            <a:spLocks noChangeArrowheads="1"/>
          </p:cNvSpPr>
          <p:nvPr/>
        </p:nvSpPr>
        <p:spPr bwMode="auto">
          <a:xfrm>
            <a:off x="6783645" y="2783859"/>
            <a:ext cx="347662" cy="27622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öze</a:t>
            </a:r>
            <a:endParaRPr kumimoji="0" lang="tr-TR" altLang="tr-TR" sz="1200" b="0" i="0" u="none" strike="noStrike" cap="none" normalizeH="0" baseline="0" dirty="0">
              <a:ln>
                <a:noFill/>
              </a:ln>
              <a:solidFill>
                <a:schemeClr val="tx1"/>
              </a:solidFill>
              <a:effectLst/>
              <a:latin typeface="Arial" panose="020B0604020202020204" pitchFamily="34" charset="0"/>
            </a:endParaRPr>
          </a:p>
        </p:txBody>
      </p:sp>
      <p:sp>
        <p:nvSpPr>
          <p:cNvPr id="6" name="Metin Kutusu 14">
            <a:extLst>
              <a:ext uri="{FF2B5EF4-FFF2-40B4-BE49-F238E27FC236}">
                <a16:creationId xmlns:a16="http://schemas.microsoft.com/office/drawing/2014/main" id="{81B52EB8-020F-41A6-BA08-13CBB5C89B9D}"/>
              </a:ext>
            </a:extLst>
          </p:cNvPr>
          <p:cNvSpPr txBox="1">
            <a:spLocks noChangeArrowheads="1"/>
          </p:cNvSpPr>
          <p:nvPr/>
        </p:nvSpPr>
        <p:spPr bwMode="auto">
          <a:xfrm>
            <a:off x="2251588" y="2567035"/>
            <a:ext cx="1191700" cy="714176"/>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lam</a:t>
            </a:r>
            <a:endParaRPr kumimoji="0" lang="tr-TR" altLang="tr-TR" sz="1200" b="0" i="0" u="none" strike="noStrike" cap="none" normalizeH="0" baseline="0">
              <a:ln>
                <a:noFill/>
              </a:ln>
              <a:solidFill>
                <a:schemeClr val="tx1"/>
              </a:solidFill>
              <a:effectLst/>
              <a:latin typeface="Arial" panose="020B0604020202020204" pitchFamily="34" charset="0"/>
            </a:endParaRPr>
          </a:p>
        </p:txBody>
      </p:sp>
      <p:sp>
        <p:nvSpPr>
          <p:cNvPr id="7" name="Metin Kutusu 15">
            <a:extLst>
              <a:ext uri="{FF2B5EF4-FFF2-40B4-BE49-F238E27FC236}">
                <a16:creationId xmlns:a16="http://schemas.microsoft.com/office/drawing/2014/main" id="{E6CF75FC-5104-43EB-90B9-A21B3A49457E}"/>
              </a:ext>
            </a:extLst>
          </p:cNvPr>
          <p:cNvSpPr txBox="1">
            <a:spLocks noChangeArrowheads="1"/>
          </p:cNvSpPr>
          <p:nvPr/>
        </p:nvSpPr>
        <p:spPr bwMode="auto">
          <a:xfrm>
            <a:off x="4270146" y="2701293"/>
            <a:ext cx="446088" cy="27622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lamel</a:t>
            </a:r>
            <a:endParaRPr kumimoji="0" lang="tr-TR" altLang="tr-TR" sz="1200" b="0" i="0" u="none" strike="noStrike" cap="none" normalizeH="0" baseline="0" dirty="0">
              <a:ln>
                <a:noFill/>
              </a:ln>
              <a:solidFill>
                <a:schemeClr val="tx1"/>
              </a:solidFill>
              <a:effectLst/>
              <a:latin typeface="Arial" panose="020B0604020202020204" pitchFamily="34" charset="0"/>
            </a:endParaRPr>
          </a:p>
        </p:txBody>
      </p:sp>
      <p:sp>
        <p:nvSpPr>
          <p:cNvPr id="8" name="Rectangle 9">
            <a:extLst>
              <a:ext uri="{FF2B5EF4-FFF2-40B4-BE49-F238E27FC236}">
                <a16:creationId xmlns:a16="http://schemas.microsoft.com/office/drawing/2014/main" id="{8FFB5516-36A1-44D3-80C3-14BAB7F5C05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13">
            <a:extLst>
              <a:ext uri="{FF2B5EF4-FFF2-40B4-BE49-F238E27FC236}">
                <a16:creationId xmlns:a16="http://schemas.microsoft.com/office/drawing/2014/main" id="{B5018517-6E56-49B2-B0BE-FFAF9C2A0272}"/>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100" b="0" i="0" u="none" strike="noStrike" cap="none" normalizeH="0" baseline="0">
              <a:ln>
                <a:noFill/>
              </a:ln>
              <a:solidFill>
                <a:srgbClr val="212529"/>
              </a:solidFill>
              <a:effectLst/>
              <a:latin typeface="TimesNewRomanPSM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a:ln>
                  <a:noFill/>
                </a:ln>
                <a:solidFill>
                  <a:srgbClr val="212529"/>
                </a:solidFill>
                <a:effectLst/>
                <a:latin typeface="TimesNewRomanPSMT"/>
                <a:ea typeface="Calibri" panose="020F0502020204030204" pitchFamily="34" charset="0"/>
                <a:cs typeface="Calibri" panose="020F0502020204030204" pitchFamily="34" charset="0"/>
              </a:rPr>
              <a:t>                                 </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0" name="Rectangle 14">
            <a:extLst>
              <a:ext uri="{FF2B5EF4-FFF2-40B4-BE49-F238E27FC236}">
                <a16:creationId xmlns:a16="http://schemas.microsoft.com/office/drawing/2014/main" id="{38231B5B-6F35-446E-83CE-1E10435650B8}"/>
              </a:ext>
            </a:extLst>
          </p:cNvPr>
          <p:cNvSpPr>
            <a:spLocks noChangeArrowheads="1"/>
          </p:cNvSpPr>
          <p:nvPr/>
        </p:nvSpPr>
        <p:spPr bwMode="auto">
          <a:xfrm>
            <a:off x="0" y="13049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a:ln>
                  <a:noFill/>
                </a:ln>
                <a:solidFill>
                  <a:srgbClr val="212529"/>
                </a:solidFill>
                <a:effectLst/>
                <a:latin typeface="TimesNewRomanPSMT"/>
                <a:ea typeface="Calibri" panose="020F0502020204030204" pitchFamily="34" charset="0"/>
                <a:cs typeface="Calibri" panose="020F0502020204030204" pitchFamily="34" charset="0"/>
              </a:rPr>
              <a:t>  </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1" name="Rectangle 15">
            <a:extLst>
              <a:ext uri="{FF2B5EF4-FFF2-40B4-BE49-F238E27FC236}">
                <a16:creationId xmlns:a16="http://schemas.microsoft.com/office/drawing/2014/main" id="{7AF07497-7ED5-46DB-BB26-F64D71AF25A3}"/>
              </a:ext>
            </a:extLst>
          </p:cNvPr>
          <p:cNvSpPr>
            <a:spLocks noChangeArrowheads="1"/>
          </p:cNvSpPr>
          <p:nvPr/>
        </p:nvSpPr>
        <p:spPr bwMode="auto">
          <a:xfrm>
            <a:off x="0" y="3267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5137" name="Picture 17" descr="PASTÖR PİPETİ 3 ML PLASTİK NON STERİL 500 Adet">
            <a:extLst>
              <a:ext uri="{FF2B5EF4-FFF2-40B4-BE49-F238E27FC236}">
                <a16:creationId xmlns:a16="http://schemas.microsoft.com/office/drawing/2014/main" id="{1D720D39-FC16-496C-B8E7-2767728109D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26555" y="1217773"/>
            <a:ext cx="1443036" cy="1443036"/>
          </a:xfrm>
          <a:prstGeom prst="rect">
            <a:avLst/>
          </a:prstGeom>
          <a:noFill/>
          <a:extLst>
            <a:ext uri="{909E8E84-426E-40DD-AFC4-6F175D3DCCD1}">
              <a14:hiddenFill xmlns:a14="http://schemas.microsoft.com/office/drawing/2010/main">
                <a:solidFill>
                  <a:srgbClr val="FFFFFF"/>
                </a:solidFill>
              </a14:hiddenFill>
            </a:ext>
          </a:extLst>
        </p:spPr>
      </p:pic>
      <p:sp>
        <p:nvSpPr>
          <p:cNvPr id="17" name="Metin Kutusu 13">
            <a:extLst>
              <a:ext uri="{FF2B5EF4-FFF2-40B4-BE49-F238E27FC236}">
                <a16:creationId xmlns:a16="http://schemas.microsoft.com/office/drawing/2014/main" id="{509AE082-BEFF-42E7-86C9-F01D44FB0DA0}"/>
              </a:ext>
            </a:extLst>
          </p:cNvPr>
          <p:cNvSpPr txBox="1">
            <a:spLocks noChangeArrowheads="1"/>
          </p:cNvSpPr>
          <p:nvPr/>
        </p:nvSpPr>
        <p:spPr bwMode="auto">
          <a:xfrm>
            <a:off x="8745925" y="2783859"/>
            <a:ext cx="347662" cy="27622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tr-TR" altLang="tr-TR" sz="1200" b="1" dirty="0" err="1">
                <a:latin typeface="Calibri" panose="020F0502020204030204" pitchFamily="34" charset="0"/>
                <a:cs typeface="Times New Roman" panose="02020603050405020304" pitchFamily="18" charset="0"/>
              </a:rPr>
              <a:t>Pastör</a:t>
            </a:r>
            <a:r>
              <a:rPr lang="tr-TR" altLang="tr-TR" sz="1200" b="1" dirty="0">
                <a:latin typeface="Calibri" panose="020F0502020204030204" pitchFamily="34" charset="0"/>
                <a:cs typeface="Times New Roman" panose="02020603050405020304" pitchFamily="18" charset="0"/>
              </a:rPr>
              <a:t> pipet</a:t>
            </a:r>
            <a:endParaRPr kumimoji="0" lang="tr-TR" altLang="tr-TR" sz="1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18070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EB8D5683-B68A-4123-9910-1D13D2BF6074}"/>
              </a:ext>
            </a:extLst>
          </p:cNvPr>
          <p:cNvSpPr/>
          <p:nvPr/>
        </p:nvSpPr>
        <p:spPr>
          <a:xfrm>
            <a:off x="1922585" y="769139"/>
            <a:ext cx="6096000" cy="1662122"/>
          </a:xfrm>
          <a:prstGeom prst="rect">
            <a:avLst/>
          </a:prstGeom>
        </p:spPr>
        <p:txBody>
          <a:bodyPr>
            <a:spAutoFit/>
          </a:bodyPr>
          <a:lstStyle/>
          <a:p>
            <a:pPr lvl="0">
              <a:lnSpc>
                <a:spcPct val="107000"/>
              </a:lnSpc>
              <a:spcAft>
                <a:spcPts val="800"/>
              </a:spcAft>
            </a:pPr>
            <a:r>
              <a:rPr lang="tr-TR" b="1" u="sng" dirty="0">
                <a:solidFill>
                  <a:srgbClr val="212529"/>
                </a:solidFill>
                <a:latin typeface="TimesNewRomanPSMT"/>
                <a:ea typeface="Calibri" panose="020F0502020204030204" pitchFamily="34" charset="0"/>
                <a:cs typeface="Calibri" panose="020F0502020204030204" pitchFamily="34" charset="0"/>
              </a:rPr>
              <a:t>1) örnek sıvı ise (</a:t>
            </a:r>
            <a:r>
              <a:rPr lang="tr-TR" b="1" u="sng" dirty="0" err="1">
                <a:solidFill>
                  <a:srgbClr val="212529"/>
                </a:solidFill>
                <a:latin typeface="TimesNewRomanPSMT"/>
                <a:ea typeface="Calibri" panose="020F0502020204030204" pitchFamily="34" charset="0"/>
                <a:cs typeface="Calibri" panose="020F0502020204030204" pitchFamily="34" charset="0"/>
              </a:rPr>
              <a:t>örn</a:t>
            </a:r>
            <a:r>
              <a:rPr lang="tr-TR" b="1" u="sng" dirty="0">
                <a:solidFill>
                  <a:srgbClr val="212529"/>
                </a:solidFill>
                <a:latin typeface="TimesNewRomanPSMT"/>
                <a:ea typeface="Calibri" panose="020F0502020204030204" pitchFamily="34" charset="0"/>
                <a:cs typeface="Calibri" panose="020F0502020204030204" pitchFamily="34" charset="0"/>
              </a:rPr>
              <a:t>; sıvı besi yerinde büyütülmüş bakteri) </a:t>
            </a:r>
            <a:r>
              <a:rPr lang="tr-TR" b="1" dirty="0">
                <a:solidFill>
                  <a:srgbClr val="212529"/>
                </a:solidFill>
                <a:latin typeface="TimesNewRomanPSMT"/>
                <a:ea typeface="Calibri" panose="020F0502020204030204" pitchFamily="34" charset="0"/>
                <a:cs typeface="Calibri" panose="020F0502020204030204" pitchFamily="34" charset="0"/>
              </a:rPr>
              <a:t>;</a:t>
            </a:r>
            <a:endParaRPr lang="tr-TR" b="1" dirty="0">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r>
              <a:rPr lang="tr-TR" dirty="0">
                <a:solidFill>
                  <a:srgbClr val="212529"/>
                </a:solidFill>
                <a:latin typeface="TimesNewRomanPSMT"/>
                <a:ea typeface="Calibri" panose="020F0502020204030204" pitchFamily="34" charset="0"/>
                <a:cs typeface="Calibri" panose="020F0502020204030204" pitchFamily="34" charset="0"/>
              </a:rPr>
              <a:t>     Lama damlatılmadan önce iyice çalkalanır. </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dirty="0">
                <a:solidFill>
                  <a:srgbClr val="212529"/>
                </a:solidFill>
                <a:latin typeface="TimesNewRomanPSMT"/>
                <a:ea typeface="Calibri" panose="020F0502020204030204" pitchFamily="34" charset="0"/>
                <a:cs typeface="Calibri" panose="020F0502020204030204" pitchFamily="34" charset="0"/>
              </a:rPr>
              <a:t>            Steril bir pipet yardımıyla bir damla damlatılır. </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dirty="0">
                <a:solidFill>
                  <a:srgbClr val="212529"/>
                </a:solidFill>
                <a:latin typeface="TimesNewRomanPSMT"/>
                <a:ea typeface="Calibri" panose="020F0502020204030204" pitchFamily="34" charset="0"/>
                <a:cs typeface="Calibri" panose="020F0502020204030204" pitchFamily="34" charset="0"/>
              </a:rPr>
              <a:t>            Lamel 45° derecelik açıyla, baloncuk oluşumu engellenerek kapatılır. </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Picture 4" descr="MİKROORGANİZMALARIN ÜRETİLMESİ AMAÇLI BESİYERLERİ | biyolojidersim.com">
            <a:extLst>
              <a:ext uri="{FF2B5EF4-FFF2-40B4-BE49-F238E27FC236}">
                <a16:creationId xmlns:a16="http://schemas.microsoft.com/office/drawing/2014/main" id="{C7A923C8-C704-4044-B94A-410840E0A30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8585" y="604909"/>
            <a:ext cx="3961552" cy="2623625"/>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a:extLst>
              <a:ext uri="{FF2B5EF4-FFF2-40B4-BE49-F238E27FC236}">
                <a16:creationId xmlns:a16="http://schemas.microsoft.com/office/drawing/2014/main" id="{4AC7DA65-EB50-4D75-BF44-772B82746821}"/>
              </a:ext>
            </a:extLst>
          </p:cNvPr>
          <p:cNvSpPr/>
          <p:nvPr/>
        </p:nvSpPr>
        <p:spPr>
          <a:xfrm>
            <a:off x="4389120" y="3520291"/>
            <a:ext cx="7413674" cy="3337709"/>
          </a:xfrm>
          <a:prstGeom prst="rect">
            <a:avLst/>
          </a:prstGeom>
        </p:spPr>
        <p:txBody>
          <a:bodyPr wrap="square">
            <a:spAutoFit/>
          </a:bodyPr>
          <a:lstStyle/>
          <a:p>
            <a:pPr lvl="0">
              <a:lnSpc>
                <a:spcPct val="107000"/>
              </a:lnSpc>
              <a:spcAft>
                <a:spcPts val="0"/>
              </a:spcAft>
            </a:pPr>
            <a:r>
              <a:rPr lang="tr-TR" b="1" u="sng" dirty="0">
                <a:solidFill>
                  <a:srgbClr val="000000"/>
                </a:solidFill>
                <a:latin typeface="TimesNewRomanPSMT"/>
                <a:ea typeface="Calibri" panose="020F0502020204030204" pitchFamily="34" charset="0"/>
                <a:cs typeface="Calibri" panose="020F0502020204030204" pitchFamily="34" charset="0"/>
              </a:rPr>
              <a:t>2) Örnek katı ise (</a:t>
            </a:r>
            <a:r>
              <a:rPr lang="tr-TR" b="1" u="sng" dirty="0" err="1">
                <a:solidFill>
                  <a:srgbClr val="000000"/>
                </a:solidFill>
                <a:latin typeface="TimesNewRomanPSMT"/>
                <a:ea typeface="Calibri" panose="020F0502020204030204" pitchFamily="34" charset="0"/>
                <a:cs typeface="Calibri" panose="020F0502020204030204" pitchFamily="34" charset="0"/>
              </a:rPr>
              <a:t>örn</a:t>
            </a:r>
            <a:r>
              <a:rPr lang="tr-TR" b="1" u="sng" dirty="0">
                <a:solidFill>
                  <a:srgbClr val="000000"/>
                </a:solidFill>
                <a:latin typeface="TimesNewRomanPSMT"/>
                <a:ea typeface="Calibri" panose="020F0502020204030204" pitchFamily="34" charset="0"/>
                <a:cs typeface="Calibri" panose="020F0502020204030204" pitchFamily="34" charset="0"/>
              </a:rPr>
              <a:t>; katı besi yerine ekilmiş bakteri) ;</a:t>
            </a:r>
            <a:endParaRPr lang="tr-TR" sz="1600" b="1"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tr-TR" dirty="0">
                <a:solidFill>
                  <a:srgbClr val="000000"/>
                </a:solidFill>
                <a:latin typeface="TimesNewRomanPSMT"/>
                <a:ea typeface="Calibri" panose="020F0502020204030204" pitchFamily="34" charset="0"/>
                <a:cs typeface="Calibri" panose="020F0502020204030204" pitchFamily="34" charset="0"/>
              </a:rPr>
              <a:t>Lama bir damla saf su konur.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tr-TR" dirty="0">
                <a:solidFill>
                  <a:srgbClr val="000000"/>
                </a:solidFill>
                <a:latin typeface="TimesNewRomanPSMT"/>
                <a:ea typeface="Calibri" panose="020F0502020204030204" pitchFamily="34" charset="0"/>
                <a:cs typeface="Calibri" panose="020F0502020204030204" pitchFamily="34" charset="0"/>
              </a:rPr>
              <a:t>Öze yakılıp soğutulur.                                                        </a:t>
            </a:r>
            <a:br>
              <a:rPr lang="tr-TR" dirty="0">
                <a:latin typeface="TimesNewRomanPSMT"/>
                <a:ea typeface="Calibri" panose="020F0502020204030204" pitchFamily="34" charset="0"/>
                <a:cs typeface="Calibri" panose="020F0502020204030204" pitchFamily="34" charset="0"/>
              </a:rPr>
            </a:br>
            <a:r>
              <a:rPr lang="tr-TR" dirty="0">
                <a:solidFill>
                  <a:srgbClr val="000000"/>
                </a:solidFill>
                <a:latin typeface="TimesNewRomanPSMT"/>
                <a:ea typeface="Calibri" panose="020F0502020204030204" pitchFamily="34" charset="0"/>
                <a:cs typeface="Calibri" panose="020F0502020204030204" pitchFamily="34" charset="0"/>
              </a:rPr>
              <a:t>Örnek alınıp damlanın bir kenarında ezilir.                                          </a:t>
            </a:r>
            <a:br>
              <a:rPr lang="tr-TR" dirty="0">
                <a:latin typeface="TimesNewRomanPSMT"/>
                <a:ea typeface="Calibri" panose="020F0502020204030204" pitchFamily="34" charset="0"/>
                <a:cs typeface="Calibri" panose="020F0502020204030204" pitchFamily="34" charset="0"/>
              </a:rPr>
            </a:br>
            <a:r>
              <a:rPr lang="tr-TR" dirty="0">
                <a:solidFill>
                  <a:srgbClr val="000000"/>
                </a:solidFill>
                <a:latin typeface="TimesNewRomanPSMT"/>
                <a:ea typeface="Calibri" panose="020F0502020204030204" pitchFamily="34" charset="0"/>
                <a:cs typeface="Calibri" panose="020F0502020204030204" pitchFamily="34" charset="0"/>
              </a:rPr>
              <a:t>Sonra su damlası ile azar azar karıştırılarak lamın üzerine ince bir tabaka</a:t>
            </a:r>
            <a:r>
              <a:rPr lang="tr-TR" dirty="0">
                <a:latin typeface="TimesNewRomanPSMT"/>
                <a:ea typeface="Calibri" panose="020F0502020204030204" pitchFamily="34" charset="0"/>
                <a:cs typeface="Calibri" panose="020F0502020204030204" pitchFamily="34" charset="0"/>
              </a:rPr>
              <a:t> </a:t>
            </a:r>
            <a:r>
              <a:rPr lang="tr-TR" dirty="0">
                <a:solidFill>
                  <a:srgbClr val="000000"/>
                </a:solidFill>
                <a:latin typeface="TimesNewRomanPSMT"/>
                <a:ea typeface="Calibri" panose="020F0502020204030204" pitchFamily="34" charset="0"/>
                <a:cs typeface="Calibri" panose="020F0502020204030204" pitchFamily="34" charset="0"/>
              </a:rPr>
              <a:t>hâlinde yayılır (</a:t>
            </a:r>
            <a:r>
              <a:rPr lang="tr-TR" dirty="0" err="1">
                <a:solidFill>
                  <a:srgbClr val="000000"/>
                </a:solidFill>
                <a:latin typeface="TimesNewRomanPSMT"/>
                <a:ea typeface="Calibri" panose="020F0502020204030204" pitchFamily="34" charset="0"/>
                <a:cs typeface="Calibri" panose="020F0502020204030204" pitchFamily="34" charset="0"/>
              </a:rPr>
              <a:t>smear</a:t>
            </a:r>
            <a:r>
              <a:rPr lang="tr-TR" dirty="0">
                <a:solidFill>
                  <a:srgbClr val="000000"/>
                </a:solidFill>
                <a:latin typeface="TimesNewRomanPSMT"/>
                <a:ea typeface="Calibri" panose="020F0502020204030204" pitchFamily="34" charset="0"/>
                <a:cs typeface="Calibri" panose="020F0502020204030204" pitchFamily="34" charset="0"/>
              </a:rPr>
              <a:t> yapma).</a:t>
            </a:r>
            <a:br>
              <a:rPr lang="tr-TR" dirty="0">
                <a:latin typeface="TimesNewRomanPSMT"/>
                <a:ea typeface="Calibri" panose="020F0502020204030204" pitchFamily="34" charset="0"/>
                <a:cs typeface="Calibri" panose="020F0502020204030204" pitchFamily="34" charset="0"/>
              </a:rPr>
            </a:br>
            <a:r>
              <a:rPr lang="tr-TR" dirty="0">
                <a:solidFill>
                  <a:srgbClr val="000000"/>
                </a:solidFill>
                <a:latin typeface="TimesNewRomanPSMT"/>
                <a:ea typeface="Calibri" panose="020F0502020204030204" pitchFamily="34" charset="0"/>
                <a:cs typeface="Calibri" panose="020F0502020204030204" pitchFamily="34" charset="0"/>
              </a:rPr>
              <a:t>Öze tekrar yakılıp soğutulur.</a:t>
            </a:r>
            <a:br>
              <a:rPr lang="tr-TR" dirty="0">
                <a:latin typeface="TimesNewRomanPSMT"/>
                <a:ea typeface="Calibri" panose="020F0502020204030204" pitchFamily="34" charset="0"/>
                <a:cs typeface="Calibri" panose="020F0502020204030204" pitchFamily="34" charset="0"/>
              </a:rPr>
            </a:br>
            <a:r>
              <a:rPr lang="tr-TR" dirty="0">
                <a:solidFill>
                  <a:srgbClr val="000000"/>
                </a:solidFill>
                <a:latin typeface="TimesNewRomanPSMT"/>
                <a:ea typeface="Calibri" panose="020F0502020204030204" pitchFamily="34" charset="0"/>
                <a:cs typeface="Calibri" panose="020F0502020204030204" pitchFamily="34" charset="0"/>
              </a:rPr>
              <a:t>Lamın havada kuruması beklenir.</a:t>
            </a:r>
            <a:br>
              <a:rPr lang="tr-TR" dirty="0">
                <a:latin typeface="TimesNewRomanPSMT"/>
                <a:ea typeface="Calibri" panose="020F0502020204030204" pitchFamily="34" charset="0"/>
                <a:cs typeface="Calibri" panose="020F0502020204030204" pitchFamily="34" charset="0"/>
              </a:rPr>
            </a:br>
            <a:r>
              <a:rPr lang="tr-TR" dirty="0">
                <a:solidFill>
                  <a:srgbClr val="000000"/>
                </a:solidFill>
                <a:latin typeface="TimesNewRomanPSMT"/>
                <a:ea typeface="Calibri" panose="020F0502020204030204" pitchFamily="34" charset="0"/>
                <a:cs typeface="Calibri" panose="020F0502020204030204" pitchFamily="34" charset="0"/>
              </a:rPr>
              <a:t>Mikroorganizmaların lam üzerine </a:t>
            </a:r>
            <a:r>
              <a:rPr lang="tr-TR" dirty="0" err="1">
                <a:solidFill>
                  <a:srgbClr val="000000"/>
                </a:solidFill>
                <a:latin typeface="TimesNewRomanPSMT"/>
                <a:ea typeface="Calibri" panose="020F0502020204030204" pitchFamily="34" charset="0"/>
                <a:cs typeface="Calibri" panose="020F0502020204030204" pitchFamily="34" charset="0"/>
              </a:rPr>
              <a:t>fiksasyonu</a:t>
            </a:r>
            <a:r>
              <a:rPr lang="tr-TR" dirty="0">
                <a:solidFill>
                  <a:srgbClr val="000000"/>
                </a:solidFill>
                <a:latin typeface="TimesNewRomanPSMT"/>
                <a:ea typeface="Calibri" panose="020F0502020204030204" pitchFamily="34" charset="0"/>
                <a:cs typeface="Calibri" panose="020F0502020204030204" pitchFamily="34" charset="0"/>
              </a:rPr>
              <a:t> (yapışması) hızlıca alevden 2-3 kez geçirilerek veya kimyasallarla sağlanır.</a:t>
            </a:r>
            <a:br>
              <a:rPr lang="tr-TR" dirty="0">
                <a:latin typeface="TimesNewRomanPSMT"/>
                <a:ea typeface="Calibri" panose="020F0502020204030204" pitchFamily="34" charset="0"/>
                <a:cs typeface="Calibri" panose="020F0502020204030204" pitchFamily="34" charset="0"/>
              </a:rPr>
            </a:br>
            <a:r>
              <a:rPr lang="tr-TR" dirty="0">
                <a:solidFill>
                  <a:srgbClr val="000000"/>
                </a:solidFill>
                <a:latin typeface="TimesNewRomanPSMT"/>
                <a:ea typeface="Calibri" panose="020F0502020204030204" pitchFamily="34" charset="0"/>
                <a:cs typeface="Calibri" panose="020F0502020204030204" pitchFamily="34" charset="0"/>
              </a:rPr>
              <a:t>Hazırlanan preparatlar ışık mikroskobunda incelenir.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0" name="Picture 6" descr="Besiyerleri ve Tanıtımları - Mikrobiyoloji">
            <a:extLst>
              <a:ext uri="{FF2B5EF4-FFF2-40B4-BE49-F238E27FC236}">
                <a16:creationId xmlns:a16="http://schemas.microsoft.com/office/drawing/2014/main" id="{9D5711F9-6D0D-4F94-B3D6-4E8F99F33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 y="3771722"/>
            <a:ext cx="4206239" cy="3086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188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593FC49-CA17-4230-A4BA-2A8C5A5DF730}"/>
              </a:ext>
            </a:extLst>
          </p:cNvPr>
          <p:cNvSpPr/>
          <p:nvPr/>
        </p:nvSpPr>
        <p:spPr>
          <a:xfrm>
            <a:off x="1853987" y="698701"/>
            <a:ext cx="9660194" cy="2499723"/>
          </a:xfrm>
          <a:prstGeom prst="rect">
            <a:avLst/>
          </a:prstGeom>
        </p:spPr>
        <p:txBody>
          <a:bodyPr wrap="square">
            <a:spAutoFit/>
          </a:bodyPr>
          <a:lstStyle/>
          <a:p>
            <a:pPr lvl="0">
              <a:lnSpc>
                <a:spcPct val="107000"/>
              </a:lnSpc>
              <a:spcAft>
                <a:spcPts val="800"/>
              </a:spcAft>
            </a:pPr>
            <a:r>
              <a:rPr lang="tr-TR" b="1" u="sng" dirty="0">
                <a:latin typeface="TimesNewRomanPSMT"/>
                <a:ea typeface="Calibri" panose="020F0502020204030204" pitchFamily="34" charset="0"/>
                <a:cs typeface="Calibri" panose="020F0502020204030204" pitchFamily="34" charset="0"/>
              </a:rPr>
              <a:t>3) Kesit alınarak hazırlanması gereken bir örnek ise</a:t>
            </a:r>
            <a:r>
              <a:rPr lang="tr-TR" b="1" dirty="0">
                <a:latin typeface="TimesNewRomanPSMT"/>
                <a:ea typeface="Calibri" panose="020F0502020204030204" pitchFamily="34" charset="0"/>
                <a:cs typeface="Calibri" panose="020F0502020204030204" pitchFamily="34" charset="0"/>
              </a:rPr>
              <a:t>;</a:t>
            </a:r>
          </a:p>
          <a:p>
            <a:pPr lvl="0">
              <a:lnSpc>
                <a:spcPct val="107000"/>
              </a:lnSpc>
              <a:spcAft>
                <a:spcPts val="800"/>
              </a:spcAft>
            </a:pPr>
            <a:endParaRPr lang="tr-TR" sz="1600" b="1" dirty="0">
              <a:effectLst/>
              <a:latin typeface="TimesNewRomanPSMT"/>
              <a:ea typeface="Calibri" panose="020F0502020204030204" pitchFamily="34" charset="0"/>
              <a:cs typeface="Calibri" panose="020F0502020204030204" pitchFamily="34" charset="0"/>
            </a:endParaRPr>
          </a:p>
          <a:p>
            <a:pPr lvl="0" algn="just">
              <a:lnSpc>
                <a:spcPct val="107000"/>
              </a:lnSpc>
              <a:spcAft>
                <a:spcPts val="800"/>
              </a:spcAft>
            </a:pPr>
            <a:r>
              <a:rPr lang="tr-TR" dirty="0">
                <a:latin typeface="Times New Roman" panose="02020603050405020304" pitchFamily="18" charset="0"/>
                <a:ea typeface="Calibri" panose="020F0502020204030204" pitchFamily="34" charset="0"/>
                <a:cs typeface="Times New Roman" panose="02020603050405020304" pitchFamily="18" charset="0"/>
              </a:rPr>
              <a:t>Kesit alma teknikleri kullanılarak ya da kesit almayı sağlayan cihazlar kullanılarak kesit alma işlemi tamamlanır.</a:t>
            </a:r>
          </a:p>
          <a:p>
            <a:pPr algn="just">
              <a:lnSpc>
                <a:spcPct val="107000"/>
              </a:lnSpc>
              <a:spcAft>
                <a:spcPts val="800"/>
              </a:spcAft>
            </a:pPr>
            <a:r>
              <a:rPr lang="tr-TR" dirty="0">
                <a:latin typeface="Times New Roman" panose="02020603050405020304" pitchFamily="18" charset="0"/>
                <a:cs typeface="Times New Roman" panose="02020603050405020304" pitchFamily="18" charset="0"/>
              </a:rPr>
              <a:t>Kesit alma işlemi gerçekleştirildikten sonra lamın üzerine 1 damla saf su konulur ve kesilen örnek yerleştirilir. Lamel 45° derecelik açıyla, baloncuk oluşumu engellenerek kapatılır. </a:t>
            </a:r>
          </a:p>
          <a:p>
            <a:pPr lvl="0">
              <a:lnSpc>
                <a:spcPct val="107000"/>
              </a:lnSpc>
              <a:spcAft>
                <a:spcPts val="800"/>
              </a:spcAft>
            </a:pPr>
            <a:endParaRPr lang="tr-TR" sz="16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Resim 5">
            <a:extLst>
              <a:ext uri="{FF2B5EF4-FFF2-40B4-BE49-F238E27FC236}">
                <a16:creationId xmlns:a16="http://schemas.microsoft.com/office/drawing/2014/main" id="{31FCB421-F552-4856-A25F-8F5683927616}"/>
              </a:ext>
            </a:extLst>
          </p:cNvPr>
          <p:cNvPicPr/>
          <p:nvPr/>
        </p:nvPicPr>
        <p:blipFill rotWithShape="1">
          <a:blip r:embed="rId2">
            <a:extLst>
              <a:ext uri="{28A0092B-C50C-407E-A947-70E740481C1C}">
                <a14:useLocalDpi xmlns:a14="http://schemas.microsoft.com/office/drawing/2010/main" val="0"/>
              </a:ext>
            </a:extLst>
          </a:blip>
          <a:srcRect t="10346" r="1786" b="18102"/>
          <a:stretch/>
        </p:blipFill>
        <p:spPr bwMode="auto">
          <a:xfrm>
            <a:off x="6096000" y="4379163"/>
            <a:ext cx="4959985" cy="1381125"/>
          </a:xfrm>
          <a:prstGeom prst="rect">
            <a:avLst/>
          </a:prstGeom>
          <a:noFill/>
          <a:ln>
            <a:noFill/>
          </a:ln>
          <a:extLst>
            <a:ext uri="{53640926-AAD7-44D8-BBD7-CCE9431645EC}">
              <a14:shadowObscured xmlns:a14="http://schemas.microsoft.com/office/drawing/2010/main"/>
            </a:ext>
          </a:extLst>
        </p:spPr>
      </p:pic>
      <p:pic>
        <p:nvPicPr>
          <p:cNvPr id="7" name="Picture 2" descr="BOTANİK LABORATUVARI">
            <a:extLst>
              <a:ext uri="{FF2B5EF4-FFF2-40B4-BE49-F238E27FC236}">
                <a16:creationId xmlns:a16="http://schemas.microsoft.com/office/drawing/2014/main" id="{97DCE9CD-0F85-43B8-A612-21644CAC8DA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46443" y="3453618"/>
            <a:ext cx="3547635" cy="301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86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649224" y="645106"/>
            <a:ext cx="3650279" cy="1259894"/>
          </a:xfrm>
        </p:spPr>
        <p:txBody>
          <a:bodyPr>
            <a:normAutofit/>
          </a:bodyPr>
          <a:lstStyle/>
          <a:p>
            <a:r>
              <a:rPr lang="tr-TR">
                <a:latin typeface="Algerian" panose="04020705040A02060702" pitchFamily="82" charset="0"/>
              </a:rPr>
              <a:t>Kesit alma yöntemleri</a:t>
            </a:r>
          </a:p>
        </p:txBody>
      </p:sp>
      <p:sp>
        <p:nvSpPr>
          <p:cNvPr id="73" name="Rectangle 72">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İçerik Yer Tutucusu 2"/>
          <p:cNvSpPr>
            <a:spLocks noGrp="1"/>
          </p:cNvSpPr>
          <p:nvPr>
            <p:ph idx="1"/>
          </p:nvPr>
        </p:nvSpPr>
        <p:spPr>
          <a:xfrm>
            <a:off x="649224" y="2133600"/>
            <a:ext cx="6032929" cy="3759253"/>
          </a:xfrm>
        </p:spPr>
        <p:txBody>
          <a:bodyPr>
            <a:normAutofit/>
          </a:bodyPr>
          <a:lstStyle/>
          <a:p>
            <a:pPr algn="just">
              <a:lnSpc>
                <a:spcPct val="90000"/>
              </a:lnSpc>
            </a:pPr>
            <a:r>
              <a:rPr lang="tr-TR" sz="1600" b="1" u="sng" dirty="0">
                <a:latin typeface="Calibri" panose="020F0502020204030204" pitchFamily="34" charset="0"/>
                <a:cs typeface="Calibri" panose="020F0502020204030204" pitchFamily="34" charset="0"/>
              </a:rPr>
              <a:t>Enine Kesit Alma</a:t>
            </a:r>
            <a:r>
              <a:rPr lang="tr-TR" sz="1600" dirty="0">
                <a:latin typeface="Calibri" panose="020F0502020204030204" pitchFamily="34" charset="0"/>
                <a:cs typeface="Calibri" panose="020F0502020204030204" pitchFamily="34" charset="0"/>
              </a:rPr>
              <a:t>: İncelenecek objenin uzun eksenine dik doğrultuda alınan kesitlerdir.</a:t>
            </a:r>
            <a:br>
              <a:rPr lang="tr-TR" sz="1600" dirty="0">
                <a:latin typeface="Calibri" panose="020F0502020204030204" pitchFamily="34" charset="0"/>
                <a:cs typeface="Calibri" panose="020F0502020204030204" pitchFamily="34" charset="0"/>
              </a:rPr>
            </a:br>
            <a:endParaRPr lang="tr-TR" sz="1600" dirty="0">
              <a:latin typeface="Calibri" panose="020F0502020204030204" pitchFamily="34" charset="0"/>
              <a:cs typeface="Calibri" panose="020F0502020204030204" pitchFamily="34" charset="0"/>
            </a:endParaRPr>
          </a:p>
          <a:p>
            <a:pPr algn="just">
              <a:lnSpc>
                <a:spcPct val="90000"/>
              </a:lnSpc>
            </a:pPr>
            <a:r>
              <a:rPr lang="tr-TR" sz="1600" b="1" u="sng" dirty="0">
                <a:latin typeface="Calibri" panose="020F0502020204030204" pitchFamily="34" charset="0"/>
                <a:cs typeface="Calibri" panose="020F0502020204030204" pitchFamily="34" charset="0"/>
              </a:rPr>
              <a:t>Boyuna Kesit Alma: </a:t>
            </a:r>
            <a:r>
              <a:rPr lang="tr-TR" sz="1600" dirty="0">
                <a:latin typeface="Calibri" panose="020F0502020204030204" pitchFamily="34" charset="0"/>
                <a:cs typeface="Calibri" panose="020F0502020204030204" pitchFamily="34" charset="0"/>
              </a:rPr>
              <a:t>Kesit alınacak objenin uzun eksenine paralel doğrultuda  alınan kesitlerdir. Bu da kendi arasında ikiye ayrılır.</a:t>
            </a:r>
          </a:p>
          <a:p>
            <a:pPr algn="just">
              <a:lnSpc>
                <a:spcPct val="90000"/>
              </a:lnSpc>
            </a:pPr>
            <a:r>
              <a:rPr lang="tr-TR" sz="1600" b="1" u="sng" dirty="0" err="1">
                <a:latin typeface="Calibri" panose="020F0502020204030204" pitchFamily="34" charset="0"/>
                <a:cs typeface="Calibri" panose="020F0502020204030204" pitchFamily="34" charset="0"/>
              </a:rPr>
              <a:t>Radyal</a:t>
            </a:r>
            <a:r>
              <a:rPr lang="tr-TR" sz="1600" b="1" u="sng" dirty="0">
                <a:latin typeface="Calibri" panose="020F0502020204030204" pitchFamily="34" charset="0"/>
                <a:cs typeface="Calibri" panose="020F0502020204030204" pitchFamily="34" charset="0"/>
              </a:rPr>
              <a:t> Kesitler: </a:t>
            </a:r>
            <a:r>
              <a:rPr lang="tr-TR" sz="1600" dirty="0">
                <a:latin typeface="Calibri" panose="020F0502020204030204" pitchFamily="34" charset="0"/>
                <a:cs typeface="Calibri" panose="020F0502020204030204" pitchFamily="34" charset="0"/>
              </a:rPr>
              <a:t>Kesit alınan objenin merkezinden geçen boyuna kesitlerdir.</a:t>
            </a:r>
          </a:p>
          <a:p>
            <a:pPr algn="just">
              <a:lnSpc>
                <a:spcPct val="90000"/>
              </a:lnSpc>
            </a:pPr>
            <a:r>
              <a:rPr lang="tr-TR" sz="1600" b="1" u="sng" dirty="0" err="1">
                <a:latin typeface="Calibri" panose="020F0502020204030204" pitchFamily="34" charset="0"/>
                <a:cs typeface="Calibri" panose="020F0502020204030204" pitchFamily="34" charset="0"/>
              </a:rPr>
              <a:t>Teğetsel</a:t>
            </a:r>
            <a:r>
              <a:rPr lang="tr-TR" sz="1600" b="1" u="sng" dirty="0">
                <a:latin typeface="Calibri" panose="020F0502020204030204" pitchFamily="34" charset="0"/>
                <a:cs typeface="Calibri" panose="020F0502020204030204" pitchFamily="34" charset="0"/>
              </a:rPr>
              <a:t> Kesitler</a:t>
            </a:r>
            <a:r>
              <a:rPr lang="tr-TR" sz="1600" dirty="0">
                <a:latin typeface="Calibri" panose="020F0502020204030204" pitchFamily="34" charset="0"/>
                <a:cs typeface="Calibri" panose="020F0502020204030204" pitchFamily="34" charset="0"/>
              </a:rPr>
              <a:t>: İncelenecek objenin yüzeyine teğet geçen boyuna kesitlerdir.</a:t>
            </a:r>
          </a:p>
          <a:p>
            <a:pPr algn="just">
              <a:lnSpc>
                <a:spcPct val="90000"/>
              </a:lnSpc>
            </a:pPr>
            <a:r>
              <a:rPr lang="tr-TR" sz="1600" b="1" u="sng" dirty="0">
                <a:latin typeface="Calibri" panose="020F0502020204030204" pitchFamily="34" charset="0"/>
                <a:cs typeface="Calibri" panose="020F0502020204030204" pitchFamily="34" charset="0"/>
              </a:rPr>
              <a:t>Yüzeysel Kesit Alma</a:t>
            </a:r>
            <a:r>
              <a:rPr lang="tr-TR" sz="1600" dirty="0">
                <a:latin typeface="Calibri" panose="020F0502020204030204" pitchFamily="34" charset="0"/>
                <a:cs typeface="Calibri" panose="020F0502020204030204" pitchFamily="34" charset="0"/>
              </a:rPr>
              <a:t>: Uygulamada </a:t>
            </a:r>
            <a:r>
              <a:rPr lang="tr-TR" sz="1600" dirty="0" err="1">
                <a:latin typeface="Calibri" panose="020F0502020204030204" pitchFamily="34" charset="0"/>
                <a:cs typeface="Calibri" panose="020F0502020204030204" pitchFamily="34" charset="0"/>
              </a:rPr>
              <a:t>teğetsel</a:t>
            </a:r>
            <a:r>
              <a:rPr lang="tr-TR" sz="1600" dirty="0">
                <a:latin typeface="Calibri" panose="020F0502020204030204" pitchFamily="34" charset="0"/>
                <a:cs typeface="Calibri" panose="020F0502020204030204" pitchFamily="34" charset="0"/>
              </a:rPr>
              <a:t> kesite benzerlik gösteren ve materyalin kabuk veya dış yüzeyinden sıyırma şeklinde alman kesitlerdir.</a:t>
            </a:r>
          </a:p>
          <a:p>
            <a:pPr algn="just">
              <a:lnSpc>
                <a:spcPct val="90000"/>
              </a:lnSpc>
            </a:pPr>
            <a:endParaRPr lang="tr-TR" sz="1600" dirty="0">
              <a:latin typeface="Calibri" panose="020F0502020204030204" pitchFamily="34" charset="0"/>
              <a:cs typeface="Calibri" panose="020F0502020204030204" pitchFamily="34" charset="0"/>
            </a:endParaRPr>
          </a:p>
        </p:txBody>
      </p:sp>
      <p:pic>
        <p:nvPicPr>
          <p:cNvPr id="1026" name="Picture 2" descr="BOTANİK LABORATUVARI">
            <a:extLst>
              <a:ext uri="{FF2B5EF4-FFF2-40B4-BE49-F238E27FC236}">
                <a16:creationId xmlns:a16="http://schemas.microsoft.com/office/drawing/2014/main" id="{F3663938-3835-45F1-8723-29B9F4A7B38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92499" y="2090165"/>
            <a:ext cx="3547635" cy="3014789"/>
          </a:xfrm>
          <a:prstGeom prst="rect">
            <a:avLst/>
          </a:prstGeom>
          <a:noFill/>
          <a:extLst>
            <a:ext uri="{909E8E84-426E-40DD-AFC4-6F175D3DCCD1}">
              <a14:hiddenFill xmlns:a14="http://schemas.microsoft.com/office/drawing/2010/main">
                <a:solidFill>
                  <a:srgbClr val="FFFFFF"/>
                </a:solidFill>
              </a14:hiddenFill>
            </a:ext>
          </a:extLst>
        </p:spPr>
      </p:pic>
      <p:sp>
        <p:nvSpPr>
          <p:cNvPr id="75"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534048"/>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201003"/>
            <a:ext cx="10515600" cy="4975960"/>
          </a:xfrm>
        </p:spPr>
        <p:txBody>
          <a:bodyPr>
            <a:normAutofit/>
          </a:bodyPr>
          <a:lstStyle/>
          <a:p>
            <a:pPr algn="just"/>
            <a:r>
              <a:rPr lang="tr-TR" sz="2400" dirty="0"/>
              <a:t>Amacına uygun olarak alınan bu kesitler ya geçici ya da sürekli preparat haline getirilerek incelenir. Bu kesitler alınırken çalışmanın amacına uygun olması gerekir. </a:t>
            </a:r>
          </a:p>
          <a:p>
            <a:pPr algn="just"/>
            <a:endParaRPr lang="tr-TR" sz="2400" dirty="0"/>
          </a:p>
          <a:p>
            <a:pPr algn="just"/>
            <a:r>
              <a:rPr lang="tr-TR" sz="2400" dirty="0"/>
              <a:t>Lam üzerine uygun pozisyonda yerleştirilen objenin üzerine bir damla su (kuru objelerde) ilave edilir. Üzerine lamel kapatılır. Hazırlanmış bu yapıya </a:t>
            </a:r>
            <a:r>
              <a:rPr lang="tr-TR" sz="2400" b="1" dirty="0"/>
              <a:t>preparat</a:t>
            </a:r>
            <a:r>
              <a:rPr lang="tr-TR" sz="2400" dirty="0"/>
              <a:t> denir. Preparat daha sonra  mikroskop altında incelenir. </a:t>
            </a:r>
          </a:p>
        </p:txBody>
      </p:sp>
    </p:spTree>
    <p:extLst>
      <p:ext uri="{BB962C8B-B14F-4D97-AF65-F5344CB8AC3E}">
        <p14:creationId xmlns:p14="http://schemas.microsoft.com/office/powerpoint/2010/main" val="3602048015"/>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6148" name="Picture 4" descr="Bitki hücre yapısının mikroskopta incelenmesi - Genel Biyoloji Laboratuvarı">
            <a:extLst>
              <a:ext uri="{FF2B5EF4-FFF2-40B4-BE49-F238E27FC236}">
                <a16:creationId xmlns:a16="http://schemas.microsoft.com/office/drawing/2014/main" id="{B75F1069-1CB0-4D20-8B02-AE0B6FE837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62" r="-1" b="17582"/>
          <a:stretch/>
        </p:blipFill>
        <p:spPr bwMode="auto">
          <a:xfrm>
            <a:off x="4485555" y="10"/>
            <a:ext cx="7706444" cy="342899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BİTKİ MORFOLOJİSİ VE ANATOMİSİ YAPRAK ANATOMİSİ - ppt indir">
            <a:extLst>
              <a:ext uri="{FF2B5EF4-FFF2-40B4-BE49-F238E27FC236}">
                <a16:creationId xmlns:a16="http://schemas.microsoft.com/office/drawing/2014/main" id="{412B03D7-3F42-4BF7-AB62-EB209184EE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878" r="-1" b="10795"/>
          <a:stretch/>
        </p:blipFill>
        <p:spPr bwMode="auto">
          <a:xfrm>
            <a:off x="4485557" y="3429000"/>
            <a:ext cx="7706443" cy="3429000"/>
          </a:xfrm>
          <a:prstGeom prst="rect">
            <a:avLst/>
          </a:prstGeom>
          <a:noFill/>
          <a:extLst>
            <a:ext uri="{909E8E84-426E-40DD-AFC4-6F175D3DCCD1}">
              <a14:hiddenFill xmlns:a14="http://schemas.microsoft.com/office/drawing/2010/main">
                <a:solidFill>
                  <a:srgbClr val="FFFFFF"/>
                </a:solidFill>
              </a14:hiddenFill>
            </a:ext>
          </a:extLst>
        </p:spPr>
      </p:pic>
      <p:sp useBgFill="1">
        <p:nvSpPr>
          <p:cNvPr id="73" name="Freeform: Shape 72">
            <a:extLst>
              <a:ext uri="{FF2B5EF4-FFF2-40B4-BE49-F238E27FC236}">
                <a16:creationId xmlns:a16="http://schemas.microsoft.com/office/drawing/2014/main" id="{23C7736A-5A08-4021-9AB6-390DFF50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8170246" cy="6858000"/>
          </a:xfrm>
          <a:custGeom>
            <a:avLst/>
            <a:gdLst>
              <a:gd name="connsiteX0" fmla="*/ 4738960 w 8170246"/>
              <a:gd name="connsiteY0" fmla="*/ 0 h 6858000"/>
              <a:gd name="connsiteX1" fmla="*/ 4862151 w 8170246"/>
              <a:gd name="connsiteY1" fmla="*/ 0 h 6858000"/>
              <a:gd name="connsiteX2" fmla="*/ 8088169 w 8170246"/>
              <a:gd name="connsiteY2" fmla="*/ 3226735 h 6858000"/>
              <a:gd name="connsiteX3" fmla="*/ 8088169 w 8170246"/>
              <a:gd name="connsiteY3" fmla="*/ 3626507 h 6858000"/>
              <a:gd name="connsiteX4" fmla="*/ 4857393 w 8170246"/>
              <a:gd name="connsiteY4" fmla="*/ 6858000 h 6858000"/>
              <a:gd name="connsiteX5" fmla="*/ 4783581 w 8170246"/>
              <a:gd name="connsiteY5" fmla="*/ 6858000 h 6858000"/>
              <a:gd name="connsiteX6" fmla="*/ 4734202 w 8170246"/>
              <a:gd name="connsiteY6" fmla="*/ 6858000 h 6858000"/>
              <a:gd name="connsiteX7" fmla="*/ 7964978 w 8170246"/>
              <a:gd name="connsiteY7" fmla="*/ 3626507 h 6858000"/>
              <a:gd name="connsiteX8" fmla="*/ 7964978 w 8170246"/>
              <a:gd name="connsiteY8" fmla="*/ 3226735 h 6858000"/>
              <a:gd name="connsiteX9" fmla="*/ 4738960 w 8170246"/>
              <a:gd name="connsiteY9" fmla="*/ 0 h 6858000"/>
              <a:gd name="connsiteX10" fmla="*/ 0 w 8170246"/>
              <a:gd name="connsiteY10" fmla="*/ 0 h 6858000"/>
              <a:gd name="connsiteX11" fmla="*/ 98791 w 8170246"/>
              <a:gd name="connsiteY11" fmla="*/ 0 h 6858000"/>
              <a:gd name="connsiteX12" fmla="*/ 4456718 w 8170246"/>
              <a:gd name="connsiteY12" fmla="*/ 0 h 6858000"/>
              <a:gd name="connsiteX13" fmla="*/ 4603489 w 8170246"/>
              <a:gd name="connsiteY13" fmla="*/ 0 h 6858000"/>
              <a:gd name="connsiteX14" fmla="*/ 7829507 w 8170246"/>
              <a:gd name="connsiteY14" fmla="*/ 3226735 h 6858000"/>
              <a:gd name="connsiteX15" fmla="*/ 7829507 w 8170246"/>
              <a:gd name="connsiteY15" fmla="*/ 3626507 h 6858000"/>
              <a:gd name="connsiteX16" fmla="*/ 4598731 w 8170246"/>
              <a:gd name="connsiteY16" fmla="*/ 6858000 h 6858000"/>
              <a:gd name="connsiteX17" fmla="*/ 4540663 w 8170246"/>
              <a:gd name="connsiteY17" fmla="*/ 6858000 h 6858000"/>
              <a:gd name="connsiteX18" fmla="*/ 133398 w 8170246"/>
              <a:gd name="connsiteY18" fmla="*/ 6858000 h 6858000"/>
              <a:gd name="connsiteX19" fmla="*/ 0 w 8170246"/>
              <a:gd name="connsiteY1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70246" h="6858000">
                <a:moveTo>
                  <a:pt x="4738960" y="0"/>
                </a:moveTo>
                <a:lnTo>
                  <a:pt x="4862151" y="0"/>
                </a:lnTo>
                <a:cubicBezTo>
                  <a:pt x="4862151" y="0"/>
                  <a:pt x="4862151" y="0"/>
                  <a:pt x="8088169" y="3226735"/>
                </a:cubicBezTo>
                <a:cubicBezTo>
                  <a:pt x="8197606" y="3336196"/>
                  <a:pt x="8197606" y="3517045"/>
                  <a:pt x="8088169" y="3626507"/>
                </a:cubicBezTo>
                <a:cubicBezTo>
                  <a:pt x="8088169" y="3626507"/>
                  <a:pt x="8088169" y="3626507"/>
                  <a:pt x="4857393" y="6858000"/>
                </a:cubicBezTo>
                <a:cubicBezTo>
                  <a:pt x="4857393" y="6858000"/>
                  <a:pt x="4857393" y="6858000"/>
                  <a:pt x="4783581" y="6858000"/>
                </a:cubicBezTo>
                <a:lnTo>
                  <a:pt x="4734202" y="6858000"/>
                </a:lnTo>
                <a:cubicBezTo>
                  <a:pt x="7964978" y="3626507"/>
                  <a:pt x="7964978" y="3626507"/>
                  <a:pt x="7964978" y="3626507"/>
                </a:cubicBezTo>
                <a:cubicBezTo>
                  <a:pt x="8074415" y="3517045"/>
                  <a:pt x="8074415" y="3336196"/>
                  <a:pt x="7964978" y="3226735"/>
                </a:cubicBezTo>
                <a:cubicBezTo>
                  <a:pt x="4738960" y="0"/>
                  <a:pt x="4738960" y="0"/>
                  <a:pt x="4738960" y="0"/>
                </a:cubicBezTo>
                <a:close/>
                <a:moveTo>
                  <a:pt x="0" y="0"/>
                </a:moveTo>
                <a:lnTo>
                  <a:pt x="98791" y="0"/>
                </a:lnTo>
                <a:cubicBezTo>
                  <a:pt x="1075904" y="0"/>
                  <a:pt x="2469401" y="0"/>
                  <a:pt x="4456718" y="0"/>
                </a:cubicBezTo>
                <a:lnTo>
                  <a:pt x="4603489" y="0"/>
                </a:lnTo>
                <a:cubicBezTo>
                  <a:pt x="4603489" y="0"/>
                  <a:pt x="4603489" y="0"/>
                  <a:pt x="7829507" y="3226735"/>
                </a:cubicBezTo>
                <a:cubicBezTo>
                  <a:pt x="7938944" y="3336196"/>
                  <a:pt x="7938944" y="3517045"/>
                  <a:pt x="7829507" y="3626507"/>
                </a:cubicBezTo>
                <a:cubicBezTo>
                  <a:pt x="7829507" y="3626507"/>
                  <a:pt x="7829507" y="3626507"/>
                  <a:pt x="4598731" y="6858000"/>
                </a:cubicBezTo>
                <a:lnTo>
                  <a:pt x="4540663" y="6858000"/>
                </a:lnTo>
                <a:cubicBezTo>
                  <a:pt x="4077749" y="6858000"/>
                  <a:pt x="2938270" y="6858000"/>
                  <a:pt x="133398" y="6858000"/>
                </a:cubicBezTo>
                <a:lnTo>
                  <a:pt x="0" y="6858000"/>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dirty="0"/>
          </a:p>
        </p:txBody>
      </p:sp>
      <p:sp>
        <p:nvSpPr>
          <p:cNvPr id="75" name="Rectangle 74">
            <a:extLst>
              <a:ext uri="{FF2B5EF4-FFF2-40B4-BE49-F238E27FC236}">
                <a16:creationId xmlns:a16="http://schemas.microsoft.com/office/drawing/2014/main" id="{433DF4D3-8A35-461A-ABE0-F56B78A13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İçerik Yer Tutucusu 2"/>
          <p:cNvSpPr>
            <a:spLocks noGrp="1"/>
          </p:cNvSpPr>
          <p:nvPr>
            <p:ph idx="1"/>
          </p:nvPr>
        </p:nvSpPr>
        <p:spPr>
          <a:xfrm>
            <a:off x="770963" y="1540189"/>
            <a:ext cx="4625882" cy="3777622"/>
          </a:xfrm>
        </p:spPr>
        <p:txBody>
          <a:bodyPr>
            <a:normAutofit fontScale="92500" lnSpcReduction="20000"/>
          </a:bodyPr>
          <a:lstStyle/>
          <a:p>
            <a:pPr marL="0" indent="0">
              <a:buNone/>
            </a:pPr>
            <a:endParaRPr lang="tr-TR" b="1" dirty="0"/>
          </a:p>
          <a:p>
            <a:r>
              <a:rPr lang="tr-TR" b="1" dirty="0">
                <a:hlinkClick r:id="rId4"/>
              </a:rPr>
              <a:t>https://www.youtube.com/watch?v=SUo2fHZaZCU&amp;ab_channel=FresnoState</a:t>
            </a:r>
          </a:p>
          <a:p>
            <a:r>
              <a:rPr lang="tr-TR" b="1" dirty="0">
                <a:hlinkClick r:id="rId4"/>
              </a:rPr>
              <a:t>https://www.jove.com/v/5041/introduction-to-light-microscopy</a:t>
            </a:r>
            <a:endParaRPr lang="tr-TR" b="1" dirty="0"/>
          </a:p>
          <a:p>
            <a:r>
              <a:rPr lang="tr-TR" b="1" dirty="0">
                <a:hlinkClick r:id="rId5"/>
              </a:rPr>
              <a:t>https://www.jove.com/v/5039/histological-sample-preparation-for-light-microscopy</a:t>
            </a:r>
            <a:endParaRPr lang="tr-TR" b="1" dirty="0"/>
          </a:p>
          <a:p>
            <a:r>
              <a:rPr lang="tr-TR" b="1" dirty="0"/>
              <a:t>Deney</a:t>
            </a:r>
          </a:p>
          <a:p>
            <a:r>
              <a:rPr lang="tr-TR" b="1" dirty="0"/>
              <a:t>HAZIR PREPARAT GÖRÜNTÜSÜNE BAKMAK </a:t>
            </a:r>
          </a:p>
          <a:p>
            <a:r>
              <a:rPr lang="tr-TR" b="1" dirty="0"/>
              <a:t>ENİNE KESİT ALIP MİKROSKOPTA GÖRÜNTÜ AYARLAMAK</a:t>
            </a:r>
          </a:p>
        </p:txBody>
      </p:sp>
    </p:spTree>
    <p:extLst>
      <p:ext uri="{BB962C8B-B14F-4D97-AF65-F5344CB8AC3E}">
        <p14:creationId xmlns:p14="http://schemas.microsoft.com/office/powerpoint/2010/main" val="1766284995"/>
      </p:ext>
    </p:extLst>
  </p:cSld>
  <p:clrMapOvr>
    <a:masterClrMapping/>
  </p:clrMapOvr>
  <p:transition spd="slow">
    <p:push dir="u"/>
  </p:transition>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1653</Words>
  <Application>Microsoft Office PowerPoint</Application>
  <PresentationFormat>Geniş ekran</PresentationFormat>
  <Paragraphs>144</Paragraphs>
  <Slides>34</Slides>
  <Notes>2</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34</vt:i4>
      </vt:variant>
    </vt:vector>
  </HeadingPairs>
  <TitlesOfParts>
    <vt:vector size="43" baseType="lpstr">
      <vt:lpstr>Algerian</vt:lpstr>
      <vt:lpstr>Arial</vt:lpstr>
      <vt:lpstr>Arial Black</vt:lpstr>
      <vt:lpstr>Calibri</vt:lpstr>
      <vt:lpstr>Century Gothic</vt:lpstr>
      <vt:lpstr>Times New Roman</vt:lpstr>
      <vt:lpstr>TimesNewRomanPSMT</vt:lpstr>
      <vt:lpstr>Wingdings 3</vt:lpstr>
      <vt:lpstr>Duman</vt:lpstr>
      <vt:lpstr>GENEL BİYOLOJİ LAB I </vt:lpstr>
      <vt:lpstr>PowerPoint Sunusu</vt:lpstr>
      <vt:lpstr>PowerPoint Sunusu</vt:lpstr>
      <vt:lpstr>PowerPoint Sunusu</vt:lpstr>
      <vt:lpstr>PowerPoint Sunusu</vt:lpstr>
      <vt:lpstr>PowerPoint Sunusu</vt:lpstr>
      <vt:lpstr>Mekanik Kısım: 1) Preparat Tablası </vt:lpstr>
      <vt:lpstr>PowerPoint Sunusu</vt:lpstr>
      <vt:lpstr>PowerPoint Sunusu</vt:lpstr>
      <vt:lpstr>2)Objektif ve Objektif Çeşitleri</vt:lpstr>
      <vt:lpstr>PowerPoint Sunusu</vt:lpstr>
      <vt:lpstr>PowerPoint Sunusu</vt:lpstr>
      <vt:lpstr>3)Kondansör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3. Faz Kontrast Mikroskobu</vt:lpstr>
      <vt:lpstr>PowerPoint Sunusu</vt:lpstr>
      <vt:lpstr>PowerPoint Sunusu</vt:lpstr>
      <vt:lpstr>PowerPoint Sunusu</vt:lpstr>
      <vt:lpstr>PowerPoint Sunusu</vt:lpstr>
      <vt:lpstr>PowerPoint Sunusu</vt:lpstr>
      <vt:lpstr>PowerPoint Sunusu</vt:lpstr>
      <vt:lpstr>PowerPoint Sunusu</vt:lpstr>
      <vt:lpstr>Kesit alma yöntemleri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GENEL BİYOLOJİ LAB I </dc:title>
  <dc:creator>sevgenilkay@gmail.com</dc:creator>
  <cp:lastModifiedBy>sevgenilkay@gmail.com</cp:lastModifiedBy>
  <cp:revision>6</cp:revision>
  <dcterms:created xsi:type="dcterms:W3CDTF">2020-10-19T10:21:54Z</dcterms:created>
  <dcterms:modified xsi:type="dcterms:W3CDTF">2020-10-19T10:38:25Z</dcterms:modified>
</cp:coreProperties>
</file>