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296" r:id="rId4"/>
    <p:sldId id="297" r:id="rId5"/>
    <p:sldId id="298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1" r:id="rId16"/>
    <p:sldId id="267" r:id="rId17"/>
    <p:sldId id="268" r:id="rId18"/>
    <p:sldId id="291" r:id="rId19"/>
    <p:sldId id="269" r:id="rId20"/>
    <p:sldId id="278" r:id="rId21"/>
    <p:sldId id="292" r:id="rId22"/>
    <p:sldId id="270" r:id="rId23"/>
    <p:sldId id="280" r:id="rId24"/>
    <p:sldId id="289" r:id="rId25"/>
    <p:sldId id="272" r:id="rId26"/>
    <p:sldId id="273" r:id="rId27"/>
    <p:sldId id="279" r:id="rId28"/>
    <p:sldId id="293" r:id="rId29"/>
    <p:sldId id="294" r:id="rId30"/>
    <p:sldId id="274" r:id="rId31"/>
    <p:sldId id="275" r:id="rId32"/>
    <p:sldId id="276" r:id="rId33"/>
    <p:sldId id="277" r:id="rId34"/>
    <p:sldId id="283" r:id="rId35"/>
    <p:sldId id="281" r:id="rId36"/>
    <p:sldId id="282" r:id="rId37"/>
    <p:sldId id="290" r:id="rId38"/>
    <p:sldId id="284" r:id="rId39"/>
    <p:sldId id="285" r:id="rId40"/>
    <p:sldId id="286" r:id="rId41"/>
    <p:sldId id="287" r:id="rId4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5229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3560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2422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381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2262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1249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6673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4903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9189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7036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4CD7-3626-4101-9A5F-A519C0FE6F97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714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24CD7-3626-4101-9A5F-A519C0FE6F97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DD647-725B-4883-B8CF-9A91A67E32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8843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hyperlink" Target="https://www.youtube.com/watch?v=ViBJMfBmSXo&amp;ab_channel=Solution-Pharmacy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GlCOQijkIKc&amp;ab_channel=BeyondtheBeanSeed" TargetMode="External"/><Relationship Id="rId5" Type="http://schemas.openxmlformats.org/officeDocument/2006/relationships/hyperlink" Target="https://www.youtube.com/watch?v=biGYmUPQaoA&amp;ab_channel=Solution-Pharmacy" TargetMode="External"/><Relationship Id="rId4" Type="http://schemas.openxmlformats.org/officeDocument/2006/relationships/hyperlink" Target="https://www.youtube.com/watch?v=9nxoSRasq2Q&amp;ab_channel=Sci-Insp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3d renderings of an animal cell and a bacterial cell with internal structures">
            <a:extLst>
              <a:ext uri="{FF2B5EF4-FFF2-40B4-BE49-F238E27FC236}">
                <a16:creationId xmlns:a16="http://schemas.microsoft.com/office/drawing/2014/main" id="{017E630F-337D-46F6-99CF-A7A4C72C6E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3" b="21275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0"/>
            <a:ext cx="9758516" cy="2900518"/>
          </a:xfrm>
        </p:spPr>
        <p:txBody>
          <a:bodyPr>
            <a:normAutofit/>
          </a:bodyPr>
          <a:lstStyle/>
          <a:p>
            <a:r>
              <a:rPr lang="tr-TR" sz="5100" b="1" dirty="0">
                <a:solidFill>
                  <a:srgbClr val="FFFFFF"/>
                </a:solidFill>
              </a:rPr>
              <a:t>DERS 3 </a:t>
            </a:r>
            <a:br>
              <a:rPr lang="tr-TR" sz="5100" b="1" dirty="0">
                <a:solidFill>
                  <a:srgbClr val="FFFFFF"/>
                </a:solidFill>
              </a:rPr>
            </a:br>
            <a:r>
              <a:rPr lang="tr-TR" sz="5100" b="1" dirty="0">
                <a:solidFill>
                  <a:srgbClr val="FFFFFF"/>
                </a:solidFill>
              </a:rPr>
              <a:t>PROKARYOT VE ÖKARYOT CANLILAR</a:t>
            </a:r>
            <a:br>
              <a:rPr lang="tr-TR" sz="5100" b="1" dirty="0">
                <a:solidFill>
                  <a:srgbClr val="FFFFFF"/>
                </a:solidFill>
              </a:rPr>
            </a:br>
            <a:endParaRPr lang="tr-TR" sz="5100" b="1" dirty="0">
              <a:solidFill>
                <a:srgbClr val="FFFFFF"/>
              </a:solidFill>
            </a:endParaRPr>
          </a:p>
        </p:txBody>
      </p:sp>
      <p:sp>
        <p:nvSpPr>
          <p:cNvPr id="8" name="Unvan 1">
            <a:extLst>
              <a:ext uri="{FF2B5EF4-FFF2-40B4-BE49-F238E27FC236}">
                <a16:creationId xmlns:a16="http://schemas.microsoft.com/office/drawing/2014/main" id="{FB653E41-67F5-424A-9746-EE596B649253}"/>
              </a:ext>
            </a:extLst>
          </p:cNvPr>
          <p:cNvSpPr>
            <a:spLocks noGrp="1"/>
          </p:cNvSpPr>
          <p:nvPr/>
        </p:nvSpPr>
        <p:spPr>
          <a:xfrm>
            <a:off x="833331" y="657137"/>
            <a:ext cx="11139854" cy="9304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</a:rPr>
              <a:t>GENEL BİYOLOJİ LAB I </a:t>
            </a:r>
            <a:endParaRPr lang="tr-T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3304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A40E215-14C5-4963-BA41-59C53AD63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659" y="65316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HÜCRE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983135C4-87EE-4981-8B80-47A9FF5E9431}"/>
              </a:ext>
            </a:extLst>
          </p:cNvPr>
          <p:cNvSpPr/>
          <p:nvPr/>
        </p:nvSpPr>
        <p:spPr>
          <a:xfrm>
            <a:off x="950740" y="1436134"/>
            <a:ext cx="985324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>
                <a:solidFill>
                  <a:srgbClr val="333333"/>
                </a:solidFill>
                <a:latin typeface="Source Sans Pro" panose="020B0604020202020204" pitchFamily="34" charset="0"/>
              </a:rPr>
              <a:t>Yaşayan tüm canlılar biyolojik yapının, çoğalmanın ve biyolojik işlevin en küçük birimi olan hücrelerden oluşmuştur. Tüm hücreler ortak evrensel özelliklere sahip olup </a:t>
            </a:r>
            <a:r>
              <a:rPr lang="tr-TR" dirty="0" err="1">
                <a:solidFill>
                  <a:srgbClr val="333333"/>
                </a:solidFill>
                <a:latin typeface="Source Sans Pro" panose="020B0604020202020204" pitchFamily="34" charset="0"/>
              </a:rPr>
              <a:t>Prokaryot</a:t>
            </a:r>
            <a:r>
              <a:rPr lang="tr-TR" dirty="0">
                <a:solidFill>
                  <a:srgbClr val="333333"/>
                </a:solidFill>
                <a:latin typeface="Source Sans Pro" panose="020B0604020202020204" pitchFamily="34" charset="0"/>
              </a:rPr>
              <a:t> ve </a:t>
            </a:r>
            <a:r>
              <a:rPr lang="tr-TR" dirty="0" err="1">
                <a:solidFill>
                  <a:srgbClr val="333333"/>
                </a:solidFill>
                <a:latin typeface="Source Sans Pro" panose="020B0604020202020204" pitchFamily="34" charset="0"/>
              </a:rPr>
              <a:t>Ökaryot</a:t>
            </a:r>
            <a:r>
              <a:rPr lang="tr-TR" dirty="0">
                <a:solidFill>
                  <a:srgbClr val="333333"/>
                </a:solidFill>
                <a:latin typeface="Source Sans Pro" panose="020B0604020202020204" pitchFamily="34" charset="0"/>
              </a:rPr>
              <a:t> hücreler olarak iki sınıfa ayrılırlar. </a:t>
            </a:r>
          </a:p>
          <a:p>
            <a:pPr algn="just"/>
            <a:endParaRPr lang="tr-TR" dirty="0">
              <a:solidFill>
                <a:srgbClr val="333333"/>
              </a:solidFill>
              <a:latin typeface="Source Sans Pro" panose="020B0604020202020204" pitchFamily="34" charset="0"/>
            </a:endParaRPr>
          </a:p>
          <a:p>
            <a:pPr algn="just"/>
            <a:r>
              <a:rPr lang="tr-TR" dirty="0"/>
              <a:t> Hücre kelimesi ilk olarak Robert HOOKE tarafından kullanılmıştır. </a:t>
            </a:r>
            <a:r>
              <a:rPr lang="tr-TR" dirty="0" err="1"/>
              <a:t>Rober</a:t>
            </a:r>
            <a:r>
              <a:rPr lang="tr-TR" dirty="0"/>
              <a:t> HOOKE şişe mantarını mikroskop altında incelemiş ve gözlemelerini 1665 yılında yayınladığı “MICROGRAPHIA” adlı kitabında resmetmiştir.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HOOKE gözlemlerini rahiplerin odalarına benzetmiş ve odacık anlamına gelen Latince kökenli bir kelime olan “CELLULA” adını kullanmıştır. Ondan birkaç yıl sonra Hollandalı lens üreticisi </a:t>
            </a:r>
            <a:r>
              <a:rPr lang="tr-TR" dirty="0" err="1"/>
              <a:t>Antoni</a:t>
            </a:r>
            <a:r>
              <a:rPr lang="tr-TR" dirty="0"/>
              <a:t> Van LEEUWENHOEK, </a:t>
            </a:r>
            <a:r>
              <a:rPr lang="tr-TR" dirty="0" err="1"/>
              <a:t>HOOKE’ın</a:t>
            </a:r>
            <a:r>
              <a:rPr lang="tr-TR" dirty="0"/>
              <a:t> çalışmalarından etkilenmiş ve geliştirdiği mikroskopla </a:t>
            </a:r>
            <a:r>
              <a:rPr lang="tr-TR" dirty="0" err="1"/>
              <a:t>spermatozoonları</a:t>
            </a:r>
            <a:r>
              <a:rPr lang="tr-TR" dirty="0"/>
              <a:t>, </a:t>
            </a:r>
            <a:r>
              <a:rPr lang="tr-TR" dirty="0" err="1"/>
              <a:t>protozoonları</a:t>
            </a:r>
            <a:r>
              <a:rPr lang="tr-TR" dirty="0"/>
              <a:t> ve bakterileri inceleyerek bunlara mikroskobik hayvancık adını vermiştir. </a:t>
            </a:r>
          </a:p>
        </p:txBody>
      </p:sp>
    </p:spTree>
    <p:extLst>
      <p:ext uri="{BB962C8B-B14F-4D97-AF65-F5344CB8AC3E}">
        <p14:creationId xmlns:p14="http://schemas.microsoft.com/office/powerpoint/2010/main" val="3091556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8D5D156-2D7A-4EF5-8748-039AF1004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7329"/>
            <a:ext cx="10515600" cy="5123815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tr-TR" b="1" u="sng" dirty="0"/>
              <a:t>Hücrenin Genel Özellikleri?</a:t>
            </a:r>
          </a:p>
          <a:p>
            <a:pPr marL="0" indent="0" algn="just">
              <a:buNone/>
            </a:pPr>
            <a:endParaRPr lang="tr-TR" dirty="0"/>
          </a:p>
          <a:p>
            <a:pPr algn="just"/>
            <a:r>
              <a:rPr lang="tr-TR" dirty="0"/>
              <a:t>Tüm hücreler evrensel özelliklere sahiptirler.</a:t>
            </a:r>
          </a:p>
          <a:p>
            <a:pPr algn="just"/>
            <a:r>
              <a:rPr lang="tr-TR" dirty="0"/>
              <a:t> Örneğin; tüm hücreler seçici geçirgen bir zar olan </a:t>
            </a:r>
            <a:r>
              <a:rPr lang="tr-TR" b="1" dirty="0"/>
              <a:t>hücre zarı (plazma </a:t>
            </a:r>
            <a:r>
              <a:rPr lang="tr-TR" b="1" dirty="0" err="1"/>
              <a:t>membranı</a:t>
            </a:r>
            <a:r>
              <a:rPr lang="tr-TR" b="1" dirty="0"/>
              <a:t>)</a:t>
            </a:r>
            <a:r>
              <a:rPr lang="tr-TR" dirty="0"/>
              <a:t> ile çevrelenmiş durumdadırlar.</a:t>
            </a:r>
          </a:p>
          <a:p>
            <a:pPr algn="just"/>
            <a:r>
              <a:rPr lang="tr-TR" dirty="0"/>
              <a:t> Hücreler </a:t>
            </a:r>
            <a:r>
              <a:rPr lang="tr-TR" b="1" dirty="0"/>
              <a:t>kalıtsal bilgilerini DNA’larında</a:t>
            </a:r>
            <a:r>
              <a:rPr lang="tr-TR" dirty="0"/>
              <a:t> saklarlar. </a:t>
            </a:r>
          </a:p>
          <a:p>
            <a:pPr algn="just"/>
            <a:r>
              <a:rPr lang="tr-TR" dirty="0"/>
              <a:t>Aynı zamanda hücreler kalıtsal bilgilerini </a:t>
            </a:r>
            <a:r>
              <a:rPr lang="tr-TR" b="1" dirty="0"/>
              <a:t>RNA aracılığı ile </a:t>
            </a:r>
            <a:r>
              <a:rPr lang="tr-TR" b="1" dirty="0" err="1"/>
              <a:t>transkribe</a:t>
            </a:r>
            <a:r>
              <a:rPr lang="tr-TR" dirty="0"/>
              <a:t> ederler.</a:t>
            </a:r>
          </a:p>
          <a:p>
            <a:pPr algn="just"/>
            <a:r>
              <a:rPr lang="tr-TR" dirty="0"/>
              <a:t>Hücreler </a:t>
            </a:r>
            <a:r>
              <a:rPr lang="tr-TR" b="1" dirty="0"/>
              <a:t>katalizör olarak proteinleri</a:t>
            </a:r>
            <a:r>
              <a:rPr lang="tr-TR" dirty="0"/>
              <a:t> kullanırlar. </a:t>
            </a:r>
          </a:p>
          <a:p>
            <a:pPr algn="just"/>
            <a:r>
              <a:rPr lang="tr-TR" dirty="0"/>
              <a:t>Hücreler</a:t>
            </a:r>
            <a:r>
              <a:rPr lang="tr-TR" b="1" dirty="0"/>
              <a:t> </a:t>
            </a:r>
            <a:r>
              <a:rPr lang="tr-TR" b="1" dirty="0" err="1"/>
              <a:t>translasyon</a:t>
            </a:r>
            <a:r>
              <a:rPr lang="tr-TR" b="1" dirty="0"/>
              <a:t> yolu ile RNA’yı proteine </a:t>
            </a:r>
            <a:r>
              <a:rPr lang="tr-TR" dirty="0"/>
              <a:t>çevirirler. </a:t>
            </a:r>
          </a:p>
          <a:p>
            <a:pPr algn="just"/>
            <a:r>
              <a:rPr lang="tr-TR" dirty="0"/>
              <a:t>Hücreler kendi </a:t>
            </a:r>
            <a:r>
              <a:rPr lang="tr-TR" dirty="0" err="1"/>
              <a:t>metabolik</a:t>
            </a:r>
            <a:r>
              <a:rPr lang="tr-TR" dirty="0"/>
              <a:t> ve </a:t>
            </a:r>
            <a:r>
              <a:rPr lang="tr-TR" dirty="0" err="1"/>
              <a:t>hayatsal</a:t>
            </a:r>
            <a:r>
              <a:rPr lang="tr-TR" dirty="0"/>
              <a:t> faaliyetlerini devam ettirebilmek için </a:t>
            </a:r>
            <a:r>
              <a:rPr lang="tr-TR" b="1" dirty="0"/>
              <a:t>serbest enerjiye ihtiyaç</a:t>
            </a:r>
            <a:r>
              <a:rPr lang="tr-TR" dirty="0"/>
              <a:t> duyarlar. Bu enerjiyi bulundukları ortamdan ham materyali alarak kendileri sentezlerler. Bu sayede organize bir şekilde büyürler. </a:t>
            </a:r>
          </a:p>
          <a:p>
            <a:pPr algn="just"/>
            <a:r>
              <a:rPr lang="tr-TR" dirty="0"/>
              <a:t>Hücreler çevrelerinden gelen </a:t>
            </a:r>
            <a:r>
              <a:rPr lang="tr-TR" b="1" dirty="0"/>
              <a:t>uyartılara cevap verme</a:t>
            </a:r>
            <a:r>
              <a:rPr lang="tr-TR" dirty="0"/>
              <a:t> ve </a:t>
            </a:r>
            <a:r>
              <a:rPr lang="tr-TR" b="1" dirty="0"/>
              <a:t>çoğalma</a:t>
            </a:r>
            <a:r>
              <a:rPr lang="tr-TR" dirty="0"/>
              <a:t> yeteneğine de sahiptirler.</a:t>
            </a:r>
          </a:p>
          <a:p>
            <a:pPr marL="0" indent="0" algn="just">
              <a:buNone/>
            </a:pPr>
            <a:endParaRPr lang="tr-TR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tr-TR" b="1" dirty="0"/>
              <a:t>HÜCREYİ TİPLERİNE GÖRE SINIFLANDIRIRSAK;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err="1"/>
              <a:t>Prokaryot</a:t>
            </a:r>
            <a:r>
              <a:rPr lang="tr-TR" dirty="0"/>
              <a:t> ve </a:t>
            </a:r>
            <a:r>
              <a:rPr lang="tr-TR" dirty="0" err="1"/>
              <a:t>Ökaryot</a:t>
            </a:r>
            <a:r>
              <a:rPr lang="tr-TR" dirty="0"/>
              <a:t> olarak ikiye ayrılır.</a:t>
            </a:r>
          </a:p>
          <a:p>
            <a:pPr marL="0" indent="0" algn="just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70950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76513B1-64B7-4D49-9F52-8CDD7D2E5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9021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da-DK" b="1" dirty="0"/>
              <a:t>prokaryot</a:t>
            </a:r>
            <a:r>
              <a:rPr lang="da-DK" dirty="0"/>
              <a:t> (pro: ilkel, basit -karyot: çekirdek) </a:t>
            </a:r>
            <a:endParaRPr lang="tr-TR" dirty="0"/>
          </a:p>
          <a:p>
            <a:pPr marL="0" indent="0" algn="just">
              <a:buNone/>
            </a:pPr>
            <a:r>
              <a:rPr lang="tr-TR" b="1" dirty="0" err="1"/>
              <a:t>ökaryot</a:t>
            </a:r>
            <a:r>
              <a:rPr lang="tr-TR" dirty="0"/>
              <a:t> (</a:t>
            </a:r>
            <a:r>
              <a:rPr lang="tr-TR" dirty="0" err="1"/>
              <a:t>eu</a:t>
            </a:r>
            <a:r>
              <a:rPr lang="tr-TR" dirty="0"/>
              <a:t>: iyi, gelişmiş -</a:t>
            </a:r>
            <a:r>
              <a:rPr lang="tr-TR" dirty="0" err="1"/>
              <a:t>karyot</a:t>
            </a:r>
            <a:r>
              <a:rPr lang="tr-TR" dirty="0"/>
              <a:t>: çekirdek) 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>
              <a:buNone/>
            </a:pPr>
            <a:r>
              <a:rPr lang="tr-TR" b="1" dirty="0" err="1"/>
              <a:t>Karyon</a:t>
            </a:r>
            <a:br>
              <a:rPr lang="tr-TR" dirty="0"/>
            </a:br>
            <a:r>
              <a:rPr lang="tr-TR" dirty="0"/>
              <a:t>Grekçede "</a:t>
            </a:r>
            <a:r>
              <a:rPr lang="tr-TR" dirty="0" err="1"/>
              <a:t>karyon</a:t>
            </a:r>
            <a:r>
              <a:rPr lang="tr-TR" dirty="0"/>
              <a:t>" çekirdek demektir. "</a:t>
            </a:r>
            <a:r>
              <a:rPr lang="tr-TR" dirty="0" err="1"/>
              <a:t>eu</a:t>
            </a:r>
            <a:r>
              <a:rPr lang="tr-TR" dirty="0"/>
              <a:t>" öneki "gerçek", "</a:t>
            </a:r>
            <a:r>
              <a:rPr lang="tr-TR" dirty="0" err="1"/>
              <a:t>pro</a:t>
            </a:r>
            <a:r>
              <a:rPr lang="tr-TR" dirty="0"/>
              <a:t>" öneki "</a:t>
            </a:r>
            <a:r>
              <a:rPr lang="tr-TR" dirty="0" err="1"/>
              <a:t>öncü,ilkel</a:t>
            </a:r>
            <a:r>
              <a:rPr lang="tr-TR" dirty="0"/>
              <a:t>" anlamını verir. Bu sınıflandırma biçimine göre </a:t>
            </a:r>
            <a:r>
              <a:rPr lang="tr-TR" dirty="0" err="1"/>
              <a:t>ökaryot</a:t>
            </a:r>
            <a:r>
              <a:rPr lang="tr-TR" dirty="0"/>
              <a:t> hücrenin temel özelliği genetik malzemelerinin zarla çevrili bir  çekirdek içinde yer almasıdır. </a:t>
            </a:r>
            <a:r>
              <a:rPr lang="tr-TR" dirty="0" err="1"/>
              <a:t>Prokaryotlarda</a:t>
            </a:r>
            <a:r>
              <a:rPr lang="tr-TR" dirty="0"/>
              <a:t> ise kalıtım maddesi sitoplazma içerisine dağılmıştır.</a:t>
            </a:r>
          </a:p>
        </p:txBody>
      </p:sp>
    </p:spTree>
    <p:extLst>
      <p:ext uri="{BB962C8B-B14F-4D97-AF65-F5344CB8AC3E}">
        <p14:creationId xmlns:p14="http://schemas.microsoft.com/office/powerpoint/2010/main" val="111567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A977EB0B-B475-487F-AB00-DB689B16CDB5}"/>
              </a:ext>
            </a:extLst>
          </p:cNvPr>
          <p:cNvSpPr/>
          <p:nvPr/>
        </p:nvSpPr>
        <p:spPr>
          <a:xfrm>
            <a:off x="2414953" y="1305341"/>
            <a:ext cx="758717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dirty="0" err="1">
                <a:solidFill>
                  <a:srgbClr val="212529"/>
                </a:solidFill>
                <a:latin typeface="-apple-system"/>
              </a:rPr>
              <a:t>Prokaryot</a:t>
            </a:r>
            <a:r>
              <a:rPr lang="tr-TR" b="1" dirty="0">
                <a:solidFill>
                  <a:srgbClr val="212529"/>
                </a:solidFill>
                <a:latin typeface="-apple-system"/>
              </a:rPr>
              <a:t> ve </a:t>
            </a:r>
            <a:r>
              <a:rPr lang="tr-TR" b="1" dirty="0" err="1">
                <a:solidFill>
                  <a:srgbClr val="212529"/>
                </a:solidFill>
                <a:latin typeface="-apple-system"/>
              </a:rPr>
              <a:t>Ökaryot</a:t>
            </a:r>
            <a:endParaRPr lang="tr-TR" b="1" dirty="0">
              <a:solidFill>
                <a:srgbClr val="212529"/>
              </a:solidFill>
              <a:latin typeface="-apple-system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rgbClr val="212529"/>
                </a:solidFill>
                <a:latin typeface="-apple-system"/>
              </a:rPr>
              <a:t>Ortak özellikler</a:t>
            </a:r>
            <a:br>
              <a:rPr lang="tr-TR" dirty="0"/>
            </a:br>
            <a:r>
              <a:rPr lang="tr-TR" dirty="0">
                <a:solidFill>
                  <a:srgbClr val="212529"/>
                </a:solidFill>
                <a:latin typeface="-apple-system"/>
              </a:rPr>
              <a:t>DNA, hücre zarı, sitoplazma sıvısı ve ribozomlar </a:t>
            </a:r>
            <a:r>
              <a:rPr lang="tr-TR" dirty="0" err="1">
                <a:solidFill>
                  <a:srgbClr val="212529"/>
                </a:solidFill>
                <a:latin typeface="-apple-system"/>
              </a:rPr>
              <a:t>prokaryot</a:t>
            </a:r>
            <a:r>
              <a:rPr lang="tr-TR" dirty="0">
                <a:solidFill>
                  <a:srgbClr val="212529"/>
                </a:solidFill>
                <a:latin typeface="-apple-system"/>
              </a:rPr>
              <a:t> ve </a:t>
            </a:r>
            <a:r>
              <a:rPr lang="tr-TR" dirty="0" err="1">
                <a:solidFill>
                  <a:srgbClr val="212529"/>
                </a:solidFill>
                <a:latin typeface="-apple-system"/>
              </a:rPr>
              <a:t>ökaryot</a:t>
            </a:r>
            <a:r>
              <a:rPr lang="tr-TR" dirty="0">
                <a:solidFill>
                  <a:srgbClr val="212529"/>
                </a:solidFill>
                <a:latin typeface="-apple-system"/>
              </a:rPr>
              <a:t> hücrelerin sahip oldukları ortak yapılardır.</a:t>
            </a:r>
            <a:br>
              <a:rPr lang="tr-TR" dirty="0"/>
            </a:br>
            <a:br>
              <a:rPr lang="tr-TR" dirty="0"/>
            </a:br>
            <a:r>
              <a:rPr lang="tr-TR" dirty="0">
                <a:solidFill>
                  <a:srgbClr val="212529"/>
                </a:solidFill>
                <a:latin typeface="-apple-system"/>
              </a:rPr>
              <a:t>Bakteriler ve </a:t>
            </a:r>
            <a:r>
              <a:rPr lang="tr-TR" dirty="0" err="1">
                <a:solidFill>
                  <a:srgbClr val="212529"/>
                </a:solidFill>
                <a:latin typeface="-apple-system"/>
              </a:rPr>
              <a:t>arkebakteriler</a:t>
            </a:r>
            <a:r>
              <a:rPr lang="tr-TR" dirty="0">
                <a:solidFill>
                  <a:srgbClr val="212529"/>
                </a:solidFill>
                <a:latin typeface="-apple-system"/>
              </a:rPr>
              <a:t> dışındaki tüm canlılar </a:t>
            </a:r>
            <a:r>
              <a:rPr lang="tr-TR" dirty="0" err="1">
                <a:solidFill>
                  <a:srgbClr val="212529"/>
                </a:solidFill>
                <a:latin typeface="-apple-system"/>
              </a:rPr>
              <a:t>ökaryot</a:t>
            </a:r>
            <a:r>
              <a:rPr lang="tr-TR" dirty="0">
                <a:solidFill>
                  <a:srgbClr val="212529"/>
                </a:solidFill>
                <a:latin typeface="-apple-system"/>
              </a:rPr>
              <a:t> hücrelerden oluşur.</a:t>
            </a:r>
            <a:br>
              <a:rPr lang="tr-TR" dirty="0"/>
            </a:br>
            <a:br>
              <a:rPr lang="tr-TR" dirty="0"/>
            </a:br>
            <a:r>
              <a:rPr lang="tr-TR" b="1" dirty="0">
                <a:solidFill>
                  <a:srgbClr val="212529"/>
                </a:solidFill>
                <a:latin typeface="-apple-system"/>
              </a:rPr>
              <a:t>Farklı özellikler</a:t>
            </a:r>
            <a:br>
              <a:rPr lang="tr-TR" dirty="0"/>
            </a:br>
            <a:r>
              <a:rPr lang="tr-TR" dirty="0" err="1">
                <a:solidFill>
                  <a:srgbClr val="212529"/>
                </a:solidFill>
                <a:latin typeface="-apple-system"/>
              </a:rPr>
              <a:t>Prokaryot</a:t>
            </a:r>
            <a:r>
              <a:rPr lang="tr-TR" dirty="0">
                <a:solidFill>
                  <a:srgbClr val="212529"/>
                </a:solidFill>
                <a:latin typeface="-apple-system"/>
              </a:rPr>
              <a:t> ve </a:t>
            </a:r>
            <a:r>
              <a:rPr lang="tr-TR" dirty="0" err="1">
                <a:solidFill>
                  <a:srgbClr val="212529"/>
                </a:solidFill>
                <a:latin typeface="-apple-system"/>
              </a:rPr>
              <a:t>ökaryot</a:t>
            </a:r>
            <a:r>
              <a:rPr lang="tr-TR" dirty="0">
                <a:solidFill>
                  <a:srgbClr val="212529"/>
                </a:solidFill>
                <a:latin typeface="-apple-system"/>
              </a:rPr>
              <a:t> hücrelerin farklı özellikleri </a:t>
            </a:r>
            <a:r>
              <a:rPr lang="tr-TR" dirty="0" err="1">
                <a:solidFill>
                  <a:srgbClr val="212529"/>
                </a:solidFill>
                <a:latin typeface="-apple-system"/>
              </a:rPr>
              <a:t>şunlardır:Prokaryot</a:t>
            </a:r>
            <a:r>
              <a:rPr lang="tr-TR" dirty="0">
                <a:solidFill>
                  <a:srgbClr val="212529"/>
                </a:solidFill>
                <a:latin typeface="-apple-system"/>
              </a:rPr>
              <a:t> hücrelerde DNA sitoplazmada dağınık haldedir. </a:t>
            </a:r>
            <a:r>
              <a:rPr lang="tr-TR" dirty="0" err="1">
                <a:solidFill>
                  <a:srgbClr val="212529"/>
                </a:solidFill>
                <a:latin typeface="-apple-system"/>
              </a:rPr>
              <a:t>Ökaryot</a:t>
            </a:r>
            <a:r>
              <a:rPr lang="tr-TR" dirty="0">
                <a:solidFill>
                  <a:srgbClr val="212529"/>
                </a:solidFill>
                <a:latin typeface="-apple-system"/>
              </a:rPr>
              <a:t> hücrelerde DNA çekirdek zarının içinde yer alır.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 err="1">
                <a:solidFill>
                  <a:srgbClr val="212529"/>
                </a:solidFill>
                <a:latin typeface="-apple-system"/>
              </a:rPr>
              <a:t>Prokaryot</a:t>
            </a:r>
            <a:r>
              <a:rPr lang="tr-TR" dirty="0">
                <a:solidFill>
                  <a:srgbClr val="212529"/>
                </a:solidFill>
                <a:latin typeface="-apple-system"/>
              </a:rPr>
              <a:t> hücreler genellikle </a:t>
            </a:r>
            <a:r>
              <a:rPr lang="tr-TR" dirty="0" err="1">
                <a:solidFill>
                  <a:srgbClr val="212529"/>
                </a:solidFill>
                <a:latin typeface="-apple-system"/>
              </a:rPr>
              <a:t>ökaryot</a:t>
            </a:r>
            <a:r>
              <a:rPr lang="tr-TR" dirty="0">
                <a:solidFill>
                  <a:srgbClr val="212529"/>
                </a:solidFill>
                <a:latin typeface="-apple-system"/>
              </a:rPr>
              <a:t> hücrelere göre daha küçük boyutludur.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 err="1">
                <a:solidFill>
                  <a:srgbClr val="212529"/>
                </a:solidFill>
                <a:latin typeface="-apple-system"/>
              </a:rPr>
              <a:t>Prokaryot</a:t>
            </a:r>
            <a:r>
              <a:rPr lang="tr-TR" dirty="0">
                <a:solidFill>
                  <a:srgbClr val="212529"/>
                </a:solidFill>
                <a:latin typeface="-apple-system"/>
              </a:rPr>
              <a:t> hücreler genellikle tek hücreli, </a:t>
            </a:r>
            <a:r>
              <a:rPr lang="tr-TR" dirty="0" err="1">
                <a:solidFill>
                  <a:srgbClr val="212529"/>
                </a:solidFill>
                <a:latin typeface="-apple-system"/>
              </a:rPr>
              <a:t>ökaryot</a:t>
            </a:r>
            <a:r>
              <a:rPr lang="tr-TR" dirty="0">
                <a:solidFill>
                  <a:srgbClr val="212529"/>
                </a:solidFill>
                <a:latin typeface="-apple-system"/>
              </a:rPr>
              <a:t> hücreler ise çok hücrelidir.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 err="1">
                <a:solidFill>
                  <a:srgbClr val="212529"/>
                </a:solidFill>
                <a:latin typeface="-apple-system"/>
              </a:rPr>
              <a:t>Prokaryot</a:t>
            </a:r>
            <a:r>
              <a:rPr lang="tr-TR" dirty="0">
                <a:solidFill>
                  <a:srgbClr val="212529"/>
                </a:solidFill>
                <a:latin typeface="-apple-system"/>
              </a:rPr>
              <a:t> hücrelerde zarla çevrili </a:t>
            </a:r>
            <a:r>
              <a:rPr lang="tr-TR" dirty="0" err="1">
                <a:solidFill>
                  <a:srgbClr val="212529"/>
                </a:solidFill>
                <a:latin typeface="-apple-system"/>
              </a:rPr>
              <a:t>organel</a:t>
            </a:r>
            <a:r>
              <a:rPr lang="tr-TR" dirty="0">
                <a:solidFill>
                  <a:srgbClr val="212529"/>
                </a:solidFill>
                <a:latin typeface="-apple-system"/>
              </a:rPr>
              <a:t> yoktur. </a:t>
            </a:r>
            <a:r>
              <a:rPr lang="tr-TR" dirty="0" err="1">
                <a:solidFill>
                  <a:srgbClr val="212529"/>
                </a:solidFill>
                <a:latin typeface="-apple-system"/>
              </a:rPr>
              <a:t>Ökaryot</a:t>
            </a:r>
            <a:r>
              <a:rPr lang="tr-TR" dirty="0">
                <a:solidFill>
                  <a:srgbClr val="212529"/>
                </a:solidFill>
                <a:latin typeface="-apple-system"/>
              </a:rPr>
              <a:t> hücrelerde hem zarlı hem de zarsız </a:t>
            </a:r>
            <a:r>
              <a:rPr lang="tr-TR" dirty="0" err="1">
                <a:solidFill>
                  <a:srgbClr val="212529"/>
                </a:solidFill>
                <a:latin typeface="-apple-system"/>
              </a:rPr>
              <a:t>organeller</a:t>
            </a:r>
            <a:r>
              <a:rPr lang="tr-TR" dirty="0">
                <a:solidFill>
                  <a:srgbClr val="212529"/>
                </a:solidFill>
                <a:latin typeface="-apple-system"/>
              </a:rPr>
              <a:t> vardır.</a:t>
            </a:r>
            <a:endParaRPr lang="tr-TR" b="0" i="0" dirty="0">
              <a:solidFill>
                <a:srgbClr val="212529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21794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70913" y="446991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tr-TR" b="1" dirty="0"/>
              <a:t>PROKARYOTLAR</a:t>
            </a:r>
          </a:p>
          <a:p>
            <a:pPr algn="just"/>
            <a:r>
              <a:rPr lang="tr-TR" dirty="0" err="1"/>
              <a:t>Prokaryotlar</a:t>
            </a:r>
            <a:r>
              <a:rPr lang="tr-TR" dirty="0"/>
              <a:t>, dünyadaki en ilkel canlı türü olan tek hücreli organizmalardır. </a:t>
            </a:r>
          </a:p>
          <a:p>
            <a:pPr algn="just"/>
            <a:r>
              <a:rPr lang="tr-TR" dirty="0" err="1"/>
              <a:t>Prokaryot</a:t>
            </a:r>
            <a:r>
              <a:rPr lang="tr-TR" dirty="0"/>
              <a:t> canlılar tek hücrelidir ve </a:t>
            </a:r>
            <a:r>
              <a:rPr lang="tr-TR" dirty="0" err="1"/>
              <a:t>prokaryot</a:t>
            </a:r>
            <a:r>
              <a:rPr lang="tr-TR" dirty="0"/>
              <a:t> hücre yapısındadır.</a:t>
            </a:r>
          </a:p>
          <a:p>
            <a:pPr algn="just"/>
            <a:r>
              <a:rPr lang="tr-TR" dirty="0" err="1"/>
              <a:t>Prokaryot</a:t>
            </a:r>
            <a:r>
              <a:rPr lang="tr-TR" dirty="0"/>
              <a:t> canlılar bakteriler ve </a:t>
            </a:r>
            <a:r>
              <a:rPr lang="tr-TR" dirty="0" err="1"/>
              <a:t>arkelerden</a:t>
            </a:r>
            <a:r>
              <a:rPr lang="tr-TR" dirty="0"/>
              <a:t> oluşur. </a:t>
            </a:r>
          </a:p>
          <a:p>
            <a:pPr algn="just"/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43A9B2C-EFC9-4DCC-98E2-466697D81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913" y="2855474"/>
            <a:ext cx="4905258" cy="2943155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A9A48334-2592-42AD-A78B-ED20788E4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0002" y="4363658"/>
            <a:ext cx="4544704" cy="2385263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39EF187B-76A5-4D48-A9D4-EE7B4ADD1E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0482" y="2622660"/>
            <a:ext cx="4934603" cy="293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305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D5A7891-4C4C-4D05-8E8F-B651C8DE72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23817" r="15275" b="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95999" y="1211860"/>
            <a:ext cx="5284763" cy="4133863"/>
          </a:xfrm>
        </p:spPr>
        <p:txBody>
          <a:bodyPr anchor="ctr">
            <a:normAutofit/>
          </a:bodyPr>
          <a:lstStyle/>
          <a:p>
            <a:pPr algn="just"/>
            <a:r>
              <a:rPr lang="tr-TR" sz="1900" dirty="0" err="1">
                <a:solidFill>
                  <a:srgbClr val="000000"/>
                </a:solidFill>
              </a:rPr>
              <a:t>Prokaryot</a:t>
            </a:r>
            <a:r>
              <a:rPr lang="tr-TR" sz="1900" dirty="0">
                <a:solidFill>
                  <a:srgbClr val="000000"/>
                </a:solidFill>
              </a:rPr>
              <a:t> canlılar basit hücre yapısında olmasına rağmen çok yaygın olarak bulunurlar. </a:t>
            </a:r>
          </a:p>
          <a:p>
            <a:pPr algn="just"/>
            <a:r>
              <a:rPr lang="tr-TR" sz="1900" dirty="0">
                <a:solidFill>
                  <a:srgbClr val="000000"/>
                </a:solidFill>
              </a:rPr>
              <a:t>İnsanların ve hayvanların bağırsakları (</a:t>
            </a:r>
            <a:r>
              <a:rPr lang="tr-TR" sz="1900" dirty="0" err="1">
                <a:solidFill>
                  <a:srgbClr val="000000"/>
                </a:solidFill>
              </a:rPr>
              <a:t>Helicobacter</a:t>
            </a:r>
            <a:r>
              <a:rPr lang="tr-TR" sz="1900" dirty="0">
                <a:solidFill>
                  <a:srgbClr val="000000"/>
                </a:solidFill>
              </a:rPr>
              <a:t> </a:t>
            </a:r>
            <a:r>
              <a:rPr lang="tr-TR" sz="1900" dirty="0" err="1">
                <a:solidFill>
                  <a:srgbClr val="000000"/>
                </a:solidFill>
              </a:rPr>
              <a:t>pylori</a:t>
            </a:r>
            <a:r>
              <a:rPr lang="tr-TR" sz="1900" dirty="0">
                <a:solidFill>
                  <a:srgbClr val="000000"/>
                </a:solidFill>
              </a:rPr>
              <a:t>) dahil olmak üzere çeşitli aşırı çevre koşullarında yaşama ve gelişme kabiliyetindedir. </a:t>
            </a:r>
          </a:p>
          <a:p>
            <a:pPr algn="just"/>
            <a:r>
              <a:rPr lang="tr-TR" sz="1900" dirty="0" err="1">
                <a:solidFill>
                  <a:srgbClr val="000000"/>
                </a:solidFill>
              </a:rPr>
              <a:t>Prokaryotik</a:t>
            </a:r>
            <a:r>
              <a:rPr lang="tr-TR" sz="1900" dirty="0">
                <a:solidFill>
                  <a:srgbClr val="000000"/>
                </a:solidFill>
              </a:rPr>
              <a:t> bakteri neredeyse her yerde bulunur ve insan mikrobiyolojisinin bir parçasıdır. </a:t>
            </a:r>
          </a:p>
          <a:p>
            <a:pPr algn="just"/>
            <a:r>
              <a:rPr lang="tr-TR" sz="1900" dirty="0">
                <a:solidFill>
                  <a:srgbClr val="000000"/>
                </a:solidFill>
              </a:rPr>
              <a:t>Cildinizde, vücudunuzda ve çevrenizdeki nesnelerde yaşarlar.</a:t>
            </a:r>
          </a:p>
        </p:txBody>
      </p:sp>
    </p:spTree>
    <p:extLst>
      <p:ext uri="{BB962C8B-B14F-4D97-AF65-F5344CB8AC3E}">
        <p14:creationId xmlns:p14="http://schemas.microsoft.com/office/powerpoint/2010/main" val="168857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6249" y="685087"/>
            <a:ext cx="10515600" cy="5358097"/>
          </a:xfrm>
        </p:spPr>
        <p:txBody>
          <a:bodyPr/>
          <a:lstStyle/>
          <a:p>
            <a:pPr marL="0" indent="0" algn="just">
              <a:buNone/>
            </a:pPr>
            <a:r>
              <a:rPr lang="tr-TR" u="sng" dirty="0" err="1">
                <a:solidFill>
                  <a:srgbClr val="FF0000"/>
                </a:solidFill>
              </a:rPr>
              <a:t>Prokaryot</a:t>
            </a:r>
            <a:r>
              <a:rPr lang="tr-TR" u="sng" dirty="0">
                <a:solidFill>
                  <a:srgbClr val="FF0000"/>
                </a:solidFill>
              </a:rPr>
              <a:t> Hücre Yapısı</a:t>
            </a:r>
          </a:p>
          <a:p>
            <a:pPr marL="0" indent="0" algn="just">
              <a:buNone/>
            </a:pPr>
            <a:r>
              <a:rPr lang="tr-TR" dirty="0" err="1"/>
              <a:t>Prokaryotik</a:t>
            </a:r>
            <a:r>
              <a:rPr lang="tr-TR" dirty="0"/>
              <a:t> hücreler </a:t>
            </a:r>
            <a:r>
              <a:rPr lang="tr-TR" dirty="0" err="1"/>
              <a:t>ökaryotik</a:t>
            </a:r>
            <a:r>
              <a:rPr lang="tr-TR" dirty="0"/>
              <a:t> hücreler kadar karmaşık değildir. </a:t>
            </a:r>
            <a:r>
              <a:rPr lang="tr-TR" dirty="0">
                <a:solidFill>
                  <a:srgbClr val="FF0000"/>
                </a:solidFill>
              </a:rPr>
              <a:t>DNA'nın zar içinde bulunmadığı </a:t>
            </a:r>
            <a:r>
              <a:rPr lang="tr-TR" dirty="0"/>
              <a:t>veya hücrenin geri kalanından ayrılmadığı, ancak </a:t>
            </a:r>
            <a:r>
              <a:rPr lang="tr-TR" dirty="0" err="1">
                <a:solidFill>
                  <a:schemeClr val="accent1">
                    <a:lumMod val="75000"/>
                  </a:schemeClr>
                </a:solidFill>
              </a:rPr>
              <a:t>nükleoid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 bölgesi denilen sitoplazmanın bir bölgesinde sarmalandığı için gerçek çekirdekleri yoktu</a:t>
            </a:r>
            <a:r>
              <a:rPr lang="tr-TR" dirty="0"/>
              <a:t>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249" y="3050701"/>
            <a:ext cx="8027371" cy="299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698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049" y="658415"/>
            <a:ext cx="5248275" cy="5810623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037230"/>
            <a:ext cx="3938516" cy="5139733"/>
          </a:xfrm>
        </p:spPr>
        <p:txBody>
          <a:bodyPr/>
          <a:lstStyle/>
          <a:p>
            <a:pPr marL="0" indent="0">
              <a:buNone/>
            </a:pPr>
            <a:r>
              <a:rPr lang="tr-TR" dirty="0" err="1">
                <a:solidFill>
                  <a:schemeClr val="bg1"/>
                </a:solidFill>
              </a:rPr>
              <a:t>Prokaryotik</a:t>
            </a:r>
            <a:r>
              <a:rPr lang="tr-TR" dirty="0">
                <a:solidFill>
                  <a:schemeClr val="bg1"/>
                </a:solidFill>
              </a:rPr>
              <a:t> organizmalar çeşitli hücre şekillerine sahiptir. </a:t>
            </a:r>
          </a:p>
          <a:p>
            <a:endParaRPr lang="tr-TR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r-TR" dirty="0">
                <a:solidFill>
                  <a:schemeClr val="bg1"/>
                </a:solidFill>
              </a:rPr>
              <a:t>En yaygın bakteri şekilleri küresel, çubuk şekilli ve spiraldir</a:t>
            </a:r>
          </a:p>
          <a:p>
            <a:pPr marL="0" indent="0">
              <a:buNone/>
            </a:pPr>
            <a:endParaRPr lang="tr-TR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dirty="0">
              <a:solidFill>
                <a:schemeClr val="bg1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154" y="658415"/>
            <a:ext cx="4503975" cy="343493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1154" y="4093353"/>
            <a:ext cx="4381145" cy="162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750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8708"/>
          </a:xfrm>
        </p:spPr>
        <p:txBody>
          <a:bodyPr>
            <a:normAutofit/>
          </a:bodyPr>
          <a:lstStyle/>
          <a:p>
            <a:r>
              <a:rPr lang="tr-TR" sz="2000" dirty="0">
                <a:latin typeface="Arial Black" panose="020B0A04020102020204" pitchFamily="34" charset="0"/>
              </a:rPr>
              <a:t>Örnek olarak bakteriyi inceleyerek </a:t>
            </a:r>
            <a:r>
              <a:rPr lang="tr-TR" sz="2000" dirty="0" err="1">
                <a:latin typeface="Arial Black" panose="020B0A04020102020204" pitchFamily="34" charset="0"/>
              </a:rPr>
              <a:t>prokaryot</a:t>
            </a:r>
            <a:r>
              <a:rPr lang="tr-TR" sz="2000" dirty="0">
                <a:latin typeface="Arial Black" panose="020B0A04020102020204" pitchFamily="34" charset="0"/>
              </a:rPr>
              <a:t> hücrelerdeki yapıları görebiliriz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6235" y="1566352"/>
            <a:ext cx="8019197" cy="492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801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Prokaryot</a:t>
            </a:r>
            <a:r>
              <a:rPr lang="tr-TR" dirty="0"/>
              <a:t> Hücrelerdeki Yapılar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Prokaryotlarda</a:t>
            </a:r>
            <a:r>
              <a:rPr lang="tr-TR" dirty="0"/>
              <a:t> zarlı </a:t>
            </a:r>
            <a:r>
              <a:rPr lang="tr-TR" dirty="0" err="1"/>
              <a:t>organel</a:t>
            </a:r>
            <a:r>
              <a:rPr lang="tr-TR" dirty="0"/>
              <a:t> yoktur. Ancak aşağıdaki yapılar vardır.</a:t>
            </a:r>
          </a:p>
          <a:p>
            <a:r>
              <a:rPr lang="tr-TR" dirty="0">
                <a:solidFill>
                  <a:srgbClr val="FF0000"/>
                </a:solidFill>
              </a:rPr>
              <a:t>Kapsül:</a:t>
            </a:r>
            <a:r>
              <a:rPr lang="tr-TR" dirty="0"/>
              <a:t> Bazı bakteri hücrelerinde bulunan bu ilave dış yapı, hücreyi diğer organizmalardan korur, nemi tutmada yardımcı olur ve hücrenin yüzeylere ve besleyicilere yapışmasına yardımcı olur.</a:t>
            </a:r>
          </a:p>
          <a:p>
            <a:endParaRPr lang="tr-TR" dirty="0"/>
          </a:p>
          <a:p>
            <a:r>
              <a:rPr lang="tr-TR" dirty="0">
                <a:solidFill>
                  <a:srgbClr val="FF0000"/>
                </a:solidFill>
              </a:rPr>
              <a:t>Hücre Duvarı</a:t>
            </a:r>
            <a:r>
              <a:rPr lang="tr-TR" dirty="0"/>
              <a:t>: Hücre duvarı bakteri hücresini koruyan ve şekillendiren dış bir kaplamadır.</a:t>
            </a:r>
          </a:p>
        </p:txBody>
      </p:sp>
    </p:spTree>
    <p:extLst>
      <p:ext uri="{BB962C8B-B14F-4D97-AF65-F5344CB8AC3E}">
        <p14:creationId xmlns:p14="http://schemas.microsoft.com/office/powerpoint/2010/main" val="2584069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573206"/>
            <a:ext cx="10515600" cy="5603757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Sitoplazma:</a:t>
            </a:r>
            <a:r>
              <a:rPr lang="tr-TR" dirty="0"/>
              <a:t> Sitoplazma, çoğunlukla enzim, tuz, hücre bileşeni ve çeşitli organik moleküller içeren sudan oluşan jel benzeri bir yapıdır.</a:t>
            </a:r>
          </a:p>
          <a:p>
            <a:endParaRPr lang="tr-TR" dirty="0"/>
          </a:p>
          <a:p>
            <a:r>
              <a:rPr lang="tr-TR" dirty="0">
                <a:solidFill>
                  <a:srgbClr val="FF0000"/>
                </a:solidFill>
              </a:rPr>
              <a:t>Hücre zarı: </a:t>
            </a:r>
            <a:r>
              <a:rPr lang="tr-TR" dirty="0"/>
              <a:t>hücrenin sitoplazmasını çevreler ve hücredeki maddelerin akışını düzenler.</a:t>
            </a:r>
          </a:p>
          <a:p>
            <a:endParaRPr lang="tr-TR" dirty="0"/>
          </a:p>
          <a:p>
            <a:r>
              <a:rPr lang="tr-TR" dirty="0" err="1">
                <a:solidFill>
                  <a:srgbClr val="FF0000"/>
                </a:solidFill>
              </a:rPr>
              <a:t>Flagella</a:t>
            </a:r>
            <a:r>
              <a:rPr lang="tr-TR" dirty="0">
                <a:solidFill>
                  <a:srgbClr val="FF0000"/>
                </a:solidFill>
              </a:rPr>
              <a:t> (Kamçı): </a:t>
            </a:r>
            <a:r>
              <a:rPr lang="tr-TR" dirty="0" err="1"/>
              <a:t>Flagella</a:t>
            </a:r>
            <a:r>
              <a:rPr lang="tr-TR" dirty="0"/>
              <a:t>, hücum hareketlerine yardımcı olan uzun, kamçı şeklinde çıkıntıdır.</a:t>
            </a:r>
          </a:p>
          <a:p>
            <a:endParaRPr lang="tr-TR" dirty="0"/>
          </a:p>
          <a:p>
            <a:r>
              <a:rPr lang="tr-TR" dirty="0" err="1">
                <a:solidFill>
                  <a:srgbClr val="FF0000"/>
                </a:solidFill>
              </a:rPr>
              <a:t>Pilus</a:t>
            </a:r>
            <a:r>
              <a:rPr lang="tr-TR" dirty="0">
                <a:solidFill>
                  <a:srgbClr val="FF0000"/>
                </a:solidFill>
              </a:rPr>
              <a:t>:</a:t>
            </a:r>
            <a:r>
              <a:rPr lang="tr-TR" dirty="0"/>
              <a:t> Kamçılardan daha kısa </a:t>
            </a:r>
            <a:r>
              <a:rPr lang="tr-TR" dirty="0" err="1"/>
              <a:t>tüysü</a:t>
            </a:r>
            <a:r>
              <a:rPr lang="tr-TR" dirty="0"/>
              <a:t> yapılardır. Tutunmayı sağlarlar.</a:t>
            </a:r>
          </a:p>
        </p:txBody>
      </p:sp>
    </p:spTree>
    <p:extLst>
      <p:ext uri="{BB962C8B-B14F-4D97-AF65-F5344CB8AC3E}">
        <p14:creationId xmlns:p14="http://schemas.microsoft.com/office/powerpoint/2010/main" val="3174395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Ribozom</a:t>
            </a:r>
            <a:r>
              <a:rPr lang="tr-TR" dirty="0"/>
              <a:t>: Ribozomlar protein üretiminden sorumlu hücre yapılarıdır. Her hücrede bulunur.</a:t>
            </a:r>
          </a:p>
          <a:p>
            <a:endParaRPr lang="tr-TR" dirty="0"/>
          </a:p>
          <a:p>
            <a:r>
              <a:rPr lang="tr-TR" dirty="0" err="1">
                <a:solidFill>
                  <a:srgbClr val="FF0000"/>
                </a:solidFill>
              </a:rPr>
              <a:t>Plazmidler</a:t>
            </a:r>
            <a:r>
              <a:rPr lang="tr-TR" dirty="0">
                <a:solidFill>
                  <a:srgbClr val="FF0000"/>
                </a:solidFill>
              </a:rPr>
              <a:t>: </a:t>
            </a:r>
            <a:r>
              <a:rPr lang="tr-TR" dirty="0" err="1"/>
              <a:t>Plazmidler</a:t>
            </a:r>
            <a:r>
              <a:rPr lang="tr-TR" dirty="0"/>
              <a:t> gen taşınan, üreme ile ilgili olmayan dairesel DNA yapılarıdır.</a:t>
            </a:r>
          </a:p>
          <a:p>
            <a:endParaRPr lang="tr-TR" dirty="0"/>
          </a:p>
          <a:p>
            <a:r>
              <a:rPr lang="tr-TR" dirty="0">
                <a:solidFill>
                  <a:srgbClr val="FF0000"/>
                </a:solidFill>
              </a:rPr>
              <a:t>Nükleotid Bölgesi: </a:t>
            </a:r>
            <a:r>
              <a:rPr lang="tr-TR" dirty="0"/>
              <a:t>DNA molekülünü içeren sitoplazma bölgesidir.</a:t>
            </a:r>
          </a:p>
        </p:txBody>
      </p:sp>
    </p:spTree>
    <p:extLst>
      <p:ext uri="{BB962C8B-B14F-4D97-AF65-F5344CB8AC3E}">
        <p14:creationId xmlns:p14="http://schemas.microsoft.com/office/powerpoint/2010/main" val="962506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78877" y="1253331"/>
            <a:ext cx="10515600" cy="4351338"/>
          </a:xfrm>
        </p:spPr>
        <p:txBody>
          <a:bodyPr/>
          <a:lstStyle/>
          <a:p>
            <a:r>
              <a:rPr lang="tr-TR"/>
              <a:t>Deney</a:t>
            </a:r>
          </a:p>
          <a:p>
            <a:r>
              <a:rPr lang="tr-TR"/>
              <a:t>Yoğurtta bulunan bakteriler</a:t>
            </a:r>
          </a:p>
          <a:p>
            <a:r>
              <a:rPr lang="tr-TR"/>
              <a:t>Dişte bulunan bakteriler</a:t>
            </a:r>
          </a:p>
          <a:p>
            <a:endParaRPr lang="tr-TR"/>
          </a:p>
          <a:p>
            <a:endParaRPr lang="tr-TR" dirty="0"/>
          </a:p>
        </p:txBody>
      </p:sp>
      <p:pic>
        <p:nvPicPr>
          <p:cNvPr id="2050" name="Picture 2" descr="Mayalanmanın Gözlenmesi">
            <a:extLst>
              <a:ext uri="{FF2B5EF4-FFF2-40B4-BE49-F238E27FC236}">
                <a16:creationId xmlns:a16="http://schemas.microsoft.com/office/drawing/2014/main" id="{82A75168-73AB-4560-A7AF-F7D7D3DEF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877" y="3429000"/>
            <a:ext cx="5772150" cy="288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NFEKSİYON ETKENLERİNİN TANIMLANMASI VE ÜRETİLMESİ">
            <a:extLst>
              <a:ext uri="{FF2B5EF4-FFF2-40B4-BE49-F238E27FC236}">
                <a16:creationId xmlns:a16="http://schemas.microsoft.com/office/drawing/2014/main" id="{E7E3B2A4-7C5E-42EA-AA53-E6F71D80F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350" y="3538716"/>
            <a:ext cx="3327375" cy="235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455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ÖKARYOTLAR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err="1"/>
              <a:t>Ökaryot</a:t>
            </a:r>
            <a:r>
              <a:rPr lang="tr-TR" dirty="0"/>
              <a:t> hücreler </a:t>
            </a:r>
            <a:r>
              <a:rPr lang="tr-TR" dirty="0" err="1"/>
              <a:t>prokaryot</a:t>
            </a:r>
            <a:r>
              <a:rPr lang="tr-TR" dirty="0"/>
              <a:t> hücrelerden daha büyüktür.</a:t>
            </a:r>
          </a:p>
          <a:p>
            <a:r>
              <a:rPr lang="tr-TR" b="1" dirty="0" err="1"/>
              <a:t>Ökaryot</a:t>
            </a:r>
            <a:r>
              <a:rPr lang="tr-TR" dirty="0"/>
              <a:t> hücrelerde zarla çevrili gerçek bir hücre çekirdeği vardır. </a:t>
            </a:r>
          </a:p>
          <a:p>
            <a:r>
              <a:rPr lang="tr-TR" dirty="0"/>
              <a:t>Hücre çekirdeğinde protein sentezlemekten sorumlu DNA molekülü vardır. </a:t>
            </a:r>
          </a:p>
          <a:p>
            <a:r>
              <a:rPr lang="tr-TR" dirty="0"/>
              <a:t>Mitokondri, </a:t>
            </a:r>
            <a:r>
              <a:rPr lang="tr-TR" dirty="0" err="1"/>
              <a:t>endoplazmik</a:t>
            </a:r>
            <a:r>
              <a:rPr lang="tr-TR" dirty="0"/>
              <a:t> </a:t>
            </a:r>
            <a:r>
              <a:rPr lang="tr-TR" dirty="0" err="1"/>
              <a:t>retikulum</a:t>
            </a:r>
            <a:r>
              <a:rPr lang="tr-TR" dirty="0"/>
              <a:t>, koful, </a:t>
            </a:r>
            <a:r>
              <a:rPr lang="tr-TR" dirty="0" err="1"/>
              <a:t>lizozom</a:t>
            </a:r>
            <a:r>
              <a:rPr lang="tr-TR" dirty="0"/>
              <a:t>, </a:t>
            </a:r>
            <a:r>
              <a:rPr lang="tr-TR" dirty="0" err="1"/>
              <a:t>golgi</a:t>
            </a:r>
            <a:r>
              <a:rPr lang="tr-TR" dirty="0"/>
              <a:t> gibi zarla çevrili gelişkin </a:t>
            </a:r>
            <a:r>
              <a:rPr lang="tr-TR" dirty="0" err="1"/>
              <a:t>organeller</a:t>
            </a:r>
            <a:r>
              <a:rPr lang="tr-TR" dirty="0"/>
              <a:t> vardır.</a:t>
            </a:r>
          </a:p>
        </p:txBody>
      </p:sp>
    </p:spTree>
    <p:extLst>
      <p:ext uri="{BB962C8B-B14F-4D97-AF65-F5344CB8AC3E}">
        <p14:creationId xmlns:p14="http://schemas.microsoft.com/office/powerpoint/2010/main" val="1006784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9770" y="175786"/>
            <a:ext cx="7950958" cy="595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00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88325" y="37877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r-TR" sz="2800" dirty="0">
                <a:solidFill>
                  <a:srgbClr val="FF0000"/>
                </a:solidFill>
                <a:latin typeface="+mn-lt"/>
              </a:rPr>
              <a:t>PROTİSTLER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Protista</a:t>
            </a:r>
            <a:r>
              <a:rPr lang="tr-TR" dirty="0"/>
              <a:t> alemi, bir hücreli ve çok hücreli </a:t>
            </a:r>
            <a:r>
              <a:rPr lang="tr-TR" dirty="0" err="1"/>
              <a:t>fotosentetik</a:t>
            </a:r>
            <a:r>
              <a:rPr lang="tr-TR" dirty="0"/>
              <a:t> algleri , çok çekirdekli yada çok hücreli heterotrof cıvık mantarları, bir hücreli yada basit </a:t>
            </a:r>
            <a:r>
              <a:rPr lang="tr-TR" dirty="0" err="1"/>
              <a:t>ökaryotları</a:t>
            </a:r>
            <a:r>
              <a:rPr lang="tr-TR" dirty="0"/>
              <a:t> içeren canlı grubudur.</a:t>
            </a:r>
            <a:br>
              <a:rPr lang="tr-TR" dirty="0"/>
            </a:br>
            <a:endParaRPr lang="tr-TR" dirty="0"/>
          </a:p>
          <a:p>
            <a:r>
              <a:rPr lang="tr-TR" dirty="0"/>
              <a:t>Tam bitki ve hayvan özelliği göstermediği için ayrı bir alemde incelenirler</a:t>
            </a:r>
          </a:p>
          <a:p>
            <a:r>
              <a:rPr lang="tr-TR" dirty="0"/>
              <a:t>Bu âlemde yer alan canlılar, genellikle sularda ve nemli bölgelerde yaşamını sürdürür.</a:t>
            </a:r>
          </a:p>
        </p:txBody>
      </p:sp>
    </p:spTree>
    <p:extLst>
      <p:ext uri="{BB962C8B-B14F-4D97-AF65-F5344CB8AC3E}">
        <p14:creationId xmlns:p14="http://schemas.microsoft.com/office/powerpoint/2010/main" val="1610296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otista Alemi">
            <a:extLst>
              <a:ext uri="{FF2B5EF4-FFF2-40B4-BE49-F238E27FC236}">
                <a16:creationId xmlns:a16="http://schemas.microsoft.com/office/drawing/2014/main" id="{071B0358-560D-44BF-8326-A155D9F5E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346" y="1944858"/>
            <a:ext cx="10249307" cy="29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168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66" y="264638"/>
            <a:ext cx="10866533" cy="5933219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709684"/>
            <a:ext cx="10515600" cy="5467279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a)Kamçılılar:</a:t>
            </a:r>
          </a:p>
          <a:p>
            <a:r>
              <a:rPr lang="tr-TR" dirty="0"/>
              <a:t>Hareket </a:t>
            </a:r>
            <a:r>
              <a:rPr lang="tr-TR" dirty="0" err="1"/>
              <a:t>organeli</a:t>
            </a:r>
            <a:r>
              <a:rPr lang="tr-TR" dirty="0"/>
              <a:t> olarak bir yada birkaç kamçı bulundururlar.</a:t>
            </a:r>
          </a:p>
          <a:p>
            <a:r>
              <a:rPr lang="tr-TR" dirty="0"/>
              <a:t>Bazıları saprofit bazıları parazittiler.</a:t>
            </a:r>
          </a:p>
          <a:p>
            <a:r>
              <a:rPr lang="tr-TR" dirty="0"/>
              <a:t>Çoğalmaları ikiye bölünme ile olur. Öglena tatlı sularda yaşar.</a:t>
            </a:r>
          </a:p>
          <a:p>
            <a:r>
              <a:rPr lang="tr-TR" dirty="0"/>
              <a:t>Yapısında bir yada iki boşaltım kofulu vardır. </a:t>
            </a:r>
          </a:p>
          <a:p>
            <a:r>
              <a:rPr lang="tr-TR" dirty="0"/>
              <a:t>Önde bir yada iki tane kamçıları vardır.</a:t>
            </a:r>
          </a:p>
          <a:p>
            <a:r>
              <a:rPr lang="tr-TR" dirty="0"/>
              <a:t>Öglena klorofil pigmenti içerdiklerinden dolayı yeşil renklidirler bu nedenle kendi besinini kendileri yaparlar bu özelliğinden dolayı bitkilere,  hareketli olmasından dolayı hayvan hücrelerine benzer.</a:t>
            </a:r>
          </a:p>
        </p:txBody>
      </p:sp>
    </p:spTree>
    <p:extLst>
      <p:ext uri="{BB962C8B-B14F-4D97-AF65-F5344CB8AC3E}">
        <p14:creationId xmlns:p14="http://schemas.microsoft.com/office/powerpoint/2010/main" val="3858742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1173" y="333459"/>
            <a:ext cx="6245134" cy="486633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3468" y="168109"/>
            <a:ext cx="3740213" cy="323018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3468" y="3515009"/>
            <a:ext cx="3872055" cy="290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3505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Öglena ve kısımları">
            <a:extLst>
              <a:ext uri="{FF2B5EF4-FFF2-40B4-BE49-F238E27FC236}">
                <a16:creationId xmlns:a16="http://schemas.microsoft.com/office/drawing/2014/main" id="{6A2EA4C2-2BF4-4B41-860A-DD2F9FA9C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0548"/>
            <a:ext cx="6541477" cy="4255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9D7AD098-5AC3-407F-BCD6-74774A4D7620}"/>
              </a:ext>
            </a:extLst>
          </p:cNvPr>
          <p:cNvSpPr txBox="1"/>
          <p:nvPr/>
        </p:nvSpPr>
        <p:spPr>
          <a:xfrm>
            <a:off x="3270738" y="4746450"/>
            <a:ext cx="828496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tr-TR" dirty="0"/>
              <a:t>Bu canlının hücre çeperi yoktur. </a:t>
            </a:r>
          </a:p>
          <a:p>
            <a:pPr algn="just"/>
            <a:r>
              <a:rPr lang="tr-TR" dirty="0"/>
              <a:t>Bir ya da iki kamçı bulundurur.</a:t>
            </a:r>
          </a:p>
          <a:p>
            <a:pPr algn="just"/>
            <a:r>
              <a:rPr lang="tr-TR" dirty="0"/>
              <a:t>Dış kısmında </a:t>
            </a:r>
            <a:r>
              <a:rPr lang="tr-TR" b="1" dirty="0" err="1"/>
              <a:t>pelikula</a:t>
            </a:r>
            <a:r>
              <a:rPr lang="tr-TR" dirty="0"/>
              <a:t> denilen koruyucu bir kılıf taşır.</a:t>
            </a:r>
          </a:p>
          <a:p>
            <a:pPr algn="just"/>
            <a:r>
              <a:rPr lang="tr-TR" dirty="0"/>
              <a:t>Kamçı yardımıyla aktif olarak hareket eder. </a:t>
            </a:r>
          </a:p>
          <a:p>
            <a:pPr algn="just"/>
            <a:r>
              <a:rPr lang="tr-TR" dirty="0"/>
              <a:t>Kamçısının kök kısmında göz lekesi(</a:t>
            </a:r>
            <a:r>
              <a:rPr lang="tr-TR" b="1" dirty="0" err="1"/>
              <a:t>stigma</a:t>
            </a:r>
            <a:r>
              <a:rPr lang="tr-TR" b="1" dirty="0"/>
              <a:t>) </a:t>
            </a:r>
            <a:r>
              <a:rPr lang="tr-TR" dirty="0"/>
              <a:t>olarak bilinen ışığa duyarlı bir yapı bulunur. </a:t>
            </a:r>
          </a:p>
          <a:p>
            <a:pPr algn="just"/>
            <a:r>
              <a:rPr lang="tr-TR" dirty="0"/>
              <a:t>Bu canlı klorofil pigmenti içerdiği için kendi besinini üretebilir. </a:t>
            </a:r>
          </a:p>
          <a:p>
            <a:pPr algn="just"/>
            <a:r>
              <a:rPr lang="tr-TR" dirty="0"/>
              <a:t>Ancak gerekli durumlarda dışarıdan hazır besin de alabilir.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57930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914400"/>
            <a:ext cx="4689143" cy="5262563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b)</a:t>
            </a:r>
            <a:r>
              <a:rPr lang="tr-TR" dirty="0" err="1">
                <a:solidFill>
                  <a:srgbClr val="FF0000"/>
                </a:solidFill>
              </a:rPr>
              <a:t>Kökayaklılar</a:t>
            </a:r>
            <a:r>
              <a:rPr lang="tr-TR" dirty="0">
                <a:solidFill>
                  <a:srgbClr val="FF0000"/>
                </a:solidFill>
              </a:rPr>
              <a:t>: </a:t>
            </a:r>
          </a:p>
          <a:p>
            <a:r>
              <a:rPr lang="tr-TR" dirty="0"/>
              <a:t>Besinlerin ve hareketlerini yalancı ayaklarla sağlayan bir hücrelilerdendir.</a:t>
            </a:r>
          </a:p>
          <a:p>
            <a:r>
              <a:rPr lang="tr-TR" dirty="0"/>
              <a:t>Amipler tatlı sularda yaşarlar.</a:t>
            </a:r>
          </a:p>
          <a:p>
            <a:r>
              <a:rPr lang="tr-TR" dirty="0"/>
              <a:t>Besinlerini sitoplazmalarında meydana getirdikleri besin kofulları içerisinde sindirirler.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26" y="557348"/>
            <a:ext cx="5486315" cy="531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1430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6988" y="680753"/>
            <a:ext cx="6275938" cy="450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51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playback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93024" y="842986"/>
            <a:ext cx="7770812" cy="4351338"/>
          </a:xfrm>
        </p:spPr>
      </p:pic>
    </p:spTree>
    <p:extLst>
      <p:ext uri="{BB962C8B-B14F-4D97-AF65-F5344CB8AC3E}">
        <p14:creationId xmlns:p14="http://schemas.microsoft.com/office/powerpoint/2010/main" val="78491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818866"/>
            <a:ext cx="10515600" cy="5358097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c)Sporlular:</a:t>
            </a:r>
          </a:p>
          <a:p>
            <a:r>
              <a:rPr lang="tr-TR" dirty="0"/>
              <a:t>Çoğu omurgalı omurgasız hayvanlarda parazit yaşama uyum sağlamıştır. </a:t>
            </a:r>
          </a:p>
          <a:p>
            <a:r>
              <a:rPr lang="tr-TR" dirty="0"/>
              <a:t>Besinlerini difüzyonla alırlar.</a:t>
            </a:r>
          </a:p>
          <a:p>
            <a:r>
              <a:rPr lang="tr-TR" dirty="0" err="1"/>
              <a:t>Plazmodyum</a:t>
            </a:r>
            <a:r>
              <a:rPr lang="tr-TR" dirty="0"/>
              <a:t> bu gruba örnektir.</a:t>
            </a:r>
          </a:p>
          <a:p>
            <a:r>
              <a:rPr lang="tr-TR" dirty="0"/>
              <a:t>Bilinen 50 kadar </a:t>
            </a:r>
            <a:r>
              <a:rPr lang="tr-TR" dirty="0" err="1"/>
              <a:t>plazmodyum</a:t>
            </a:r>
            <a:r>
              <a:rPr lang="tr-TR" dirty="0"/>
              <a:t> türü vardır insanlarda sıtma hastalığına neden olurlar.</a:t>
            </a:r>
          </a:p>
        </p:txBody>
      </p:sp>
      <p:pic>
        <p:nvPicPr>
          <p:cNvPr id="3074" name="Picture 2" descr="Sıtma hastalağına neden olan Plazmodium malaria ve sivrisinek vektörü">
            <a:extLst>
              <a:ext uri="{FF2B5EF4-FFF2-40B4-BE49-F238E27FC236}">
                <a16:creationId xmlns:a16="http://schemas.microsoft.com/office/drawing/2014/main" id="{03223FA0-2417-4A31-BC1F-63BF83CDA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25" y="3749040"/>
            <a:ext cx="409575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0817B43E-A368-4589-9516-481D84FF9818}"/>
              </a:ext>
            </a:extLst>
          </p:cNvPr>
          <p:cNvSpPr/>
          <p:nvPr/>
        </p:nvSpPr>
        <p:spPr>
          <a:xfrm>
            <a:off x="2766646" y="616414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tr-TR" i="1" dirty="0">
                <a:solidFill>
                  <a:srgbClr val="999999"/>
                </a:solidFill>
                <a:latin typeface="Verdana" panose="020B0604030504040204" pitchFamily="34" charset="0"/>
              </a:rPr>
              <a:t>Sıtma </a:t>
            </a:r>
            <a:r>
              <a:rPr lang="tr-TR" i="1" dirty="0" err="1">
                <a:solidFill>
                  <a:srgbClr val="999999"/>
                </a:solidFill>
                <a:latin typeface="Verdana" panose="020B0604030504040204" pitchFamily="34" charset="0"/>
              </a:rPr>
              <a:t>hastalağına</a:t>
            </a:r>
            <a:r>
              <a:rPr lang="tr-TR" i="1" dirty="0">
                <a:solidFill>
                  <a:srgbClr val="999999"/>
                </a:solidFill>
                <a:latin typeface="Verdana" panose="020B0604030504040204" pitchFamily="34" charset="0"/>
              </a:rPr>
              <a:t> neden olan </a:t>
            </a:r>
            <a:r>
              <a:rPr lang="tr-TR" i="1" dirty="0" err="1">
                <a:solidFill>
                  <a:srgbClr val="999999"/>
                </a:solidFill>
                <a:latin typeface="Verdana" panose="020B0604030504040204" pitchFamily="34" charset="0"/>
              </a:rPr>
              <a:t>Plazmodium</a:t>
            </a:r>
            <a:r>
              <a:rPr lang="tr-TR" i="1" dirty="0">
                <a:solidFill>
                  <a:srgbClr val="999999"/>
                </a:solidFill>
                <a:latin typeface="Verdana" panose="020B0604030504040204" pitchFamily="34" charset="0"/>
              </a:rPr>
              <a:t> </a:t>
            </a:r>
            <a:r>
              <a:rPr lang="tr-TR" i="1" dirty="0" err="1">
                <a:solidFill>
                  <a:srgbClr val="999999"/>
                </a:solidFill>
                <a:latin typeface="Verdana" panose="020B0604030504040204" pitchFamily="34" charset="0"/>
              </a:rPr>
              <a:t>malaria</a:t>
            </a:r>
            <a:r>
              <a:rPr lang="tr-TR" i="1" dirty="0">
                <a:solidFill>
                  <a:srgbClr val="999999"/>
                </a:solidFill>
                <a:latin typeface="Verdana" panose="020B0604030504040204" pitchFamily="34" charset="0"/>
              </a:rPr>
              <a:t> ve sivrisinek vektörü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86227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376811"/>
            <a:ext cx="3624618" cy="502341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tr-TR" dirty="0">
                <a:solidFill>
                  <a:srgbClr val="FF0000"/>
                </a:solidFill>
              </a:rPr>
              <a:t>d)</a:t>
            </a:r>
            <a:r>
              <a:rPr lang="tr-TR" dirty="0" err="1">
                <a:solidFill>
                  <a:srgbClr val="FF0000"/>
                </a:solidFill>
              </a:rPr>
              <a:t>Silliler</a:t>
            </a:r>
            <a:r>
              <a:rPr lang="tr-TR" dirty="0">
                <a:solidFill>
                  <a:srgbClr val="FF0000"/>
                </a:solidFill>
              </a:rPr>
              <a:t>:</a:t>
            </a:r>
          </a:p>
          <a:p>
            <a:pPr algn="just"/>
            <a:r>
              <a:rPr lang="tr-TR" dirty="0"/>
              <a:t> tek hücreli </a:t>
            </a:r>
            <a:r>
              <a:rPr lang="tr-TR" dirty="0" err="1"/>
              <a:t>protistler</a:t>
            </a:r>
            <a:r>
              <a:rPr lang="tr-TR" dirty="0"/>
              <a:t> içinde en gelişmiş organizasyona sahip olan canlılardır.</a:t>
            </a:r>
          </a:p>
          <a:p>
            <a:pPr algn="just"/>
            <a:r>
              <a:rPr lang="tr-TR" dirty="0"/>
              <a:t>Hareketlerini ve besin teminini </a:t>
            </a:r>
            <a:r>
              <a:rPr lang="tr-TR" dirty="0" err="1"/>
              <a:t>sillerliyle</a:t>
            </a:r>
            <a:r>
              <a:rPr lang="tr-TR" dirty="0"/>
              <a:t> yaparlar.</a:t>
            </a:r>
          </a:p>
          <a:p>
            <a:pPr algn="just"/>
            <a:r>
              <a:rPr lang="tr-TR" dirty="0"/>
              <a:t>Tatlı su ve denizlerde yaşarlar.</a:t>
            </a:r>
          </a:p>
          <a:p>
            <a:pPr algn="just"/>
            <a:r>
              <a:rPr lang="tr-TR" dirty="0"/>
              <a:t>Eşeysiz üremeleri genellikle ikiye bölünerek gerçekleşir. Eşeyli üremede ise iki terliksi hayvan arasında oluşan </a:t>
            </a:r>
            <a:r>
              <a:rPr lang="tr-TR" dirty="0" err="1"/>
              <a:t>sitoplazmik</a:t>
            </a:r>
            <a:r>
              <a:rPr lang="tr-TR" dirty="0"/>
              <a:t> köprü yardımıyla karşılıklı genetik madde değişimi görülür. Bu olaya </a:t>
            </a:r>
            <a:r>
              <a:rPr lang="tr-TR" b="1" dirty="0" err="1"/>
              <a:t>konjugasyon</a:t>
            </a:r>
            <a:r>
              <a:rPr lang="tr-TR" dirty="0"/>
              <a:t> denir.  (</a:t>
            </a:r>
            <a:r>
              <a:rPr lang="tr-TR" dirty="0" err="1"/>
              <a:t>Paramesyum</a:t>
            </a:r>
            <a:r>
              <a:rPr lang="tr-TR" dirty="0"/>
              <a:t>)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6228" y="2888517"/>
            <a:ext cx="3473810" cy="2936753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7415646D-6D59-492B-BA0F-811016CE3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1162" y="239150"/>
            <a:ext cx="3362638" cy="253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096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>
            <a:extLst>
              <a:ext uri="{FF2B5EF4-FFF2-40B4-BE49-F238E27FC236}">
                <a16:creationId xmlns:a16="http://schemas.microsoft.com/office/drawing/2014/main" id="{1DA199A8-7A7A-45A7-99B3-4CBB6BE0F396}"/>
              </a:ext>
            </a:extLst>
          </p:cNvPr>
          <p:cNvSpPr/>
          <p:nvPr/>
        </p:nvSpPr>
        <p:spPr>
          <a:xfrm>
            <a:off x="712764" y="612844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 err="1">
                <a:latin typeface="Verdana" panose="020B0604030504040204" pitchFamily="34" charset="0"/>
              </a:rPr>
              <a:t>Silli</a:t>
            </a:r>
            <a:r>
              <a:rPr lang="tr-TR" dirty="0">
                <a:latin typeface="Verdana" panose="020B0604030504040204" pitchFamily="34" charset="0"/>
              </a:rPr>
              <a:t> canlıların hücrelerinin dış yüzeyinde </a:t>
            </a:r>
            <a:r>
              <a:rPr lang="tr-TR" b="1" dirty="0" err="1">
                <a:latin typeface="Verdana" panose="020B0604030504040204" pitchFamily="34" charset="0"/>
              </a:rPr>
              <a:t>pelikula</a:t>
            </a:r>
            <a:r>
              <a:rPr lang="tr-TR" dirty="0">
                <a:latin typeface="Verdana" panose="020B0604030504040204" pitchFamily="34" charset="0"/>
              </a:rPr>
              <a:t> adı verilen koruyucu bir kılıf bulunur. </a:t>
            </a:r>
            <a:r>
              <a:rPr lang="tr-TR" dirty="0" err="1">
                <a:latin typeface="Verdana" panose="020B0604030504040204" pitchFamily="34" charset="0"/>
              </a:rPr>
              <a:t>Sillerin</a:t>
            </a:r>
            <a:r>
              <a:rPr lang="tr-TR" dirty="0">
                <a:latin typeface="Verdana" panose="020B0604030504040204" pitchFamily="34" charset="0"/>
              </a:rPr>
              <a:t> arasında bulunan </a:t>
            </a:r>
            <a:r>
              <a:rPr lang="tr-TR" dirty="0" err="1">
                <a:latin typeface="Verdana" panose="020B0604030504040204" pitchFamily="34" charset="0"/>
              </a:rPr>
              <a:t>trikosist</a:t>
            </a:r>
            <a:r>
              <a:rPr lang="tr-TR" dirty="0">
                <a:latin typeface="Verdana" panose="020B0604030504040204" pitchFamily="34" charset="0"/>
              </a:rPr>
              <a:t>, yakıcı bir madde salgılayarak canlının düşmanına karşı kendini savunmasını sağlar.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>
                <a:latin typeface="Verdana" panose="020B0604030504040204" pitchFamily="34" charset="0"/>
              </a:rPr>
              <a:t> </a:t>
            </a:r>
            <a:r>
              <a:rPr lang="tr-TR" dirty="0" err="1">
                <a:latin typeface="Verdana" panose="020B0604030504040204" pitchFamily="34" charset="0"/>
              </a:rPr>
              <a:t>Sillilerin</a:t>
            </a:r>
            <a:r>
              <a:rPr lang="tr-TR" dirty="0">
                <a:latin typeface="Verdana" panose="020B0604030504040204" pitchFamily="34" charset="0"/>
              </a:rPr>
              <a:t> hücrelerinde biri büyük diğeri küçük olmak üzere iki çekirdek bulunur. Büyük çekirdek, hücre metabolizması ve eşeysiz üremeyi düzenlerken küçük çekirdek, eşeyli üremeden sorumludur.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 err="1">
                <a:latin typeface="Verdana" panose="020B0604030504040204" pitchFamily="34" charset="0"/>
              </a:rPr>
              <a:t>Silliler</a:t>
            </a:r>
            <a:r>
              <a:rPr lang="tr-TR" dirty="0">
                <a:latin typeface="Verdana" panose="020B0604030504040204" pitchFamily="34" charset="0"/>
              </a:rPr>
              <a:t> tüketici olarak beslenir. Ağız bölgesi yardımıyla fagositozla aldığı besini besin kofulunda sindirir, atık maddeleri ise hücre anüsünden uzaklaştırır.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 err="1">
                <a:latin typeface="Verdana" panose="020B0604030504040204" pitchFamily="34" charset="0"/>
              </a:rPr>
              <a:t>Sillilerde</a:t>
            </a:r>
            <a:r>
              <a:rPr lang="tr-TR" dirty="0">
                <a:latin typeface="Verdana" panose="020B0604030504040204" pitchFamily="34" charset="0"/>
              </a:rPr>
              <a:t> </a:t>
            </a:r>
            <a:r>
              <a:rPr lang="tr-TR" dirty="0" err="1">
                <a:latin typeface="Verdana" panose="020B0604030504040204" pitchFamily="34" charset="0"/>
              </a:rPr>
              <a:t>ozmotik</a:t>
            </a:r>
            <a:r>
              <a:rPr lang="tr-TR" dirty="0">
                <a:latin typeface="Verdana" panose="020B0604030504040204" pitchFamily="34" charset="0"/>
              </a:rPr>
              <a:t> dengeyi sağlayan </a:t>
            </a:r>
            <a:r>
              <a:rPr lang="tr-TR" dirty="0" err="1">
                <a:latin typeface="Verdana" panose="020B0604030504040204" pitchFamily="34" charset="0"/>
              </a:rPr>
              <a:t>kontraktil</a:t>
            </a:r>
            <a:r>
              <a:rPr lang="tr-TR" dirty="0">
                <a:latin typeface="Verdana" panose="020B0604030504040204" pitchFamily="34" charset="0"/>
              </a:rPr>
              <a:t> koful bulunur. Tatlı sularda yaşayan türlerinde hücre içine giren fazla su, </a:t>
            </a:r>
            <a:r>
              <a:rPr lang="tr-TR" dirty="0" err="1">
                <a:latin typeface="Verdana" panose="020B0604030504040204" pitchFamily="34" charset="0"/>
              </a:rPr>
              <a:t>kontraktil</a:t>
            </a:r>
            <a:r>
              <a:rPr lang="tr-TR" dirty="0">
                <a:latin typeface="Verdana" panose="020B0604030504040204" pitchFamily="34" charset="0"/>
              </a:rPr>
              <a:t> kofulların enerji (ATP) harcayarak kasılıp gevşemesi sonucu hücre dışına atılır. Böylece bu kofullar hücre içindeki </a:t>
            </a:r>
            <a:r>
              <a:rPr lang="tr-TR" dirty="0" err="1">
                <a:latin typeface="Verdana" panose="020B0604030504040204" pitchFamily="34" charset="0"/>
              </a:rPr>
              <a:t>osmotik</a:t>
            </a:r>
            <a:r>
              <a:rPr lang="tr-TR" dirty="0">
                <a:latin typeface="Verdana" panose="020B0604030504040204" pitchFamily="34" charset="0"/>
              </a:rPr>
              <a:t> dengeyi sağlamış olur.</a:t>
            </a:r>
            <a:endParaRPr lang="en-GB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135B517C-D7D2-419B-B365-03F25BCE8F7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4" r="15579"/>
          <a:stretch/>
        </p:blipFill>
        <p:spPr bwMode="auto">
          <a:xfrm>
            <a:off x="7469943" y="1589649"/>
            <a:ext cx="4009293" cy="33861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554419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A04305C4-34EF-4FAE-A66E-1299CD319665}"/>
              </a:ext>
            </a:extLst>
          </p:cNvPr>
          <p:cNvSpPr/>
          <p:nvPr/>
        </p:nvSpPr>
        <p:spPr>
          <a:xfrm>
            <a:off x="543951" y="486802"/>
            <a:ext cx="6096000" cy="386612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tr-TR" sz="24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e) Algler: 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Algler de bitki hücreleri gibi fotosentez yapar ve hücre çeperine sahiptir. </a:t>
            </a:r>
          </a:p>
          <a:p>
            <a:pPr marL="285750" lvl="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Alglerin karasal hem de sucul ortamlarda yaşayan türleri vardır.</a:t>
            </a:r>
            <a:endParaRPr lang="tr-TR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Dünyada üretilen serbest oksijenin çok büyük bir kısmı algler tarafından üretilir.</a:t>
            </a:r>
          </a:p>
          <a:p>
            <a:pPr marL="285750" lvl="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Bir hücreli olabildikleri gibi çok hücreli olanları da vardır. </a:t>
            </a:r>
          </a:p>
          <a:p>
            <a:pPr marL="285750" lvl="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Plastitlerinde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değişik renklerde pigment maddeleri bulunur. Algler; taşıdıkları pigmentlere göre </a:t>
            </a:r>
            <a:r>
              <a:rPr lang="tr-TR" b="1" dirty="0">
                <a:ea typeface="Calibri" panose="020F0502020204030204" pitchFamily="34" charset="0"/>
                <a:cs typeface="Times New Roman" panose="02020603050405020304" pitchFamily="18" charset="0"/>
              </a:rPr>
              <a:t>yeşil, kahverengi, altın sarısı ve kırmızı algler</a:t>
            </a:r>
            <a:r>
              <a:rPr lang="tr-TR" dirty="0">
                <a:ea typeface="Calibri" panose="020F0502020204030204" pitchFamily="34" charset="0"/>
                <a:cs typeface="Times New Roman" panose="02020603050405020304" pitchFamily="18" charset="0"/>
              </a:rPr>
              <a:t> olarak sınıflandırılır. Bazı algler, mikroskobik olmasına rağmen bazıları da metrelerce boya sahiptir.</a:t>
            </a:r>
          </a:p>
        </p:txBody>
      </p:sp>
      <p:pic>
        <p:nvPicPr>
          <p:cNvPr id="2050" name="Picture 2" descr="Kirmizi Algler Ozu | Вивасан">
            <a:extLst>
              <a:ext uri="{FF2B5EF4-FFF2-40B4-BE49-F238E27FC236}">
                <a16:creationId xmlns:a16="http://schemas.microsoft.com/office/drawing/2014/main" id="{E3285A44-1288-433E-8828-0B7DAA4AD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080" y="3590192"/>
            <a:ext cx="2200275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eniz Yaşamı Arka Plan Ile Sarı Algler Stok Fotoğrafları - FreeImages.com">
            <a:extLst>
              <a:ext uri="{FF2B5EF4-FFF2-40B4-BE49-F238E27FC236}">
                <a16:creationId xmlns:a16="http://schemas.microsoft.com/office/drawing/2014/main" id="{8A1C9F89-166E-426C-8512-DD5AB8001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218" y="859155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41527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ıvık mantar çeşitleri">
            <a:extLst>
              <a:ext uri="{FF2B5EF4-FFF2-40B4-BE49-F238E27FC236}">
                <a16:creationId xmlns:a16="http://schemas.microsoft.com/office/drawing/2014/main" id="{7ACA5DDC-9DB4-46DF-8425-96361BA750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0" r="21692" b="2"/>
          <a:stretch/>
        </p:blipFill>
        <p:spPr bwMode="auto">
          <a:xfrm>
            <a:off x="5654824" y="10"/>
            <a:ext cx="639415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64832C47-58AA-48CE-9386-6B016C27D130}"/>
              </a:ext>
            </a:extLst>
          </p:cNvPr>
          <p:cNvSpPr/>
          <p:nvPr/>
        </p:nvSpPr>
        <p:spPr>
          <a:xfrm>
            <a:off x="804997" y="752832"/>
            <a:ext cx="4706803" cy="3788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lvl="0" algn="just">
              <a:lnSpc>
                <a:spcPct val="90000"/>
              </a:lnSpc>
              <a:spcAft>
                <a:spcPts val="0"/>
              </a:spcAft>
            </a:pPr>
            <a:r>
              <a:rPr lang="tr-TR" sz="2400" dirty="0">
                <a:solidFill>
                  <a:srgbClr val="FF0000"/>
                </a:solidFill>
              </a:rPr>
              <a:t>f) Cıvık mantarlar: </a:t>
            </a:r>
          </a:p>
          <a:p>
            <a:pPr lvl="0" algn="just">
              <a:lnSpc>
                <a:spcPct val="90000"/>
              </a:lnSpc>
              <a:spcAft>
                <a:spcPts val="0"/>
              </a:spcAft>
            </a:pPr>
            <a:endParaRPr lang="tr-TR" sz="3200" dirty="0">
              <a:solidFill>
                <a:srgbClr val="FF0000"/>
              </a:solidFill>
            </a:endParaRPr>
          </a:p>
          <a:p>
            <a:pPr marL="342900" lvl="0" indent="-342900" algn="just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000000"/>
                </a:solidFill>
              </a:rPr>
              <a:t>İpliksi yapıda ve belirgin bir hücre şeklinden yoksun olan canlı grubudur. </a:t>
            </a:r>
          </a:p>
          <a:p>
            <a:pPr marL="285750" lvl="0" indent="-228600" algn="just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000000"/>
                </a:solidFill>
              </a:rPr>
              <a:t>Cıvık mantarlar, sitoplazmasında genellikle çok sayıda çekirdeğe sahip olması ve </a:t>
            </a:r>
            <a:r>
              <a:rPr lang="tr-TR" sz="2000" dirty="0" err="1">
                <a:solidFill>
                  <a:srgbClr val="000000"/>
                </a:solidFill>
              </a:rPr>
              <a:t>ameboid</a:t>
            </a:r>
            <a:r>
              <a:rPr lang="tr-TR" sz="2000" dirty="0">
                <a:solidFill>
                  <a:srgbClr val="000000"/>
                </a:solidFill>
              </a:rPr>
              <a:t> (</a:t>
            </a:r>
            <a:r>
              <a:rPr lang="tr-TR" sz="2000" dirty="0" err="1">
                <a:solidFill>
                  <a:srgbClr val="000000"/>
                </a:solidFill>
              </a:rPr>
              <a:t>amipsi</a:t>
            </a:r>
            <a:r>
              <a:rPr lang="tr-TR" sz="2000" dirty="0">
                <a:solidFill>
                  <a:srgbClr val="000000"/>
                </a:solidFill>
              </a:rPr>
              <a:t> hareket) hareket etmesi nedeniyle gerçek mantarlardan ayrılır. </a:t>
            </a:r>
          </a:p>
          <a:p>
            <a:pPr marL="285750" lvl="0" indent="-228600" algn="just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000000"/>
                </a:solidFill>
              </a:rPr>
              <a:t>Hücre çeperleri yoktur.</a:t>
            </a:r>
          </a:p>
          <a:p>
            <a:pPr marL="285750" lvl="0" indent="-228600" algn="just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000000"/>
                </a:solidFill>
              </a:rPr>
              <a:t> Cıvık mantarlar nemli bölgelerde yaşar, eşeyli veya eşeysiz olarak çoğalabilir.</a:t>
            </a:r>
          </a:p>
        </p:txBody>
      </p:sp>
    </p:spTree>
    <p:extLst>
      <p:ext uri="{BB962C8B-B14F-4D97-AF65-F5344CB8AC3E}">
        <p14:creationId xmlns:p14="http://schemas.microsoft.com/office/powerpoint/2010/main" val="29022421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682388"/>
            <a:ext cx="10515600" cy="5494575"/>
          </a:xfrm>
        </p:spPr>
        <p:txBody>
          <a:bodyPr/>
          <a:lstStyle/>
          <a:p>
            <a:r>
              <a:rPr lang="tr-TR" dirty="0"/>
              <a:t>2.MANTARLAR</a:t>
            </a:r>
            <a:br>
              <a:rPr lang="tr-TR" dirty="0"/>
            </a:br>
            <a:r>
              <a:rPr lang="tr-TR" dirty="0"/>
              <a:t>Mantarlar </a:t>
            </a:r>
            <a:r>
              <a:rPr lang="tr-TR" dirty="0" err="1"/>
              <a:t>stoplazmalarında</a:t>
            </a:r>
            <a:r>
              <a:rPr lang="tr-TR" dirty="0"/>
              <a:t> zarla çevrili bir çekirdeğe sahip olan </a:t>
            </a:r>
            <a:r>
              <a:rPr lang="tr-TR" dirty="0" err="1"/>
              <a:t>ökaryot</a:t>
            </a:r>
            <a:r>
              <a:rPr lang="tr-TR" dirty="0"/>
              <a:t> hücreli canlılardır.</a:t>
            </a:r>
          </a:p>
          <a:p>
            <a:r>
              <a:rPr lang="tr-TR" dirty="0"/>
              <a:t>Mantarlar genellikle çok hücrelidir.</a:t>
            </a:r>
          </a:p>
          <a:p>
            <a:r>
              <a:rPr lang="tr-TR" dirty="0"/>
              <a:t>Klorofil içermeyen yaşamları için gerekli olan besini hazır olarak sağlayan heterotrof canlılardır.</a:t>
            </a:r>
          </a:p>
          <a:p>
            <a:r>
              <a:rPr lang="tr-TR" dirty="0"/>
              <a:t>Bitkilerdeki kök, gövde ve yaprak gibi organlara sahip değillerdir.</a:t>
            </a:r>
          </a:p>
          <a:p>
            <a:r>
              <a:rPr lang="tr-TR" dirty="0"/>
              <a:t>Fakat hücrelerinin etrafında belirli bir hücre çeperinin olması sporla çoğalmaları ve genellikle hareketsiz oluşları nedeniyle bitkilere benzer canlılardır.</a:t>
            </a:r>
          </a:p>
          <a:p>
            <a:r>
              <a:rPr lang="tr-TR" dirty="0"/>
              <a:t>Mantarların en önemli özelliklerinden biride doğadaki inorganik döngüyü sağlaması ,ilaç yapımında kullanılmasıdır.</a:t>
            </a:r>
          </a:p>
        </p:txBody>
      </p:sp>
    </p:spTree>
    <p:extLst>
      <p:ext uri="{BB962C8B-B14F-4D97-AF65-F5344CB8AC3E}">
        <p14:creationId xmlns:p14="http://schemas.microsoft.com/office/powerpoint/2010/main" val="25647937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805218"/>
            <a:ext cx="10515600" cy="5371745"/>
          </a:xfrm>
        </p:spPr>
        <p:txBody>
          <a:bodyPr/>
          <a:lstStyle/>
          <a:p>
            <a:r>
              <a:rPr lang="tr-TR" dirty="0"/>
              <a:t>Mantarların Çeşitleri</a:t>
            </a:r>
            <a:br>
              <a:rPr lang="tr-TR" dirty="0"/>
            </a:br>
            <a:r>
              <a:rPr lang="tr-TR" dirty="0"/>
              <a:t>*</a:t>
            </a:r>
            <a:r>
              <a:rPr lang="tr-TR" dirty="0">
                <a:solidFill>
                  <a:srgbClr val="FF0000"/>
                </a:solidFill>
              </a:rPr>
              <a:t>Maya mantarları</a:t>
            </a:r>
            <a:r>
              <a:rPr lang="tr-TR" dirty="0"/>
              <a:t>: Tomurcuklanma ile çoğalırlar. Hamurun mayalanması gibi bir çok mayalanma olaylarında görev alır.</a:t>
            </a:r>
            <a:br>
              <a:rPr lang="tr-TR" dirty="0"/>
            </a:br>
            <a:r>
              <a:rPr lang="tr-TR" dirty="0"/>
              <a:t>*</a:t>
            </a:r>
            <a:r>
              <a:rPr lang="tr-TR" dirty="0">
                <a:solidFill>
                  <a:srgbClr val="FF0000"/>
                </a:solidFill>
              </a:rPr>
              <a:t>Küf Mantarları</a:t>
            </a:r>
            <a:r>
              <a:rPr lang="tr-TR" dirty="0"/>
              <a:t>: Çürümekte olan </a:t>
            </a:r>
            <a:r>
              <a:rPr lang="tr-TR" dirty="0" err="1"/>
              <a:t>böcek,balık</a:t>
            </a:r>
            <a:r>
              <a:rPr lang="tr-TR" dirty="0"/>
              <a:t>, kuş artıkları üzerinde saprofit olarak </a:t>
            </a:r>
            <a:r>
              <a:rPr lang="tr-TR" dirty="0" err="1"/>
              <a:t>yaşarlar.Eşeyli</a:t>
            </a:r>
            <a:r>
              <a:rPr lang="tr-TR" dirty="0"/>
              <a:t> ve Eşeysiz </a:t>
            </a:r>
            <a:r>
              <a:rPr lang="tr-TR" dirty="0" err="1"/>
              <a:t>ürerler.Besinlerin</a:t>
            </a:r>
            <a:r>
              <a:rPr lang="tr-TR" dirty="0"/>
              <a:t> küflenmesini neden olur.</a:t>
            </a:r>
            <a:br>
              <a:rPr lang="tr-TR" dirty="0"/>
            </a:br>
            <a:r>
              <a:rPr lang="tr-TR" dirty="0"/>
              <a:t>*</a:t>
            </a:r>
            <a:r>
              <a:rPr lang="tr-TR" dirty="0">
                <a:solidFill>
                  <a:srgbClr val="FF0000"/>
                </a:solidFill>
              </a:rPr>
              <a:t>Şapkalı Mantarlar</a:t>
            </a:r>
            <a:r>
              <a:rPr lang="tr-TR" dirty="0"/>
              <a:t>: Mantarların en </a:t>
            </a:r>
            <a:r>
              <a:rPr lang="tr-TR" dirty="0" err="1"/>
              <a:t>büyükleridir.Besin</a:t>
            </a:r>
            <a:r>
              <a:rPr lang="tr-TR" dirty="0"/>
              <a:t> olarak kullanıldıkları gibi insanlar için zehirli olan türleri de vardır</a:t>
            </a:r>
          </a:p>
        </p:txBody>
      </p:sp>
    </p:spTree>
    <p:extLst>
      <p:ext uri="{BB962C8B-B14F-4D97-AF65-F5344CB8AC3E}">
        <p14:creationId xmlns:p14="http://schemas.microsoft.com/office/powerpoint/2010/main" val="23998674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009934"/>
            <a:ext cx="10515600" cy="5167029"/>
          </a:xfrm>
        </p:spPr>
        <p:txBody>
          <a:bodyPr/>
          <a:lstStyle/>
          <a:p>
            <a:r>
              <a:rPr lang="tr-TR" dirty="0"/>
              <a:t>Deney</a:t>
            </a:r>
          </a:p>
          <a:p>
            <a:r>
              <a:rPr lang="tr-TR" dirty="0"/>
              <a:t>Havuz suyunda tek hücreli </a:t>
            </a:r>
            <a:r>
              <a:rPr lang="tr-TR" dirty="0" err="1"/>
              <a:t>ökaryotların</a:t>
            </a:r>
            <a:r>
              <a:rPr lang="tr-TR" dirty="0"/>
              <a:t> görüntülenmesi</a:t>
            </a:r>
          </a:p>
          <a:p>
            <a:r>
              <a:rPr lang="tr-TR" dirty="0"/>
              <a:t>Terliksi hayvanının hazır preparat görüntüsü</a:t>
            </a:r>
          </a:p>
          <a:p>
            <a:r>
              <a:rPr lang="tr-TR" dirty="0"/>
              <a:t>Maya hücrelerinin görüntülenmesi</a:t>
            </a:r>
          </a:p>
        </p:txBody>
      </p:sp>
    </p:spTree>
    <p:extLst>
      <p:ext uri="{BB962C8B-B14F-4D97-AF65-F5344CB8AC3E}">
        <p14:creationId xmlns:p14="http://schemas.microsoft.com/office/powerpoint/2010/main" val="2532316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723331"/>
            <a:ext cx="10515600" cy="5453632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                                             BİTKİ HÜCRESİ </a:t>
            </a:r>
          </a:p>
          <a:p>
            <a:r>
              <a:rPr lang="tr-TR" dirty="0" err="1"/>
              <a:t>Ökaryotik</a:t>
            </a:r>
            <a:r>
              <a:rPr lang="tr-TR" dirty="0"/>
              <a:t> yapıdadır. Yani bitki hücrelerinde zarla çevrili çekirdek ve </a:t>
            </a:r>
            <a:r>
              <a:rPr lang="tr-TR" dirty="0" err="1"/>
              <a:t>organeller</a:t>
            </a:r>
            <a:r>
              <a:rPr lang="tr-TR" dirty="0"/>
              <a:t> vardır. Bu </a:t>
            </a:r>
            <a:r>
              <a:rPr lang="tr-TR" dirty="0" err="1"/>
              <a:t>organeller</a:t>
            </a:r>
            <a:r>
              <a:rPr lang="tr-TR" dirty="0"/>
              <a:t> çeşitli görevler için özelleşmiş yapılardır.</a:t>
            </a:r>
          </a:p>
          <a:p>
            <a:r>
              <a:rPr lang="tr-TR" dirty="0"/>
              <a:t>Bitki hücreleri, hem </a:t>
            </a:r>
            <a:r>
              <a:rPr lang="tr-TR" dirty="0" err="1"/>
              <a:t>ökaryotik</a:t>
            </a:r>
            <a:r>
              <a:rPr lang="tr-TR" dirty="0"/>
              <a:t> hücreler oldukları hem de benzer </a:t>
            </a:r>
            <a:r>
              <a:rPr lang="tr-TR" dirty="0" err="1"/>
              <a:t>organellere</a:t>
            </a:r>
            <a:r>
              <a:rPr lang="tr-TR" dirty="0"/>
              <a:t> sahip oldukları için hayvan hücrelerine benzerdir. Bununla birlikte, bitki ve hayvan hücreleri arasında bir takım farklılıklar vardır. 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167" y="3918116"/>
            <a:ext cx="6096356" cy="237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5190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Bitki hücreleri genellikle hayvan hücrelerinden daha büyüktür.</a:t>
            </a:r>
          </a:p>
          <a:p>
            <a:r>
              <a:rPr lang="tr-TR" dirty="0"/>
              <a:t> Hayvan hücreleri çeşitli boyutlarda ve düzensiz şekillere sahip olma eğiliminde iken, bitki hücreleri boyut olarak daha benzerdir ve tipik olarak dikdörtgen veya küp şeklindedir.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997112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818866"/>
            <a:ext cx="10515600" cy="5358097"/>
          </a:xfrm>
        </p:spPr>
        <p:txBody>
          <a:bodyPr/>
          <a:lstStyle/>
          <a:p>
            <a:r>
              <a:rPr lang="tr-TR" dirty="0"/>
              <a:t>Bir bitki hücresi, bir hayvan hücresinde bulunmayan yapıları da içerir. Bunlardan bazıları hücre duvarı, büyük koful ve </a:t>
            </a:r>
            <a:r>
              <a:rPr lang="tr-TR" dirty="0" err="1"/>
              <a:t>plastidler</a:t>
            </a:r>
            <a:r>
              <a:rPr lang="tr-TR" dirty="0"/>
              <a:t> şeklindedir. Kloroplastlar gibi </a:t>
            </a:r>
            <a:r>
              <a:rPr lang="tr-TR" dirty="0" err="1"/>
              <a:t>plastidler</a:t>
            </a:r>
            <a:r>
              <a:rPr lang="tr-TR" dirty="0"/>
              <a:t>, bitki için gerekli maddelerin üretilmesine olanak sağlar.</a:t>
            </a:r>
          </a:p>
          <a:p>
            <a:r>
              <a:rPr lang="tr-TR" dirty="0"/>
              <a:t>Hayvan hücreleri ise farklı olarak bitki hücrelerinde bulunmayan </a:t>
            </a:r>
            <a:r>
              <a:rPr lang="tr-TR" dirty="0" err="1"/>
              <a:t>sentrozom</a:t>
            </a:r>
            <a:r>
              <a:rPr lang="tr-TR" dirty="0"/>
              <a:t>, </a:t>
            </a:r>
            <a:r>
              <a:rPr lang="tr-TR" dirty="0" err="1"/>
              <a:t>lizozom</a:t>
            </a:r>
            <a:r>
              <a:rPr lang="tr-TR" dirty="0"/>
              <a:t>, sil ve kamçı gibi yapılar içerir.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861886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3177" y="351665"/>
            <a:ext cx="6804095" cy="605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9176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ikroskopta Bitki Hücresi (Soğan Zarı) - BİLİMSEL DENEYLER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76719" y="2022993"/>
            <a:ext cx="7735887" cy="4351338"/>
          </a:xfr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BDFAA89-135B-4FCC-A346-D636EA13AA8C}"/>
              </a:ext>
            </a:extLst>
          </p:cNvPr>
          <p:cNvSpPr txBox="1">
            <a:spLocks/>
          </p:cNvSpPr>
          <p:nvPr/>
        </p:nvSpPr>
        <p:spPr>
          <a:xfrm>
            <a:off x="1035147" y="68614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DENEY</a:t>
            </a:r>
          </a:p>
          <a:p>
            <a:r>
              <a:rPr lang="tr-TR" dirty="0"/>
              <a:t>Soğan zarında bitki hücresinin görüntülenmesi</a:t>
            </a:r>
          </a:p>
        </p:txBody>
      </p:sp>
    </p:spTree>
    <p:extLst>
      <p:ext uri="{BB962C8B-B14F-4D97-AF65-F5344CB8AC3E}">
        <p14:creationId xmlns:p14="http://schemas.microsoft.com/office/powerpoint/2010/main" val="113194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                    </a:t>
            </a:r>
            <a:r>
              <a:rPr lang="tr-TR" sz="3200" dirty="0">
                <a:solidFill>
                  <a:srgbClr val="FF0000"/>
                </a:solidFill>
              </a:rPr>
              <a:t>HAYVAN HÜCRESİ 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0920" y="1498078"/>
            <a:ext cx="583242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176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091821"/>
            <a:ext cx="10515600" cy="5085142"/>
          </a:xfrm>
        </p:spPr>
        <p:txBody>
          <a:bodyPr/>
          <a:lstStyle/>
          <a:p>
            <a:r>
              <a:rPr lang="tr-TR" dirty="0"/>
              <a:t>Hayvan hücresi canlıların yaşamını devam ettirebilmesi, büyümesi ve çoğalmaları için gereklidir.</a:t>
            </a:r>
          </a:p>
          <a:p>
            <a:r>
              <a:rPr lang="tr-TR" dirty="0"/>
              <a:t> Hayvan hücresinde hücre çekirdeği bir zar ile çevrilidir. DNA hücre çekirdeğinin içinde bulunur ve hayvan hücresi bir zar ile çevrili olan birçok </a:t>
            </a:r>
            <a:r>
              <a:rPr lang="tr-TR" dirty="0" err="1"/>
              <a:t>organeller</a:t>
            </a:r>
            <a:r>
              <a:rPr lang="tr-TR" dirty="0"/>
              <a:t> içermektedir. </a:t>
            </a:r>
          </a:p>
          <a:p>
            <a:r>
              <a:rPr lang="tr-TR" dirty="0"/>
              <a:t>Bu </a:t>
            </a:r>
            <a:r>
              <a:rPr lang="tr-TR" dirty="0" err="1"/>
              <a:t>organellerin</a:t>
            </a:r>
            <a:r>
              <a:rPr lang="tr-TR" dirty="0"/>
              <a:t> türüne bağlı olarak her birinin farklı bir görevi bulunmaktadır. Bunlardan bazıları hormon ve enzim üretirken bazı </a:t>
            </a:r>
            <a:r>
              <a:rPr lang="tr-TR" dirty="0" err="1"/>
              <a:t>organellerin</a:t>
            </a:r>
            <a:r>
              <a:rPr lang="tr-TR" dirty="0"/>
              <a:t> görevi de gerekli olan enerjiyi sağlamaktır.</a:t>
            </a:r>
          </a:p>
        </p:txBody>
      </p:sp>
    </p:spTree>
    <p:extLst>
      <p:ext uri="{BB962C8B-B14F-4D97-AF65-F5344CB8AC3E}">
        <p14:creationId xmlns:p14="http://schemas.microsoft.com/office/powerpoint/2010/main" val="29293380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887104"/>
            <a:ext cx="10515600" cy="5289859"/>
          </a:xfrm>
        </p:spPr>
        <p:txBody>
          <a:bodyPr/>
          <a:lstStyle/>
          <a:p>
            <a:r>
              <a:rPr lang="tr-TR" dirty="0"/>
              <a:t>Hayvan hücresi bölümleri bakımından farklı özelliklere sahip bir yapıdadır. Hayvan hücresinde hücre çeperi bulunmaz ve </a:t>
            </a:r>
            <a:r>
              <a:rPr lang="tr-TR" dirty="0" err="1"/>
              <a:t>plastitler</a:t>
            </a:r>
            <a:r>
              <a:rPr lang="tr-TR" dirty="0"/>
              <a:t> de yoktur. Küçük ve az sayıda koful bulunmaktadır.</a:t>
            </a:r>
          </a:p>
          <a:p>
            <a:r>
              <a:rPr lang="tr-TR" dirty="0"/>
              <a:t> Bunların yanı sıra hayvan hücresinde </a:t>
            </a:r>
            <a:r>
              <a:rPr lang="tr-TR" dirty="0" err="1"/>
              <a:t>lizozom</a:t>
            </a:r>
            <a:r>
              <a:rPr lang="tr-TR" dirty="0"/>
              <a:t> ve </a:t>
            </a:r>
            <a:r>
              <a:rPr lang="tr-TR" dirty="0" err="1"/>
              <a:t>sentrozom</a:t>
            </a:r>
            <a:r>
              <a:rPr lang="tr-TR" dirty="0"/>
              <a:t> da bulunmaktadır. </a:t>
            </a:r>
          </a:p>
          <a:p>
            <a:r>
              <a:rPr lang="tr-TR" dirty="0"/>
              <a:t>Hayvan hücreleri şekil ve boyut olarak farklı özellikler içerirler. Türlerine göre bu hücreler; kök hücre, </a:t>
            </a:r>
            <a:r>
              <a:rPr lang="tr-TR" dirty="0" err="1"/>
              <a:t>epitel</a:t>
            </a:r>
            <a:r>
              <a:rPr lang="tr-TR" dirty="0"/>
              <a:t> hücre, kan hücresi, yağ hücresi, kas hücresi, kıkırdak hücre, sinir hücresi ve eşey hücresi gibi isimler alırlar.</a:t>
            </a:r>
          </a:p>
        </p:txBody>
      </p:sp>
    </p:spTree>
    <p:extLst>
      <p:ext uri="{BB962C8B-B14F-4D97-AF65-F5344CB8AC3E}">
        <p14:creationId xmlns:p14="http://schemas.microsoft.com/office/powerpoint/2010/main" val="5665136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ikroskopta Ağız İçi Epitelinin İncelenmesi deney gözlem çalışmaları  etkinlikleri raporları">
            <a:extLst>
              <a:ext uri="{FF2B5EF4-FFF2-40B4-BE49-F238E27FC236}">
                <a16:creationId xmlns:a16="http://schemas.microsoft.com/office/drawing/2014/main" id="{A4D97B77-E5E0-40AF-97AA-913B6438C0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8" r="16118"/>
          <a:stretch/>
        </p:blipFill>
        <p:spPr bwMode="auto">
          <a:xfrm>
            <a:off x="5797543" y="10"/>
            <a:ext cx="639415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75336" y="0"/>
            <a:ext cx="4706803" cy="3788830"/>
          </a:xfrm>
        </p:spPr>
        <p:txBody>
          <a:bodyPr anchor="ctr">
            <a:normAutofit/>
          </a:bodyPr>
          <a:lstStyle/>
          <a:p>
            <a:r>
              <a:rPr lang="tr-TR" sz="2000" dirty="0">
                <a:solidFill>
                  <a:srgbClr val="000000"/>
                </a:solidFill>
              </a:rPr>
              <a:t>DENEY</a:t>
            </a:r>
          </a:p>
          <a:p>
            <a:r>
              <a:rPr lang="tr-TR" sz="2000" dirty="0">
                <a:solidFill>
                  <a:srgbClr val="000000"/>
                </a:solidFill>
              </a:rPr>
              <a:t>Dil </a:t>
            </a:r>
            <a:r>
              <a:rPr lang="tr-TR" sz="2000" dirty="0" err="1">
                <a:solidFill>
                  <a:srgbClr val="000000"/>
                </a:solidFill>
              </a:rPr>
              <a:t>epitel</a:t>
            </a:r>
            <a:r>
              <a:rPr lang="tr-TR" sz="2000" dirty="0">
                <a:solidFill>
                  <a:srgbClr val="000000"/>
                </a:solidFill>
              </a:rPr>
              <a:t> hücresinin görüntülenmesi</a:t>
            </a:r>
          </a:p>
          <a:p>
            <a:pPr marL="0" indent="0">
              <a:buNone/>
            </a:pPr>
            <a:endParaRPr lang="tr-TR" sz="2000" dirty="0">
              <a:solidFill>
                <a:srgbClr val="000000"/>
              </a:solidFill>
            </a:endParaRPr>
          </a:p>
          <a:p>
            <a:endParaRPr lang="tr-TR" sz="2000" dirty="0">
              <a:solidFill>
                <a:srgbClr val="000000"/>
              </a:solidFill>
            </a:endParaRP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7E16FE7B-6F33-427D-AD08-9E988D74C03F}"/>
              </a:ext>
            </a:extLst>
          </p:cNvPr>
          <p:cNvSpPr txBox="1">
            <a:spLocks/>
          </p:cNvSpPr>
          <p:nvPr/>
        </p:nvSpPr>
        <p:spPr>
          <a:xfrm>
            <a:off x="875031" y="2370611"/>
            <a:ext cx="3818206" cy="24965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1800" dirty="0">
                <a:hlinkClick r:id="rId4"/>
              </a:rPr>
              <a:t>https://www.youtube.com/watch?v=9nxoSRasq2Q&amp;ab_channel=Sci-Inspi</a:t>
            </a:r>
            <a:endParaRPr lang="tr-TR" sz="1800" dirty="0"/>
          </a:p>
          <a:p>
            <a:pPr algn="just"/>
            <a:r>
              <a:rPr lang="en-GB" sz="1800" dirty="0">
                <a:hlinkClick r:id="rId5"/>
              </a:rPr>
              <a:t>https://www.youtube.com/watch?v=biGYmUPQaoA&amp;ab_channel=Solution-Pharmacy</a:t>
            </a:r>
            <a:endParaRPr lang="tr-TR" sz="1800" dirty="0"/>
          </a:p>
          <a:p>
            <a:pPr algn="just"/>
            <a:r>
              <a:rPr lang="tr-TR" sz="1800" dirty="0">
                <a:hlinkClick r:id="rId6"/>
              </a:rPr>
              <a:t>https://www.youtube.com/watch?v=GlCOQijkIKc&amp;ab_channel=BeyondtheBeanSeed</a:t>
            </a:r>
            <a:endParaRPr lang="tr-TR" sz="1800" dirty="0"/>
          </a:p>
          <a:p>
            <a:pPr algn="just"/>
            <a:r>
              <a:rPr lang="en-GB" sz="1800" dirty="0">
                <a:hlinkClick r:id="rId7"/>
              </a:rPr>
              <a:t>https://www.youtube.com/watch?v=ViBJMfBmSXo&amp;ab_channel=Solution-Pharmacy</a:t>
            </a:r>
            <a:endParaRPr lang="tr-TR" sz="1800" dirty="0"/>
          </a:p>
          <a:p>
            <a:pPr algn="just"/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968758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1897</Words>
  <Application>Microsoft Office PowerPoint</Application>
  <PresentationFormat>Geniş ekran</PresentationFormat>
  <Paragraphs>151</Paragraphs>
  <Slides>41</Slides>
  <Notes>0</Notes>
  <HiddenSlides>0</HiddenSlides>
  <MMClips>2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41</vt:i4>
      </vt:variant>
    </vt:vector>
  </HeadingPairs>
  <TitlesOfParts>
    <vt:vector size="51" baseType="lpstr">
      <vt:lpstr>Aharoni</vt:lpstr>
      <vt:lpstr>-apple-system</vt:lpstr>
      <vt:lpstr>Arial</vt:lpstr>
      <vt:lpstr>Arial Black</vt:lpstr>
      <vt:lpstr>Calibri</vt:lpstr>
      <vt:lpstr>Calibri Light</vt:lpstr>
      <vt:lpstr>Source Sans Pro</vt:lpstr>
      <vt:lpstr>Verdana</vt:lpstr>
      <vt:lpstr>Wingdings</vt:lpstr>
      <vt:lpstr>Office Teması</vt:lpstr>
      <vt:lpstr>DERS 3  PROKARYOT VE ÖKARYOT CANLILAR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Örnek olarak bakteriyi inceleyerek prokaryot hücrelerdeki yapıları görebiliriz</vt:lpstr>
      <vt:lpstr>Prokaryot Hücrelerdeki Yapılar</vt:lpstr>
      <vt:lpstr>PowerPoint Sunusu</vt:lpstr>
      <vt:lpstr>PowerPoint Sunusu</vt:lpstr>
      <vt:lpstr>PowerPoint Sunusu</vt:lpstr>
      <vt:lpstr>ÖKARYOTLAR</vt:lpstr>
      <vt:lpstr>PowerPoint Sunusu</vt:lpstr>
      <vt:lpstr>PROTİSTLER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                   HAYVAN HÜCRESİ 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DERS 3  PROKARYOT VE ÖKARYOT CANLILAR </dc:title>
  <dc:creator>sevgenilkay@gmail.com</dc:creator>
  <cp:lastModifiedBy> </cp:lastModifiedBy>
  <cp:revision>9</cp:revision>
  <dcterms:created xsi:type="dcterms:W3CDTF">2020-10-05T09:07:10Z</dcterms:created>
  <dcterms:modified xsi:type="dcterms:W3CDTF">2020-10-26T20:29:04Z</dcterms:modified>
</cp:coreProperties>
</file>