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8" r:id="rId3"/>
    <p:sldId id="275" r:id="rId4"/>
    <p:sldId id="259" r:id="rId5"/>
    <p:sldId id="273" r:id="rId6"/>
    <p:sldId id="257" r:id="rId7"/>
    <p:sldId id="260" r:id="rId8"/>
    <p:sldId id="262" r:id="rId9"/>
    <p:sldId id="271" r:id="rId10"/>
    <p:sldId id="274" r:id="rId11"/>
    <p:sldId id="261" r:id="rId12"/>
    <p:sldId id="279" r:id="rId13"/>
    <p:sldId id="291" r:id="rId14"/>
    <p:sldId id="289" r:id="rId15"/>
    <p:sldId id="287" r:id="rId16"/>
    <p:sldId id="276" r:id="rId17"/>
    <p:sldId id="277" r:id="rId18"/>
    <p:sldId id="290" r:id="rId19"/>
    <p:sldId id="286" r:id="rId20"/>
    <p:sldId id="272" r:id="rId21"/>
    <p:sldId id="292" r:id="rId22"/>
    <p:sldId id="263" r:id="rId23"/>
    <p:sldId id="265" r:id="rId24"/>
    <p:sldId id="266" r:id="rId25"/>
    <p:sldId id="282" r:id="rId26"/>
    <p:sldId id="267" r:id="rId27"/>
    <p:sldId id="268" r:id="rId28"/>
    <p:sldId id="269" r:id="rId29"/>
    <p:sldId id="280" r:id="rId30"/>
    <p:sldId id="295" r:id="rId31"/>
    <p:sldId id="297" r:id="rId32"/>
    <p:sldId id="298" r:id="rId33"/>
    <p:sldId id="296" r:id="rId34"/>
    <p:sldId id="283" r:id="rId35"/>
    <p:sldId id="284" r:id="rId36"/>
    <p:sldId id="285" r:id="rId37"/>
    <p:sldId id="293" r:id="rId38"/>
    <p:sldId id="294" r:id="rId39"/>
    <p:sldId id="281" r:id="rId40"/>
    <p:sldId id="288" r:id="rId41"/>
  </p:sldIdLst>
  <p:sldSz cx="12192000" cy="6858000"/>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72" d="100"/>
          <a:sy n="72" d="100"/>
        </p:scale>
        <p:origin x="660" y="6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8E0AB656-8CA0-447E-B5B4-A9344647B18B}"/>
              </a:ext>
            </a:extLst>
          </p:cNvPr>
          <p:cNvSpPr>
            <a:spLocks noGrp="1"/>
          </p:cNvSpPr>
          <p:nvPr>
            <p:ph type="ctrTitle"/>
          </p:nvPr>
        </p:nvSpPr>
        <p:spPr>
          <a:xfrm>
            <a:off x="1524000" y="1122363"/>
            <a:ext cx="9144000" cy="2387600"/>
          </a:xfrm>
        </p:spPr>
        <p:txBody>
          <a:bodyPr anchor="b"/>
          <a:lstStyle>
            <a:lvl1pPr algn="ctr">
              <a:defRPr sz="6000"/>
            </a:lvl1pPr>
          </a:lstStyle>
          <a:p>
            <a:r>
              <a:rPr lang="tr-TR"/>
              <a:t>Asıl başlık stilini düzenlemek için tıklayın</a:t>
            </a:r>
            <a:endParaRPr lang="en-GB"/>
          </a:p>
        </p:txBody>
      </p:sp>
      <p:sp>
        <p:nvSpPr>
          <p:cNvPr id="3" name="Alt Başlık 2">
            <a:extLst>
              <a:ext uri="{FF2B5EF4-FFF2-40B4-BE49-F238E27FC236}">
                <a16:creationId xmlns:a16="http://schemas.microsoft.com/office/drawing/2014/main" id="{54ACBFD1-C47E-4990-9A58-A389E8DD44B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a:t>Asıl alt başlık stilini düzenlemek için tıklayın</a:t>
            </a:r>
            <a:endParaRPr lang="en-GB"/>
          </a:p>
        </p:txBody>
      </p:sp>
      <p:sp>
        <p:nvSpPr>
          <p:cNvPr id="4" name="Veri Yer Tutucusu 3">
            <a:extLst>
              <a:ext uri="{FF2B5EF4-FFF2-40B4-BE49-F238E27FC236}">
                <a16:creationId xmlns:a16="http://schemas.microsoft.com/office/drawing/2014/main" id="{324D97E5-72DE-4206-9624-C23172980C6D}"/>
              </a:ext>
            </a:extLst>
          </p:cNvPr>
          <p:cNvSpPr>
            <a:spLocks noGrp="1"/>
          </p:cNvSpPr>
          <p:nvPr>
            <p:ph type="dt" sz="half" idx="10"/>
          </p:nvPr>
        </p:nvSpPr>
        <p:spPr/>
        <p:txBody>
          <a:bodyPr/>
          <a:lstStyle/>
          <a:p>
            <a:fld id="{16322A07-5253-4289-84DE-AB0C3B9099F4}" type="datetimeFigureOut">
              <a:rPr lang="en-GB" smtClean="0"/>
              <a:t>19/10/2020</a:t>
            </a:fld>
            <a:endParaRPr lang="en-GB"/>
          </a:p>
        </p:txBody>
      </p:sp>
      <p:sp>
        <p:nvSpPr>
          <p:cNvPr id="5" name="Alt Bilgi Yer Tutucusu 4">
            <a:extLst>
              <a:ext uri="{FF2B5EF4-FFF2-40B4-BE49-F238E27FC236}">
                <a16:creationId xmlns:a16="http://schemas.microsoft.com/office/drawing/2014/main" id="{194CC04E-548E-49EB-B12E-A173D96C300D}"/>
              </a:ext>
            </a:extLst>
          </p:cNvPr>
          <p:cNvSpPr>
            <a:spLocks noGrp="1"/>
          </p:cNvSpPr>
          <p:nvPr>
            <p:ph type="ftr" sz="quarter" idx="11"/>
          </p:nvPr>
        </p:nvSpPr>
        <p:spPr/>
        <p:txBody>
          <a:bodyPr/>
          <a:lstStyle/>
          <a:p>
            <a:endParaRPr lang="en-GB"/>
          </a:p>
        </p:txBody>
      </p:sp>
      <p:sp>
        <p:nvSpPr>
          <p:cNvPr id="6" name="Slayt Numarası Yer Tutucusu 5">
            <a:extLst>
              <a:ext uri="{FF2B5EF4-FFF2-40B4-BE49-F238E27FC236}">
                <a16:creationId xmlns:a16="http://schemas.microsoft.com/office/drawing/2014/main" id="{85A5E7EB-26B4-4CB5-B610-B670F2B8F5D5}"/>
              </a:ext>
            </a:extLst>
          </p:cNvPr>
          <p:cNvSpPr>
            <a:spLocks noGrp="1"/>
          </p:cNvSpPr>
          <p:nvPr>
            <p:ph type="sldNum" sz="quarter" idx="12"/>
          </p:nvPr>
        </p:nvSpPr>
        <p:spPr/>
        <p:txBody>
          <a:bodyPr/>
          <a:lstStyle/>
          <a:p>
            <a:fld id="{7E5D9496-D306-4D4F-9E0E-A01A57D4CD6E}" type="slidenum">
              <a:rPr lang="en-GB" smtClean="0"/>
              <a:t>‹#›</a:t>
            </a:fld>
            <a:endParaRPr lang="en-GB"/>
          </a:p>
        </p:txBody>
      </p:sp>
    </p:spTree>
    <p:extLst>
      <p:ext uri="{BB962C8B-B14F-4D97-AF65-F5344CB8AC3E}">
        <p14:creationId xmlns:p14="http://schemas.microsoft.com/office/powerpoint/2010/main" val="82103090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025C98A3-7C37-4766-9F51-9FF95AF8DD4F}"/>
              </a:ext>
            </a:extLst>
          </p:cNvPr>
          <p:cNvSpPr>
            <a:spLocks noGrp="1"/>
          </p:cNvSpPr>
          <p:nvPr>
            <p:ph type="title"/>
          </p:nvPr>
        </p:nvSpPr>
        <p:spPr/>
        <p:txBody>
          <a:bodyPr/>
          <a:lstStyle/>
          <a:p>
            <a:r>
              <a:rPr lang="tr-TR"/>
              <a:t>Asıl başlık stilini düzenlemek için tıklayın</a:t>
            </a:r>
            <a:endParaRPr lang="en-GB"/>
          </a:p>
        </p:txBody>
      </p:sp>
      <p:sp>
        <p:nvSpPr>
          <p:cNvPr id="3" name="İçerik Yer Tutucusu 2">
            <a:extLst>
              <a:ext uri="{FF2B5EF4-FFF2-40B4-BE49-F238E27FC236}">
                <a16:creationId xmlns:a16="http://schemas.microsoft.com/office/drawing/2014/main" id="{8D9DDD4C-2A8C-4903-9A52-A37BFA4409CD}"/>
              </a:ext>
            </a:extLst>
          </p:cNvPr>
          <p:cNvSpPr>
            <a:spLocks noGrp="1"/>
          </p:cNvSpPr>
          <p:nvPr>
            <p:ph idx="1"/>
          </p:nvPr>
        </p:nvSpPr>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GB"/>
          </a:p>
        </p:txBody>
      </p:sp>
      <p:sp>
        <p:nvSpPr>
          <p:cNvPr id="4" name="Veri Yer Tutucusu 3">
            <a:extLst>
              <a:ext uri="{FF2B5EF4-FFF2-40B4-BE49-F238E27FC236}">
                <a16:creationId xmlns:a16="http://schemas.microsoft.com/office/drawing/2014/main" id="{F0BD5592-8F48-4452-9BB6-AA2867DBEEAA}"/>
              </a:ext>
            </a:extLst>
          </p:cNvPr>
          <p:cNvSpPr>
            <a:spLocks noGrp="1"/>
          </p:cNvSpPr>
          <p:nvPr>
            <p:ph type="dt" sz="half" idx="10"/>
          </p:nvPr>
        </p:nvSpPr>
        <p:spPr/>
        <p:txBody>
          <a:bodyPr/>
          <a:lstStyle/>
          <a:p>
            <a:fld id="{16322A07-5253-4289-84DE-AB0C3B9099F4}" type="datetimeFigureOut">
              <a:rPr lang="en-GB" smtClean="0"/>
              <a:t>19/10/2020</a:t>
            </a:fld>
            <a:endParaRPr lang="en-GB"/>
          </a:p>
        </p:txBody>
      </p:sp>
      <p:sp>
        <p:nvSpPr>
          <p:cNvPr id="5" name="Alt Bilgi Yer Tutucusu 4">
            <a:extLst>
              <a:ext uri="{FF2B5EF4-FFF2-40B4-BE49-F238E27FC236}">
                <a16:creationId xmlns:a16="http://schemas.microsoft.com/office/drawing/2014/main" id="{2FBBF641-ECBA-49DB-8F1B-64CD1801D443}"/>
              </a:ext>
            </a:extLst>
          </p:cNvPr>
          <p:cNvSpPr>
            <a:spLocks noGrp="1"/>
          </p:cNvSpPr>
          <p:nvPr>
            <p:ph type="ftr" sz="quarter" idx="11"/>
          </p:nvPr>
        </p:nvSpPr>
        <p:spPr/>
        <p:txBody>
          <a:bodyPr/>
          <a:lstStyle/>
          <a:p>
            <a:endParaRPr lang="en-GB"/>
          </a:p>
        </p:txBody>
      </p:sp>
      <p:sp>
        <p:nvSpPr>
          <p:cNvPr id="6" name="Slayt Numarası Yer Tutucusu 5">
            <a:extLst>
              <a:ext uri="{FF2B5EF4-FFF2-40B4-BE49-F238E27FC236}">
                <a16:creationId xmlns:a16="http://schemas.microsoft.com/office/drawing/2014/main" id="{2804AB1D-6187-4324-9ED9-07AC74ED2457}"/>
              </a:ext>
            </a:extLst>
          </p:cNvPr>
          <p:cNvSpPr>
            <a:spLocks noGrp="1"/>
          </p:cNvSpPr>
          <p:nvPr>
            <p:ph type="sldNum" sz="quarter" idx="12"/>
          </p:nvPr>
        </p:nvSpPr>
        <p:spPr/>
        <p:txBody>
          <a:bodyPr/>
          <a:lstStyle/>
          <a:p>
            <a:fld id="{7E5D9496-D306-4D4F-9E0E-A01A57D4CD6E}" type="slidenum">
              <a:rPr lang="en-GB" smtClean="0"/>
              <a:t>‹#›</a:t>
            </a:fld>
            <a:endParaRPr lang="en-GB"/>
          </a:p>
        </p:txBody>
      </p:sp>
    </p:spTree>
    <p:extLst>
      <p:ext uri="{BB962C8B-B14F-4D97-AF65-F5344CB8AC3E}">
        <p14:creationId xmlns:p14="http://schemas.microsoft.com/office/powerpoint/2010/main" val="288384073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 Bilgisi">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9E5223A3-CCA0-4FE4-B434-FEF73D0FEF5F}"/>
              </a:ext>
            </a:extLst>
          </p:cNvPr>
          <p:cNvSpPr>
            <a:spLocks noGrp="1"/>
          </p:cNvSpPr>
          <p:nvPr>
            <p:ph type="title"/>
          </p:nvPr>
        </p:nvSpPr>
        <p:spPr>
          <a:xfrm>
            <a:off x="831850" y="1709738"/>
            <a:ext cx="10515600" cy="2852737"/>
          </a:xfrm>
        </p:spPr>
        <p:txBody>
          <a:bodyPr anchor="b"/>
          <a:lstStyle>
            <a:lvl1pPr>
              <a:defRPr sz="6000"/>
            </a:lvl1pPr>
          </a:lstStyle>
          <a:p>
            <a:r>
              <a:rPr lang="tr-TR"/>
              <a:t>Asıl başlık stilini düzenlemek için tıklayın</a:t>
            </a:r>
            <a:endParaRPr lang="en-GB"/>
          </a:p>
        </p:txBody>
      </p:sp>
      <p:sp>
        <p:nvSpPr>
          <p:cNvPr id="3" name="Metin Yer Tutucusu 2">
            <a:extLst>
              <a:ext uri="{FF2B5EF4-FFF2-40B4-BE49-F238E27FC236}">
                <a16:creationId xmlns:a16="http://schemas.microsoft.com/office/drawing/2014/main" id="{5C80338E-A65A-42D3-82A3-7DD676C0EB6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tr-TR"/>
              <a:t>Asıl metin stillerini düzenlemek için tıklayın</a:t>
            </a:r>
          </a:p>
        </p:txBody>
      </p:sp>
      <p:sp>
        <p:nvSpPr>
          <p:cNvPr id="4" name="Veri Yer Tutucusu 3">
            <a:extLst>
              <a:ext uri="{FF2B5EF4-FFF2-40B4-BE49-F238E27FC236}">
                <a16:creationId xmlns:a16="http://schemas.microsoft.com/office/drawing/2014/main" id="{6C4BD031-9ECB-4AD1-9B17-5CFDD871DBC6}"/>
              </a:ext>
            </a:extLst>
          </p:cNvPr>
          <p:cNvSpPr>
            <a:spLocks noGrp="1"/>
          </p:cNvSpPr>
          <p:nvPr>
            <p:ph type="dt" sz="half" idx="10"/>
          </p:nvPr>
        </p:nvSpPr>
        <p:spPr/>
        <p:txBody>
          <a:bodyPr/>
          <a:lstStyle/>
          <a:p>
            <a:fld id="{16322A07-5253-4289-84DE-AB0C3B9099F4}" type="datetimeFigureOut">
              <a:rPr lang="en-GB" smtClean="0"/>
              <a:t>19/10/2020</a:t>
            </a:fld>
            <a:endParaRPr lang="en-GB"/>
          </a:p>
        </p:txBody>
      </p:sp>
      <p:sp>
        <p:nvSpPr>
          <p:cNvPr id="5" name="Alt Bilgi Yer Tutucusu 4">
            <a:extLst>
              <a:ext uri="{FF2B5EF4-FFF2-40B4-BE49-F238E27FC236}">
                <a16:creationId xmlns:a16="http://schemas.microsoft.com/office/drawing/2014/main" id="{996C0B37-5003-497C-8DC2-6DD64C283E27}"/>
              </a:ext>
            </a:extLst>
          </p:cNvPr>
          <p:cNvSpPr>
            <a:spLocks noGrp="1"/>
          </p:cNvSpPr>
          <p:nvPr>
            <p:ph type="ftr" sz="quarter" idx="11"/>
          </p:nvPr>
        </p:nvSpPr>
        <p:spPr/>
        <p:txBody>
          <a:bodyPr/>
          <a:lstStyle/>
          <a:p>
            <a:endParaRPr lang="en-GB"/>
          </a:p>
        </p:txBody>
      </p:sp>
      <p:sp>
        <p:nvSpPr>
          <p:cNvPr id="6" name="Slayt Numarası Yer Tutucusu 5">
            <a:extLst>
              <a:ext uri="{FF2B5EF4-FFF2-40B4-BE49-F238E27FC236}">
                <a16:creationId xmlns:a16="http://schemas.microsoft.com/office/drawing/2014/main" id="{B0887A73-A4C8-45E6-8A30-7CA72C51C4AC}"/>
              </a:ext>
            </a:extLst>
          </p:cNvPr>
          <p:cNvSpPr>
            <a:spLocks noGrp="1"/>
          </p:cNvSpPr>
          <p:nvPr>
            <p:ph type="sldNum" sz="quarter" idx="12"/>
          </p:nvPr>
        </p:nvSpPr>
        <p:spPr/>
        <p:txBody>
          <a:bodyPr/>
          <a:lstStyle/>
          <a:p>
            <a:fld id="{7E5D9496-D306-4D4F-9E0E-A01A57D4CD6E}" type="slidenum">
              <a:rPr lang="en-GB" smtClean="0"/>
              <a:t>‹#›</a:t>
            </a:fld>
            <a:endParaRPr lang="en-GB"/>
          </a:p>
        </p:txBody>
      </p:sp>
    </p:spTree>
    <p:extLst>
      <p:ext uri="{BB962C8B-B14F-4D97-AF65-F5344CB8AC3E}">
        <p14:creationId xmlns:p14="http://schemas.microsoft.com/office/powerpoint/2010/main" val="410697067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55FBA798-5852-47F0-8E59-306431090D39}"/>
              </a:ext>
            </a:extLst>
          </p:cNvPr>
          <p:cNvSpPr>
            <a:spLocks noGrp="1"/>
          </p:cNvSpPr>
          <p:nvPr>
            <p:ph type="title"/>
          </p:nvPr>
        </p:nvSpPr>
        <p:spPr/>
        <p:txBody>
          <a:bodyPr/>
          <a:lstStyle/>
          <a:p>
            <a:r>
              <a:rPr lang="tr-TR"/>
              <a:t>Asıl başlık stilini düzenlemek için tıklayın</a:t>
            </a:r>
            <a:endParaRPr lang="en-GB"/>
          </a:p>
        </p:txBody>
      </p:sp>
      <p:sp>
        <p:nvSpPr>
          <p:cNvPr id="3" name="İçerik Yer Tutucusu 2">
            <a:extLst>
              <a:ext uri="{FF2B5EF4-FFF2-40B4-BE49-F238E27FC236}">
                <a16:creationId xmlns:a16="http://schemas.microsoft.com/office/drawing/2014/main" id="{8EEB2B76-7601-495C-A058-2D2684230F99}"/>
              </a:ext>
            </a:extLst>
          </p:cNvPr>
          <p:cNvSpPr>
            <a:spLocks noGrp="1"/>
          </p:cNvSpPr>
          <p:nvPr>
            <p:ph sz="half" idx="1"/>
          </p:nvPr>
        </p:nvSpPr>
        <p:spPr>
          <a:xfrm>
            <a:off x="838200" y="1825625"/>
            <a:ext cx="5181600" cy="435133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GB"/>
          </a:p>
        </p:txBody>
      </p:sp>
      <p:sp>
        <p:nvSpPr>
          <p:cNvPr id="4" name="İçerik Yer Tutucusu 3">
            <a:extLst>
              <a:ext uri="{FF2B5EF4-FFF2-40B4-BE49-F238E27FC236}">
                <a16:creationId xmlns:a16="http://schemas.microsoft.com/office/drawing/2014/main" id="{0AE7F4B8-13B4-48B8-B778-47445A27BF59}"/>
              </a:ext>
            </a:extLst>
          </p:cNvPr>
          <p:cNvSpPr>
            <a:spLocks noGrp="1"/>
          </p:cNvSpPr>
          <p:nvPr>
            <p:ph sz="half" idx="2"/>
          </p:nvPr>
        </p:nvSpPr>
        <p:spPr>
          <a:xfrm>
            <a:off x="6172200" y="1825625"/>
            <a:ext cx="5181600" cy="435133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GB"/>
          </a:p>
        </p:txBody>
      </p:sp>
      <p:sp>
        <p:nvSpPr>
          <p:cNvPr id="5" name="Veri Yer Tutucusu 4">
            <a:extLst>
              <a:ext uri="{FF2B5EF4-FFF2-40B4-BE49-F238E27FC236}">
                <a16:creationId xmlns:a16="http://schemas.microsoft.com/office/drawing/2014/main" id="{256C693C-972C-4961-98EE-7B1794E3523E}"/>
              </a:ext>
            </a:extLst>
          </p:cNvPr>
          <p:cNvSpPr>
            <a:spLocks noGrp="1"/>
          </p:cNvSpPr>
          <p:nvPr>
            <p:ph type="dt" sz="half" idx="10"/>
          </p:nvPr>
        </p:nvSpPr>
        <p:spPr/>
        <p:txBody>
          <a:bodyPr/>
          <a:lstStyle/>
          <a:p>
            <a:fld id="{16322A07-5253-4289-84DE-AB0C3B9099F4}" type="datetimeFigureOut">
              <a:rPr lang="en-GB" smtClean="0"/>
              <a:t>19/10/2020</a:t>
            </a:fld>
            <a:endParaRPr lang="en-GB"/>
          </a:p>
        </p:txBody>
      </p:sp>
      <p:sp>
        <p:nvSpPr>
          <p:cNvPr id="6" name="Alt Bilgi Yer Tutucusu 5">
            <a:extLst>
              <a:ext uri="{FF2B5EF4-FFF2-40B4-BE49-F238E27FC236}">
                <a16:creationId xmlns:a16="http://schemas.microsoft.com/office/drawing/2014/main" id="{5E6FBD6E-09FB-476F-8181-2B94D49AD673}"/>
              </a:ext>
            </a:extLst>
          </p:cNvPr>
          <p:cNvSpPr>
            <a:spLocks noGrp="1"/>
          </p:cNvSpPr>
          <p:nvPr>
            <p:ph type="ftr" sz="quarter" idx="11"/>
          </p:nvPr>
        </p:nvSpPr>
        <p:spPr/>
        <p:txBody>
          <a:bodyPr/>
          <a:lstStyle/>
          <a:p>
            <a:endParaRPr lang="en-GB"/>
          </a:p>
        </p:txBody>
      </p:sp>
      <p:sp>
        <p:nvSpPr>
          <p:cNvPr id="7" name="Slayt Numarası Yer Tutucusu 6">
            <a:extLst>
              <a:ext uri="{FF2B5EF4-FFF2-40B4-BE49-F238E27FC236}">
                <a16:creationId xmlns:a16="http://schemas.microsoft.com/office/drawing/2014/main" id="{F4FD62AE-A49F-4212-ABCA-C4BBF34DA0F6}"/>
              </a:ext>
            </a:extLst>
          </p:cNvPr>
          <p:cNvSpPr>
            <a:spLocks noGrp="1"/>
          </p:cNvSpPr>
          <p:nvPr>
            <p:ph type="sldNum" sz="quarter" idx="12"/>
          </p:nvPr>
        </p:nvSpPr>
        <p:spPr/>
        <p:txBody>
          <a:bodyPr/>
          <a:lstStyle/>
          <a:p>
            <a:fld id="{7E5D9496-D306-4D4F-9E0E-A01A57D4CD6E}" type="slidenum">
              <a:rPr lang="en-GB" smtClean="0"/>
              <a:t>‹#›</a:t>
            </a:fld>
            <a:endParaRPr lang="en-GB"/>
          </a:p>
        </p:txBody>
      </p:sp>
    </p:spTree>
    <p:extLst>
      <p:ext uri="{BB962C8B-B14F-4D97-AF65-F5344CB8AC3E}">
        <p14:creationId xmlns:p14="http://schemas.microsoft.com/office/powerpoint/2010/main" val="39351545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C22C9EAB-0405-420A-BF20-88296883DB88}"/>
              </a:ext>
            </a:extLst>
          </p:cNvPr>
          <p:cNvSpPr>
            <a:spLocks noGrp="1"/>
          </p:cNvSpPr>
          <p:nvPr>
            <p:ph type="title"/>
          </p:nvPr>
        </p:nvSpPr>
        <p:spPr>
          <a:xfrm>
            <a:off x="839788" y="365125"/>
            <a:ext cx="10515600" cy="1325563"/>
          </a:xfrm>
        </p:spPr>
        <p:txBody>
          <a:bodyPr/>
          <a:lstStyle/>
          <a:p>
            <a:r>
              <a:rPr lang="tr-TR"/>
              <a:t>Asıl başlık stilini düzenlemek için tıklayın</a:t>
            </a:r>
            <a:endParaRPr lang="en-GB"/>
          </a:p>
        </p:txBody>
      </p:sp>
      <p:sp>
        <p:nvSpPr>
          <p:cNvPr id="3" name="Metin Yer Tutucusu 2">
            <a:extLst>
              <a:ext uri="{FF2B5EF4-FFF2-40B4-BE49-F238E27FC236}">
                <a16:creationId xmlns:a16="http://schemas.microsoft.com/office/drawing/2014/main" id="{D514138A-7CC5-43D2-B885-686A09715BF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4" name="İçerik Yer Tutucusu 3">
            <a:extLst>
              <a:ext uri="{FF2B5EF4-FFF2-40B4-BE49-F238E27FC236}">
                <a16:creationId xmlns:a16="http://schemas.microsoft.com/office/drawing/2014/main" id="{DA42F9DD-86F7-4BE5-8BC9-4BA114BFD933}"/>
              </a:ext>
            </a:extLst>
          </p:cNvPr>
          <p:cNvSpPr>
            <a:spLocks noGrp="1"/>
          </p:cNvSpPr>
          <p:nvPr>
            <p:ph sz="half" idx="2"/>
          </p:nvPr>
        </p:nvSpPr>
        <p:spPr>
          <a:xfrm>
            <a:off x="839788" y="2505075"/>
            <a:ext cx="5157787" cy="368458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GB"/>
          </a:p>
        </p:txBody>
      </p:sp>
      <p:sp>
        <p:nvSpPr>
          <p:cNvPr id="5" name="Metin Yer Tutucusu 4">
            <a:extLst>
              <a:ext uri="{FF2B5EF4-FFF2-40B4-BE49-F238E27FC236}">
                <a16:creationId xmlns:a16="http://schemas.microsoft.com/office/drawing/2014/main" id="{C240C63C-209F-47DB-8570-94EFC6B0683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6" name="İçerik Yer Tutucusu 5">
            <a:extLst>
              <a:ext uri="{FF2B5EF4-FFF2-40B4-BE49-F238E27FC236}">
                <a16:creationId xmlns:a16="http://schemas.microsoft.com/office/drawing/2014/main" id="{89ECE253-B46A-4791-A962-694E1D366ED3}"/>
              </a:ext>
            </a:extLst>
          </p:cNvPr>
          <p:cNvSpPr>
            <a:spLocks noGrp="1"/>
          </p:cNvSpPr>
          <p:nvPr>
            <p:ph sz="quarter" idx="4"/>
          </p:nvPr>
        </p:nvSpPr>
        <p:spPr>
          <a:xfrm>
            <a:off x="6172200" y="2505075"/>
            <a:ext cx="5183188" cy="368458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GB"/>
          </a:p>
        </p:txBody>
      </p:sp>
      <p:sp>
        <p:nvSpPr>
          <p:cNvPr id="7" name="Veri Yer Tutucusu 6">
            <a:extLst>
              <a:ext uri="{FF2B5EF4-FFF2-40B4-BE49-F238E27FC236}">
                <a16:creationId xmlns:a16="http://schemas.microsoft.com/office/drawing/2014/main" id="{92FD2422-DF74-4FB1-9518-B85D5CCF9B0C}"/>
              </a:ext>
            </a:extLst>
          </p:cNvPr>
          <p:cNvSpPr>
            <a:spLocks noGrp="1"/>
          </p:cNvSpPr>
          <p:nvPr>
            <p:ph type="dt" sz="half" idx="10"/>
          </p:nvPr>
        </p:nvSpPr>
        <p:spPr/>
        <p:txBody>
          <a:bodyPr/>
          <a:lstStyle/>
          <a:p>
            <a:fld id="{16322A07-5253-4289-84DE-AB0C3B9099F4}" type="datetimeFigureOut">
              <a:rPr lang="en-GB" smtClean="0"/>
              <a:t>19/10/2020</a:t>
            </a:fld>
            <a:endParaRPr lang="en-GB"/>
          </a:p>
        </p:txBody>
      </p:sp>
      <p:sp>
        <p:nvSpPr>
          <p:cNvPr id="8" name="Alt Bilgi Yer Tutucusu 7">
            <a:extLst>
              <a:ext uri="{FF2B5EF4-FFF2-40B4-BE49-F238E27FC236}">
                <a16:creationId xmlns:a16="http://schemas.microsoft.com/office/drawing/2014/main" id="{04FD197B-E6B8-481B-A395-511FFA778DF3}"/>
              </a:ext>
            </a:extLst>
          </p:cNvPr>
          <p:cNvSpPr>
            <a:spLocks noGrp="1"/>
          </p:cNvSpPr>
          <p:nvPr>
            <p:ph type="ftr" sz="quarter" idx="11"/>
          </p:nvPr>
        </p:nvSpPr>
        <p:spPr/>
        <p:txBody>
          <a:bodyPr/>
          <a:lstStyle/>
          <a:p>
            <a:endParaRPr lang="en-GB"/>
          </a:p>
        </p:txBody>
      </p:sp>
      <p:sp>
        <p:nvSpPr>
          <p:cNvPr id="9" name="Slayt Numarası Yer Tutucusu 8">
            <a:extLst>
              <a:ext uri="{FF2B5EF4-FFF2-40B4-BE49-F238E27FC236}">
                <a16:creationId xmlns:a16="http://schemas.microsoft.com/office/drawing/2014/main" id="{6B005342-FD8F-46DB-96E8-738111EDE984}"/>
              </a:ext>
            </a:extLst>
          </p:cNvPr>
          <p:cNvSpPr>
            <a:spLocks noGrp="1"/>
          </p:cNvSpPr>
          <p:nvPr>
            <p:ph type="sldNum" sz="quarter" idx="12"/>
          </p:nvPr>
        </p:nvSpPr>
        <p:spPr/>
        <p:txBody>
          <a:bodyPr/>
          <a:lstStyle/>
          <a:p>
            <a:fld id="{7E5D9496-D306-4D4F-9E0E-A01A57D4CD6E}" type="slidenum">
              <a:rPr lang="en-GB" smtClean="0"/>
              <a:t>‹#›</a:t>
            </a:fld>
            <a:endParaRPr lang="en-GB"/>
          </a:p>
        </p:txBody>
      </p:sp>
    </p:spTree>
    <p:extLst>
      <p:ext uri="{BB962C8B-B14F-4D97-AF65-F5344CB8AC3E}">
        <p14:creationId xmlns:p14="http://schemas.microsoft.com/office/powerpoint/2010/main" val="317416346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43C2F3BE-121A-49F6-82C8-3CF666F5B19F}"/>
              </a:ext>
            </a:extLst>
          </p:cNvPr>
          <p:cNvSpPr>
            <a:spLocks noGrp="1"/>
          </p:cNvSpPr>
          <p:nvPr>
            <p:ph type="title"/>
          </p:nvPr>
        </p:nvSpPr>
        <p:spPr/>
        <p:txBody>
          <a:bodyPr/>
          <a:lstStyle/>
          <a:p>
            <a:r>
              <a:rPr lang="tr-TR"/>
              <a:t>Asıl başlık stilini düzenlemek için tıklayın</a:t>
            </a:r>
            <a:endParaRPr lang="en-GB"/>
          </a:p>
        </p:txBody>
      </p:sp>
      <p:sp>
        <p:nvSpPr>
          <p:cNvPr id="3" name="Veri Yer Tutucusu 2">
            <a:extLst>
              <a:ext uri="{FF2B5EF4-FFF2-40B4-BE49-F238E27FC236}">
                <a16:creationId xmlns:a16="http://schemas.microsoft.com/office/drawing/2014/main" id="{C28095F2-F7A9-4107-8A6E-668C211A841F}"/>
              </a:ext>
            </a:extLst>
          </p:cNvPr>
          <p:cNvSpPr>
            <a:spLocks noGrp="1"/>
          </p:cNvSpPr>
          <p:nvPr>
            <p:ph type="dt" sz="half" idx="10"/>
          </p:nvPr>
        </p:nvSpPr>
        <p:spPr/>
        <p:txBody>
          <a:bodyPr/>
          <a:lstStyle/>
          <a:p>
            <a:fld id="{16322A07-5253-4289-84DE-AB0C3B9099F4}" type="datetimeFigureOut">
              <a:rPr lang="en-GB" smtClean="0"/>
              <a:t>19/10/2020</a:t>
            </a:fld>
            <a:endParaRPr lang="en-GB"/>
          </a:p>
        </p:txBody>
      </p:sp>
      <p:sp>
        <p:nvSpPr>
          <p:cNvPr id="4" name="Alt Bilgi Yer Tutucusu 3">
            <a:extLst>
              <a:ext uri="{FF2B5EF4-FFF2-40B4-BE49-F238E27FC236}">
                <a16:creationId xmlns:a16="http://schemas.microsoft.com/office/drawing/2014/main" id="{3C8C6567-0767-4621-88D8-A8503E1D8851}"/>
              </a:ext>
            </a:extLst>
          </p:cNvPr>
          <p:cNvSpPr>
            <a:spLocks noGrp="1"/>
          </p:cNvSpPr>
          <p:nvPr>
            <p:ph type="ftr" sz="quarter" idx="11"/>
          </p:nvPr>
        </p:nvSpPr>
        <p:spPr/>
        <p:txBody>
          <a:bodyPr/>
          <a:lstStyle/>
          <a:p>
            <a:endParaRPr lang="en-GB"/>
          </a:p>
        </p:txBody>
      </p:sp>
      <p:sp>
        <p:nvSpPr>
          <p:cNvPr id="5" name="Slayt Numarası Yer Tutucusu 4">
            <a:extLst>
              <a:ext uri="{FF2B5EF4-FFF2-40B4-BE49-F238E27FC236}">
                <a16:creationId xmlns:a16="http://schemas.microsoft.com/office/drawing/2014/main" id="{260864CC-8BE6-412C-AFD0-8128499819C1}"/>
              </a:ext>
            </a:extLst>
          </p:cNvPr>
          <p:cNvSpPr>
            <a:spLocks noGrp="1"/>
          </p:cNvSpPr>
          <p:nvPr>
            <p:ph type="sldNum" sz="quarter" idx="12"/>
          </p:nvPr>
        </p:nvSpPr>
        <p:spPr/>
        <p:txBody>
          <a:bodyPr/>
          <a:lstStyle/>
          <a:p>
            <a:fld id="{7E5D9496-D306-4D4F-9E0E-A01A57D4CD6E}" type="slidenum">
              <a:rPr lang="en-GB" smtClean="0"/>
              <a:t>‹#›</a:t>
            </a:fld>
            <a:endParaRPr lang="en-GB"/>
          </a:p>
        </p:txBody>
      </p:sp>
    </p:spTree>
    <p:extLst>
      <p:ext uri="{BB962C8B-B14F-4D97-AF65-F5344CB8AC3E}">
        <p14:creationId xmlns:p14="http://schemas.microsoft.com/office/powerpoint/2010/main" val="401669915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a:extLst>
              <a:ext uri="{FF2B5EF4-FFF2-40B4-BE49-F238E27FC236}">
                <a16:creationId xmlns:a16="http://schemas.microsoft.com/office/drawing/2014/main" id="{D4B75C0D-0102-4511-B4BD-ABE4139459F3}"/>
              </a:ext>
            </a:extLst>
          </p:cNvPr>
          <p:cNvSpPr>
            <a:spLocks noGrp="1"/>
          </p:cNvSpPr>
          <p:nvPr>
            <p:ph type="dt" sz="half" idx="10"/>
          </p:nvPr>
        </p:nvSpPr>
        <p:spPr/>
        <p:txBody>
          <a:bodyPr/>
          <a:lstStyle/>
          <a:p>
            <a:fld id="{16322A07-5253-4289-84DE-AB0C3B9099F4}" type="datetimeFigureOut">
              <a:rPr lang="en-GB" smtClean="0"/>
              <a:t>19/10/2020</a:t>
            </a:fld>
            <a:endParaRPr lang="en-GB"/>
          </a:p>
        </p:txBody>
      </p:sp>
      <p:sp>
        <p:nvSpPr>
          <p:cNvPr id="3" name="Alt Bilgi Yer Tutucusu 2">
            <a:extLst>
              <a:ext uri="{FF2B5EF4-FFF2-40B4-BE49-F238E27FC236}">
                <a16:creationId xmlns:a16="http://schemas.microsoft.com/office/drawing/2014/main" id="{A4632E56-39CF-4273-8684-2F4D25816468}"/>
              </a:ext>
            </a:extLst>
          </p:cNvPr>
          <p:cNvSpPr>
            <a:spLocks noGrp="1"/>
          </p:cNvSpPr>
          <p:nvPr>
            <p:ph type="ftr" sz="quarter" idx="11"/>
          </p:nvPr>
        </p:nvSpPr>
        <p:spPr/>
        <p:txBody>
          <a:bodyPr/>
          <a:lstStyle/>
          <a:p>
            <a:endParaRPr lang="en-GB"/>
          </a:p>
        </p:txBody>
      </p:sp>
      <p:sp>
        <p:nvSpPr>
          <p:cNvPr id="4" name="Slayt Numarası Yer Tutucusu 3">
            <a:extLst>
              <a:ext uri="{FF2B5EF4-FFF2-40B4-BE49-F238E27FC236}">
                <a16:creationId xmlns:a16="http://schemas.microsoft.com/office/drawing/2014/main" id="{9684A3E1-F923-4561-A77D-656D3E499D33}"/>
              </a:ext>
            </a:extLst>
          </p:cNvPr>
          <p:cNvSpPr>
            <a:spLocks noGrp="1"/>
          </p:cNvSpPr>
          <p:nvPr>
            <p:ph type="sldNum" sz="quarter" idx="12"/>
          </p:nvPr>
        </p:nvSpPr>
        <p:spPr/>
        <p:txBody>
          <a:bodyPr/>
          <a:lstStyle/>
          <a:p>
            <a:fld id="{7E5D9496-D306-4D4F-9E0E-A01A57D4CD6E}" type="slidenum">
              <a:rPr lang="en-GB" smtClean="0"/>
              <a:t>‹#›</a:t>
            </a:fld>
            <a:endParaRPr lang="en-GB"/>
          </a:p>
        </p:txBody>
      </p:sp>
    </p:spTree>
    <p:extLst>
      <p:ext uri="{BB962C8B-B14F-4D97-AF65-F5344CB8AC3E}">
        <p14:creationId xmlns:p14="http://schemas.microsoft.com/office/powerpoint/2010/main" val="6200069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78272F07-15EA-43B2-BFE3-6882BE71065F}"/>
              </a:ext>
            </a:extLst>
          </p:cNvPr>
          <p:cNvSpPr>
            <a:spLocks noGrp="1"/>
          </p:cNvSpPr>
          <p:nvPr>
            <p:ph type="title"/>
          </p:nvPr>
        </p:nvSpPr>
        <p:spPr>
          <a:xfrm>
            <a:off x="839788" y="457200"/>
            <a:ext cx="3932237" cy="1600200"/>
          </a:xfrm>
        </p:spPr>
        <p:txBody>
          <a:bodyPr anchor="b"/>
          <a:lstStyle>
            <a:lvl1pPr>
              <a:defRPr sz="3200"/>
            </a:lvl1pPr>
          </a:lstStyle>
          <a:p>
            <a:r>
              <a:rPr lang="tr-TR"/>
              <a:t>Asıl başlık stilini düzenlemek için tıklayın</a:t>
            </a:r>
            <a:endParaRPr lang="en-GB"/>
          </a:p>
        </p:txBody>
      </p:sp>
      <p:sp>
        <p:nvSpPr>
          <p:cNvPr id="3" name="İçerik Yer Tutucusu 2">
            <a:extLst>
              <a:ext uri="{FF2B5EF4-FFF2-40B4-BE49-F238E27FC236}">
                <a16:creationId xmlns:a16="http://schemas.microsoft.com/office/drawing/2014/main" id="{741172BC-0B29-4007-B234-5847AED1F89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GB"/>
          </a:p>
        </p:txBody>
      </p:sp>
      <p:sp>
        <p:nvSpPr>
          <p:cNvPr id="4" name="Metin Yer Tutucusu 3">
            <a:extLst>
              <a:ext uri="{FF2B5EF4-FFF2-40B4-BE49-F238E27FC236}">
                <a16:creationId xmlns:a16="http://schemas.microsoft.com/office/drawing/2014/main" id="{85558129-CEBA-4301-82D7-7FA6B9B84F4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düzenlemek için tıklayın</a:t>
            </a:r>
          </a:p>
        </p:txBody>
      </p:sp>
      <p:sp>
        <p:nvSpPr>
          <p:cNvPr id="5" name="Veri Yer Tutucusu 4">
            <a:extLst>
              <a:ext uri="{FF2B5EF4-FFF2-40B4-BE49-F238E27FC236}">
                <a16:creationId xmlns:a16="http://schemas.microsoft.com/office/drawing/2014/main" id="{805C86CC-F955-46E6-8B05-59073826375D}"/>
              </a:ext>
            </a:extLst>
          </p:cNvPr>
          <p:cNvSpPr>
            <a:spLocks noGrp="1"/>
          </p:cNvSpPr>
          <p:nvPr>
            <p:ph type="dt" sz="half" idx="10"/>
          </p:nvPr>
        </p:nvSpPr>
        <p:spPr/>
        <p:txBody>
          <a:bodyPr/>
          <a:lstStyle/>
          <a:p>
            <a:fld id="{16322A07-5253-4289-84DE-AB0C3B9099F4}" type="datetimeFigureOut">
              <a:rPr lang="en-GB" smtClean="0"/>
              <a:t>19/10/2020</a:t>
            </a:fld>
            <a:endParaRPr lang="en-GB"/>
          </a:p>
        </p:txBody>
      </p:sp>
      <p:sp>
        <p:nvSpPr>
          <p:cNvPr id="6" name="Alt Bilgi Yer Tutucusu 5">
            <a:extLst>
              <a:ext uri="{FF2B5EF4-FFF2-40B4-BE49-F238E27FC236}">
                <a16:creationId xmlns:a16="http://schemas.microsoft.com/office/drawing/2014/main" id="{73D6A68E-A504-4AB8-A471-EF4B48B60BCA}"/>
              </a:ext>
            </a:extLst>
          </p:cNvPr>
          <p:cNvSpPr>
            <a:spLocks noGrp="1"/>
          </p:cNvSpPr>
          <p:nvPr>
            <p:ph type="ftr" sz="quarter" idx="11"/>
          </p:nvPr>
        </p:nvSpPr>
        <p:spPr/>
        <p:txBody>
          <a:bodyPr/>
          <a:lstStyle/>
          <a:p>
            <a:endParaRPr lang="en-GB"/>
          </a:p>
        </p:txBody>
      </p:sp>
      <p:sp>
        <p:nvSpPr>
          <p:cNvPr id="7" name="Slayt Numarası Yer Tutucusu 6">
            <a:extLst>
              <a:ext uri="{FF2B5EF4-FFF2-40B4-BE49-F238E27FC236}">
                <a16:creationId xmlns:a16="http://schemas.microsoft.com/office/drawing/2014/main" id="{714B14E1-1BDC-4B8A-9BCE-C5ACCA7F01DB}"/>
              </a:ext>
            </a:extLst>
          </p:cNvPr>
          <p:cNvSpPr>
            <a:spLocks noGrp="1"/>
          </p:cNvSpPr>
          <p:nvPr>
            <p:ph type="sldNum" sz="quarter" idx="12"/>
          </p:nvPr>
        </p:nvSpPr>
        <p:spPr/>
        <p:txBody>
          <a:bodyPr/>
          <a:lstStyle/>
          <a:p>
            <a:fld id="{7E5D9496-D306-4D4F-9E0E-A01A57D4CD6E}" type="slidenum">
              <a:rPr lang="en-GB" smtClean="0"/>
              <a:t>‹#›</a:t>
            </a:fld>
            <a:endParaRPr lang="en-GB"/>
          </a:p>
        </p:txBody>
      </p:sp>
    </p:spTree>
    <p:extLst>
      <p:ext uri="{BB962C8B-B14F-4D97-AF65-F5344CB8AC3E}">
        <p14:creationId xmlns:p14="http://schemas.microsoft.com/office/powerpoint/2010/main" val="276526867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7002E45D-AFA3-4F57-9FA6-252DB7E05609}"/>
              </a:ext>
            </a:extLst>
          </p:cNvPr>
          <p:cNvSpPr>
            <a:spLocks noGrp="1"/>
          </p:cNvSpPr>
          <p:nvPr>
            <p:ph type="title"/>
          </p:nvPr>
        </p:nvSpPr>
        <p:spPr>
          <a:xfrm>
            <a:off x="839788" y="457200"/>
            <a:ext cx="3932237" cy="1600200"/>
          </a:xfrm>
        </p:spPr>
        <p:txBody>
          <a:bodyPr anchor="b"/>
          <a:lstStyle>
            <a:lvl1pPr>
              <a:defRPr sz="3200"/>
            </a:lvl1pPr>
          </a:lstStyle>
          <a:p>
            <a:r>
              <a:rPr lang="tr-TR"/>
              <a:t>Asıl başlık stilini düzenlemek için tıklayın</a:t>
            </a:r>
            <a:endParaRPr lang="en-GB"/>
          </a:p>
        </p:txBody>
      </p:sp>
      <p:sp>
        <p:nvSpPr>
          <p:cNvPr id="3" name="Resim Yer Tutucusu 2">
            <a:extLst>
              <a:ext uri="{FF2B5EF4-FFF2-40B4-BE49-F238E27FC236}">
                <a16:creationId xmlns:a16="http://schemas.microsoft.com/office/drawing/2014/main" id="{B31B0FB4-7BF3-4DD3-A972-253BF677B81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Metin Yer Tutucusu 3">
            <a:extLst>
              <a:ext uri="{FF2B5EF4-FFF2-40B4-BE49-F238E27FC236}">
                <a16:creationId xmlns:a16="http://schemas.microsoft.com/office/drawing/2014/main" id="{8F24E425-C428-4906-BA17-1FE0D79504E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düzenlemek için tıklayın</a:t>
            </a:r>
          </a:p>
        </p:txBody>
      </p:sp>
      <p:sp>
        <p:nvSpPr>
          <p:cNvPr id="5" name="Veri Yer Tutucusu 4">
            <a:extLst>
              <a:ext uri="{FF2B5EF4-FFF2-40B4-BE49-F238E27FC236}">
                <a16:creationId xmlns:a16="http://schemas.microsoft.com/office/drawing/2014/main" id="{175D06FB-7E3F-45D1-926B-52AA432DBB77}"/>
              </a:ext>
            </a:extLst>
          </p:cNvPr>
          <p:cNvSpPr>
            <a:spLocks noGrp="1"/>
          </p:cNvSpPr>
          <p:nvPr>
            <p:ph type="dt" sz="half" idx="10"/>
          </p:nvPr>
        </p:nvSpPr>
        <p:spPr/>
        <p:txBody>
          <a:bodyPr/>
          <a:lstStyle/>
          <a:p>
            <a:fld id="{16322A07-5253-4289-84DE-AB0C3B9099F4}" type="datetimeFigureOut">
              <a:rPr lang="en-GB" smtClean="0"/>
              <a:t>19/10/2020</a:t>
            </a:fld>
            <a:endParaRPr lang="en-GB"/>
          </a:p>
        </p:txBody>
      </p:sp>
      <p:sp>
        <p:nvSpPr>
          <p:cNvPr id="6" name="Alt Bilgi Yer Tutucusu 5">
            <a:extLst>
              <a:ext uri="{FF2B5EF4-FFF2-40B4-BE49-F238E27FC236}">
                <a16:creationId xmlns:a16="http://schemas.microsoft.com/office/drawing/2014/main" id="{CE271435-0E72-4396-BD92-F79F46F51EC8}"/>
              </a:ext>
            </a:extLst>
          </p:cNvPr>
          <p:cNvSpPr>
            <a:spLocks noGrp="1"/>
          </p:cNvSpPr>
          <p:nvPr>
            <p:ph type="ftr" sz="quarter" idx="11"/>
          </p:nvPr>
        </p:nvSpPr>
        <p:spPr/>
        <p:txBody>
          <a:bodyPr/>
          <a:lstStyle/>
          <a:p>
            <a:endParaRPr lang="en-GB"/>
          </a:p>
        </p:txBody>
      </p:sp>
      <p:sp>
        <p:nvSpPr>
          <p:cNvPr id="7" name="Slayt Numarası Yer Tutucusu 6">
            <a:extLst>
              <a:ext uri="{FF2B5EF4-FFF2-40B4-BE49-F238E27FC236}">
                <a16:creationId xmlns:a16="http://schemas.microsoft.com/office/drawing/2014/main" id="{BB7F3594-AFFA-427F-BA02-6EAE1B074B1B}"/>
              </a:ext>
            </a:extLst>
          </p:cNvPr>
          <p:cNvSpPr>
            <a:spLocks noGrp="1"/>
          </p:cNvSpPr>
          <p:nvPr>
            <p:ph type="sldNum" sz="quarter" idx="12"/>
          </p:nvPr>
        </p:nvSpPr>
        <p:spPr/>
        <p:txBody>
          <a:bodyPr/>
          <a:lstStyle/>
          <a:p>
            <a:fld id="{7E5D9496-D306-4D4F-9E0E-A01A57D4CD6E}" type="slidenum">
              <a:rPr lang="en-GB" smtClean="0"/>
              <a:t>‹#›</a:t>
            </a:fld>
            <a:endParaRPr lang="en-GB"/>
          </a:p>
        </p:txBody>
      </p:sp>
    </p:spTree>
    <p:extLst>
      <p:ext uri="{BB962C8B-B14F-4D97-AF65-F5344CB8AC3E}">
        <p14:creationId xmlns:p14="http://schemas.microsoft.com/office/powerpoint/2010/main" val="2132768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590815CB-B8C5-4BE4-8E63-DE1E9D9B3191}"/>
              </a:ext>
            </a:extLst>
          </p:cNvPr>
          <p:cNvSpPr>
            <a:spLocks noGrp="1"/>
          </p:cNvSpPr>
          <p:nvPr>
            <p:ph type="title"/>
          </p:nvPr>
        </p:nvSpPr>
        <p:spPr/>
        <p:txBody>
          <a:bodyPr/>
          <a:lstStyle/>
          <a:p>
            <a:r>
              <a:rPr lang="tr-TR"/>
              <a:t>Asıl başlık stilini düzenlemek için tıklayın</a:t>
            </a:r>
            <a:endParaRPr lang="en-GB"/>
          </a:p>
        </p:txBody>
      </p:sp>
      <p:sp>
        <p:nvSpPr>
          <p:cNvPr id="3" name="Dikey Metin Yer Tutucusu 2">
            <a:extLst>
              <a:ext uri="{FF2B5EF4-FFF2-40B4-BE49-F238E27FC236}">
                <a16:creationId xmlns:a16="http://schemas.microsoft.com/office/drawing/2014/main" id="{5BC7B890-1D8D-4415-876D-93B85F2DF26C}"/>
              </a:ext>
            </a:extLst>
          </p:cNvPr>
          <p:cNvSpPr>
            <a:spLocks noGrp="1"/>
          </p:cNvSpPr>
          <p:nvPr>
            <p:ph type="body" orient="vert" idx="1"/>
          </p:nvPr>
        </p:nvSpPr>
        <p:spPr/>
        <p:txBody>
          <a:bodyPr vert="eaVe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GB"/>
          </a:p>
        </p:txBody>
      </p:sp>
      <p:sp>
        <p:nvSpPr>
          <p:cNvPr id="4" name="Veri Yer Tutucusu 3">
            <a:extLst>
              <a:ext uri="{FF2B5EF4-FFF2-40B4-BE49-F238E27FC236}">
                <a16:creationId xmlns:a16="http://schemas.microsoft.com/office/drawing/2014/main" id="{4D35139D-908A-40E4-9C13-3B93E5F2BF04}"/>
              </a:ext>
            </a:extLst>
          </p:cNvPr>
          <p:cNvSpPr>
            <a:spLocks noGrp="1"/>
          </p:cNvSpPr>
          <p:nvPr>
            <p:ph type="dt" sz="half" idx="10"/>
          </p:nvPr>
        </p:nvSpPr>
        <p:spPr/>
        <p:txBody>
          <a:bodyPr/>
          <a:lstStyle/>
          <a:p>
            <a:fld id="{16322A07-5253-4289-84DE-AB0C3B9099F4}" type="datetimeFigureOut">
              <a:rPr lang="en-GB" smtClean="0"/>
              <a:t>19/10/2020</a:t>
            </a:fld>
            <a:endParaRPr lang="en-GB"/>
          </a:p>
        </p:txBody>
      </p:sp>
      <p:sp>
        <p:nvSpPr>
          <p:cNvPr id="5" name="Alt Bilgi Yer Tutucusu 4">
            <a:extLst>
              <a:ext uri="{FF2B5EF4-FFF2-40B4-BE49-F238E27FC236}">
                <a16:creationId xmlns:a16="http://schemas.microsoft.com/office/drawing/2014/main" id="{B0B859A1-EA2A-463D-BB63-96CAA8FD2782}"/>
              </a:ext>
            </a:extLst>
          </p:cNvPr>
          <p:cNvSpPr>
            <a:spLocks noGrp="1"/>
          </p:cNvSpPr>
          <p:nvPr>
            <p:ph type="ftr" sz="quarter" idx="11"/>
          </p:nvPr>
        </p:nvSpPr>
        <p:spPr/>
        <p:txBody>
          <a:bodyPr/>
          <a:lstStyle/>
          <a:p>
            <a:endParaRPr lang="en-GB"/>
          </a:p>
        </p:txBody>
      </p:sp>
      <p:sp>
        <p:nvSpPr>
          <p:cNvPr id="6" name="Slayt Numarası Yer Tutucusu 5">
            <a:extLst>
              <a:ext uri="{FF2B5EF4-FFF2-40B4-BE49-F238E27FC236}">
                <a16:creationId xmlns:a16="http://schemas.microsoft.com/office/drawing/2014/main" id="{5F332DC3-2E39-406F-A2D3-EBD3C292DBAA}"/>
              </a:ext>
            </a:extLst>
          </p:cNvPr>
          <p:cNvSpPr>
            <a:spLocks noGrp="1"/>
          </p:cNvSpPr>
          <p:nvPr>
            <p:ph type="sldNum" sz="quarter" idx="12"/>
          </p:nvPr>
        </p:nvSpPr>
        <p:spPr/>
        <p:txBody>
          <a:bodyPr/>
          <a:lstStyle/>
          <a:p>
            <a:fld id="{7E5D9496-D306-4D4F-9E0E-A01A57D4CD6E}" type="slidenum">
              <a:rPr lang="en-GB" smtClean="0"/>
              <a:t>‹#›</a:t>
            </a:fld>
            <a:endParaRPr lang="en-GB"/>
          </a:p>
        </p:txBody>
      </p:sp>
    </p:spTree>
    <p:extLst>
      <p:ext uri="{BB962C8B-B14F-4D97-AF65-F5344CB8AC3E}">
        <p14:creationId xmlns:p14="http://schemas.microsoft.com/office/powerpoint/2010/main" val="9266723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a:extLst>
              <a:ext uri="{FF2B5EF4-FFF2-40B4-BE49-F238E27FC236}">
                <a16:creationId xmlns:a16="http://schemas.microsoft.com/office/drawing/2014/main" id="{4A86B908-6392-417F-BA2C-B2E8F2839F18}"/>
              </a:ext>
            </a:extLst>
          </p:cNvPr>
          <p:cNvSpPr>
            <a:spLocks noGrp="1"/>
          </p:cNvSpPr>
          <p:nvPr>
            <p:ph type="title" orient="vert"/>
          </p:nvPr>
        </p:nvSpPr>
        <p:spPr>
          <a:xfrm>
            <a:off x="8724900" y="365125"/>
            <a:ext cx="2628900" cy="5811838"/>
          </a:xfrm>
        </p:spPr>
        <p:txBody>
          <a:bodyPr vert="eaVert"/>
          <a:lstStyle/>
          <a:p>
            <a:r>
              <a:rPr lang="tr-TR"/>
              <a:t>Asıl başlık stilini düzenlemek için tıklayın</a:t>
            </a:r>
            <a:endParaRPr lang="en-GB"/>
          </a:p>
        </p:txBody>
      </p:sp>
      <p:sp>
        <p:nvSpPr>
          <p:cNvPr id="3" name="Dikey Metin Yer Tutucusu 2">
            <a:extLst>
              <a:ext uri="{FF2B5EF4-FFF2-40B4-BE49-F238E27FC236}">
                <a16:creationId xmlns:a16="http://schemas.microsoft.com/office/drawing/2014/main" id="{CBE12A47-CD8E-4A6D-9E0C-DF246DD67D0F}"/>
              </a:ext>
            </a:extLst>
          </p:cNvPr>
          <p:cNvSpPr>
            <a:spLocks noGrp="1"/>
          </p:cNvSpPr>
          <p:nvPr>
            <p:ph type="body" orient="vert" idx="1"/>
          </p:nvPr>
        </p:nvSpPr>
        <p:spPr>
          <a:xfrm>
            <a:off x="838200" y="365125"/>
            <a:ext cx="7734300" cy="5811838"/>
          </a:xfrm>
        </p:spPr>
        <p:txBody>
          <a:bodyPr vert="eaVe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GB"/>
          </a:p>
        </p:txBody>
      </p:sp>
      <p:sp>
        <p:nvSpPr>
          <p:cNvPr id="4" name="Veri Yer Tutucusu 3">
            <a:extLst>
              <a:ext uri="{FF2B5EF4-FFF2-40B4-BE49-F238E27FC236}">
                <a16:creationId xmlns:a16="http://schemas.microsoft.com/office/drawing/2014/main" id="{7203A2BA-5CD3-435F-A75A-98AB4D52EA0B}"/>
              </a:ext>
            </a:extLst>
          </p:cNvPr>
          <p:cNvSpPr>
            <a:spLocks noGrp="1"/>
          </p:cNvSpPr>
          <p:nvPr>
            <p:ph type="dt" sz="half" idx="10"/>
          </p:nvPr>
        </p:nvSpPr>
        <p:spPr/>
        <p:txBody>
          <a:bodyPr/>
          <a:lstStyle/>
          <a:p>
            <a:fld id="{16322A07-5253-4289-84DE-AB0C3B9099F4}" type="datetimeFigureOut">
              <a:rPr lang="en-GB" smtClean="0"/>
              <a:t>19/10/2020</a:t>
            </a:fld>
            <a:endParaRPr lang="en-GB"/>
          </a:p>
        </p:txBody>
      </p:sp>
      <p:sp>
        <p:nvSpPr>
          <p:cNvPr id="5" name="Alt Bilgi Yer Tutucusu 4">
            <a:extLst>
              <a:ext uri="{FF2B5EF4-FFF2-40B4-BE49-F238E27FC236}">
                <a16:creationId xmlns:a16="http://schemas.microsoft.com/office/drawing/2014/main" id="{E28D07EF-4033-466E-99B7-DCC4F42EBF30}"/>
              </a:ext>
            </a:extLst>
          </p:cNvPr>
          <p:cNvSpPr>
            <a:spLocks noGrp="1"/>
          </p:cNvSpPr>
          <p:nvPr>
            <p:ph type="ftr" sz="quarter" idx="11"/>
          </p:nvPr>
        </p:nvSpPr>
        <p:spPr/>
        <p:txBody>
          <a:bodyPr/>
          <a:lstStyle/>
          <a:p>
            <a:endParaRPr lang="en-GB"/>
          </a:p>
        </p:txBody>
      </p:sp>
      <p:sp>
        <p:nvSpPr>
          <p:cNvPr id="6" name="Slayt Numarası Yer Tutucusu 5">
            <a:extLst>
              <a:ext uri="{FF2B5EF4-FFF2-40B4-BE49-F238E27FC236}">
                <a16:creationId xmlns:a16="http://schemas.microsoft.com/office/drawing/2014/main" id="{109364F8-AE75-4830-B7AC-73FA57DC3D7A}"/>
              </a:ext>
            </a:extLst>
          </p:cNvPr>
          <p:cNvSpPr>
            <a:spLocks noGrp="1"/>
          </p:cNvSpPr>
          <p:nvPr>
            <p:ph type="sldNum" sz="quarter" idx="12"/>
          </p:nvPr>
        </p:nvSpPr>
        <p:spPr/>
        <p:txBody>
          <a:bodyPr/>
          <a:lstStyle/>
          <a:p>
            <a:fld id="{7E5D9496-D306-4D4F-9E0E-A01A57D4CD6E}" type="slidenum">
              <a:rPr lang="en-GB" smtClean="0"/>
              <a:t>‹#›</a:t>
            </a:fld>
            <a:endParaRPr lang="en-GB"/>
          </a:p>
        </p:txBody>
      </p:sp>
    </p:spTree>
    <p:extLst>
      <p:ext uri="{BB962C8B-B14F-4D97-AF65-F5344CB8AC3E}">
        <p14:creationId xmlns:p14="http://schemas.microsoft.com/office/powerpoint/2010/main" val="357523134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Başlık Yer Tutucusu 1">
            <a:extLst>
              <a:ext uri="{FF2B5EF4-FFF2-40B4-BE49-F238E27FC236}">
                <a16:creationId xmlns:a16="http://schemas.microsoft.com/office/drawing/2014/main" id="{D3D55516-45EE-49A1-9358-4E1D1254435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tr-TR"/>
              <a:t>Asıl başlık stilini düzenlemek için tıklayın</a:t>
            </a:r>
            <a:endParaRPr lang="en-GB"/>
          </a:p>
        </p:txBody>
      </p:sp>
      <p:sp>
        <p:nvSpPr>
          <p:cNvPr id="3" name="Metin Yer Tutucusu 2">
            <a:extLst>
              <a:ext uri="{FF2B5EF4-FFF2-40B4-BE49-F238E27FC236}">
                <a16:creationId xmlns:a16="http://schemas.microsoft.com/office/drawing/2014/main" id="{CC1D9854-9276-47D6-9F65-86C2DF9C7ED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GB"/>
          </a:p>
        </p:txBody>
      </p:sp>
      <p:sp>
        <p:nvSpPr>
          <p:cNvPr id="4" name="Veri Yer Tutucusu 3">
            <a:extLst>
              <a:ext uri="{FF2B5EF4-FFF2-40B4-BE49-F238E27FC236}">
                <a16:creationId xmlns:a16="http://schemas.microsoft.com/office/drawing/2014/main" id="{33BFB11D-C6D0-47AA-A4F0-1C41C51E8DE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6322A07-5253-4289-84DE-AB0C3B9099F4}" type="datetimeFigureOut">
              <a:rPr lang="en-GB" smtClean="0"/>
              <a:t>19/10/2020</a:t>
            </a:fld>
            <a:endParaRPr lang="en-GB"/>
          </a:p>
        </p:txBody>
      </p:sp>
      <p:sp>
        <p:nvSpPr>
          <p:cNvPr id="5" name="Alt Bilgi Yer Tutucusu 4">
            <a:extLst>
              <a:ext uri="{FF2B5EF4-FFF2-40B4-BE49-F238E27FC236}">
                <a16:creationId xmlns:a16="http://schemas.microsoft.com/office/drawing/2014/main" id="{D9DC1C8F-2718-4098-AD6D-FEDB58E268C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ayt Numarası Yer Tutucusu 5">
            <a:extLst>
              <a:ext uri="{FF2B5EF4-FFF2-40B4-BE49-F238E27FC236}">
                <a16:creationId xmlns:a16="http://schemas.microsoft.com/office/drawing/2014/main" id="{8BD0DE41-4B9E-47AD-ADB4-F06BD4527FF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E5D9496-D306-4D4F-9E0E-A01A57D4CD6E}" type="slidenum">
              <a:rPr lang="en-GB" smtClean="0"/>
              <a:t>‹#›</a:t>
            </a:fld>
            <a:endParaRPr lang="en-GB"/>
          </a:p>
        </p:txBody>
      </p:sp>
    </p:spTree>
    <p:extLst>
      <p:ext uri="{BB962C8B-B14F-4D97-AF65-F5344CB8AC3E}">
        <p14:creationId xmlns:p14="http://schemas.microsoft.com/office/powerpoint/2010/main" val="3323537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 Id="rId4" Type="http://schemas.openxmlformats.org/officeDocument/2006/relationships/image" Target="../media/image9.svg"/></Relationships>
</file>

<file path=ppt/slides/_rels/slide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2.xml"/><Relationship Id="rId4" Type="http://schemas.openxmlformats.org/officeDocument/2006/relationships/image" Target="../media/image25.jpeg"/></Relationships>
</file>

<file path=ppt/slides/_rels/slide20.xml.rels><?xml version="1.0" encoding="UTF-8" standalone="yes"?>
<Relationships xmlns="http://schemas.openxmlformats.org/package/2006/relationships"><Relationship Id="rId3" Type="http://schemas.openxmlformats.org/officeDocument/2006/relationships/image" Target="../media/image27.svg"/><Relationship Id="rId2" Type="http://schemas.openxmlformats.org/officeDocument/2006/relationships/image" Target="../media/image26.png"/><Relationship Id="rId1" Type="http://schemas.openxmlformats.org/officeDocument/2006/relationships/slideLayout" Target="../slideLayouts/slideLayout2.xml"/><Relationship Id="rId4" Type="http://schemas.openxmlformats.org/officeDocument/2006/relationships/image" Target="../media/image28.png"/></Relationships>
</file>

<file path=ppt/slides/_rels/slide21.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33.emf"/><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image" Target="../media/image34.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image" Target="../media/image37.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image" Target="../media/image44.emf"/><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43.png"/><Relationship Id="rId1" Type="http://schemas.openxmlformats.org/officeDocument/2006/relationships/slideLayout" Target="../slideLayouts/slideLayout2.xml"/><Relationship Id="rId4" Type="http://schemas.openxmlformats.org/officeDocument/2006/relationships/image" Target="../media/image27.svg"/></Relationships>
</file>

<file path=ppt/slides/_rels/slide39.xml.rels><?xml version="1.0" encoding="UTF-8" standalone="yes"?>
<Relationships xmlns="http://schemas.openxmlformats.org/package/2006/relationships"><Relationship Id="rId2" Type="http://schemas.openxmlformats.org/officeDocument/2006/relationships/image" Target="../media/image46.emf"/><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hyperlink" Target="https://www.youtube.com/watch?v=9-oIhcH4Nl4&amp;ab_channel=DishaLifesciences" TargetMode="External"/><Relationship Id="rId2" Type="http://schemas.openxmlformats.org/officeDocument/2006/relationships/hyperlink" Target="https://www.youtube.com/watch?v=p2RARQj0X9Y&amp;ab_channel=RahulPatharkar" TargetMode="External"/><Relationship Id="rId1" Type="http://schemas.openxmlformats.org/officeDocument/2006/relationships/slideLayout" Target="../slideLayouts/slideLayout2.xml"/><Relationship Id="rId4" Type="http://schemas.openxmlformats.org/officeDocument/2006/relationships/hyperlink" Target="http://www.khanacademy.org.tr/fen-bilimleri/biyoloji/santral-dogma-(dna'dan-rna'ya,-rna'dan-proteine)/merkezi-dogma-ve-genetik-kod/dna-replikasyonu-&amp;-rna-transkripsiyonu-ve-translasyonu/6062"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3" name="Rectangle 72">
            <a:extLst>
              <a:ext uri="{FF2B5EF4-FFF2-40B4-BE49-F238E27FC236}">
                <a16:creationId xmlns:a16="http://schemas.microsoft.com/office/drawing/2014/main" id="{823AC064-BC96-4F32-8AE1-B2FD387548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96882" y="280374"/>
            <a:ext cx="11438793" cy="1844256"/>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Alt Başlık 2">
            <a:extLst>
              <a:ext uri="{FF2B5EF4-FFF2-40B4-BE49-F238E27FC236}">
                <a16:creationId xmlns:a16="http://schemas.microsoft.com/office/drawing/2014/main" id="{FCF23427-0D68-48A4-B95B-5081CE7DF2F7}"/>
              </a:ext>
            </a:extLst>
          </p:cNvPr>
          <p:cNvSpPr>
            <a:spLocks noGrp="1"/>
          </p:cNvSpPr>
          <p:nvPr>
            <p:ph type="subTitle" idx="1"/>
          </p:nvPr>
        </p:nvSpPr>
        <p:spPr>
          <a:xfrm>
            <a:off x="1524000" y="1664868"/>
            <a:ext cx="9144000" cy="420001"/>
          </a:xfrm>
        </p:spPr>
        <p:txBody>
          <a:bodyPr>
            <a:normAutofit/>
          </a:bodyPr>
          <a:lstStyle/>
          <a:p>
            <a:r>
              <a:rPr lang="tr-TR" sz="2000" dirty="0">
                <a:solidFill>
                  <a:srgbClr val="DFE356"/>
                </a:solidFill>
                <a:latin typeface="Arial Black" panose="020B0A04020102020204" pitchFamily="34" charset="0"/>
              </a:rPr>
              <a:t>NÜKLEİK ASİTLER VE İZOLASYONU</a:t>
            </a:r>
          </a:p>
          <a:p>
            <a:endParaRPr lang="en-GB" sz="2000" dirty="0">
              <a:solidFill>
                <a:srgbClr val="DFE356"/>
              </a:solidFill>
              <a:latin typeface="Arial Black" panose="020B0A04020102020204" pitchFamily="34" charset="0"/>
            </a:endParaRPr>
          </a:p>
        </p:txBody>
      </p:sp>
      <p:cxnSp>
        <p:nvCxnSpPr>
          <p:cNvPr id="75" name="Straight Connector 74">
            <a:extLst>
              <a:ext uri="{FF2B5EF4-FFF2-40B4-BE49-F238E27FC236}">
                <a16:creationId xmlns:a16="http://schemas.microsoft.com/office/drawing/2014/main" id="{7E7C77BC-7138-40B1-A15B-20F57A49462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2230078" y="1522292"/>
            <a:ext cx="7772400" cy="0"/>
          </a:xfrm>
          <a:prstGeom prst="line">
            <a:avLst/>
          </a:prstGeom>
          <a:ln w="22225">
            <a:solidFill>
              <a:srgbClr val="D9D9D9"/>
            </a:solidFill>
          </a:ln>
        </p:spPr>
        <p:style>
          <a:lnRef idx="1">
            <a:schemeClr val="accent1"/>
          </a:lnRef>
          <a:fillRef idx="0">
            <a:schemeClr val="accent1"/>
          </a:fillRef>
          <a:effectRef idx="0">
            <a:schemeClr val="accent1"/>
          </a:effectRef>
          <a:fontRef idx="minor">
            <a:schemeClr val="tx1"/>
          </a:fontRef>
        </p:style>
      </p:cxnSp>
      <p:pic>
        <p:nvPicPr>
          <p:cNvPr id="1026" name="Picture 2" descr="dna molekülü ile ilgili görsel sonucu">
            <a:extLst>
              <a:ext uri="{FF2B5EF4-FFF2-40B4-BE49-F238E27FC236}">
                <a16:creationId xmlns:a16="http://schemas.microsoft.com/office/drawing/2014/main" id="{E6302182-4218-4FB2-A73D-8899475B5EDA}"/>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331567" y="2829781"/>
            <a:ext cx="5455917" cy="3191711"/>
          </a:xfrm>
          <a:prstGeom prst="rect">
            <a:avLst/>
          </a:prstGeom>
          <a:noFill/>
          <a:extLst>
            <a:ext uri="{909E8E84-426E-40DD-AFC4-6F175D3DCCD1}">
              <a14:hiddenFill xmlns:a14="http://schemas.microsoft.com/office/drawing/2010/main">
                <a:solidFill>
                  <a:srgbClr val="FFFFFF"/>
                </a:solidFill>
              </a14:hiddenFill>
            </a:ext>
          </a:extLst>
        </p:spPr>
      </p:pic>
      <p:cxnSp>
        <p:nvCxnSpPr>
          <p:cNvPr id="77" name="Straight Connector 76">
            <a:extLst>
              <a:ext uri="{FF2B5EF4-FFF2-40B4-BE49-F238E27FC236}">
                <a16:creationId xmlns:a16="http://schemas.microsoft.com/office/drawing/2014/main" id="{DB146403-F3D6-484B-B2ED-97F9565D037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116278" y="2596836"/>
            <a:ext cx="0" cy="3657600"/>
          </a:xfrm>
          <a:prstGeom prst="line">
            <a:avLst/>
          </a:prstGeom>
          <a:ln w="101600" cmpd="dbl">
            <a:solidFill>
              <a:srgbClr val="595959"/>
            </a:solidFill>
          </a:ln>
        </p:spPr>
        <p:style>
          <a:lnRef idx="1">
            <a:schemeClr val="accent1"/>
          </a:lnRef>
          <a:fillRef idx="0">
            <a:schemeClr val="accent1"/>
          </a:fillRef>
          <a:effectRef idx="0">
            <a:schemeClr val="accent1"/>
          </a:effectRef>
          <a:fontRef idx="minor">
            <a:schemeClr val="tx1"/>
          </a:fontRef>
        </p:style>
      </p:cxnSp>
      <p:pic>
        <p:nvPicPr>
          <p:cNvPr id="1028" name="Picture 4" descr="https://beyinsizler.net/wp-content/uploads/2018/11/dna-kesfinin-bilinmeyen-kasiflerinden-rosalind-franklin1.jpg">
            <a:extLst>
              <a:ext uri="{FF2B5EF4-FFF2-40B4-BE49-F238E27FC236}">
                <a16:creationId xmlns:a16="http://schemas.microsoft.com/office/drawing/2014/main" id="{5C767528-0419-4E84-A9D3-6834BE73A576}"/>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6445073" y="2891160"/>
            <a:ext cx="5455917" cy="3068953"/>
          </a:xfrm>
          <a:prstGeom prst="rect">
            <a:avLst/>
          </a:prstGeom>
          <a:noFill/>
          <a:extLst>
            <a:ext uri="{909E8E84-426E-40DD-AFC4-6F175D3DCCD1}">
              <a14:hiddenFill xmlns:a14="http://schemas.microsoft.com/office/drawing/2010/main">
                <a:solidFill>
                  <a:srgbClr val="FFFFFF"/>
                </a:solidFill>
              </a14:hiddenFill>
            </a:ext>
          </a:extLst>
        </p:spPr>
      </p:pic>
      <p:sp>
        <p:nvSpPr>
          <p:cNvPr id="8" name="Unvan 1">
            <a:extLst>
              <a:ext uri="{FF2B5EF4-FFF2-40B4-BE49-F238E27FC236}">
                <a16:creationId xmlns:a16="http://schemas.microsoft.com/office/drawing/2014/main" id="{03E0164F-4C63-49B0-B91C-057856D89F6B}"/>
              </a:ext>
            </a:extLst>
          </p:cNvPr>
          <p:cNvSpPr>
            <a:spLocks noGrp="1" noChangeArrowheads="1"/>
          </p:cNvSpPr>
          <p:nvPr/>
        </p:nvSpPr>
        <p:spPr bwMode="auto">
          <a:xfrm>
            <a:off x="3125787" y="928683"/>
            <a:ext cx="5940425" cy="420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lnSpc>
                <a:spcPct val="90000"/>
              </a:lnSpc>
              <a:spcBef>
                <a:spcPct val="0"/>
              </a:spcBef>
              <a:spcAft>
                <a:spcPts val="450"/>
              </a:spcAft>
              <a:buFont typeface="Arial" panose="020B0604020202020204" pitchFamily="34" charset="0"/>
              <a:buNone/>
            </a:pPr>
            <a:r>
              <a:rPr lang="en-US" altLang="tr-TR" sz="4000" b="1" dirty="0">
                <a:solidFill>
                  <a:schemeClr val="bg1"/>
                </a:solidFill>
                <a:latin typeface="Calibri Light" panose="020F0302020204030204" pitchFamily="34" charset="0"/>
                <a:cs typeface="Calibri Light" panose="020F0302020204030204" pitchFamily="34" charset="0"/>
              </a:rPr>
              <a:t>GENEL BİYOLOJİ LAB I </a:t>
            </a:r>
            <a:endParaRPr lang="tr-TR" altLang="tr-TR" sz="4000" b="1" dirty="0">
              <a:solidFill>
                <a:schemeClr val="bg1"/>
              </a:solidFill>
              <a:latin typeface="Calibri Light" panose="020F0302020204030204" pitchFamily="34" charset="0"/>
              <a:cs typeface="Calibri Light" panose="020F0302020204030204" pitchFamily="34" charset="0"/>
            </a:endParaRPr>
          </a:p>
        </p:txBody>
      </p:sp>
    </p:spTree>
    <p:extLst>
      <p:ext uri="{BB962C8B-B14F-4D97-AF65-F5344CB8AC3E}">
        <p14:creationId xmlns:p14="http://schemas.microsoft.com/office/powerpoint/2010/main" val="175038003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nuleik acid 20">
            <a:extLst>
              <a:ext uri="{FF2B5EF4-FFF2-40B4-BE49-F238E27FC236}">
                <a16:creationId xmlns:a16="http://schemas.microsoft.com/office/drawing/2014/main" id="{7B32154B-BC3D-42DE-BB7C-0725F794066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935172" y="3429000"/>
            <a:ext cx="4320541" cy="3429000"/>
          </a:xfrm>
          <a:prstGeom prst="rect">
            <a:avLst/>
          </a:prstGeom>
          <a:noFill/>
          <a:extLst>
            <a:ext uri="{909E8E84-426E-40DD-AFC4-6F175D3DCCD1}">
              <a14:hiddenFill xmlns:a14="http://schemas.microsoft.com/office/drawing/2010/main">
                <a:solidFill>
                  <a:srgbClr val="FFFFFF"/>
                </a:solidFill>
              </a14:hiddenFill>
            </a:ext>
          </a:extLst>
        </p:spPr>
      </p:pic>
      <p:sp>
        <p:nvSpPr>
          <p:cNvPr id="5" name="Metin kutusu 4">
            <a:extLst>
              <a:ext uri="{FF2B5EF4-FFF2-40B4-BE49-F238E27FC236}">
                <a16:creationId xmlns:a16="http://schemas.microsoft.com/office/drawing/2014/main" id="{DC41449F-4510-4937-86E2-33D47C9295CE}"/>
              </a:ext>
            </a:extLst>
          </p:cNvPr>
          <p:cNvSpPr txBox="1"/>
          <p:nvPr/>
        </p:nvSpPr>
        <p:spPr>
          <a:xfrm>
            <a:off x="763450" y="4556301"/>
            <a:ext cx="4643868" cy="1477328"/>
          </a:xfrm>
          <a:prstGeom prst="rect">
            <a:avLst/>
          </a:prstGeom>
          <a:noFill/>
        </p:spPr>
        <p:txBody>
          <a:bodyPr wrap="square" rtlCol="0">
            <a:spAutoFit/>
          </a:bodyPr>
          <a:lstStyle/>
          <a:p>
            <a:pPr algn="just"/>
            <a:r>
              <a:rPr lang="tr-TR" dirty="0"/>
              <a:t>DNA’nın moleküler yapısı 1953 yılında Amerikalı James WATSON ve İngiliz Francis CRICK tarafından aydınlatılmıştır.</a:t>
            </a:r>
          </a:p>
          <a:p>
            <a:pPr algn="just"/>
            <a:endParaRPr lang="tr-TR" dirty="0"/>
          </a:p>
          <a:p>
            <a:pPr algn="just"/>
            <a:r>
              <a:rPr lang="tr-TR" dirty="0"/>
              <a:t>Çift Sarmal Modeli - 1962’de Nobel Ödülü</a:t>
            </a:r>
            <a:endParaRPr lang="en-GB" dirty="0"/>
          </a:p>
        </p:txBody>
      </p:sp>
      <p:pic>
        <p:nvPicPr>
          <p:cNvPr id="3076" name="Picture 4" descr="dnanın yapısını açıklayan kadın ile ilgili görsel sonucu">
            <a:extLst>
              <a:ext uri="{FF2B5EF4-FFF2-40B4-BE49-F238E27FC236}">
                <a16:creationId xmlns:a16="http://schemas.microsoft.com/office/drawing/2014/main" id="{1C53A905-9639-4559-9653-A5DD04C9BEF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0536" y="189471"/>
            <a:ext cx="4826782" cy="3239529"/>
          </a:xfrm>
          <a:prstGeom prst="rect">
            <a:avLst/>
          </a:prstGeom>
          <a:noFill/>
          <a:extLst>
            <a:ext uri="{909E8E84-426E-40DD-AFC4-6F175D3DCCD1}">
              <a14:hiddenFill xmlns:a14="http://schemas.microsoft.com/office/drawing/2010/main">
                <a:solidFill>
                  <a:srgbClr val="FFFFFF"/>
                </a:solidFill>
              </a14:hiddenFill>
            </a:ext>
          </a:extLst>
        </p:spPr>
      </p:pic>
      <p:sp>
        <p:nvSpPr>
          <p:cNvPr id="4" name="Dikdörtgen 3">
            <a:extLst>
              <a:ext uri="{FF2B5EF4-FFF2-40B4-BE49-F238E27FC236}">
                <a16:creationId xmlns:a16="http://schemas.microsoft.com/office/drawing/2014/main" id="{F705C8B3-CFDF-481B-9EA9-81EFFE6E2EE7}"/>
              </a:ext>
            </a:extLst>
          </p:cNvPr>
          <p:cNvSpPr/>
          <p:nvPr/>
        </p:nvSpPr>
        <p:spPr>
          <a:xfrm>
            <a:off x="5658678" y="861536"/>
            <a:ext cx="6096000" cy="2031325"/>
          </a:xfrm>
          <a:prstGeom prst="rect">
            <a:avLst/>
          </a:prstGeom>
        </p:spPr>
        <p:txBody>
          <a:bodyPr>
            <a:spAutoFit/>
          </a:bodyPr>
          <a:lstStyle/>
          <a:p>
            <a:pPr algn="just" fontAlgn="base"/>
            <a:r>
              <a:rPr lang="tr-TR" b="0" i="1" u="sng" dirty="0" err="1">
                <a:effectLst/>
                <a:latin typeface="Arial "/>
              </a:rPr>
              <a:t>Rosalind</a:t>
            </a:r>
            <a:r>
              <a:rPr lang="tr-TR" b="0" i="1" u="sng" dirty="0">
                <a:effectLst/>
                <a:latin typeface="Arial "/>
              </a:rPr>
              <a:t> FRANKLIN</a:t>
            </a:r>
          </a:p>
          <a:p>
            <a:pPr algn="just" fontAlgn="base"/>
            <a:endParaRPr lang="tr-TR" dirty="0">
              <a:latin typeface="Arial "/>
            </a:endParaRPr>
          </a:p>
          <a:p>
            <a:pPr algn="just" fontAlgn="base"/>
            <a:r>
              <a:rPr lang="tr-TR" b="0" i="0" dirty="0">
                <a:effectLst/>
                <a:latin typeface="Arial "/>
              </a:rPr>
              <a:t>DNA’nın moleküler yapısının bulunmasına önemli katkıları bulunmuştur.</a:t>
            </a:r>
          </a:p>
          <a:p>
            <a:pPr algn="just" fontAlgn="base"/>
            <a:r>
              <a:rPr lang="tr-TR" b="0" i="0" dirty="0">
                <a:effectLst/>
                <a:latin typeface="Arial "/>
              </a:rPr>
              <a:t>Ayrıca Franklin virüs yapılarına yeni bir bakış açısı sağlayarak, yapısal virolojinin temelini atılmasında yardımcı olmuştur.</a:t>
            </a:r>
          </a:p>
        </p:txBody>
      </p:sp>
    </p:spTree>
    <p:extLst>
      <p:ext uri="{BB962C8B-B14F-4D97-AF65-F5344CB8AC3E}">
        <p14:creationId xmlns:p14="http://schemas.microsoft.com/office/powerpoint/2010/main" val="108579842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Resim 4">
            <a:extLst>
              <a:ext uri="{FF2B5EF4-FFF2-40B4-BE49-F238E27FC236}">
                <a16:creationId xmlns:a16="http://schemas.microsoft.com/office/drawing/2014/main" id="{79AB7702-9400-436D-89C2-79F3A23AAD47}"/>
              </a:ext>
            </a:extLst>
          </p:cNvPr>
          <p:cNvPicPr>
            <a:picLocks noChangeAspect="1"/>
          </p:cNvPicPr>
          <p:nvPr/>
        </p:nvPicPr>
        <p:blipFill rotWithShape="1">
          <a:blip r:embed="rId2"/>
          <a:srcRect l="15462" t="17420" r="27538" b="7261"/>
          <a:stretch/>
        </p:blipFill>
        <p:spPr>
          <a:xfrm>
            <a:off x="1025718" y="0"/>
            <a:ext cx="9875520" cy="6858000"/>
          </a:xfrm>
          <a:prstGeom prst="rect">
            <a:avLst/>
          </a:prstGeom>
        </p:spPr>
      </p:pic>
    </p:spTree>
    <p:extLst>
      <p:ext uri="{BB962C8B-B14F-4D97-AF65-F5344CB8AC3E}">
        <p14:creationId xmlns:p14="http://schemas.microsoft.com/office/powerpoint/2010/main" val="277216200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etin kutusu 3">
            <a:extLst>
              <a:ext uri="{FF2B5EF4-FFF2-40B4-BE49-F238E27FC236}">
                <a16:creationId xmlns:a16="http://schemas.microsoft.com/office/drawing/2014/main" id="{A7B11E16-CCF5-48A8-8D68-C182CB85C2E3}"/>
              </a:ext>
            </a:extLst>
          </p:cNvPr>
          <p:cNvSpPr txBox="1"/>
          <p:nvPr/>
        </p:nvSpPr>
        <p:spPr>
          <a:xfrm>
            <a:off x="4797287" y="224777"/>
            <a:ext cx="2795252" cy="461665"/>
          </a:xfrm>
          <a:prstGeom prst="rect">
            <a:avLst/>
          </a:prstGeom>
          <a:noFill/>
        </p:spPr>
        <p:txBody>
          <a:bodyPr wrap="none" rtlCol="0">
            <a:spAutoFit/>
          </a:bodyPr>
          <a:lstStyle/>
          <a:p>
            <a:r>
              <a:rPr lang="tr-TR" sz="2400" dirty="0"/>
              <a:t>Watson-</a:t>
            </a:r>
            <a:r>
              <a:rPr lang="tr-TR" sz="2400" dirty="0" err="1"/>
              <a:t>Crick</a:t>
            </a:r>
            <a:r>
              <a:rPr lang="tr-TR" sz="2400" dirty="0"/>
              <a:t> Modeli</a:t>
            </a:r>
            <a:endParaRPr lang="en-GB" sz="2400" dirty="0"/>
          </a:p>
        </p:txBody>
      </p:sp>
      <p:sp>
        <p:nvSpPr>
          <p:cNvPr id="5" name="Metin kutusu 4">
            <a:extLst>
              <a:ext uri="{FF2B5EF4-FFF2-40B4-BE49-F238E27FC236}">
                <a16:creationId xmlns:a16="http://schemas.microsoft.com/office/drawing/2014/main" id="{B5382EEE-FEC2-4D26-BF8E-9042FA16604D}"/>
              </a:ext>
            </a:extLst>
          </p:cNvPr>
          <p:cNvSpPr txBox="1"/>
          <p:nvPr/>
        </p:nvSpPr>
        <p:spPr>
          <a:xfrm>
            <a:off x="121921" y="686442"/>
            <a:ext cx="8984973" cy="1754326"/>
          </a:xfrm>
          <a:prstGeom prst="rect">
            <a:avLst/>
          </a:prstGeom>
          <a:noFill/>
        </p:spPr>
        <p:txBody>
          <a:bodyPr wrap="square" rtlCol="0">
            <a:spAutoFit/>
          </a:bodyPr>
          <a:lstStyle/>
          <a:p>
            <a:pPr marL="285750" indent="-285750" algn="just">
              <a:buFont typeface="Wingdings" panose="05000000000000000000" pitchFamily="2" charset="2"/>
              <a:buChar char="ü"/>
            </a:pPr>
            <a:r>
              <a:rPr lang="tr-TR" dirty="0"/>
              <a:t>DNA </a:t>
            </a:r>
            <a:r>
              <a:rPr lang="tr-TR" dirty="0" err="1"/>
              <a:t>heliks</a:t>
            </a:r>
            <a:r>
              <a:rPr lang="tr-TR" dirty="0"/>
              <a:t> şeklinde kıvrılmış, iki kollu merdiven şeklinde bir moleküldür. </a:t>
            </a:r>
          </a:p>
          <a:p>
            <a:pPr marL="285750" indent="-285750" algn="just">
              <a:buFont typeface="Wingdings" panose="05000000000000000000" pitchFamily="2" charset="2"/>
              <a:buChar char="ü"/>
            </a:pPr>
            <a:r>
              <a:rPr lang="tr-TR" dirty="0"/>
              <a:t>Merdiven kollarını şeker ve fosfat molekülleri oluştururken basamakları karşılıklı dizilen bazlardan oluşmuştur. </a:t>
            </a:r>
          </a:p>
          <a:p>
            <a:pPr marL="285750" indent="-285750" algn="just">
              <a:buFont typeface="Wingdings" panose="05000000000000000000" pitchFamily="2" charset="2"/>
              <a:buChar char="ü"/>
            </a:pPr>
            <a:r>
              <a:rPr lang="tr-TR" dirty="0"/>
              <a:t>Bazlar rastgele dizilmiş olmayıp daima bir PÜRİN bazı ile bir PRİMİDİN bazı eşleşmiştir. Yani DNA’nın iki ipliği arasındaki 2 nanometrelik sabit aralık başka türlü eşleşmeye imkan vermez.</a:t>
            </a:r>
          </a:p>
        </p:txBody>
      </p:sp>
      <p:pic>
        <p:nvPicPr>
          <p:cNvPr id="6" name="Picture 2" descr="dna molekülü ile ilgili görsel sonucu">
            <a:extLst>
              <a:ext uri="{FF2B5EF4-FFF2-40B4-BE49-F238E27FC236}">
                <a16:creationId xmlns:a16="http://schemas.microsoft.com/office/drawing/2014/main" id="{23B86C2A-DB91-4734-9F6F-4DB0746EB78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15093" y="2244973"/>
            <a:ext cx="6040587" cy="4613027"/>
          </a:xfrm>
          <a:prstGeom prst="rect">
            <a:avLst/>
          </a:prstGeom>
          <a:noFill/>
          <a:extLst>
            <a:ext uri="{909E8E84-426E-40DD-AFC4-6F175D3DCCD1}">
              <a14:hiddenFill xmlns:a14="http://schemas.microsoft.com/office/drawing/2010/main">
                <a:solidFill>
                  <a:srgbClr val="FFFFFF"/>
                </a:solidFill>
              </a14:hiddenFill>
            </a:ext>
          </a:extLst>
        </p:spPr>
      </p:pic>
      <p:sp>
        <p:nvSpPr>
          <p:cNvPr id="7" name="Metin kutusu 6">
            <a:extLst>
              <a:ext uri="{FF2B5EF4-FFF2-40B4-BE49-F238E27FC236}">
                <a16:creationId xmlns:a16="http://schemas.microsoft.com/office/drawing/2014/main" id="{A02769C7-668F-4A34-9950-FE0E856D3175}"/>
              </a:ext>
            </a:extLst>
          </p:cNvPr>
          <p:cNvSpPr txBox="1"/>
          <p:nvPr/>
        </p:nvSpPr>
        <p:spPr>
          <a:xfrm>
            <a:off x="903798" y="2690336"/>
            <a:ext cx="3189206" cy="2031325"/>
          </a:xfrm>
          <a:prstGeom prst="rect">
            <a:avLst/>
          </a:prstGeom>
          <a:noFill/>
        </p:spPr>
        <p:txBody>
          <a:bodyPr wrap="none" rtlCol="0">
            <a:spAutoFit/>
          </a:bodyPr>
          <a:lstStyle/>
          <a:p>
            <a:r>
              <a:rPr lang="tr-TR" dirty="0"/>
              <a:t>PÜRİN: </a:t>
            </a:r>
            <a:r>
              <a:rPr lang="tr-TR" dirty="0" err="1"/>
              <a:t>Adenin</a:t>
            </a:r>
            <a:r>
              <a:rPr lang="tr-TR" dirty="0"/>
              <a:t>(A) ve </a:t>
            </a:r>
            <a:r>
              <a:rPr lang="tr-TR" dirty="0" err="1"/>
              <a:t>Guanin</a:t>
            </a:r>
            <a:r>
              <a:rPr lang="tr-TR" dirty="0"/>
              <a:t>(G)</a:t>
            </a:r>
          </a:p>
          <a:p>
            <a:r>
              <a:rPr lang="tr-TR" dirty="0"/>
              <a:t>PRİMİDİN</a:t>
            </a:r>
            <a:r>
              <a:rPr lang="tr-TR"/>
              <a:t>: Timin(T) </a:t>
            </a:r>
            <a:r>
              <a:rPr lang="tr-TR" dirty="0"/>
              <a:t>ve </a:t>
            </a:r>
            <a:r>
              <a:rPr lang="tr-TR" dirty="0" err="1"/>
              <a:t>Sitozin</a:t>
            </a:r>
            <a:r>
              <a:rPr lang="tr-TR" dirty="0"/>
              <a:t>(C)</a:t>
            </a:r>
          </a:p>
          <a:p>
            <a:endParaRPr lang="tr-TR" dirty="0"/>
          </a:p>
          <a:p>
            <a:r>
              <a:rPr lang="tr-TR" dirty="0"/>
              <a:t>A=T</a:t>
            </a:r>
          </a:p>
          <a:p>
            <a:endParaRPr lang="tr-TR" dirty="0"/>
          </a:p>
          <a:p>
            <a:r>
              <a:rPr lang="tr-TR" dirty="0"/>
              <a:t>G=C</a:t>
            </a:r>
          </a:p>
          <a:p>
            <a:r>
              <a:rPr lang="tr-TR" dirty="0"/>
              <a:t> </a:t>
            </a:r>
            <a:endParaRPr lang="en-GB" dirty="0"/>
          </a:p>
        </p:txBody>
      </p:sp>
      <p:sp>
        <p:nvSpPr>
          <p:cNvPr id="8" name="Metin kutusu 7">
            <a:extLst>
              <a:ext uri="{FF2B5EF4-FFF2-40B4-BE49-F238E27FC236}">
                <a16:creationId xmlns:a16="http://schemas.microsoft.com/office/drawing/2014/main" id="{A0B3EEBB-E6AD-4339-82AD-4E5A98322DEB}"/>
              </a:ext>
            </a:extLst>
          </p:cNvPr>
          <p:cNvSpPr txBox="1"/>
          <p:nvPr/>
        </p:nvSpPr>
        <p:spPr>
          <a:xfrm>
            <a:off x="631338" y="4717774"/>
            <a:ext cx="4165949" cy="1200329"/>
          </a:xfrm>
          <a:prstGeom prst="rect">
            <a:avLst/>
          </a:prstGeom>
          <a:noFill/>
        </p:spPr>
        <p:txBody>
          <a:bodyPr wrap="none" rtlCol="0">
            <a:spAutoFit/>
          </a:bodyPr>
          <a:lstStyle/>
          <a:p>
            <a:r>
              <a:rPr lang="tr-TR" dirty="0"/>
              <a:t>Pürin sayısı= </a:t>
            </a:r>
            <a:r>
              <a:rPr lang="tr-TR" dirty="0" err="1"/>
              <a:t>Primidin</a:t>
            </a:r>
            <a:r>
              <a:rPr lang="tr-TR" dirty="0"/>
              <a:t> sayısı</a:t>
            </a:r>
          </a:p>
          <a:p>
            <a:r>
              <a:rPr lang="tr-TR" dirty="0"/>
              <a:t>Toplam </a:t>
            </a:r>
            <a:r>
              <a:rPr lang="tr-TR" dirty="0" err="1"/>
              <a:t>nükeotid</a:t>
            </a:r>
            <a:r>
              <a:rPr lang="tr-TR" dirty="0"/>
              <a:t> sayısı= A+T+G+C</a:t>
            </a:r>
          </a:p>
          <a:p>
            <a:r>
              <a:rPr lang="tr-TR" dirty="0"/>
              <a:t>Toplam nükleotid sayısı= </a:t>
            </a:r>
            <a:r>
              <a:rPr lang="tr-TR" dirty="0" err="1"/>
              <a:t>Deoksiriboz</a:t>
            </a:r>
            <a:r>
              <a:rPr lang="tr-TR" dirty="0"/>
              <a:t> sayısı</a:t>
            </a:r>
          </a:p>
          <a:p>
            <a:r>
              <a:rPr lang="tr-TR" dirty="0"/>
              <a:t>Toplam nükleotid sayısı= Fosfat sayısı</a:t>
            </a:r>
            <a:endParaRPr lang="en-GB" dirty="0"/>
          </a:p>
        </p:txBody>
      </p:sp>
    </p:spTree>
    <p:extLst>
      <p:ext uri="{BB962C8B-B14F-4D97-AF65-F5344CB8AC3E}">
        <p14:creationId xmlns:p14="http://schemas.microsoft.com/office/powerpoint/2010/main" val="361710683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Resim 3">
            <a:extLst>
              <a:ext uri="{FF2B5EF4-FFF2-40B4-BE49-F238E27FC236}">
                <a16:creationId xmlns:a16="http://schemas.microsoft.com/office/drawing/2014/main" id="{116EC25A-B9B4-4BA6-B94E-DB6EDDF4D8AA}"/>
              </a:ext>
            </a:extLst>
          </p:cNvPr>
          <p:cNvPicPr>
            <a:picLocks noChangeAspect="1"/>
          </p:cNvPicPr>
          <p:nvPr/>
        </p:nvPicPr>
        <p:blipFill rotWithShape="1">
          <a:blip r:embed="rId2"/>
          <a:srcRect l="19385" t="9622" r="17846" b="17522"/>
          <a:stretch/>
        </p:blipFill>
        <p:spPr>
          <a:xfrm>
            <a:off x="2370070" y="181842"/>
            <a:ext cx="9545704" cy="6229272"/>
          </a:xfrm>
          <a:prstGeom prst="rect">
            <a:avLst/>
          </a:prstGeom>
        </p:spPr>
      </p:pic>
      <p:sp>
        <p:nvSpPr>
          <p:cNvPr id="5" name="Metin kutusu 4">
            <a:extLst>
              <a:ext uri="{FF2B5EF4-FFF2-40B4-BE49-F238E27FC236}">
                <a16:creationId xmlns:a16="http://schemas.microsoft.com/office/drawing/2014/main" id="{105931EB-ED93-4B19-9772-9FCE23C5D191}"/>
              </a:ext>
            </a:extLst>
          </p:cNvPr>
          <p:cNvSpPr txBox="1"/>
          <p:nvPr/>
        </p:nvSpPr>
        <p:spPr>
          <a:xfrm>
            <a:off x="0" y="1775791"/>
            <a:ext cx="2146852" cy="1107996"/>
          </a:xfrm>
          <a:prstGeom prst="rect">
            <a:avLst/>
          </a:prstGeom>
          <a:noFill/>
        </p:spPr>
        <p:txBody>
          <a:bodyPr wrap="square" rtlCol="0">
            <a:spAutoFit/>
          </a:bodyPr>
          <a:lstStyle/>
          <a:p>
            <a:r>
              <a:rPr lang="tr-TR" sz="2200" b="1" dirty="0"/>
              <a:t>Neden DNA’da </a:t>
            </a:r>
            <a:r>
              <a:rPr lang="tr-TR" sz="2200" b="1" dirty="0" err="1"/>
              <a:t>Deoksiriboz</a:t>
            </a:r>
            <a:r>
              <a:rPr lang="tr-TR" sz="2200" b="1" dirty="0"/>
              <a:t> kullanılır?</a:t>
            </a:r>
            <a:endParaRPr lang="en-GB" sz="2200" b="1" dirty="0"/>
          </a:p>
        </p:txBody>
      </p:sp>
      <p:pic>
        <p:nvPicPr>
          <p:cNvPr id="13" name="Grafik 12" descr="Soru işareti">
            <a:extLst>
              <a:ext uri="{FF2B5EF4-FFF2-40B4-BE49-F238E27FC236}">
                <a16:creationId xmlns:a16="http://schemas.microsoft.com/office/drawing/2014/main" id="{B890D777-F544-4696-B561-B4A76009B606}"/>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276226" y="3429000"/>
            <a:ext cx="1395454" cy="1395454"/>
          </a:xfrm>
          <a:prstGeom prst="rect">
            <a:avLst/>
          </a:prstGeom>
        </p:spPr>
      </p:pic>
      <p:sp>
        <p:nvSpPr>
          <p:cNvPr id="2" name="Metin kutusu 1">
            <a:extLst>
              <a:ext uri="{FF2B5EF4-FFF2-40B4-BE49-F238E27FC236}">
                <a16:creationId xmlns:a16="http://schemas.microsoft.com/office/drawing/2014/main" id="{515D04FB-A38F-43B1-A57B-574F42942FC8}"/>
              </a:ext>
            </a:extLst>
          </p:cNvPr>
          <p:cNvSpPr txBox="1"/>
          <p:nvPr/>
        </p:nvSpPr>
        <p:spPr>
          <a:xfrm>
            <a:off x="4121426" y="2452900"/>
            <a:ext cx="1119217" cy="430887"/>
          </a:xfrm>
          <a:prstGeom prst="rect">
            <a:avLst/>
          </a:prstGeom>
          <a:noFill/>
        </p:spPr>
        <p:txBody>
          <a:bodyPr wrap="none" rtlCol="0">
            <a:spAutoFit/>
          </a:bodyPr>
          <a:lstStyle/>
          <a:p>
            <a:r>
              <a:rPr lang="tr-TR" sz="2200" b="1" dirty="0">
                <a:highlight>
                  <a:srgbClr val="FF00FF"/>
                </a:highlight>
              </a:rPr>
              <a:t>Pürinler</a:t>
            </a:r>
            <a:endParaRPr lang="en-GB" sz="2200" b="1" dirty="0">
              <a:highlight>
                <a:srgbClr val="FF00FF"/>
              </a:highlight>
            </a:endParaRPr>
          </a:p>
        </p:txBody>
      </p:sp>
    </p:spTree>
    <p:extLst>
      <p:ext uri="{BB962C8B-B14F-4D97-AF65-F5344CB8AC3E}">
        <p14:creationId xmlns:p14="http://schemas.microsoft.com/office/powerpoint/2010/main" val="80134710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a:extLst>
              <a:ext uri="{FF2B5EF4-FFF2-40B4-BE49-F238E27FC236}">
                <a16:creationId xmlns:a16="http://schemas.microsoft.com/office/drawing/2014/main" id="{BA250990-7037-4FAA-80D6-4D4F4CC16821}"/>
              </a:ext>
            </a:extLst>
          </p:cNvPr>
          <p:cNvSpPr txBox="1">
            <a:spLocks noChangeArrowheads="1"/>
          </p:cNvSpPr>
          <p:nvPr/>
        </p:nvSpPr>
        <p:spPr>
          <a:xfrm>
            <a:off x="2524052" y="205480"/>
            <a:ext cx="7772400" cy="147002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b="1" dirty="0"/>
              <a:t>DNA</a:t>
            </a:r>
            <a:r>
              <a:rPr lang="tr-TR" b="1" dirty="0"/>
              <a:t>=</a:t>
            </a:r>
            <a:r>
              <a:rPr lang="en-US" i="1" dirty="0"/>
              <a:t>Deoxyribonucleic Acid</a:t>
            </a:r>
            <a:endParaRPr lang="en-US" b="1" dirty="0"/>
          </a:p>
        </p:txBody>
      </p:sp>
      <p:sp>
        <p:nvSpPr>
          <p:cNvPr id="6" name="Metin kutusu 5">
            <a:extLst>
              <a:ext uri="{FF2B5EF4-FFF2-40B4-BE49-F238E27FC236}">
                <a16:creationId xmlns:a16="http://schemas.microsoft.com/office/drawing/2014/main" id="{3743A7AE-B91E-4DB3-B475-310F83D7DA71}"/>
              </a:ext>
            </a:extLst>
          </p:cNvPr>
          <p:cNvSpPr txBox="1"/>
          <p:nvPr/>
        </p:nvSpPr>
        <p:spPr>
          <a:xfrm>
            <a:off x="4543842" y="6179213"/>
            <a:ext cx="1683218" cy="369332"/>
          </a:xfrm>
          <a:prstGeom prst="rect">
            <a:avLst/>
          </a:prstGeom>
          <a:noFill/>
        </p:spPr>
        <p:txBody>
          <a:bodyPr wrap="none" rtlCol="0">
            <a:spAutoFit/>
          </a:bodyPr>
          <a:lstStyle/>
          <a:p>
            <a:r>
              <a:rPr lang="tr-TR" dirty="0"/>
              <a:t>Nükleotid yapısı</a:t>
            </a:r>
            <a:endParaRPr lang="en-GB" dirty="0"/>
          </a:p>
        </p:txBody>
      </p:sp>
      <p:sp>
        <p:nvSpPr>
          <p:cNvPr id="7" name="Metin kutusu 6">
            <a:extLst>
              <a:ext uri="{FF2B5EF4-FFF2-40B4-BE49-F238E27FC236}">
                <a16:creationId xmlns:a16="http://schemas.microsoft.com/office/drawing/2014/main" id="{70928937-0A3F-4B7B-B854-98D32AA2A06D}"/>
              </a:ext>
            </a:extLst>
          </p:cNvPr>
          <p:cNvSpPr txBox="1"/>
          <p:nvPr/>
        </p:nvSpPr>
        <p:spPr>
          <a:xfrm>
            <a:off x="662610" y="1675504"/>
            <a:ext cx="9422294" cy="1200329"/>
          </a:xfrm>
          <a:prstGeom prst="rect">
            <a:avLst/>
          </a:prstGeom>
          <a:noFill/>
        </p:spPr>
        <p:txBody>
          <a:bodyPr wrap="square" rtlCol="0">
            <a:spAutoFit/>
          </a:bodyPr>
          <a:lstStyle/>
          <a:p>
            <a:pPr algn="just"/>
            <a:r>
              <a:rPr lang="tr-TR" dirty="0"/>
              <a:t>DNA bir nükleik asittir ve nükleik asitler nükleotidlerden oluşmaktadır.</a:t>
            </a:r>
          </a:p>
          <a:p>
            <a:pPr algn="just"/>
            <a:r>
              <a:rPr lang="tr-TR" dirty="0"/>
              <a:t>5-karbonlu şeker ile azotlu organik baz arasında glikozit bağı kurulmasıyla oluşan yapıya </a:t>
            </a:r>
            <a:r>
              <a:rPr lang="tr-TR" dirty="0" err="1">
                <a:solidFill>
                  <a:srgbClr val="FF0000"/>
                </a:solidFill>
              </a:rPr>
              <a:t>nükleozit</a:t>
            </a:r>
            <a:r>
              <a:rPr lang="tr-TR" dirty="0"/>
              <a:t>, bu yapıya ilave olarak 5-karbonlu şekere ester bağı İle fosfat grubunun eklenmesiyle oluşan birlikteliğe ise </a:t>
            </a:r>
            <a:r>
              <a:rPr lang="tr-TR" dirty="0">
                <a:solidFill>
                  <a:srgbClr val="FF0000"/>
                </a:solidFill>
              </a:rPr>
              <a:t>nükleotid</a:t>
            </a:r>
            <a:r>
              <a:rPr lang="tr-TR" dirty="0"/>
              <a:t> denir.  </a:t>
            </a:r>
            <a:endParaRPr lang="en-GB" dirty="0"/>
          </a:p>
        </p:txBody>
      </p:sp>
      <p:pic>
        <p:nvPicPr>
          <p:cNvPr id="1028" name="Picture 4" descr="Slayt 1">
            <a:extLst>
              <a:ext uri="{FF2B5EF4-FFF2-40B4-BE49-F238E27FC236}">
                <a16:creationId xmlns:a16="http://schemas.microsoft.com/office/drawing/2014/main" id="{50EFE601-7531-4A2B-AB37-6DFE18EAB44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72375" y="3260188"/>
            <a:ext cx="5247249" cy="27502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5776694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Image result for nucleoside, nucleotide">
            <a:extLst>
              <a:ext uri="{FF2B5EF4-FFF2-40B4-BE49-F238E27FC236}">
                <a16:creationId xmlns:a16="http://schemas.microsoft.com/office/drawing/2014/main" id="{0AF9BA64-577F-42F9-8E83-70F7FFB4ACF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6836" y="2669683"/>
            <a:ext cx="11187760" cy="3864866"/>
          </a:xfrm>
          <a:prstGeom prst="rect">
            <a:avLst/>
          </a:prstGeom>
          <a:noFill/>
          <a:ln w="9525">
            <a:solidFill>
              <a:srgbClr val="C00000"/>
            </a:solidFill>
            <a:miter lim="800000"/>
            <a:headEnd/>
            <a:tailEnd/>
          </a:ln>
          <a:extLst>
            <a:ext uri="{909E8E84-426E-40DD-AFC4-6F175D3DCCD1}">
              <a14:hiddenFill xmlns:a14="http://schemas.microsoft.com/office/drawing/2010/main">
                <a:solidFill>
                  <a:srgbClr val="FFFFFF"/>
                </a:solidFill>
              </a14:hiddenFill>
            </a:ext>
          </a:extLst>
        </p:spPr>
      </p:pic>
      <p:sp>
        <p:nvSpPr>
          <p:cNvPr id="8" name="Metin kutusu 7">
            <a:extLst>
              <a:ext uri="{FF2B5EF4-FFF2-40B4-BE49-F238E27FC236}">
                <a16:creationId xmlns:a16="http://schemas.microsoft.com/office/drawing/2014/main" id="{EB74F6B4-02E3-4F74-9197-927601CB9B0C}"/>
              </a:ext>
            </a:extLst>
          </p:cNvPr>
          <p:cNvSpPr txBox="1"/>
          <p:nvPr/>
        </p:nvSpPr>
        <p:spPr>
          <a:xfrm>
            <a:off x="3972502" y="323451"/>
            <a:ext cx="4276427" cy="553998"/>
          </a:xfrm>
          <a:prstGeom prst="rect">
            <a:avLst/>
          </a:prstGeom>
          <a:noFill/>
        </p:spPr>
        <p:txBody>
          <a:bodyPr wrap="none" rtlCol="0">
            <a:spAutoFit/>
          </a:bodyPr>
          <a:lstStyle/>
          <a:p>
            <a:r>
              <a:rPr lang="tr-TR" sz="3000" dirty="0"/>
              <a:t>DNA YAPISINDAKİ BAĞLAR</a:t>
            </a:r>
            <a:endParaRPr lang="en-GB" sz="3000" dirty="0"/>
          </a:p>
        </p:txBody>
      </p:sp>
      <p:sp>
        <p:nvSpPr>
          <p:cNvPr id="4" name="Dikdörtgen 3">
            <a:extLst>
              <a:ext uri="{FF2B5EF4-FFF2-40B4-BE49-F238E27FC236}">
                <a16:creationId xmlns:a16="http://schemas.microsoft.com/office/drawing/2014/main" id="{1BAF3016-F115-4549-A844-FE1559D30023}"/>
              </a:ext>
            </a:extLst>
          </p:cNvPr>
          <p:cNvSpPr/>
          <p:nvPr/>
        </p:nvSpPr>
        <p:spPr>
          <a:xfrm>
            <a:off x="424068" y="818168"/>
            <a:ext cx="10681253" cy="1477328"/>
          </a:xfrm>
          <a:prstGeom prst="rect">
            <a:avLst/>
          </a:prstGeom>
        </p:spPr>
        <p:txBody>
          <a:bodyPr wrap="square">
            <a:spAutoFit/>
          </a:bodyPr>
          <a:lstStyle/>
          <a:p>
            <a:r>
              <a:rPr lang="tr-TR" dirty="0">
                <a:solidFill>
                  <a:srgbClr val="333333"/>
                </a:solidFill>
                <a:latin typeface="Helvetica" panose="020B0604020202020204" pitchFamily="34" charset="0"/>
              </a:rPr>
              <a:t>DNA yapısında bulunan bağlar;</a:t>
            </a:r>
          </a:p>
          <a:p>
            <a:endParaRPr lang="tr-TR" dirty="0">
              <a:solidFill>
                <a:srgbClr val="333333"/>
              </a:solidFill>
              <a:latin typeface="Helvetica" panose="020B0604020202020204" pitchFamily="34" charset="0"/>
            </a:endParaRPr>
          </a:p>
          <a:p>
            <a:pPr>
              <a:buFont typeface="Arial" panose="020B0604020202020204" pitchFamily="34" charset="0"/>
              <a:buChar char="•"/>
            </a:pPr>
            <a:r>
              <a:rPr lang="tr-TR" dirty="0">
                <a:solidFill>
                  <a:srgbClr val="333333"/>
                </a:solidFill>
                <a:latin typeface="Helvetica" panose="020B0604020202020204" pitchFamily="34" charset="0"/>
              </a:rPr>
              <a:t>Fosfat gurubu ile şeker arasında ester bağı</a:t>
            </a:r>
          </a:p>
          <a:p>
            <a:pPr>
              <a:buFont typeface="Arial" panose="020B0604020202020204" pitchFamily="34" charset="0"/>
              <a:buChar char="•"/>
            </a:pPr>
            <a:r>
              <a:rPr lang="tr-TR" dirty="0">
                <a:solidFill>
                  <a:srgbClr val="333333"/>
                </a:solidFill>
                <a:latin typeface="Helvetica" panose="020B0604020202020204" pitchFamily="34" charset="0"/>
              </a:rPr>
              <a:t>Şeker ile baz arasında glikozit bağı</a:t>
            </a:r>
          </a:p>
          <a:p>
            <a:pPr>
              <a:buFont typeface="Arial" panose="020B0604020202020204" pitchFamily="34" charset="0"/>
              <a:buChar char="•"/>
            </a:pPr>
            <a:r>
              <a:rPr lang="tr-TR" dirty="0">
                <a:solidFill>
                  <a:srgbClr val="333333"/>
                </a:solidFill>
                <a:latin typeface="Helvetica" panose="020B0604020202020204" pitchFamily="34" charset="0"/>
              </a:rPr>
              <a:t>DNA zincirlerinin bir arada kalması için ise karşılıklı bazlar arasında zayıf hidrojen bağı bulunur.</a:t>
            </a:r>
            <a:endParaRPr lang="tr-TR" b="0" i="0" dirty="0">
              <a:solidFill>
                <a:srgbClr val="333333"/>
              </a:solidFill>
              <a:effectLst/>
              <a:latin typeface="Helvetica" panose="020B0604020202020204" pitchFamily="34" charset="0"/>
            </a:endParaRPr>
          </a:p>
        </p:txBody>
      </p:sp>
    </p:spTree>
    <p:extLst>
      <p:ext uri="{BB962C8B-B14F-4D97-AF65-F5344CB8AC3E}">
        <p14:creationId xmlns:p14="http://schemas.microsoft.com/office/powerpoint/2010/main" val="132881156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a:extLst>
              <a:ext uri="{FF2B5EF4-FFF2-40B4-BE49-F238E27FC236}">
                <a16:creationId xmlns:a16="http://schemas.microsoft.com/office/drawing/2014/main" id="{A5071BDA-06BB-4E3B-B559-EF3E9712AFA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75465" y="394088"/>
            <a:ext cx="8841069" cy="6463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8464620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Resim 3">
            <a:extLst>
              <a:ext uri="{FF2B5EF4-FFF2-40B4-BE49-F238E27FC236}">
                <a16:creationId xmlns:a16="http://schemas.microsoft.com/office/drawing/2014/main" id="{7C79A2FB-7835-4BFB-86E5-2375D9459EA8}"/>
              </a:ext>
            </a:extLst>
          </p:cNvPr>
          <p:cNvPicPr>
            <a:picLocks noChangeAspect="1"/>
          </p:cNvPicPr>
          <p:nvPr/>
        </p:nvPicPr>
        <p:blipFill rotWithShape="1">
          <a:blip r:embed="rId2"/>
          <a:srcRect l="21000" t="50000" r="20615" b="18548"/>
          <a:stretch/>
        </p:blipFill>
        <p:spPr>
          <a:xfrm>
            <a:off x="1358241" y="1434905"/>
            <a:ext cx="9475518" cy="2869809"/>
          </a:xfrm>
          <a:prstGeom prst="rect">
            <a:avLst/>
          </a:prstGeom>
        </p:spPr>
      </p:pic>
      <p:sp>
        <p:nvSpPr>
          <p:cNvPr id="5" name="Metin kutusu 4">
            <a:extLst>
              <a:ext uri="{FF2B5EF4-FFF2-40B4-BE49-F238E27FC236}">
                <a16:creationId xmlns:a16="http://schemas.microsoft.com/office/drawing/2014/main" id="{AE589624-B984-40A6-918E-F2A849932A21}"/>
              </a:ext>
            </a:extLst>
          </p:cNvPr>
          <p:cNvSpPr txBox="1"/>
          <p:nvPr/>
        </p:nvSpPr>
        <p:spPr>
          <a:xfrm>
            <a:off x="2903780" y="4600135"/>
            <a:ext cx="6384440" cy="369332"/>
          </a:xfrm>
          <a:prstGeom prst="rect">
            <a:avLst/>
          </a:prstGeom>
          <a:noFill/>
        </p:spPr>
        <p:txBody>
          <a:bodyPr wrap="none" rtlCol="0">
            <a:spAutoFit/>
          </a:bodyPr>
          <a:lstStyle/>
          <a:p>
            <a:r>
              <a:rPr lang="tr-TR" dirty="0" err="1"/>
              <a:t>Adenin</a:t>
            </a:r>
            <a:r>
              <a:rPr lang="tr-TR" dirty="0"/>
              <a:t> ve Timin nükleotidlerinin bağlanmasının kimyasal gösterimi</a:t>
            </a:r>
            <a:endParaRPr lang="en-GB" dirty="0"/>
          </a:p>
        </p:txBody>
      </p:sp>
    </p:spTree>
    <p:extLst>
      <p:ext uri="{BB962C8B-B14F-4D97-AF65-F5344CB8AC3E}">
        <p14:creationId xmlns:p14="http://schemas.microsoft.com/office/powerpoint/2010/main" val="257792492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1707FC24-6981-43D9-B525-C7832BA224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36884" y="311449"/>
            <a:ext cx="4332307" cy="6179552"/>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Metin kutusu 4">
            <a:extLst>
              <a:ext uri="{FF2B5EF4-FFF2-40B4-BE49-F238E27FC236}">
                <a16:creationId xmlns:a16="http://schemas.microsoft.com/office/drawing/2014/main" id="{1C05EC8C-36D3-48F5-80E9-C6496976643D}"/>
              </a:ext>
            </a:extLst>
          </p:cNvPr>
          <p:cNvSpPr txBox="1"/>
          <p:nvPr/>
        </p:nvSpPr>
        <p:spPr>
          <a:xfrm>
            <a:off x="742950" y="742951"/>
            <a:ext cx="3476625" cy="4962524"/>
          </a:xfrm>
          <a:prstGeom prst="rect">
            <a:avLst/>
          </a:prstGeom>
        </p:spPr>
        <p:txBody>
          <a:bodyPr vert="horz" lIns="91440" tIns="45720" rIns="91440" bIns="45720" rtlCol="0" anchor="ctr">
            <a:normAutofit/>
          </a:bodyPr>
          <a:lstStyle/>
          <a:p>
            <a:pPr algn="ctr">
              <a:lnSpc>
                <a:spcPct val="90000"/>
              </a:lnSpc>
              <a:spcBef>
                <a:spcPct val="0"/>
              </a:spcBef>
              <a:spcAft>
                <a:spcPts val="600"/>
              </a:spcAft>
            </a:pPr>
            <a:r>
              <a:rPr lang="en-US" sz="4800" b="1" kern="1200">
                <a:solidFill>
                  <a:srgbClr val="FFFFFF"/>
                </a:solidFill>
                <a:latin typeface="+mj-lt"/>
                <a:ea typeface="+mj-ea"/>
                <a:cs typeface="+mj-cs"/>
              </a:rPr>
              <a:t>Neden DNA’da Deoksiriboz kullanılır?</a:t>
            </a:r>
          </a:p>
        </p:txBody>
      </p:sp>
      <p:pic>
        <p:nvPicPr>
          <p:cNvPr id="4" name="Resim 3">
            <a:extLst>
              <a:ext uri="{FF2B5EF4-FFF2-40B4-BE49-F238E27FC236}">
                <a16:creationId xmlns:a16="http://schemas.microsoft.com/office/drawing/2014/main" id="{19A754CD-4616-4866-9312-9889D19D6076}"/>
              </a:ext>
            </a:extLst>
          </p:cNvPr>
          <p:cNvPicPr>
            <a:picLocks noChangeAspect="1"/>
          </p:cNvPicPr>
          <p:nvPr/>
        </p:nvPicPr>
        <p:blipFill rotWithShape="1">
          <a:blip r:embed="rId2"/>
          <a:srcRect l="19385" t="61132" r="49115" b="17522"/>
          <a:stretch/>
        </p:blipFill>
        <p:spPr>
          <a:xfrm>
            <a:off x="5124277" y="311449"/>
            <a:ext cx="6553545" cy="2498073"/>
          </a:xfrm>
          <a:prstGeom prst="rect">
            <a:avLst/>
          </a:prstGeom>
        </p:spPr>
      </p:pic>
      <p:sp>
        <p:nvSpPr>
          <p:cNvPr id="3" name="Metin kutusu 2">
            <a:extLst>
              <a:ext uri="{FF2B5EF4-FFF2-40B4-BE49-F238E27FC236}">
                <a16:creationId xmlns:a16="http://schemas.microsoft.com/office/drawing/2014/main" id="{AD553ACD-71AA-4489-8D09-5463B86F9FF2}"/>
              </a:ext>
            </a:extLst>
          </p:cNvPr>
          <p:cNvSpPr txBox="1"/>
          <p:nvPr/>
        </p:nvSpPr>
        <p:spPr>
          <a:xfrm>
            <a:off x="4937482" y="3674150"/>
            <a:ext cx="6957391" cy="2031325"/>
          </a:xfrm>
          <a:prstGeom prst="rect">
            <a:avLst/>
          </a:prstGeom>
          <a:noFill/>
        </p:spPr>
        <p:txBody>
          <a:bodyPr wrap="square" rtlCol="0">
            <a:spAutoFit/>
          </a:bodyPr>
          <a:lstStyle/>
          <a:p>
            <a:pPr marL="285750" indent="-285750" algn="just">
              <a:buFont typeface="Arial" panose="020B0604020202020204" pitchFamily="34" charset="0"/>
              <a:buChar char="•"/>
            </a:pPr>
            <a:r>
              <a:rPr lang="tr-TR" dirty="0"/>
              <a:t>DNA'da bulunan </a:t>
            </a:r>
            <a:r>
              <a:rPr lang="tr-TR" dirty="0" err="1"/>
              <a:t>deoksiriboz</a:t>
            </a:r>
            <a:r>
              <a:rPr lang="tr-TR" dirty="0"/>
              <a:t>, bir oksijen atomu içermeyen </a:t>
            </a:r>
            <a:r>
              <a:rPr lang="tr-TR" dirty="0" err="1"/>
              <a:t>modifiye</a:t>
            </a:r>
            <a:r>
              <a:rPr lang="tr-TR" dirty="0"/>
              <a:t> bir şekerdir (dolayısıyla "</a:t>
            </a:r>
            <a:r>
              <a:rPr lang="tr-TR" dirty="0" err="1"/>
              <a:t>deoksi</a:t>
            </a:r>
            <a:r>
              <a:rPr lang="tr-TR" dirty="0"/>
              <a:t>" adıdır). Bir oksijen atomunun bu farkı, DNA ve RNA'yı tanıyan enzimler için önemlidir, çünkü bu iki molekülün organizmalar içinde kolayca ayırt edilmesini sağlar.</a:t>
            </a:r>
          </a:p>
          <a:p>
            <a:pPr marL="285750" indent="-285750" algn="just">
              <a:buFont typeface="Arial" panose="020B0604020202020204" pitchFamily="34" charset="0"/>
              <a:buChar char="•"/>
            </a:pPr>
            <a:r>
              <a:rPr lang="tr-TR" dirty="0"/>
              <a:t>Tek bir Oksijen eksikliği, DNA'nın ömrünü uzatmanın anahtarıdır. </a:t>
            </a:r>
          </a:p>
          <a:p>
            <a:pPr algn="just"/>
            <a:r>
              <a:rPr lang="tr-TR" dirty="0"/>
              <a:t>     2 'Oksijen </a:t>
            </a:r>
            <a:r>
              <a:rPr lang="tr-TR" dirty="0" err="1"/>
              <a:t>deoksiribozda</a:t>
            </a:r>
            <a:r>
              <a:rPr lang="tr-TR" dirty="0"/>
              <a:t> bulunmadığında, şeker molekülünün     </a:t>
            </a:r>
          </a:p>
          <a:p>
            <a:pPr algn="just"/>
            <a:r>
              <a:rPr lang="tr-TR" dirty="0"/>
              <a:t>     kimyasal reaksiyonlara dahil olma olasılığı daha düşüktür. </a:t>
            </a:r>
            <a:endParaRPr lang="en-GB" dirty="0"/>
          </a:p>
        </p:txBody>
      </p:sp>
    </p:spTree>
    <p:extLst>
      <p:ext uri="{BB962C8B-B14F-4D97-AF65-F5344CB8AC3E}">
        <p14:creationId xmlns:p14="http://schemas.microsoft.com/office/powerpoint/2010/main" val="259409147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a:extLst>
              <a:ext uri="{FF2B5EF4-FFF2-40B4-BE49-F238E27FC236}">
                <a16:creationId xmlns:a16="http://schemas.microsoft.com/office/drawing/2014/main" id="{2C1CA4EA-AB2E-477E-88C3-571BEA130862}"/>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r="1196" b="1882"/>
          <a:stretch/>
        </p:blipFill>
        <p:spPr bwMode="auto">
          <a:xfrm>
            <a:off x="0" y="0"/>
            <a:ext cx="12192000" cy="5565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Metin kutusu 4">
            <a:extLst>
              <a:ext uri="{FF2B5EF4-FFF2-40B4-BE49-F238E27FC236}">
                <a16:creationId xmlns:a16="http://schemas.microsoft.com/office/drawing/2014/main" id="{4B6AEAAF-DD2D-4252-A0BE-50FAE2B255BE}"/>
              </a:ext>
            </a:extLst>
          </p:cNvPr>
          <p:cNvSpPr txBox="1"/>
          <p:nvPr/>
        </p:nvSpPr>
        <p:spPr>
          <a:xfrm>
            <a:off x="4265595" y="5850350"/>
            <a:ext cx="3660810" cy="369332"/>
          </a:xfrm>
          <a:prstGeom prst="rect">
            <a:avLst/>
          </a:prstGeom>
          <a:noFill/>
        </p:spPr>
        <p:txBody>
          <a:bodyPr wrap="none" rtlCol="0">
            <a:spAutoFit/>
          </a:bodyPr>
          <a:lstStyle/>
          <a:p>
            <a:r>
              <a:rPr lang="tr-TR" dirty="0" err="1"/>
              <a:t>Ökaryot</a:t>
            </a:r>
            <a:r>
              <a:rPr lang="tr-TR" dirty="0"/>
              <a:t> hücrelerde </a:t>
            </a:r>
            <a:r>
              <a:rPr lang="tr-TR" dirty="0" err="1"/>
              <a:t>nükleozom</a:t>
            </a:r>
            <a:r>
              <a:rPr lang="tr-TR" dirty="0"/>
              <a:t> yapısı</a:t>
            </a:r>
            <a:endParaRPr lang="en-GB" dirty="0"/>
          </a:p>
        </p:txBody>
      </p:sp>
    </p:spTree>
    <p:extLst>
      <p:ext uri="{BB962C8B-B14F-4D97-AF65-F5344CB8AC3E}">
        <p14:creationId xmlns:p14="http://schemas.microsoft.com/office/powerpoint/2010/main" val="206393507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 name="Rectangle 70">
            <a:extLst>
              <a:ext uri="{FF2B5EF4-FFF2-40B4-BE49-F238E27FC236}">
                <a16:creationId xmlns:a16="http://schemas.microsoft.com/office/drawing/2014/main" id="{F3060C83-F051-4F0E-ABAD-AA0DFC48B2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3" name="Freeform: Shape 72">
            <a:extLst>
              <a:ext uri="{FF2B5EF4-FFF2-40B4-BE49-F238E27FC236}">
                <a16:creationId xmlns:a16="http://schemas.microsoft.com/office/drawing/2014/main" id="{83C98ABE-055B-441F-B07E-44F97F083C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376156" y="-253670"/>
            <a:ext cx="1827638" cy="1376989"/>
          </a:xfrm>
          <a:custGeom>
            <a:avLst/>
            <a:gdLst>
              <a:gd name="connsiteX0" fmla="*/ 0 w 1827638"/>
              <a:gd name="connsiteY0" fmla="*/ 987379 h 1376989"/>
              <a:gd name="connsiteX1" fmla="*/ 987379 w 1827638"/>
              <a:gd name="connsiteY1" fmla="*/ 0 h 1376989"/>
              <a:gd name="connsiteX2" fmla="*/ 1827638 w 1827638"/>
              <a:gd name="connsiteY2" fmla="*/ 840260 h 1376989"/>
              <a:gd name="connsiteX3" fmla="*/ 1827638 w 1827638"/>
              <a:gd name="connsiteY3" fmla="*/ 1376989 h 1376989"/>
              <a:gd name="connsiteX4" fmla="*/ 0 w 1827638"/>
              <a:gd name="connsiteY4" fmla="*/ 1376989 h 13769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7638" h="1376989">
                <a:moveTo>
                  <a:pt x="0" y="987379"/>
                </a:moveTo>
                <a:lnTo>
                  <a:pt x="987379" y="0"/>
                </a:lnTo>
                <a:lnTo>
                  <a:pt x="1827638" y="840260"/>
                </a:lnTo>
                <a:lnTo>
                  <a:pt x="1827638" y="1376989"/>
                </a:lnTo>
                <a:lnTo>
                  <a:pt x="0" y="1376989"/>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5" name="Rectangle 74">
            <a:extLst>
              <a:ext uri="{FF2B5EF4-FFF2-40B4-BE49-F238E27FC236}">
                <a16:creationId xmlns:a16="http://schemas.microsoft.com/office/drawing/2014/main" id="{29FDB030-9B49-4CED-8CCD-4D99382388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891641" y="422146"/>
            <a:ext cx="645368" cy="64536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Rectangle 76">
            <a:extLst>
              <a:ext uri="{FF2B5EF4-FFF2-40B4-BE49-F238E27FC236}">
                <a16:creationId xmlns:a16="http://schemas.microsoft.com/office/drawing/2014/main" id="{3783CA14-24A1-485C-8B30-D6A5D87987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10043482" y="655140"/>
            <a:ext cx="687472" cy="687472"/>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Freeform: Shape 78">
            <a:extLst>
              <a:ext uri="{FF2B5EF4-FFF2-40B4-BE49-F238E27FC236}">
                <a16:creationId xmlns:a16="http://schemas.microsoft.com/office/drawing/2014/main" id="{9A97C86A-04D6-40F7-AE84-31AB43E6A8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9356643" y="0"/>
            <a:ext cx="2835357" cy="1480837"/>
          </a:xfrm>
          <a:custGeom>
            <a:avLst/>
            <a:gdLst>
              <a:gd name="connsiteX0" fmla="*/ 2835357 w 2835357"/>
              <a:gd name="connsiteY0" fmla="*/ 1480837 h 1480837"/>
              <a:gd name="connsiteX1" fmla="*/ 0 w 2835357"/>
              <a:gd name="connsiteY1" fmla="*/ 1480837 h 1480837"/>
              <a:gd name="connsiteX2" fmla="*/ 1552727 w 2835357"/>
              <a:gd name="connsiteY2" fmla="*/ 0 h 1480837"/>
              <a:gd name="connsiteX3" fmla="*/ 2835357 w 2835357"/>
              <a:gd name="connsiteY3" fmla="*/ 1223245 h 1480837"/>
            </a:gdLst>
            <a:ahLst/>
            <a:cxnLst>
              <a:cxn ang="0">
                <a:pos x="connsiteX0" y="connsiteY0"/>
              </a:cxn>
              <a:cxn ang="0">
                <a:pos x="connsiteX1" y="connsiteY1"/>
              </a:cxn>
              <a:cxn ang="0">
                <a:pos x="connsiteX2" y="connsiteY2"/>
              </a:cxn>
              <a:cxn ang="0">
                <a:pos x="connsiteX3" y="connsiteY3"/>
              </a:cxn>
            </a:cxnLst>
            <a:rect l="l" t="t" r="r" b="b"/>
            <a:pathLst>
              <a:path w="2835357" h="1480837">
                <a:moveTo>
                  <a:pt x="2835357" y="1480837"/>
                </a:moveTo>
                <a:lnTo>
                  <a:pt x="0" y="1480837"/>
                </a:lnTo>
                <a:lnTo>
                  <a:pt x="1552727" y="0"/>
                </a:lnTo>
                <a:lnTo>
                  <a:pt x="2835357" y="1223245"/>
                </a:lnTo>
                <a:close/>
              </a:path>
            </a:pathLst>
          </a:cu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81" name="Isosceles Triangle 80">
            <a:extLst>
              <a:ext uri="{FF2B5EF4-FFF2-40B4-BE49-F238E27FC236}">
                <a16:creationId xmlns:a16="http://schemas.microsoft.com/office/drawing/2014/main" id="{FF9F2414-84E8-453E-B1F3-389FDE8192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976344" y="6115501"/>
            <a:ext cx="1494513" cy="742499"/>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50" name="Picture 2" descr="Histon Proteini Nedir? | Not Bu">
            <a:extLst>
              <a:ext uri="{FF2B5EF4-FFF2-40B4-BE49-F238E27FC236}">
                <a16:creationId xmlns:a16="http://schemas.microsoft.com/office/drawing/2014/main" id="{C6C3687F-38E4-4B86-8B9E-8A890AFB18F7}"/>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b="5999"/>
          <a:stretch/>
        </p:blipFill>
        <p:spPr bwMode="auto">
          <a:xfrm>
            <a:off x="2014634" y="643467"/>
            <a:ext cx="8162732" cy="5472033"/>
          </a:xfrm>
          <a:prstGeom prst="rect">
            <a:avLst/>
          </a:prstGeom>
          <a:noFill/>
          <a:ln>
            <a:noFill/>
          </a:ln>
          <a:extLst>
            <a:ext uri="{909E8E84-426E-40DD-AFC4-6F175D3DCCD1}">
              <a14:hiddenFill xmlns:a14="http://schemas.microsoft.com/office/drawing/2010/main">
                <a:solidFill>
                  <a:srgbClr val="FFFFFF"/>
                </a:solidFill>
              </a14:hiddenFill>
            </a:ext>
          </a:extLst>
        </p:spPr>
      </p:pic>
      <p:sp>
        <p:nvSpPr>
          <p:cNvPr id="83" name="Isosceles Triangle 82">
            <a:extLst>
              <a:ext uri="{FF2B5EF4-FFF2-40B4-BE49-F238E27FC236}">
                <a16:creationId xmlns:a16="http://schemas.microsoft.com/office/drawing/2014/main" id="{3ECA69A1-7536-43AC-85EF-C7106179F5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604080" y="6453143"/>
            <a:ext cx="814903" cy="404857"/>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89230129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 name="Rectangle 70">
            <a:extLst>
              <a:ext uri="{FF2B5EF4-FFF2-40B4-BE49-F238E27FC236}">
                <a16:creationId xmlns:a16="http://schemas.microsoft.com/office/drawing/2014/main" id="{32BC26D8-82FB-445E-AA49-62A77D7C1E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6A7D4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Rectangle 72">
            <a:extLst>
              <a:ext uri="{FF2B5EF4-FFF2-40B4-BE49-F238E27FC236}">
                <a16:creationId xmlns:a16="http://schemas.microsoft.com/office/drawing/2014/main" id="{CB44330D-EA18-4254-AA95-EB49948539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6" name="Picture 2" descr="Dogma Meaning In Tamil">
            <a:extLst>
              <a:ext uri="{FF2B5EF4-FFF2-40B4-BE49-F238E27FC236}">
                <a16:creationId xmlns:a16="http://schemas.microsoft.com/office/drawing/2014/main" id="{94EA5D12-C5F8-4F25-8615-60BC5D436DBA}"/>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643467" y="811785"/>
            <a:ext cx="10905066" cy="523443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0953573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The initial proposal of the structure of DNA by James Watson and Francis Crick, which was accompanied by a suggestion on the means of replication.">
            <a:extLst>
              <a:ext uri="{FF2B5EF4-FFF2-40B4-BE49-F238E27FC236}">
                <a16:creationId xmlns:a16="http://schemas.microsoft.com/office/drawing/2014/main" id="{31915526-41FB-491D-A912-140C5521A377}"/>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1" b="-585"/>
          <a:stretch/>
        </p:blipFill>
        <p:spPr bwMode="auto">
          <a:xfrm>
            <a:off x="424011" y="2434933"/>
            <a:ext cx="4246464" cy="3847074"/>
          </a:xfrm>
          <a:prstGeom prst="rect">
            <a:avLst/>
          </a:prstGeom>
          <a:noFill/>
          <a:extLst>
            <a:ext uri="{909E8E84-426E-40DD-AFC4-6F175D3DCCD1}">
              <a14:hiddenFill xmlns:a14="http://schemas.microsoft.com/office/drawing/2010/main">
                <a:solidFill>
                  <a:srgbClr val="FFFFFF"/>
                </a:solidFill>
              </a14:hiddenFill>
            </a:ext>
          </a:extLst>
        </p:spPr>
      </p:pic>
      <p:sp>
        <p:nvSpPr>
          <p:cNvPr id="4" name="Metin kutusu 3">
            <a:extLst>
              <a:ext uri="{FF2B5EF4-FFF2-40B4-BE49-F238E27FC236}">
                <a16:creationId xmlns:a16="http://schemas.microsoft.com/office/drawing/2014/main" id="{7FF0D77A-F21D-4DFD-B366-7E66EE991280}"/>
              </a:ext>
            </a:extLst>
          </p:cNvPr>
          <p:cNvSpPr txBox="1"/>
          <p:nvPr/>
        </p:nvSpPr>
        <p:spPr>
          <a:xfrm>
            <a:off x="1439594" y="126609"/>
            <a:ext cx="9312812" cy="2308324"/>
          </a:xfrm>
          <a:prstGeom prst="rect">
            <a:avLst/>
          </a:prstGeom>
          <a:noFill/>
        </p:spPr>
        <p:txBody>
          <a:bodyPr wrap="square" rtlCol="0">
            <a:spAutoFit/>
          </a:bodyPr>
          <a:lstStyle/>
          <a:p>
            <a:pPr algn="just"/>
            <a:r>
              <a:rPr lang="tr-TR" b="1" u="sng" dirty="0"/>
              <a:t>REPLİKASYON</a:t>
            </a:r>
          </a:p>
          <a:p>
            <a:pPr algn="just"/>
            <a:endParaRPr lang="tr-TR" b="1" u="sng" dirty="0"/>
          </a:p>
          <a:p>
            <a:pPr algn="just"/>
            <a:r>
              <a:rPr lang="tr-TR" dirty="0"/>
              <a:t>DNA her hücre döngüsünde çoğaltılır ve hücrelere eşit olarak dağıtılır. DNA’nın çoğaltılması işlemine </a:t>
            </a:r>
            <a:r>
              <a:rPr lang="tr-TR" b="1" dirty="0" err="1"/>
              <a:t>replikasyon</a:t>
            </a:r>
            <a:r>
              <a:rPr lang="tr-TR" dirty="0"/>
              <a:t> denir. DNA </a:t>
            </a:r>
            <a:r>
              <a:rPr lang="tr-TR" dirty="0" err="1"/>
              <a:t>polimeraz</a:t>
            </a:r>
            <a:r>
              <a:rPr lang="tr-TR" dirty="0"/>
              <a:t> enzimi aracılığıyla gerçekleşir.</a:t>
            </a:r>
          </a:p>
          <a:p>
            <a:pPr algn="just"/>
            <a:endParaRPr lang="tr-TR" dirty="0"/>
          </a:p>
          <a:p>
            <a:pPr algn="just"/>
            <a:r>
              <a:rPr lang="tr-TR" b="1" u="sng" dirty="0"/>
              <a:t>TRANSKRİPSİYON</a:t>
            </a:r>
          </a:p>
          <a:p>
            <a:pPr algn="just"/>
            <a:r>
              <a:rPr lang="tr-TR" dirty="0"/>
              <a:t>Bir gen bölgesinden RNA üretilmesine transkripsiyon denir. Bir hücrede her an transkripsiyon gerçekleşebilir. RNA </a:t>
            </a:r>
            <a:r>
              <a:rPr lang="tr-TR" dirty="0" err="1"/>
              <a:t>polimeraz</a:t>
            </a:r>
            <a:r>
              <a:rPr lang="tr-TR" dirty="0"/>
              <a:t> enzimi aracılığıyla gerçekleşir.</a:t>
            </a:r>
          </a:p>
        </p:txBody>
      </p:sp>
      <p:pic>
        <p:nvPicPr>
          <p:cNvPr id="1028" name="Picture 4" descr="Bakteriyel transkripsiyon - Vikipedi">
            <a:extLst>
              <a:ext uri="{FF2B5EF4-FFF2-40B4-BE49-F238E27FC236}">
                <a16:creationId xmlns:a16="http://schemas.microsoft.com/office/drawing/2014/main" id="{9F729857-3AFD-48BC-9834-9367E8A437E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0" y="2507520"/>
            <a:ext cx="5421483" cy="3831095"/>
          </a:xfrm>
          <a:prstGeom prst="rect">
            <a:avLst/>
          </a:prstGeom>
          <a:noFill/>
          <a:extLst>
            <a:ext uri="{909E8E84-426E-40DD-AFC4-6F175D3DCCD1}">
              <a14:hiddenFill xmlns:a14="http://schemas.microsoft.com/office/drawing/2010/main">
                <a:solidFill>
                  <a:srgbClr val="FFFFFF"/>
                </a:solidFill>
              </a14:hiddenFill>
            </a:ext>
          </a:extLst>
        </p:spPr>
      </p:pic>
      <p:sp>
        <p:nvSpPr>
          <p:cNvPr id="5" name="Metin kutusu 4">
            <a:extLst>
              <a:ext uri="{FF2B5EF4-FFF2-40B4-BE49-F238E27FC236}">
                <a16:creationId xmlns:a16="http://schemas.microsoft.com/office/drawing/2014/main" id="{386D0779-BFD5-426B-A5B6-37C20CD273A7}"/>
              </a:ext>
            </a:extLst>
          </p:cNvPr>
          <p:cNvSpPr txBox="1"/>
          <p:nvPr/>
        </p:nvSpPr>
        <p:spPr>
          <a:xfrm>
            <a:off x="7610622" y="6362059"/>
            <a:ext cx="1525931" cy="369332"/>
          </a:xfrm>
          <a:prstGeom prst="rect">
            <a:avLst/>
          </a:prstGeom>
          <a:noFill/>
        </p:spPr>
        <p:txBody>
          <a:bodyPr wrap="none" rtlCol="0">
            <a:spAutoFit/>
          </a:bodyPr>
          <a:lstStyle/>
          <a:p>
            <a:r>
              <a:rPr lang="tr-TR" dirty="0"/>
              <a:t>Transkripsiyon</a:t>
            </a:r>
            <a:endParaRPr lang="en-GB" dirty="0"/>
          </a:p>
        </p:txBody>
      </p:sp>
      <p:sp>
        <p:nvSpPr>
          <p:cNvPr id="8" name="Metin kutusu 7">
            <a:extLst>
              <a:ext uri="{FF2B5EF4-FFF2-40B4-BE49-F238E27FC236}">
                <a16:creationId xmlns:a16="http://schemas.microsoft.com/office/drawing/2014/main" id="{7B33EFBE-1ACA-42BD-8E70-6C8E9212DB84}"/>
              </a:ext>
            </a:extLst>
          </p:cNvPr>
          <p:cNvSpPr txBox="1"/>
          <p:nvPr/>
        </p:nvSpPr>
        <p:spPr>
          <a:xfrm>
            <a:off x="1601373" y="6362059"/>
            <a:ext cx="1290290" cy="369332"/>
          </a:xfrm>
          <a:prstGeom prst="rect">
            <a:avLst/>
          </a:prstGeom>
          <a:noFill/>
        </p:spPr>
        <p:txBody>
          <a:bodyPr wrap="none" rtlCol="0">
            <a:spAutoFit/>
          </a:bodyPr>
          <a:lstStyle/>
          <a:p>
            <a:r>
              <a:rPr lang="tr-TR" dirty="0" err="1"/>
              <a:t>Replikasyon</a:t>
            </a:r>
            <a:endParaRPr lang="en-GB" dirty="0"/>
          </a:p>
        </p:txBody>
      </p:sp>
    </p:spTree>
    <p:extLst>
      <p:ext uri="{BB962C8B-B14F-4D97-AF65-F5344CB8AC3E}">
        <p14:creationId xmlns:p14="http://schemas.microsoft.com/office/powerpoint/2010/main" val="311941093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a:extLst>
              <a:ext uri="{FF2B5EF4-FFF2-40B4-BE49-F238E27FC236}">
                <a16:creationId xmlns:a16="http://schemas.microsoft.com/office/drawing/2014/main" id="{86C30F51-355B-41C4-BCC4-E0FC77F210AF}"/>
              </a:ext>
            </a:extLst>
          </p:cNvPr>
          <p:cNvPicPr>
            <a:picLocks noChangeAspect="1"/>
          </p:cNvPicPr>
          <p:nvPr/>
        </p:nvPicPr>
        <p:blipFill>
          <a:blip r:embed="rId2">
            <a:extLst>
              <a:ext uri="{28A0092B-C50C-407E-A947-70E740481C1C}">
                <a14:useLocalDpi xmlns:a14="http://schemas.microsoft.com/office/drawing/2010/main" val="0"/>
              </a:ext>
            </a:extLst>
          </a:blip>
          <a:srcRect b="41464"/>
          <a:stretch>
            <a:fillRect/>
          </a:stretch>
        </p:blipFill>
        <p:spPr bwMode="auto">
          <a:xfrm>
            <a:off x="462900" y="1982037"/>
            <a:ext cx="11266199" cy="2660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Dikdörtgen 5">
            <a:extLst>
              <a:ext uri="{FF2B5EF4-FFF2-40B4-BE49-F238E27FC236}">
                <a16:creationId xmlns:a16="http://schemas.microsoft.com/office/drawing/2014/main" id="{DAF16737-9356-47FE-A653-9CE56CB0645A}"/>
              </a:ext>
            </a:extLst>
          </p:cNvPr>
          <p:cNvSpPr/>
          <p:nvPr/>
        </p:nvSpPr>
        <p:spPr>
          <a:xfrm>
            <a:off x="3944512" y="567396"/>
            <a:ext cx="4302973" cy="538609"/>
          </a:xfrm>
          <a:prstGeom prst="rect">
            <a:avLst/>
          </a:prstGeom>
        </p:spPr>
        <p:txBody>
          <a:bodyPr wrap="none">
            <a:spAutoFit/>
          </a:bodyPr>
          <a:lstStyle/>
          <a:p>
            <a:r>
              <a:rPr lang="en-US" sz="2900" b="1" dirty="0">
                <a:solidFill>
                  <a:srgbClr val="0070C0"/>
                </a:solidFill>
                <a:effectLst>
                  <a:outerShdw blurRad="38100" dist="38100" dir="2700000" algn="tl">
                    <a:srgbClr val="000000">
                      <a:alpha val="43137"/>
                    </a:srgbClr>
                  </a:outerShdw>
                </a:effectLst>
              </a:rPr>
              <a:t>Transcription: DNA </a:t>
            </a:r>
            <a:r>
              <a:rPr lang="en-US" sz="2900" b="1" dirty="0">
                <a:solidFill>
                  <a:srgbClr val="0070C0"/>
                </a:solidFill>
                <a:effectLst>
                  <a:outerShdw blurRad="38100" dist="38100" dir="2700000" algn="tl">
                    <a:srgbClr val="000000">
                      <a:alpha val="43137"/>
                    </a:srgbClr>
                  </a:outerShdw>
                </a:effectLst>
                <a:sym typeface="Wingdings" panose="05000000000000000000" pitchFamily="2" charset="2"/>
              </a:rPr>
              <a:t> RNA</a:t>
            </a:r>
            <a:endParaRPr lang="en-GB" sz="2900" dirty="0"/>
          </a:p>
        </p:txBody>
      </p:sp>
    </p:spTree>
    <p:extLst>
      <p:ext uri="{BB962C8B-B14F-4D97-AF65-F5344CB8AC3E}">
        <p14:creationId xmlns:p14="http://schemas.microsoft.com/office/powerpoint/2010/main" val="191096985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a:extLst>
              <a:ext uri="{FF2B5EF4-FFF2-40B4-BE49-F238E27FC236}">
                <a16:creationId xmlns:a16="http://schemas.microsoft.com/office/drawing/2014/main" id="{20FADF66-3278-464E-B322-AA5719120505}"/>
              </a:ext>
            </a:extLst>
          </p:cNvPr>
          <p:cNvSpPr>
            <a:spLocks noGrp="1" noChangeArrowheads="1"/>
          </p:cNvSpPr>
          <p:nvPr/>
        </p:nvSpPr>
        <p:spPr bwMode="auto">
          <a:xfrm>
            <a:off x="2209800" y="217005"/>
            <a:ext cx="7772400" cy="990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kern="12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panose="02020603050405020304" pitchFamily="18" charset="0"/>
              </a:defRPr>
            </a:lvl2pPr>
            <a:lvl3pPr algn="ctr" rtl="0" eaLnBrk="0" fontAlgn="base" hangingPunct="0">
              <a:spcBef>
                <a:spcPct val="0"/>
              </a:spcBef>
              <a:spcAft>
                <a:spcPct val="0"/>
              </a:spcAft>
              <a:defRPr sz="4400">
                <a:solidFill>
                  <a:schemeClr val="tx2"/>
                </a:solidFill>
                <a:latin typeface="Times New Roman" panose="02020603050405020304" pitchFamily="18" charset="0"/>
              </a:defRPr>
            </a:lvl3pPr>
            <a:lvl4pPr algn="ctr" rtl="0" eaLnBrk="0" fontAlgn="base" hangingPunct="0">
              <a:spcBef>
                <a:spcPct val="0"/>
              </a:spcBef>
              <a:spcAft>
                <a:spcPct val="0"/>
              </a:spcAft>
              <a:defRPr sz="4400">
                <a:solidFill>
                  <a:schemeClr val="tx2"/>
                </a:solidFill>
                <a:latin typeface="Times New Roman" panose="02020603050405020304" pitchFamily="18" charset="0"/>
              </a:defRPr>
            </a:lvl4pPr>
            <a:lvl5pPr algn="ctr" rtl="0" eaLnBrk="0" fontAlgn="base" hangingPunct="0">
              <a:spcBef>
                <a:spcPct val="0"/>
              </a:spcBef>
              <a:spcAft>
                <a:spcPct val="0"/>
              </a:spcAft>
              <a:defRPr sz="4400">
                <a:solidFill>
                  <a:schemeClr val="tx2"/>
                </a:solidFill>
                <a:latin typeface="Times New Roman" panose="02020603050405020304" pitchFamily="18" charset="0"/>
              </a:defRPr>
            </a:lvl5pPr>
            <a:lvl6pPr marL="457200" algn="ctr" rtl="0" fontAlgn="base">
              <a:spcBef>
                <a:spcPct val="0"/>
              </a:spcBef>
              <a:spcAft>
                <a:spcPct val="0"/>
              </a:spcAft>
              <a:defRPr sz="4400">
                <a:solidFill>
                  <a:schemeClr val="tx2"/>
                </a:solidFill>
                <a:latin typeface="Times New Roman" panose="02020603050405020304" pitchFamily="18" charset="0"/>
              </a:defRPr>
            </a:lvl6pPr>
            <a:lvl7pPr marL="914400" algn="ctr" rtl="0" fontAlgn="base">
              <a:spcBef>
                <a:spcPct val="0"/>
              </a:spcBef>
              <a:spcAft>
                <a:spcPct val="0"/>
              </a:spcAft>
              <a:defRPr sz="4400">
                <a:solidFill>
                  <a:schemeClr val="tx2"/>
                </a:solidFill>
                <a:latin typeface="Times New Roman" panose="02020603050405020304" pitchFamily="18" charset="0"/>
              </a:defRPr>
            </a:lvl7pPr>
            <a:lvl8pPr marL="1371600" algn="ctr" rtl="0" fontAlgn="base">
              <a:spcBef>
                <a:spcPct val="0"/>
              </a:spcBef>
              <a:spcAft>
                <a:spcPct val="0"/>
              </a:spcAft>
              <a:defRPr sz="4400">
                <a:solidFill>
                  <a:schemeClr val="tx2"/>
                </a:solidFill>
                <a:latin typeface="Times New Roman" panose="02020603050405020304" pitchFamily="18" charset="0"/>
              </a:defRPr>
            </a:lvl8pPr>
            <a:lvl9pPr marL="1828800" algn="ctr" rtl="0" fontAlgn="base">
              <a:spcBef>
                <a:spcPct val="0"/>
              </a:spcBef>
              <a:spcAft>
                <a:spcPct val="0"/>
              </a:spcAft>
              <a:defRPr sz="4400">
                <a:solidFill>
                  <a:schemeClr val="tx2"/>
                </a:solidFill>
                <a:latin typeface="Times New Roman" panose="02020603050405020304" pitchFamily="18" charset="0"/>
              </a:defRPr>
            </a:lvl9pPr>
          </a:lstStyle>
          <a:p>
            <a:pPr eaLnBrk="1" hangingPunct="1">
              <a:defRPr/>
            </a:pPr>
            <a:r>
              <a:rPr lang="en-US" b="1" dirty="0">
                <a:solidFill>
                  <a:srgbClr val="0070C0"/>
                </a:solidFill>
                <a:effectLst>
                  <a:outerShdw blurRad="38100" dist="38100" dir="2700000" algn="tl">
                    <a:srgbClr val="000000">
                      <a:alpha val="43137"/>
                    </a:srgbClr>
                  </a:outerShdw>
                </a:effectLst>
              </a:rPr>
              <a:t>RNA</a:t>
            </a:r>
          </a:p>
        </p:txBody>
      </p:sp>
      <p:pic>
        <p:nvPicPr>
          <p:cNvPr id="5" name="Picture 8">
            <a:extLst>
              <a:ext uri="{FF2B5EF4-FFF2-40B4-BE49-F238E27FC236}">
                <a16:creationId xmlns:a16="http://schemas.microsoft.com/office/drawing/2014/main" id="{0C2D3DB5-B4F9-48C5-9114-C29A25A6466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473891" y="1034893"/>
            <a:ext cx="4344702" cy="50296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Dikdörtgen 5">
            <a:extLst>
              <a:ext uri="{FF2B5EF4-FFF2-40B4-BE49-F238E27FC236}">
                <a16:creationId xmlns:a16="http://schemas.microsoft.com/office/drawing/2014/main" id="{0B2A54B1-9786-4498-9744-C2D79A9C59AF}"/>
              </a:ext>
            </a:extLst>
          </p:cNvPr>
          <p:cNvSpPr/>
          <p:nvPr/>
        </p:nvSpPr>
        <p:spPr>
          <a:xfrm>
            <a:off x="373407" y="1628507"/>
            <a:ext cx="6503963" cy="3600986"/>
          </a:xfrm>
          <a:prstGeom prst="rect">
            <a:avLst/>
          </a:prstGeom>
        </p:spPr>
        <p:txBody>
          <a:bodyPr wrap="square">
            <a:spAutoFit/>
          </a:bodyPr>
          <a:lstStyle/>
          <a:p>
            <a:pPr marL="342900" indent="-342900" algn="just">
              <a:buFont typeface="Wingdings" panose="05000000000000000000" pitchFamily="2" charset="2"/>
              <a:buChar char="ü"/>
            </a:pPr>
            <a:r>
              <a:rPr lang="tr-TR" sz="1900" dirty="0"/>
              <a:t>RNA: </a:t>
            </a:r>
            <a:r>
              <a:rPr lang="tr-TR" sz="1900" dirty="0" err="1"/>
              <a:t>Ribonükleik</a:t>
            </a:r>
            <a:r>
              <a:rPr lang="tr-TR" sz="1900" dirty="0"/>
              <a:t> asit</a:t>
            </a:r>
          </a:p>
          <a:p>
            <a:pPr marL="342900" indent="-342900" algn="just">
              <a:buFont typeface="Wingdings" panose="05000000000000000000" pitchFamily="2" charset="2"/>
              <a:buChar char="ü"/>
            </a:pPr>
            <a:r>
              <a:rPr lang="tr-TR" sz="1900" dirty="0"/>
              <a:t>Tek iplikli sarmal yapılı bir tür nükleik asit</a:t>
            </a:r>
          </a:p>
          <a:p>
            <a:pPr marL="342900" indent="-342900" algn="just">
              <a:buFont typeface="Wingdings" panose="05000000000000000000" pitchFamily="2" charset="2"/>
              <a:buChar char="ü"/>
            </a:pPr>
            <a:r>
              <a:rPr lang="tr-TR" sz="1900" dirty="0"/>
              <a:t>RNA, nükleotidlerin tekrar eden alt birimlerinden oluşur</a:t>
            </a:r>
          </a:p>
          <a:p>
            <a:pPr marL="342900" indent="-342900" algn="just">
              <a:buFont typeface="Wingdings" panose="05000000000000000000" pitchFamily="2" charset="2"/>
              <a:buChar char="ü"/>
            </a:pPr>
            <a:r>
              <a:rPr lang="tr-TR" sz="1900" dirty="0"/>
              <a:t>RNA yapısında nükleotidler, </a:t>
            </a:r>
            <a:r>
              <a:rPr lang="tr-TR" sz="1900" dirty="0" err="1"/>
              <a:t>deoksiriboz</a:t>
            </a:r>
            <a:r>
              <a:rPr lang="tr-TR" sz="1900" dirty="0"/>
              <a:t> yerine </a:t>
            </a:r>
            <a:r>
              <a:rPr lang="tr-TR" sz="1900" dirty="0" err="1"/>
              <a:t>riboz</a:t>
            </a:r>
            <a:r>
              <a:rPr lang="tr-TR" sz="1900" dirty="0"/>
              <a:t> adı verilen farklı bir şeker içerir.</a:t>
            </a:r>
          </a:p>
          <a:p>
            <a:pPr marL="342900" indent="-342900" algn="just">
              <a:buFont typeface="Wingdings" panose="05000000000000000000" pitchFamily="2" charset="2"/>
              <a:buChar char="ü"/>
            </a:pPr>
            <a:r>
              <a:rPr lang="tr-TR" sz="1900" dirty="0"/>
              <a:t>Bazlar A, G, C ve </a:t>
            </a:r>
            <a:r>
              <a:rPr lang="tr-TR" sz="1900" dirty="0" err="1"/>
              <a:t>Urasil'dir</a:t>
            </a:r>
            <a:r>
              <a:rPr lang="tr-TR" sz="1900" dirty="0"/>
              <a:t> (Timin değil)</a:t>
            </a:r>
          </a:p>
          <a:p>
            <a:pPr marL="342900" indent="-342900" algn="just">
              <a:buFont typeface="Wingdings" panose="05000000000000000000" pitchFamily="2" charset="2"/>
              <a:buChar char="ü"/>
            </a:pPr>
            <a:r>
              <a:rPr lang="tr-TR" sz="1900" dirty="0"/>
              <a:t>RNA'nın hücrelerde üç ana rolü vardır:</a:t>
            </a:r>
          </a:p>
          <a:p>
            <a:pPr algn="just"/>
            <a:endParaRPr lang="tr-TR" sz="1900" dirty="0"/>
          </a:p>
          <a:p>
            <a:pPr algn="just"/>
            <a:endParaRPr lang="tr-TR" sz="1900" dirty="0"/>
          </a:p>
          <a:p>
            <a:pPr algn="just"/>
            <a:r>
              <a:rPr lang="tr-TR" sz="1900" dirty="0"/>
              <a:t>1)RNA, protein sentezi </a:t>
            </a:r>
            <a:r>
              <a:rPr lang="tr-TR" sz="1900" b="1" dirty="0"/>
              <a:t>(</a:t>
            </a:r>
            <a:r>
              <a:rPr lang="tr-TR" sz="1900" b="1" dirty="0" err="1"/>
              <a:t>mRNA</a:t>
            </a:r>
            <a:r>
              <a:rPr lang="tr-TR" sz="1900" b="1" dirty="0"/>
              <a:t>) </a:t>
            </a:r>
            <a:r>
              <a:rPr lang="tr-TR" sz="1900" dirty="0"/>
              <a:t>için DNA'dan talimatları kopyalar</a:t>
            </a:r>
          </a:p>
          <a:p>
            <a:pPr algn="just"/>
            <a:r>
              <a:rPr lang="tr-TR" sz="1900" dirty="0"/>
              <a:t>2)Amino asitleri sentez bölgesine </a:t>
            </a:r>
            <a:r>
              <a:rPr lang="tr-TR" sz="1900" b="1" dirty="0"/>
              <a:t>(</a:t>
            </a:r>
            <a:r>
              <a:rPr lang="tr-TR" sz="1900" b="1" dirty="0" err="1"/>
              <a:t>tRNA</a:t>
            </a:r>
            <a:r>
              <a:rPr lang="tr-TR" sz="1900" b="1" dirty="0"/>
              <a:t>) </a:t>
            </a:r>
            <a:r>
              <a:rPr lang="tr-TR" sz="1900" dirty="0"/>
              <a:t>taşır</a:t>
            </a:r>
          </a:p>
          <a:p>
            <a:pPr algn="just"/>
            <a:r>
              <a:rPr lang="tr-TR" sz="1900" dirty="0"/>
              <a:t>3)Protein sentezini </a:t>
            </a:r>
            <a:r>
              <a:rPr lang="tr-TR" sz="1900" b="1" dirty="0"/>
              <a:t>(</a:t>
            </a:r>
            <a:r>
              <a:rPr lang="tr-TR" sz="1900" b="1" dirty="0" err="1"/>
              <a:t>rRNA</a:t>
            </a:r>
            <a:r>
              <a:rPr lang="tr-TR" sz="1900" b="1" dirty="0"/>
              <a:t>) </a:t>
            </a:r>
            <a:r>
              <a:rPr lang="tr-TR" sz="1900" dirty="0"/>
              <a:t>katalize eder</a:t>
            </a:r>
          </a:p>
        </p:txBody>
      </p:sp>
    </p:spTree>
    <p:extLst>
      <p:ext uri="{BB962C8B-B14F-4D97-AF65-F5344CB8AC3E}">
        <p14:creationId xmlns:p14="http://schemas.microsoft.com/office/powerpoint/2010/main" val="285123021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a:extLst>
              <a:ext uri="{FF2B5EF4-FFF2-40B4-BE49-F238E27FC236}">
                <a16:creationId xmlns:a16="http://schemas.microsoft.com/office/drawing/2014/main" id="{9ABA1F16-693C-496A-A90A-CC32EB0EB988}"/>
              </a:ext>
            </a:extLst>
          </p:cNvPr>
          <p:cNvSpPr>
            <a:spLocks noGrp="1" noChangeArrowheads="1"/>
          </p:cNvSpPr>
          <p:nvPr/>
        </p:nvSpPr>
        <p:spPr bwMode="auto">
          <a:xfrm>
            <a:off x="2209800" y="217005"/>
            <a:ext cx="7772400" cy="990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kern="12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panose="02020603050405020304" pitchFamily="18" charset="0"/>
              </a:defRPr>
            </a:lvl2pPr>
            <a:lvl3pPr algn="ctr" rtl="0" eaLnBrk="0" fontAlgn="base" hangingPunct="0">
              <a:spcBef>
                <a:spcPct val="0"/>
              </a:spcBef>
              <a:spcAft>
                <a:spcPct val="0"/>
              </a:spcAft>
              <a:defRPr sz="4400">
                <a:solidFill>
                  <a:schemeClr val="tx2"/>
                </a:solidFill>
                <a:latin typeface="Times New Roman" panose="02020603050405020304" pitchFamily="18" charset="0"/>
              </a:defRPr>
            </a:lvl3pPr>
            <a:lvl4pPr algn="ctr" rtl="0" eaLnBrk="0" fontAlgn="base" hangingPunct="0">
              <a:spcBef>
                <a:spcPct val="0"/>
              </a:spcBef>
              <a:spcAft>
                <a:spcPct val="0"/>
              </a:spcAft>
              <a:defRPr sz="4400">
                <a:solidFill>
                  <a:schemeClr val="tx2"/>
                </a:solidFill>
                <a:latin typeface="Times New Roman" panose="02020603050405020304" pitchFamily="18" charset="0"/>
              </a:defRPr>
            </a:lvl4pPr>
            <a:lvl5pPr algn="ctr" rtl="0" eaLnBrk="0" fontAlgn="base" hangingPunct="0">
              <a:spcBef>
                <a:spcPct val="0"/>
              </a:spcBef>
              <a:spcAft>
                <a:spcPct val="0"/>
              </a:spcAft>
              <a:defRPr sz="4400">
                <a:solidFill>
                  <a:schemeClr val="tx2"/>
                </a:solidFill>
                <a:latin typeface="Times New Roman" panose="02020603050405020304" pitchFamily="18" charset="0"/>
              </a:defRPr>
            </a:lvl5pPr>
            <a:lvl6pPr marL="457200" algn="ctr" rtl="0" fontAlgn="base">
              <a:spcBef>
                <a:spcPct val="0"/>
              </a:spcBef>
              <a:spcAft>
                <a:spcPct val="0"/>
              </a:spcAft>
              <a:defRPr sz="4400">
                <a:solidFill>
                  <a:schemeClr val="tx2"/>
                </a:solidFill>
                <a:latin typeface="Times New Roman" panose="02020603050405020304" pitchFamily="18" charset="0"/>
              </a:defRPr>
            </a:lvl6pPr>
            <a:lvl7pPr marL="914400" algn="ctr" rtl="0" fontAlgn="base">
              <a:spcBef>
                <a:spcPct val="0"/>
              </a:spcBef>
              <a:spcAft>
                <a:spcPct val="0"/>
              </a:spcAft>
              <a:defRPr sz="4400">
                <a:solidFill>
                  <a:schemeClr val="tx2"/>
                </a:solidFill>
                <a:latin typeface="Times New Roman" panose="02020603050405020304" pitchFamily="18" charset="0"/>
              </a:defRPr>
            </a:lvl7pPr>
            <a:lvl8pPr marL="1371600" algn="ctr" rtl="0" fontAlgn="base">
              <a:spcBef>
                <a:spcPct val="0"/>
              </a:spcBef>
              <a:spcAft>
                <a:spcPct val="0"/>
              </a:spcAft>
              <a:defRPr sz="4400">
                <a:solidFill>
                  <a:schemeClr val="tx2"/>
                </a:solidFill>
                <a:latin typeface="Times New Roman" panose="02020603050405020304" pitchFamily="18" charset="0"/>
              </a:defRPr>
            </a:lvl8pPr>
            <a:lvl9pPr marL="1828800" algn="ctr" rtl="0" fontAlgn="base">
              <a:spcBef>
                <a:spcPct val="0"/>
              </a:spcBef>
              <a:spcAft>
                <a:spcPct val="0"/>
              </a:spcAft>
              <a:defRPr sz="4400">
                <a:solidFill>
                  <a:schemeClr val="tx2"/>
                </a:solidFill>
                <a:latin typeface="Times New Roman" panose="02020603050405020304" pitchFamily="18" charset="0"/>
              </a:defRPr>
            </a:lvl9pPr>
          </a:lstStyle>
          <a:p>
            <a:pPr eaLnBrk="1" hangingPunct="1">
              <a:defRPr/>
            </a:pPr>
            <a:r>
              <a:rPr lang="en-US" b="1" dirty="0">
                <a:solidFill>
                  <a:srgbClr val="0070C0"/>
                </a:solidFill>
                <a:effectLst>
                  <a:outerShdw blurRad="38100" dist="38100" dir="2700000" algn="tl">
                    <a:srgbClr val="000000">
                      <a:alpha val="43137"/>
                    </a:srgbClr>
                  </a:outerShdw>
                </a:effectLst>
              </a:rPr>
              <a:t>RNA</a:t>
            </a:r>
          </a:p>
        </p:txBody>
      </p:sp>
      <p:sp>
        <p:nvSpPr>
          <p:cNvPr id="6" name="Dikdörtgen 5">
            <a:extLst>
              <a:ext uri="{FF2B5EF4-FFF2-40B4-BE49-F238E27FC236}">
                <a16:creationId xmlns:a16="http://schemas.microsoft.com/office/drawing/2014/main" id="{D02A96B4-CA0B-4CF5-AF3F-973D7B48D926}"/>
              </a:ext>
            </a:extLst>
          </p:cNvPr>
          <p:cNvSpPr/>
          <p:nvPr/>
        </p:nvSpPr>
        <p:spPr>
          <a:xfrm>
            <a:off x="375138" y="1515182"/>
            <a:ext cx="6096000" cy="4801314"/>
          </a:xfrm>
          <a:prstGeom prst="rect">
            <a:avLst/>
          </a:prstGeom>
        </p:spPr>
        <p:txBody>
          <a:bodyPr>
            <a:spAutoFit/>
          </a:bodyPr>
          <a:lstStyle/>
          <a:p>
            <a:pPr marL="285750" indent="-285750" algn="just">
              <a:buFont typeface="Arial" panose="020B0604020202020204" pitchFamily="34" charset="0"/>
              <a:buChar char="•"/>
            </a:pPr>
            <a:r>
              <a:rPr lang="tr-TR" dirty="0">
                <a:solidFill>
                  <a:srgbClr val="000000"/>
                </a:solidFill>
                <a:latin typeface="Arial" panose="020B0604020202020204" pitchFamily="34" charset="0"/>
              </a:rPr>
              <a:t>	RNA’nın işlevi, DNA’dan aldığı genetik şifreye göre protein sentezini gerçekleştirmektir.</a:t>
            </a:r>
          </a:p>
          <a:p>
            <a:pPr algn="just"/>
            <a:endParaRPr lang="tr-TR" dirty="0">
              <a:solidFill>
                <a:srgbClr val="000000"/>
              </a:solidFill>
              <a:latin typeface="Arial" panose="020B0604020202020204" pitchFamily="34" charset="0"/>
            </a:endParaRPr>
          </a:p>
          <a:p>
            <a:pPr marL="285750" indent="-285750" algn="just">
              <a:buFont typeface="Arial" panose="020B0604020202020204" pitchFamily="34" charset="0"/>
              <a:buChar char="•"/>
            </a:pPr>
            <a:r>
              <a:rPr lang="tr-TR" dirty="0">
                <a:solidFill>
                  <a:srgbClr val="000000"/>
                </a:solidFill>
                <a:latin typeface="Arial" panose="020B0604020202020204" pitchFamily="34" charset="0"/>
              </a:rPr>
              <a:t>	RNA molekülü ribozomlarda, sitoplazmada, çekirdekte, mitokondri ve kloroplastlarda bulunur.</a:t>
            </a:r>
          </a:p>
          <a:p>
            <a:pPr algn="just"/>
            <a:r>
              <a:rPr lang="tr-TR" dirty="0">
                <a:solidFill>
                  <a:srgbClr val="000000"/>
                </a:solidFill>
                <a:latin typeface="Arial" panose="020B0604020202020204" pitchFamily="34" charset="0"/>
              </a:rPr>
              <a:t> </a:t>
            </a:r>
          </a:p>
          <a:p>
            <a:pPr marL="285750" indent="-285750" algn="just">
              <a:buFont typeface="Arial" panose="020B0604020202020204" pitchFamily="34" charset="0"/>
              <a:buChar char="•"/>
            </a:pPr>
            <a:r>
              <a:rPr lang="tr-TR" dirty="0">
                <a:solidFill>
                  <a:srgbClr val="000000"/>
                </a:solidFill>
                <a:latin typeface="Arial" panose="020B0604020202020204" pitchFamily="34" charset="0"/>
              </a:rPr>
              <a:t>	RNA molekülü kendisini eşleyemez; DNA molekülü üzerindeki bilgiye göre gerekli RNA molekülleri sentezlenir. Bu yüzden her hücredeki RNA molekülü miktarı farklıdır.</a:t>
            </a:r>
          </a:p>
          <a:p>
            <a:pPr algn="just"/>
            <a:endParaRPr lang="tr-TR" dirty="0">
              <a:solidFill>
                <a:srgbClr val="000000"/>
              </a:solidFill>
              <a:latin typeface="Arial" panose="020B0604020202020204" pitchFamily="34" charset="0"/>
            </a:endParaRPr>
          </a:p>
          <a:p>
            <a:pPr marL="285750" indent="-285750" algn="just">
              <a:buFont typeface="Arial" panose="020B0604020202020204" pitchFamily="34" charset="0"/>
              <a:buChar char="•"/>
            </a:pPr>
            <a:r>
              <a:rPr lang="tr-TR" dirty="0">
                <a:solidFill>
                  <a:srgbClr val="000000"/>
                </a:solidFill>
                <a:latin typeface="Arial" panose="020B0604020202020204" pitchFamily="34" charset="0"/>
              </a:rPr>
              <a:t>	Kas hücreleri gibi protein sentezinin yoğun olduğu hücrelerde fazla miktarda bulunur.</a:t>
            </a:r>
          </a:p>
          <a:p>
            <a:pPr marL="285750" indent="-285750" algn="just">
              <a:buFont typeface="Arial" panose="020B0604020202020204" pitchFamily="34" charset="0"/>
              <a:buChar char="•"/>
            </a:pPr>
            <a:endParaRPr lang="tr-TR" dirty="0">
              <a:solidFill>
                <a:srgbClr val="000000"/>
              </a:solidFill>
              <a:latin typeface="Arial" panose="020B0604020202020204" pitchFamily="34" charset="0"/>
            </a:endParaRPr>
          </a:p>
          <a:p>
            <a:pPr marL="285750" indent="-285750" algn="just">
              <a:buFont typeface="Arial" panose="020B0604020202020204" pitchFamily="34" charset="0"/>
              <a:buChar char="•"/>
            </a:pPr>
            <a:r>
              <a:rPr lang="tr-TR" b="1" dirty="0">
                <a:solidFill>
                  <a:srgbClr val="000000"/>
                </a:solidFill>
                <a:latin typeface="Arial" panose="020B0604020202020204" pitchFamily="34" charset="0"/>
              </a:rPr>
              <a:t>RNA molekülü 2’ucunda bulunan OH grubundan olayı daha hassas ve daha az stabildir, dolayısıyla reaksiyona girmeye de daha meyillidir.</a:t>
            </a:r>
            <a:endParaRPr lang="en-GB" b="1" dirty="0"/>
          </a:p>
        </p:txBody>
      </p:sp>
      <p:pic>
        <p:nvPicPr>
          <p:cNvPr id="1026" name="Picture 2" descr="RNA Özellikleri">
            <a:extLst>
              <a:ext uri="{FF2B5EF4-FFF2-40B4-BE49-F238E27FC236}">
                <a16:creationId xmlns:a16="http://schemas.microsoft.com/office/drawing/2014/main" id="{01D4339D-465C-4106-9DF7-98EB7F83990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007020" y="1515182"/>
            <a:ext cx="3233066" cy="450821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1161336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Types of RNA | BioNinja">
            <a:extLst>
              <a:ext uri="{FF2B5EF4-FFF2-40B4-BE49-F238E27FC236}">
                <a16:creationId xmlns:a16="http://schemas.microsoft.com/office/drawing/2014/main" id="{5C35E898-32E6-48B5-B23E-DDDCCC56714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05465" y="4222353"/>
            <a:ext cx="7943850" cy="2447925"/>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2">
            <a:extLst>
              <a:ext uri="{FF2B5EF4-FFF2-40B4-BE49-F238E27FC236}">
                <a16:creationId xmlns:a16="http://schemas.microsoft.com/office/drawing/2014/main" id="{D342DA13-8B14-4A65-B679-E5353CBB4CE8}"/>
              </a:ext>
            </a:extLst>
          </p:cNvPr>
          <p:cNvSpPr>
            <a:spLocks noGrp="1" noChangeArrowheads="1"/>
          </p:cNvSpPr>
          <p:nvPr/>
        </p:nvSpPr>
        <p:spPr bwMode="auto">
          <a:xfrm>
            <a:off x="437271" y="240619"/>
            <a:ext cx="5808784" cy="990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kern="12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panose="02020603050405020304" pitchFamily="18" charset="0"/>
              </a:defRPr>
            </a:lvl2pPr>
            <a:lvl3pPr algn="ctr" rtl="0" eaLnBrk="0" fontAlgn="base" hangingPunct="0">
              <a:spcBef>
                <a:spcPct val="0"/>
              </a:spcBef>
              <a:spcAft>
                <a:spcPct val="0"/>
              </a:spcAft>
              <a:defRPr sz="4400">
                <a:solidFill>
                  <a:schemeClr val="tx2"/>
                </a:solidFill>
                <a:latin typeface="Times New Roman" panose="02020603050405020304" pitchFamily="18" charset="0"/>
              </a:defRPr>
            </a:lvl3pPr>
            <a:lvl4pPr algn="ctr" rtl="0" eaLnBrk="0" fontAlgn="base" hangingPunct="0">
              <a:spcBef>
                <a:spcPct val="0"/>
              </a:spcBef>
              <a:spcAft>
                <a:spcPct val="0"/>
              </a:spcAft>
              <a:defRPr sz="4400">
                <a:solidFill>
                  <a:schemeClr val="tx2"/>
                </a:solidFill>
                <a:latin typeface="Times New Roman" panose="02020603050405020304" pitchFamily="18" charset="0"/>
              </a:defRPr>
            </a:lvl4pPr>
            <a:lvl5pPr algn="ctr" rtl="0" eaLnBrk="0" fontAlgn="base" hangingPunct="0">
              <a:spcBef>
                <a:spcPct val="0"/>
              </a:spcBef>
              <a:spcAft>
                <a:spcPct val="0"/>
              </a:spcAft>
              <a:defRPr sz="4400">
                <a:solidFill>
                  <a:schemeClr val="tx2"/>
                </a:solidFill>
                <a:latin typeface="Times New Roman" panose="02020603050405020304" pitchFamily="18" charset="0"/>
              </a:defRPr>
            </a:lvl5pPr>
            <a:lvl6pPr marL="457200" algn="ctr" rtl="0" fontAlgn="base">
              <a:spcBef>
                <a:spcPct val="0"/>
              </a:spcBef>
              <a:spcAft>
                <a:spcPct val="0"/>
              </a:spcAft>
              <a:defRPr sz="4400">
                <a:solidFill>
                  <a:schemeClr val="tx2"/>
                </a:solidFill>
                <a:latin typeface="Times New Roman" panose="02020603050405020304" pitchFamily="18" charset="0"/>
              </a:defRPr>
            </a:lvl6pPr>
            <a:lvl7pPr marL="914400" algn="ctr" rtl="0" fontAlgn="base">
              <a:spcBef>
                <a:spcPct val="0"/>
              </a:spcBef>
              <a:spcAft>
                <a:spcPct val="0"/>
              </a:spcAft>
              <a:defRPr sz="4400">
                <a:solidFill>
                  <a:schemeClr val="tx2"/>
                </a:solidFill>
                <a:latin typeface="Times New Roman" panose="02020603050405020304" pitchFamily="18" charset="0"/>
              </a:defRPr>
            </a:lvl7pPr>
            <a:lvl8pPr marL="1371600" algn="ctr" rtl="0" fontAlgn="base">
              <a:spcBef>
                <a:spcPct val="0"/>
              </a:spcBef>
              <a:spcAft>
                <a:spcPct val="0"/>
              </a:spcAft>
              <a:defRPr sz="4400">
                <a:solidFill>
                  <a:schemeClr val="tx2"/>
                </a:solidFill>
                <a:latin typeface="Times New Roman" panose="02020603050405020304" pitchFamily="18" charset="0"/>
              </a:defRPr>
            </a:lvl8pPr>
            <a:lvl9pPr marL="1828800" algn="ctr" rtl="0" fontAlgn="base">
              <a:spcBef>
                <a:spcPct val="0"/>
              </a:spcBef>
              <a:spcAft>
                <a:spcPct val="0"/>
              </a:spcAft>
              <a:defRPr sz="4400">
                <a:solidFill>
                  <a:schemeClr val="tx2"/>
                </a:solidFill>
                <a:latin typeface="Times New Roman" panose="02020603050405020304" pitchFamily="18" charset="0"/>
              </a:defRPr>
            </a:lvl9pPr>
          </a:lstStyle>
          <a:p>
            <a:pPr eaLnBrk="1" hangingPunct="1">
              <a:defRPr/>
            </a:pPr>
            <a:r>
              <a:rPr lang="en-US" sz="4000" b="1" dirty="0">
                <a:solidFill>
                  <a:srgbClr val="0070C0"/>
                </a:solidFill>
                <a:effectLst>
                  <a:outerShdw blurRad="38100" dist="38100" dir="2700000" algn="tl">
                    <a:srgbClr val="000000">
                      <a:alpha val="43137"/>
                    </a:srgbClr>
                  </a:outerShdw>
                </a:effectLst>
              </a:rPr>
              <a:t>RNA</a:t>
            </a:r>
            <a:r>
              <a:rPr lang="tr-TR" sz="4000" b="1" dirty="0">
                <a:solidFill>
                  <a:srgbClr val="0070C0"/>
                </a:solidFill>
                <a:effectLst>
                  <a:outerShdw blurRad="38100" dist="38100" dir="2700000" algn="tl">
                    <a:srgbClr val="000000">
                      <a:alpha val="43137"/>
                    </a:srgbClr>
                  </a:outerShdw>
                </a:effectLst>
              </a:rPr>
              <a:t> ÇEŞİTLERİ</a:t>
            </a:r>
            <a:endParaRPr lang="en-US" sz="4000" b="1" dirty="0">
              <a:solidFill>
                <a:srgbClr val="0070C0"/>
              </a:solidFill>
              <a:effectLst>
                <a:outerShdw blurRad="38100" dist="38100" dir="2700000" algn="tl">
                  <a:srgbClr val="000000">
                    <a:alpha val="43137"/>
                  </a:srgbClr>
                </a:outerShdw>
              </a:effectLst>
            </a:endParaRPr>
          </a:p>
        </p:txBody>
      </p:sp>
      <p:sp>
        <p:nvSpPr>
          <p:cNvPr id="4" name="Dikdörtgen 3">
            <a:extLst>
              <a:ext uri="{FF2B5EF4-FFF2-40B4-BE49-F238E27FC236}">
                <a16:creationId xmlns:a16="http://schemas.microsoft.com/office/drawing/2014/main" id="{87F14034-D2AF-4E5E-A4BB-52CDA5A1E2D4}"/>
              </a:ext>
            </a:extLst>
          </p:cNvPr>
          <p:cNvSpPr/>
          <p:nvPr/>
        </p:nvSpPr>
        <p:spPr>
          <a:xfrm>
            <a:off x="614289" y="1294820"/>
            <a:ext cx="11244776" cy="2927533"/>
          </a:xfrm>
          <a:prstGeom prst="rect">
            <a:avLst/>
          </a:prstGeom>
        </p:spPr>
        <p:txBody>
          <a:bodyPr wrap="square">
            <a:spAutoFit/>
          </a:bodyPr>
          <a:lstStyle/>
          <a:p>
            <a:pPr algn="just">
              <a:lnSpc>
                <a:spcPct val="106000"/>
              </a:lnSpc>
              <a:spcAft>
                <a:spcPts val="800"/>
              </a:spcAft>
            </a:pPr>
            <a:r>
              <a:rPr lang="tr-TR" b="1" dirty="0">
                <a:latin typeface="Calibri" panose="020F0502020204030204" pitchFamily="34" charset="0"/>
                <a:ea typeface="Calibri" panose="020F0502020204030204" pitchFamily="34" charset="0"/>
                <a:cs typeface="Times New Roman" panose="02020603050405020304" pitchFamily="18" charset="0"/>
              </a:rPr>
              <a:t>Mesajcı RNA (</a:t>
            </a:r>
            <a:r>
              <a:rPr lang="tr-TR" b="1" dirty="0" err="1">
                <a:latin typeface="Calibri" panose="020F0502020204030204" pitchFamily="34" charset="0"/>
                <a:ea typeface="Calibri" panose="020F0502020204030204" pitchFamily="34" charset="0"/>
                <a:cs typeface="Times New Roman" panose="02020603050405020304" pitchFamily="18" charset="0"/>
              </a:rPr>
              <a:t>mRNA</a:t>
            </a:r>
            <a:r>
              <a:rPr lang="tr-TR" b="1" dirty="0">
                <a:latin typeface="Calibri" panose="020F0502020204030204" pitchFamily="34" charset="0"/>
                <a:ea typeface="Calibri" panose="020F0502020204030204" pitchFamily="34" charset="0"/>
                <a:cs typeface="Times New Roman" panose="02020603050405020304" pitchFamily="18" charset="0"/>
              </a:rPr>
              <a:t>): </a:t>
            </a:r>
            <a:r>
              <a:rPr lang="tr-TR" dirty="0">
                <a:latin typeface="Calibri" panose="020F0502020204030204" pitchFamily="34" charset="0"/>
                <a:ea typeface="Calibri" panose="020F0502020204030204" pitchFamily="34" charset="0"/>
                <a:cs typeface="Times New Roman" panose="02020603050405020304" pitchFamily="18" charset="0"/>
              </a:rPr>
              <a:t>Bir veya daha fazla gende kodlanmış bilgileri DNA'dan ribozoma, özel bir yapıya veya </a:t>
            </a:r>
            <a:r>
              <a:rPr lang="tr-TR" dirty="0" err="1">
                <a:latin typeface="Calibri" panose="020F0502020204030204" pitchFamily="34" charset="0"/>
                <a:ea typeface="Calibri" panose="020F0502020204030204" pitchFamily="34" charset="0"/>
                <a:cs typeface="Times New Roman" panose="02020603050405020304" pitchFamily="18" charset="0"/>
              </a:rPr>
              <a:t>organele</a:t>
            </a:r>
            <a:r>
              <a:rPr lang="tr-TR" dirty="0">
                <a:latin typeface="Calibri" panose="020F0502020204030204" pitchFamily="34" charset="0"/>
                <a:ea typeface="Calibri" panose="020F0502020204030204" pitchFamily="34" charset="0"/>
                <a:cs typeface="Times New Roman" panose="02020603050405020304" pitchFamily="18" charset="0"/>
              </a:rPr>
              <a:t> iletir; burada bu bilgiler bir proteine ​​kodlanır.</a:t>
            </a:r>
            <a:endParaRPr lang="tr-TR" sz="16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06000"/>
              </a:lnSpc>
              <a:spcAft>
                <a:spcPts val="800"/>
              </a:spcAft>
            </a:pPr>
            <a:r>
              <a:rPr lang="tr-TR" b="1" dirty="0" err="1">
                <a:latin typeface="Calibri" panose="020F0502020204030204" pitchFamily="34" charset="0"/>
                <a:ea typeface="Calibri" panose="020F0502020204030204" pitchFamily="34" charset="0"/>
                <a:cs typeface="Times New Roman" panose="02020603050405020304" pitchFamily="18" charset="0"/>
              </a:rPr>
              <a:t>Ribozomal</a:t>
            </a:r>
            <a:r>
              <a:rPr lang="tr-TR" b="1" dirty="0">
                <a:latin typeface="Calibri" panose="020F0502020204030204" pitchFamily="34" charset="0"/>
                <a:ea typeface="Calibri" panose="020F0502020204030204" pitchFamily="34" charset="0"/>
                <a:cs typeface="Times New Roman" panose="02020603050405020304" pitchFamily="18" charset="0"/>
              </a:rPr>
              <a:t> RNA (</a:t>
            </a:r>
            <a:r>
              <a:rPr lang="tr-TR" b="1" dirty="0" err="1">
                <a:latin typeface="Calibri" panose="020F0502020204030204" pitchFamily="34" charset="0"/>
                <a:ea typeface="Calibri" panose="020F0502020204030204" pitchFamily="34" charset="0"/>
                <a:cs typeface="Times New Roman" panose="02020603050405020304" pitchFamily="18" charset="0"/>
              </a:rPr>
              <a:t>rRNA</a:t>
            </a:r>
            <a:r>
              <a:rPr lang="tr-TR" b="1" dirty="0">
                <a:latin typeface="Calibri" panose="020F0502020204030204" pitchFamily="34" charset="0"/>
                <a:ea typeface="Calibri" panose="020F0502020204030204" pitchFamily="34" charset="0"/>
                <a:cs typeface="Times New Roman" panose="02020603050405020304" pitchFamily="18" charset="0"/>
              </a:rPr>
              <a:t>):</a:t>
            </a:r>
            <a:r>
              <a:rPr lang="tr-TR" dirty="0">
                <a:latin typeface="Calibri" panose="020F0502020204030204" pitchFamily="34" charset="0"/>
                <a:ea typeface="Calibri" panose="020F0502020204030204" pitchFamily="34" charset="0"/>
                <a:cs typeface="Times New Roman" panose="02020603050405020304" pitchFamily="18" charset="0"/>
              </a:rPr>
              <a:t> ribozomun yapısal bileşenleridir. </a:t>
            </a:r>
            <a:r>
              <a:rPr lang="tr-TR" dirty="0" err="1">
                <a:latin typeface="Calibri" panose="020F0502020204030204" pitchFamily="34" charset="0"/>
                <a:ea typeface="Calibri" panose="020F0502020204030204" pitchFamily="34" charset="0"/>
                <a:cs typeface="Times New Roman" panose="02020603050405020304" pitchFamily="18" charset="0"/>
              </a:rPr>
              <a:t>rRNA'lar</a:t>
            </a:r>
            <a:r>
              <a:rPr lang="tr-TR" dirty="0">
                <a:latin typeface="Calibri" panose="020F0502020204030204" pitchFamily="34" charset="0"/>
                <a:ea typeface="Calibri" panose="020F0502020204030204" pitchFamily="34" charset="0"/>
                <a:cs typeface="Times New Roman" panose="02020603050405020304" pitchFamily="18" charset="0"/>
              </a:rPr>
              <a:t> kapsamlı ikincil yapılar oluşturur ve </a:t>
            </a:r>
            <a:r>
              <a:rPr lang="tr-TR" dirty="0" err="1">
                <a:latin typeface="Calibri" panose="020F0502020204030204" pitchFamily="34" charset="0"/>
                <a:ea typeface="Calibri" panose="020F0502020204030204" pitchFamily="34" charset="0"/>
                <a:cs typeface="Times New Roman" panose="02020603050405020304" pitchFamily="18" charset="0"/>
              </a:rPr>
              <a:t>mRNA'ların</a:t>
            </a:r>
            <a:r>
              <a:rPr lang="tr-TR" dirty="0">
                <a:latin typeface="Calibri" panose="020F0502020204030204" pitchFamily="34" charset="0"/>
                <a:ea typeface="Calibri" panose="020F0502020204030204" pitchFamily="34" charset="0"/>
                <a:cs typeface="Times New Roman" panose="02020603050405020304" pitchFamily="18" charset="0"/>
              </a:rPr>
              <a:t> ve </a:t>
            </a:r>
            <a:r>
              <a:rPr lang="tr-TR" dirty="0" err="1">
                <a:latin typeface="Calibri" panose="020F0502020204030204" pitchFamily="34" charset="0"/>
                <a:ea typeface="Calibri" panose="020F0502020204030204" pitchFamily="34" charset="0"/>
                <a:cs typeface="Times New Roman" panose="02020603050405020304" pitchFamily="18" charset="0"/>
              </a:rPr>
              <a:t>tRNA'ların</a:t>
            </a:r>
            <a:r>
              <a:rPr lang="tr-TR" dirty="0">
                <a:latin typeface="Calibri" panose="020F0502020204030204" pitchFamily="34" charset="0"/>
                <a:ea typeface="Calibri" panose="020F0502020204030204" pitchFamily="34" charset="0"/>
                <a:cs typeface="Times New Roman" panose="02020603050405020304" pitchFamily="18" charset="0"/>
              </a:rPr>
              <a:t> korunmuş kısımlarının tanınmasında aktif bir rol oynar. Ayrıca protein sentezinin katalize edilmesine yardımcı olurlar.</a:t>
            </a:r>
            <a:endParaRPr lang="tr-TR" sz="16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06000"/>
              </a:lnSpc>
              <a:spcAft>
                <a:spcPts val="800"/>
              </a:spcAft>
            </a:pPr>
            <a:r>
              <a:rPr lang="tr-TR" b="1" dirty="0">
                <a:latin typeface="Calibri" panose="020F0502020204030204" pitchFamily="34" charset="0"/>
                <a:ea typeface="Calibri" panose="020F0502020204030204" pitchFamily="34" charset="0"/>
                <a:cs typeface="Times New Roman" panose="02020603050405020304" pitchFamily="18" charset="0"/>
              </a:rPr>
              <a:t>Transfer RNA (</a:t>
            </a:r>
            <a:r>
              <a:rPr lang="tr-TR" b="1" dirty="0" err="1">
                <a:latin typeface="Calibri" panose="020F0502020204030204" pitchFamily="34" charset="0"/>
                <a:ea typeface="Calibri" panose="020F0502020204030204" pitchFamily="34" charset="0"/>
                <a:cs typeface="Times New Roman" panose="02020603050405020304" pitchFamily="18" charset="0"/>
              </a:rPr>
              <a:t>tRNA</a:t>
            </a:r>
            <a:r>
              <a:rPr lang="tr-TR" b="1" dirty="0">
                <a:latin typeface="Calibri" panose="020F0502020204030204" pitchFamily="34" charset="0"/>
                <a:ea typeface="Calibri" panose="020F0502020204030204" pitchFamily="34" charset="0"/>
                <a:cs typeface="Times New Roman" panose="02020603050405020304" pitchFamily="18" charset="0"/>
              </a:rPr>
              <a:t>):</a:t>
            </a:r>
            <a:r>
              <a:rPr lang="tr-TR" sz="1600" dirty="0">
                <a:latin typeface="Calibri" panose="020F0502020204030204" pitchFamily="34" charset="0"/>
                <a:ea typeface="Calibri" panose="020F0502020204030204" pitchFamily="34" charset="0"/>
                <a:cs typeface="Times New Roman" panose="02020603050405020304" pitchFamily="18" charset="0"/>
              </a:rPr>
              <a:t> </a:t>
            </a:r>
            <a:r>
              <a:rPr lang="tr-TR" dirty="0">
                <a:latin typeface="Calibri" panose="020F0502020204030204" pitchFamily="34" charset="0"/>
                <a:ea typeface="Calibri" panose="020F0502020204030204" pitchFamily="34" charset="0"/>
                <a:cs typeface="Times New Roman" panose="02020603050405020304" pitchFamily="18" charset="0"/>
              </a:rPr>
              <a:t>Transfer RNA (</a:t>
            </a:r>
            <a:r>
              <a:rPr lang="tr-TR" dirty="0" err="1">
                <a:latin typeface="Calibri" panose="020F0502020204030204" pitchFamily="34" charset="0"/>
                <a:ea typeface="Calibri" panose="020F0502020204030204" pitchFamily="34" charset="0"/>
                <a:cs typeface="Times New Roman" panose="02020603050405020304" pitchFamily="18" charset="0"/>
              </a:rPr>
              <a:t>tRNA</a:t>
            </a:r>
            <a:r>
              <a:rPr lang="tr-TR" dirty="0">
                <a:latin typeface="Calibri" panose="020F0502020204030204" pitchFamily="34" charset="0"/>
                <a:ea typeface="Calibri" panose="020F0502020204030204" pitchFamily="34" charset="0"/>
                <a:cs typeface="Times New Roman" panose="02020603050405020304" pitchFamily="18" charset="0"/>
              </a:rPr>
              <a:t>), büyüyen </a:t>
            </a:r>
            <a:r>
              <a:rPr lang="tr-TR" dirty="0" err="1">
                <a:latin typeface="Calibri" panose="020F0502020204030204" pitchFamily="34" charset="0"/>
                <a:ea typeface="Calibri" panose="020F0502020204030204" pitchFamily="34" charset="0"/>
                <a:cs typeface="Times New Roman" panose="02020603050405020304" pitchFamily="18" charset="0"/>
              </a:rPr>
              <a:t>polipeptit</a:t>
            </a:r>
            <a:r>
              <a:rPr lang="tr-TR" dirty="0">
                <a:latin typeface="Calibri" panose="020F0502020204030204" pitchFamily="34" charset="0"/>
                <a:ea typeface="Calibri" panose="020F0502020204030204" pitchFamily="34" charset="0"/>
                <a:cs typeface="Times New Roman" panose="02020603050405020304" pitchFamily="18" charset="0"/>
              </a:rPr>
              <a:t> zincirine birleştirilmek üzere tek tek amino asitleri ribozoma taşır. TRNA molekülleri 70 ila 80 nükleotid içerir ve karakteristik bir yonca yaprağı yapısına katlanır. Protein sentezi için gerekli 20 amino asidin her biri için özelleşmiş </a:t>
            </a:r>
            <a:r>
              <a:rPr lang="tr-TR" dirty="0" err="1">
                <a:latin typeface="Calibri" panose="020F0502020204030204" pitchFamily="34" charset="0"/>
                <a:ea typeface="Calibri" panose="020F0502020204030204" pitchFamily="34" charset="0"/>
                <a:cs typeface="Times New Roman" panose="02020603050405020304" pitchFamily="18" charset="0"/>
              </a:rPr>
              <a:t>tRNA'lar</a:t>
            </a:r>
            <a:r>
              <a:rPr lang="tr-TR" dirty="0">
                <a:latin typeface="Calibri" panose="020F0502020204030204" pitchFamily="34" charset="0"/>
                <a:ea typeface="Calibri" panose="020F0502020204030204" pitchFamily="34" charset="0"/>
                <a:cs typeface="Times New Roman" panose="02020603050405020304" pitchFamily="18" charset="0"/>
              </a:rPr>
              <a:t> mevcuttur ve çoğu durumda her amino asit için birden fazla </a:t>
            </a:r>
            <a:r>
              <a:rPr lang="tr-TR" dirty="0" err="1">
                <a:latin typeface="Calibri" panose="020F0502020204030204" pitchFamily="34" charset="0"/>
                <a:ea typeface="Calibri" panose="020F0502020204030204" pitchFamily="34" charset="0"/>
                <a:cs typeface="Times New Roman" panose="02020603050405020304" pitchFamily="18" charset="0"/>
              </a:rPr>
              <a:t>tRNA</a:t>
            </a:r>
            <a:r>
              <a:rPr lang="tr-TR" dirty="0">
                <a:latin typeface="Calibri" panose="020F0502020204030204" pitchFamily="34" charset="0"/>
                <a:ea typeface="Calibri" panose="020F0502020204030204" pitchFamily="34" charset="0"/>
                <a:cs typeface="Times New Roman" panose="02020603050405020304" pitchFamily="18" charset="0"/>
              </a:rPr>
              <a:t> mevcuttur.</a:t>
            </a:r>
            <a:endParaRPr lang="tr-TR" sz="16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87845534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Resim 3">
            <a:extLst>
              <a:ext uri="{FF2B5EF4-FFF2-40B4-BE49-F238E27FC236}">
                <a16:creationId xmlns:a16="http://schemas.microsoft.com/office/drawing/2014/main" id="{7BD8075B-28BC-41B8-B1D1-1D13D00623ED}"/>
              </a:ext>
            </a:extLst>
          </p:cNvPr>
          <p:cNvPicPr>
            <a:picLocks noChangeAspect="1"/>
          </p:cNvPicPr>
          <p:nvPr/>
        </p:nvPicPr>
        <p:blipFill rotWithShape="1">
          <a:blip r:embed="rId2"/>
          <a:srcRect l="17192" t="35275" r="20500" b="17112"/>
          <a:stretch/>
        </p:blipFill>
        <p:spPr>
          <a:xfrm>
            <a:off x="1948419" y="0"/>
            <a:ext cx="6753402" cy="2310619"/>
          </a:xfrm>
          <a:prstGeom prst="rect">
            <a:avLst/>
          </a:prstGeom>
        </p:spPr>
      </p:pic>
      <p:pic>
        <p:nvPicPr>
          <p:cNvPr id="5" name="Resim 4">
            <a:extLst>
              <a:ext uri="{FF2B5EF4-FFF2-40B4-BE49-F238E27FC236}">
                <a16:creationId xmlns:a16="http://schemas.microsoft.com/office/drawing/2014/main" id="{F8BDBFD8-01F2-455D-914C-98C052573B77}"/>
              </a:ext>
            </a:extLst>
          </p:cNvPr>
          <p:cNvPicPr>
            <a:picLocks noChangeAspect="1"/>
          </p:cNvPicPr>
          <p:nvPr/>
        </p:nvPicPr>
        <p:blipFill rotWithShape="1">
          <a:blip r:embed="rId3"/>
          <a:srcRect l="22038" t="13520" r="19923" b="17729"/>
          <a:stretch/>
        </p:blipFill>
        <p:spPr>
          <a:xfrm>
            <a:off x="6096000" y="2572955"/>
            <a:ext cx="6096000" cy="4059961"/>
          </a:xfrm>
          <a:prstGeom prst="rect">
            <a:avLst/>
          </a:prstGeom>
        </p:spPr>
      </p:pic>
      <p:pic>
        <p:nvPicPr>
          <p:cNvPr id="3074" name="Picture 2" descr="MicroRNA Expression Could Be Key to Leukemia Treatment">
            <a:extLst>
              <a:ext uri="{FF2B5EF4-FFF2-40B4-BE49-F238E27FC236}">
                <a16:creationId xmlns:a16="http://schemas.microsoft.com/office/drawing/2014/main" id="{35B802FC-2A32-4019-BABC-A4944FE2912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65138" y="3046791"/>
            <a:ext cx="4505237" cy="3001181"/>
          </a:xfrm>
          <a:prstGeom prst="rect">
            <a:avLst/>
          </a:prstGeom>
          <a:noFill/>
          <a:extLst>
            <a:ext uri="{909E8E84-426E-40DD-AFC4-6F175D3DCCD1}">
              <a14:hiddenFill xmlns:a14="http://schemas.microsoft.com/office/drawing/2010/main">
                <a:solidFill>
                  <a:srgbClr val="FFFFFF"/>
                </a:solidFill>
              </a14:hiddenFill>
            </a:ext>
          </a:extLst>
        </p:spPr>
      </p:pic>
      <p:sp>
        <p:nvSpPr>
          <p:cNvPr id="2" name="Metin kutusu 1">
            <a:extLst>
              <a:ext uri="{FF2B5EF4-FFF2-40B4-BE49-F238E27FC236}">
                <a16:creationId xmlns:a16="http://schemas.microsoft.com/office/drawing/2014/main" id="{B24D64D9-A98B-4569-AF6A-A5A2973CD0F1}"/>
              </a:ext>
            </a:extLst>
          </p:cNvPr>
          <p:cNvSpPr txBox="1"/>
          <p:nvPr/>
        </p:nvSpPr>
        <p:spPr>
          <a:xfrm>
            <a:off x="5406548" y="6488668"/>
            <a:ext cx="1407758" cy="369332"/>
          </a:xfrm>
          <a:prstGeom prst="rect">
            <a:avLst/>
          </a:prstGeom>
          <a:noFill/>
        </p:spPr>
        <p:txBody>
          <a:bodyPr wrap="none" rtlCol="0">
            <a:spAutoFit/>
          </a:bodyPr>
          <a:lstStyle/>
          <a:p>
            <a:r>
              <a:rPr lang="tr-TR" b="1" dirty="0"/>
              <a:t>RNA çeşitleri</a:t>
            </a:r>
            <a:endParaRPr lang="en-GB" b="1" dirty="0"/>
          </a:p>
        </p:txBody>
      </p:sp>
    </p:spTree>
    <p:extLst>
      <p:ext uri="{BB962C8B-B14F-4D97-AF65-F5344CB8AC3E}">
        <p14:creationId xmlns:p14="http://schemas.microsoft.com/office/powerpoint/2010/main" val="390967990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1C4FDBE2-32F7-4AC4-A40C-C51C65B1D4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4" name="Arc 13">
            <a:extLst>
              <a:ext uri="{FF2B5EF4-FFF2-40B4-BE49-F238E27FC236}">
                <a16:creationId xmlns:a16="http://schemas.microsoft.com/office/drawing/2014/main" id="{E2B33195-5BCA-4BB7-A82D-6739522687D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604789">
            <a:off x="675639" y="775849"/>
            <a:ext cx="2987899" cy="2987899"/>
          </a:xfrm>
          <a:prstGeom prst="arc">
            <a:avLst>
              <a:gd name="adj1" fmla="val 14455503"/>
              <a:gd name="adj2" fmla="val 0"/>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5" name="Metin kutusu 4">
            <a:extLst>
              <a:ext uri="{FF2B5EF4-FFF2-40B4-BE49-F238E27FC236}">
                <a16:creationId xmlns:a16="http://schemas.microsoft.com/office/drawing/2014/main" id="{338DC044-3724-400E-8C0C-2222AA5E34AC}"/>
              </a:ext>
            </a:extLst>
          </p:cNvPr>
          <p:cNvSpPr txBox="1"/>
          <p:nvPr/>
        </p:nvSpPr>
        <p:spPr>
          <a:xfrm>
            <a:off x="1311496" y="1373740"/>
            <a:ext cx="2862940" cy="2387600"/>
          </a:xfrm>
          <a:prstGeom prst="rect">
            <a:avLst/>
          </a:prstGeom>
        </p:spPr>
        <p:txBody>
          <a:bodyPr vert="horz" lIns="91440" tIns="45720" rIns="91440" bIns="45720" rtlCol="0" anchor="b">
            <a:normAutofit/>
          </a:bodyPr>
          <a:lstStyle/>
          <a:p>
            <a:pPr>
              <a:lnSpc>
                <a:spcPct val="90000"/>
              </a:lnSpc>
              <a:spcBef>
                <a:spcPct val="0"/>
              </a:spcBef>
              <a:spcAft>
                <a:spcPts val="600"/>
              </a:spcAft>
            </a:pPr>
            <a:r>
              <a:rPr lang="tr-TR" sz="2900" b="1">
                <a:solidFill>
                  <a:srgbClr val="FFFFFF"/>
                </a:solidFill>
                <a:latin typeface="+mj-lt"/>
                <a:ea typeface="+mj-ea"/>
                <a:cs typeface="+mj-cs"/>
              </a:rPr>
              <a:t>Sizce bu hücre;</a:t>
            </a:r>
          </a:p>
          <a:p>
            <a:pPr>
              <a:lnSpc>
                <a:spcPct val="90000"/>
              </a:lnSpc>
              <a:spcBef>
                <a:spcPct val="0"/>
              </a:spcBef>
              <a:spcAft>
                <a:spcPts val="600"/>
              </a:spcAft>
            </a:pPr>
            <a:endParaRPr lang="tr-TR" sz="2900" b="1">
              <a:solidFill>
                <a:srgbClr val="FFFFFF"/>
              </a:solidFill>
              <a:latin typeface="+mj-lt"/>
              <a:ea typeface="+mj-ea"/>
              <a:cs typeface="+mj-cs"/>
            </a:endParaRPr>
          </a:p>
          <a:p>
            <a:pPr>
              <a:lnSpc>
                <a:spcPct val="90000"/>
              </a:lnSpc>
              <a:spcBef>
                <a:spcPct val="0"/>
              </a:spcBef>
              <a:spcAft>
                <a:spcPts val="600"/>
              </a:spcAft>
            </a:pPr>
            <a:r>
              <a:rPr lang="tr-TR" sz="2900" b="1">
                <a:solidFill>
                  <a:srgbClr val="FFFFFF"/>
                </a:solidFill>
                <a:latin typeface="+mj-lt"/>
                <a:ea typeface="+mj-ea"/>
                <a:cs typeface="+mj-cs"/>
              </a:rPr>
              <a:t>prokaryot mu?</a:t>
            </a:r>
          </a:p>
          <a:p>
            <a:pPr>
              <a:lnSpc>
                <a:spcPct val="90000"/>
              </a:lnSpc>
              <a:spcBef>
                <a:spcPct val="0"/>
              </a:spcBef>
              <a:spcAft>
                <a:spcPts val="600"/>
              </a:spcAft>
            </a:pPr>
            <a:endParaRPr lang="tr-TR" sz="2900" b="1">
              <a:solidFill>
                <a:srgbClr val="FFFFFF"/>
              </a:solidFill>
              <a:latin typeface="+mj-lt"/>
              <a:ea typeface="+mj-ea"/>
              <a:cs typeface="+mj-cs"/>
            </a:endParaRPr>
          </a:p>
          <a:p>
            <a:pPr>
              <a:lnSpc>
                <a:spcPct val="90000"/>
              </a:lnSpc>
              <a:spcBef>
                <a:spcPct val="0"/>
              </a:spcBef>
              <a:spcAft>
                <a:spcPts val="600"/>
              </a:spcAft>
            </a:pPr>
            <a:r>
              <a:rPr lang="tr-TR" sz="2900" b="1">
                <a:solidFill>
                  <a:srgbClr val="FFFFFF"/>
                </a:solidFill>
                <a:latin typeface="+mj-lt"/>
                <a:ea typeface="+mj-ea"/>
                <a:cs typeface="+mj-cs"/>
              </a:rPr>
              <a:t>ökaryot mu?</a:t>
            </a:r>
          </a:p>
        </p:txBody>
      </p:sp>
      <p:sp>
        <p:nvSpPr>
          <p:cNvPr id="16" name="Oval 15">
            <a:extLst>
              <a:ext uri="{FF2B5EF4-FFF2-40B4-BE49-F238E27FC236}">
                <a16:creationId xmlns:a16="http://schemas.microsoft.com/office/drawing/2014/main" id="{CF8AD9F3-9AF6-494F-83A3-2F677563935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895976" y="2130090"/>
            <a:ext cx="457824" cy="445404"/>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8" name="Freeform: Shape 17">
            <a:extLst>
              <a:ext uri="{FF2B5EF4-FFF2-40B4-BE49-F238E27FC236}">
                <a16:creationId xmlns:a16="http://schemas.microsoft.com/office/drawing/2014/main" id="{11156773-3FB3-46D9-9F87-8212874048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813872" y="3116072"/>
            <a:ext cx="4378128" cy="3741928"/>
          </a:xfrm>
          <a:custGeom>
            <a:avLst/>
            <a:gdLst>
              <a:gd name="connsiteX0" fmla="*/ 2605183 w 4378128"/>
              <a:gd name="connsiteY0" fmla="*/ 0 h 3741928"/>
              <a:gd name="connsiteX1" fmla="*/ 4262321 w 4378128"/>
              <a:gd name="connsiteY1" fmla="*/ 594897 h 3741928"/>
              <a:gd name="connsiteX2" fmla="*/ 4378128 w 4378128"/>
              <a:gd name="connsiteY2" fmla="*/ 700149 h 3741928"/>
              <a:gd name="connsiteX3" fmla="*/ 4378128 w 4378128"/>
              <a:gd name="connsiteY3" fmla="*/ 3741928 h 3741928"/>
              <a:gd name="connsiteX4" fmla="*/ 263831 w 4378128"/>
              <a:gd name="connsiteY4" fmla="*/ 3741928 h 3741928"/>
              <a:gd name="connsiteX5" fmla="*/ 204729 w 4378128"/>
              <a:gd name="connsiteY5" fmla="*/ 3619238 h 3741928"/>
              <a:gd name="connsiteX6" fmla="*/ 0 w 4378128"/>
              <a:gd name="connsiteY6" fmla="*/ 2605183 h 3741928"/>
              <a:gd name="connsiteX7" fmla="*/ 2605183 w 4378128"/>
              <a:gd name="connsiteY7" fmla="*/ 0 h 37419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378128" h="3741928">
                <a:moveTo>
                  <a:pt x="2605183" y="0"/>
                </a:moveTo>
                <a:cubicBezTo>
                  <a:pt x="3234659" y="0"/>
                  <a:pt x="3811992" y="223253"/>
                  <a:pt x="4262321" y="594897"/>
                </a:cubicBezTo>
                <a:lnTo>
                  <a:pt x="4378128" y="700149"/>
                </a:lnTo>
                <a:lnTo>
                  <a:pt x="4378128" y="3741928"/>
                </a:lnTo>
                <a:lnTo>
                  <a:pt x="263831" y="3741928"/>
                </a:lnTo>
                <a:lnTo>
                  <a:pt x="204729" y="3619238"/>
                </a:lnTo>
                <a:cubicBezTo>
                  <a:pt x="72899" y="3307558"/>
                  <a:pt x="0" y="2964884"/>
                  <a:pt x="0" y="2605183"/>
                </a:cubicBezTo>
                <a:cubicBezTo>
                  <a:pt x="0" y="1166380"/>
                  <a:pt x="1166380" y="0"/>
                  <a:pt x="2605183"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0" name="Freeform: Shape 19">
            <a:extLst>
              <a:ext uri="{FF2B5EF4-FFF2-40B4-BE49-F238E27FC236}">
                <a16:creationId xmlns:a16="http://schemas.microsoft.com/office/drawing/2014/main" id="{E8EA24D0-C854-4AA8-B8FD-D252660D88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99731" y="1"/>
            <a:ext cx="4208478" cy="3678281"/>
          </a:xfrm>
          <a:custGeom>
            <a:avLst/>
            <a:gdLst>
              <a:gd name="connsiteX0" fmla="*/ 711074 w 4208478"/>
              <a:gd name="connsiteY0" fmla="*/ 0 h 3678281"/>
              <a:gd name="connsiteX1" fmla="*/ 3497404 w 4208478"/>
              <a:gd name="connsiteY1" fmla="*/ 0 h 3678281"/>
              <a:gd name="connsiteX2" fmla="*/ 3592161 w 4208478"/>
              <a:gd name="connsiteY2" fmla="*/ 86120 h 3678281"/>
              <a:gd name="connsiteX3" fmla="*/ 4208478 w 4208478"/>
              <a:gd name="connsiteY3" fmla="*/ 1574042 h 3678281"/>
              <a:gd name="connsiteX4" fmla="*/ 2104239 w 4208478"/>
              <a:gd name="connsiteY4" fmla="*/ 3678281 h 3678281"/>
              <a:gd name="connsiteX5" fmla="*/ 0 w 4208478"/>
              <a:gd name="connsiteY5" fmla="*/ 1574042 h 3678281"/>
              <a:gd name="connsiteX6" fmla="*/ 616318 w 4208478"/>
              <a:gd name="connsiteY6" fmla="*/ 86120 h 36782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208478" h="3678281">
                <a:moveTo>
                  <a:pt x="711074" y="0"/>
                </a:moveTo>
                <a:lnTo>
                  <a:pt x="3497404" y="0"/>
                </a:lnTo>
                <a:lnTo>
                  <a:pt x="3592161" y="86120"/>
                </a:lnTo>
                <a:cubicBezTo>
                  <a:pt x="3972953" y="466913"/>
                  <a:pt x="4208478" y="992973"/>
                  <a:pt x="4208478" y="1574042"/>
                </a:cubicBezTo>
                <a:cubicBezTo>
                  <a:pt x="4208478" y="2736181"/>
                  <a:pt x="3266378" y="3678281"/>
                  <a:pt x="2104239" y="3678281"/>
                </a:cubicBezTo>
                <a:cubicBezTo>
                  <a:pt x="942100" y="3678281"/>
                  <a:pt x="0" y="2736181"/>
                  <a:pt x="0" y="1574042"/>
                </a:cubicBezTo>
                <a:cubicBezTo>
                  <a:pt x="0" y="992973"/>
                  <a:pt x="235525" y="466913"/>
                  <a:pt x="616318" y="8612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7" name="Grafik 6" descr="Araştırma">
            <a:extLst>
              <a:ext uri="{FF2B5EF4-FFF2-40B4-BE49-F238E27FC236}">
                <a16:creationId xmlns:a16="http://schemas.microsoft.com/office/drawing/2014/main" id="{FA81BEE5-6ABF-4068-B4E3-39EDC8C84B01}"/>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2169588" y="3773258"/>
            <a:ext cx="2709367" cy="2709367"/>
          </a:xfrm>
          <a:custGeom>
            <a:avLst/>
            <a:gdLst/>
            <a:ahLst/>
            <a:cxnLst/>
            <a:rect l="l" t="t" r="r" b="b"/>
            <a:pathLst>
              <a:path w="2833631" h="2677010">
                <a:moveTo>
                  <a:pt x="49418" y="0"/>
                </a:moveTo>
                <a:lnTo>
                  <a:pt x="2784213" y="0"/>
                </a:lnTo>
                <a:cubicBezTo>
                  <a:pt x="2811506" y="0"/>
                  <a:pt x="2833631" y="22125"/>
                  <a:pt x="2833631" y="49418"/>
                </a:cubicBezTo>
                <a:lnTo>
                  <a:pt x="2833631" y="2627592"/>
                </a:lnTo>
                <a:cubicBezTo>
                  <a:pt x="2833631" y="2654885"/>
                  <a:pt x="2811506" y="2677010"/>
                  <a:pt x="2784213" y="2677010"/>
                </a:cubicBezTo>
                <a:lnTo>
                  <a:pt x="49418" y="2677010"/>
                </a:lnTo>
                <a:cubicBezTo>
                  <a:pt x="22125" y="2677010"/>
                  <a:pt x="0" y="2654885"/>
                  <a:pt x="0" y="2627592"/>
                </a:cubicBezTo>
                <a:lnTo>
                  <a:pt x="0" y="49418"/>
                </a:lnTo>
                <a:cubicBezTo>
                  <a:pt x="0" y="22125"/>
                  <a:pt x="22125" y="0"/>
                  <a:pt x="49418" y="0"/>
                </a:cubicBezTo>
                <a:close/>
              </a:path>
            </a:pathLst>
          </a:custGeom>
        </p:spPr>
      </p:pic>
      <p:pic>
        <p:nvPicPr>
          <p:cNvPr id="4" name="Resim 3">
            <a:extLst>
              <a:ext uri="{FF2B5EF4-FFF2-40B4-BE49-F238E27FC236}">
                <a16:creationId xmlns:a16="http://schemas.microsoft.com/office/drawing/2014/main" id="{FCE4193F-C725-4B31-A4B7-02229CBFA3BF}"/>
              </a:ext>
            </a:extLst>
          </p:cNvPr>
          <p:cNvPicPr>
            <a:picLocks noChangeAspect="1"/>
          </p:cNvPicPr>
          <p:nvPr/>
        </p:nvPicPr>
        <p:blipFill rotWithShape="1">
          <a:blip r:embed="rId4"/>
          <a:srcRect l="50000" t="12495" r="16808" b="17112"/>
          <a:stretch/>
        </p:blipFill>
        <p:spPr>
          <a:xfrm>
            <a:off x="5499731" y="-7472"/>
            <a:ext cx="6692269" cy="6858000"/>
          </a:xfrm>
          <a:custGeom>
            <a:avLst/>
            <a:gdLst/>
            <a:ahLst/>
            <a:cxnLst/>
            <a:rect l="l" t="t" r="r" b="b"/>
            <a:pathLst>
              <a:path w="2833631" h="2677010">
                <a:moveTo>
                  <a:pt x="49418" y="0"/>
                </a:moveTo>
                <a:lnTo>
                  <a:pt x="2784213" y="0"/>
                </a:lnTo>
                <a:cubicBezTo>
                  <a:pt x="2811506" y="0"/>
                  <a:pt x="2833631" y="22125"/>
                  <a:pt x="2833631" y="49418"/>
                </a:cubicBezTo>
                <a:lnTo>
                  <a:pt x="2833631" y="2627592"/>
                </a:lnTo>
                <a:cubicBezTo>
                  <a:pt x="2833631" y="2654885"/>
                  <a:pt x="2811506" y="2677010"/>
                  <a:pt x="2784213" y="2677010"/>
                </a:cubicBezTo>
                <a:lnTo>
                  <a:pt x="49418" y="2677010"/>
                </a:lnTo>
                <a:cubicBezTo>
                  <a:pt x="22125" y="2677010"/>
                  <a:pt x="0" y="2654885"/>
                  <a:pt x="0" y="2627592"/>
                </a:cubicBezTo>
                <a:lnTo>
                  <a:pt x="0" y="49418"/>
                </a:lnTo>
                <a:cubicBezTo>
                  <a:pt x="0" y="22125"/>
                  <a:pt x="22125" y="0"/>
                  <a:pt x="49418" y="0"/>
                </a:cubicBezTo>
                <a:close/>
              </a:path>
            </a:pathLst>
          </a:custGeom>
        </p:spPr>
      </p:pic>
    </p:spTree>
    <p:extLst>
      <p:ext uri="{BB962C8B-B14F-4D97-AF65-F5344CB8AC3E}">
        <p14:creationId xmlns:p14="http://schemas.microsoft.com/office/powerpoint/2010/main" val="415951239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Transcription in Prokaryotes vs Eukaryotes">
            <a:extLst>
              <a:ext uri="{FF2B5EF4-FFF2-40B4-BE49-F238E27FC236}">
                <a16:creationId xmlns:a16="http://schemas.microsoft.com/office/drawing/2014/main" id="{7C4EA63C-E7B8-4B86-BFEE-473BC4967B9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84225" y="0"/>
            <a:ext cx="10621963"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3808258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8" descr="Image result for DNA, nucleus">
            <a:extLst>
              <a:ext uri="{FF2B5EF4-FFF2-40B4-BE49-F238E27FC236}">
                <a16:creationId xmlns:a16="http://schemas.microsoft.com/office/drawing/2014/main" id="{F34F4799-5A7F-406B-9E72-0452D6749FCF}"/>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 r="-202"/>
          <a:stretch/>
        </p:blipFill>
        <p:spPr bwMode="auto">
          <a:xfrm>
            <a:off x="6873873" y="1077168"/>
            <a:ext cx="4602509" cy="28487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Metin kutusu 4">
            <a:extLst>
              <a:ext uri="{FF2B5EF4-FFF2-40B4-BE49-F238E27FC236}">
                <a16:creationId xmlns:a16="http://schemas.microsoft.com/office/drawing/2014/main" id="{EE6F8919-EF25-4D0D-A081-33941C81D496}"/>
              </a:ext>
            </a:extLst>
          </p:cNvPr>
          <p:cNvSpPr txBox="1"/>
          <p:nvPr/>
        </p:nvSpPr>
        <p:spPr>
          <a:xfrm>
            <a:off x="2650435" y="649357"/>
            <a:ext cx="3058658" cy="553998"/>
          </a:xfrm>
          <a:prstGeom prst="rect">
            <a:avLst/>
          </a:prstGeom>
          <a:noFill/>
        </p:spPr>
        <p:txBody>
          <a:bodyPr wrap="none" rtlCol="0">
            <a:spAutoFit/>
          </a:bodyPr>
          <a:lstStyle/>
          <a:p>
            <a:r>
              <a:rPr lang="tr-TR" sz="3000" b="1" dirty="0"/>
              <a:t>DNA İZOLASYONU</a:t>
            </a:r>
            <a:endParaRPr lang="en-GB" sz="3000" b="1" dirty="0"/>
          </a:p>
        </p:txBody>
      </p:sp>
      <p:sp>
        <p:nvSpPr>
          <p:cNvPr id="6" name="Metin kutusu 5">
            <a:extLst>
              <a:ext uri="{FF2B5EF4-FFF2-40B4-BE49-F238E27FC236}">
                <a16:creationId xmlns:a16="http://schemas.microsoft.com/office/drawing/2014/main" id="{1CCF2FA1-2843-4DA5-8F0C-98540C6DC499}"/>
              </a:ext>
            </a:extLst>
          </p:cNvPr>
          <p:cNvSpPr txBox="1"/>
          <p:nvPr/>
        </p:nvSpPr>
        <p:spPr>
          <a:xfrm>
            <a:off x="575273" y="1529913"/>
            <a:ext cx="3381695" cy="2585323"/>
          </a:xfrm>
          <a:prstGeom prst="rect">
            <a:avLst/>
          </a:prstGeom>
          <a:noFill/>
        </p:spPr>
        <p:txBody>
          <a:bodyPr wrap="none" rtlCol="0">
            <a:spAutoFit/>
          </a:bodyPr>
          <a:lstStyle/>
          <a:p>
            <a:r>
              <a:rPr lang="tr-TR" dirty="0"/>
              <a:t>DNA izolasyonu ne amaçla yapılır?</a:t>
            </a:r>
          </a:p>
          <a:p>
            <a:r>
              <a:rPr lang="tr-TR" dirty="0"/>
              <a:t>             </a:t>
            </a:r>
          </a:p>
          <a:p>
            <a:pPr marL="285750" indent="-285750">
              <a:buFont typeface="Wingdings" panose="05000000000000000000" pitchFamily="2" charset="2"/>
              <a:buChar char="§"/>
            </a:pPr>
            <a:r>
              <a:rPr lang="tr-TR" dirty="0"/>
              <a:t>Klonlama</a:t>
            </a:r>
          </a:p>
          <a:p>
            <a:pPr marL="285750" indent="-285750">
              <a:buFont typeface="Wingdings" panose="05000000000000000000" pitchFamily="2" charset="2"/>
              <a:buChar char="§"/>
            </a:pPr>
            <a:r>
              <a:rPr lang="tr-TR" dirty="0"/>
              <a:t>Kalıtsal hastalıkların teşhisi</a:t>
            </a:r>
          </a:p>
          <a:p>
            <a:pPr marL="285750" indent="-285750">
              <a:buFont typeface="Wingdings" panose="05000000000000000000" pitchFamily="2" charset="2"/>
              <a:buChar char="§"/>
            </a:pPr>
            <a:r>
              <a:rPr lang="tr-TR" dirty="0"/>
              <a:t>Adli işlemler</a:t>
            </a:r>
          </a:p>
          <a:p>
            <a:pPr marL="285750" indent="-285750">
              <a:buFont typeface="Wingdings" panose="05000000000000000000" pitchFamily="2" charset="2"/>
              <a:buChar char="§"/>
            </a:pPr>
            <a:r>
              <a:rPr lang="tr-TR" dirty="0"/>
              <a:t>Korunma (DNA aşıları)</a:t>
            </a:r>
          </a:p>
          <a:p>
            <a:pPr marL="285750" indent="-285750">
              <a:buFont typeface="Wingdings" panose="05000000000000000000" pitchFamily="2" charset="2"/>
              <a:buChar char="§"/>
            </a:pPr>
            <a:r>
              <a:rPr lang="tr-TR" dirty="0"/>
              <a:t>Gen nakli</a:t>
            </a:r>
          </a:p>
          <a:p>
            <a:pPr marL="285750" indent="-285750">
              <a:buFont typeface="Wingdings" panose="05000000000000000000" pitchFamily="2" charset="2"/>
              <a:buChar char="§"/>
            </a:pPr>
            <a:r>
              <a:rPr lang="tr-TR" dirty="0"/>
              <a:t>Genom projeleri</a:t>
            </a:r>
          </a:p>
          <a:p>
            <a:pPr marL="285750" indent="-285750">
              <a:buFont typeface="Wingdings" panose="05000000000000000000" pitchFamily="2" charset="2"/>
              <a:buChar char="§"/>
            </a:pPr>
            <a:r>
              <a:rPr lang="tr-TR" dirty="0"/>
              <a:t>Analık babalık teşhisleri vs..</a:t>
            </a:r>
            <a:endParaRPr lang="en-GB" dirty="0"/>
          </a:p>
        </p:txBody>
      </p:sp>
      <p:sp>
        <p:nvSpPr>
          <p:cNvPr id="7" name="Dikdörtgen 6">
            <a:extLst>
              <a:ext uri="{FF2B5EF4-FFF2-40B4-BE49-F238E27FC236}">
                <a16:creationId xmlns:a16="http://schemas.microsoft.com/office/drawing/2014/main" id="{72C58073-349C-410D-8EA8-D3979360F8C4}"/>
              </a:ext>
            </a:extLst>
          </p:cNvPr>
          <p:cNvSpPr/>
          <p:nvPr/>
        </p:nvSpPr>
        <p:spPr>
          <a:xfrm>
            <a:off x="3956968" y="4141014"/>
            <a:ext cx="6096000" cy="2308324"/>
          </a:xfrm>
          <a:prstGeom prst="rect">
            <a:avLst/>
          </a:prstGeom>
        </p:spPr>
        <p:txBody>
          <a:bodyPr>
            <a:spAutoFit/>
          </a:bodyPr>
          <a:lstStyle/>
          <a:p>
            <a:pPr algn="just"/>
            <a:r>
              <a:rPr lang="tr-TR" dirty="0"/>
              <a:t>Bakteri, virüs, bitki, maya, hayvan hücrelerinin DNA izolasyonu, değişik organizma gruplarında hatta aynı organizma grubu içerisinde bile değişmekle birlikte temelde 3 aşamadan meydana gelir: </a:t>
            </a:r>
          </a:p>
          <a:p>
            <a:pPr algn="just"/>
            <a:endParaRPr lang="tr-TR" dirty="0"/>
          </a:p>
          <a:p>
            <a:pPr marL="342900" indent="-342900" algn="just">
              <a:buAutoNum type="arabicPeriod"/>
            </a:pPr>
            <a:r>
              <a:rPr lang="tr-TR" dirty="0"/>
              <a:t>Hücre duvarının parçalanması</a:t>
            </a:r>
          </a:p>
          <a:p>
            <a:pPr marL="342900" indent="-342900" algn="just">
              <a:buAutoNum type="arabicPeriod"/>
            </a:pPr>
            <a:r>
              <a:rPr lang="tr-TR" dirty="0"/>
              <a:t>DNA-protein kompleksinin çözülmesi</a:t>
            </a:r>
          </a:p>
          <a:p>
            <a:pPr marL="342900" indent="-342900" algn="just">
              <a:buAutoNum type="arabicPeriod"/>
            </a:pPr>
            <a:r>
              <a:rPr lang="tr-TR" dirty="0"/>
              <a:t>DNA’nın ortamdaki diğer moleküllerden ayrılması</a:t>
            </a:r>
            <a:endParaRPr lang="en-GB" dirty="0"/>
          </a:p>
        </p:txBody>
      </p:sp>
    </p:spTree>
    <p:extLst>
      <p:ext uri="{BB962C8B-B14F-4D97-AF65-F5344CB8AC3E}">
        <p14:creationId xmlns:p14="http://schemas.microsoft.com/office/powerpoint/2010/main" val="294269751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Metin kutusu 4">
            <a:extLst>
              <a:ext uri="{FF2B5EF4-FFF2-40B4-BE49-F238E27FC236}">
                <a16:creationId xmlns:a16="http://schemas.microsoft.com/office/drawing/2014/main" id="{B6784D30-6D43-4311-B0BC-313210CDC055}"/>
              </a:ext>
            </a:extLst>
          </p:cNvPr>
          <p:cNvSpPr txBox="1"/>
          <p:nvPr/>
        </p:nvSpPr>
        <p:spPr>
          <a:xfrm>
            <a:off x="197763" y="119881"/>
            <a:ext cx="8342141" cy="3100849"/>
          </a:xfrm>
          <a:prstGeom prst="rect">
            <a:avLst/>
          </a:prstGeom>
          <a:noFill/>
        </p:spPr>
        <p:txBody>
          <a:bodyPr wrap="square" rtlCol="0">
            <a:spAutoFit/>
          </a:bodyPr>
          <a:lstStyle/>
          <a:p>
            <a:r>
              <a:rPr lang="tr-TR" sz="1700" b="1" u="sng" dirty="0"/>
              <a:t>HÜCRE PARÇALAMA STRATEJİLERİ</a:t>
            </a:r>
          </a:p>
          <a:p>
            <a:endParaRPr lang="tr-TR" sz="1700" dirty="0"/>
          </a:p>
          <a:p>
            <a:r>
              <a:rPr lang="tr-TR" sz="1700" dirty="0"/>
              <a:t>Hücre içerisindeki DNA’ya ulaşabilmemiz için hücreyi parçalamamız gerekir. </a:t>
            </a:r>
          </a:p>
          <a:p>
            <a:endParaRPr lang="tr-TR" sz="1700" dirty="0"/>
          </a:p>
          <a:p>
            <a:r>
              <a:rPr lang="tr-TR" sz="1700" dirty="0"/>
              <a:t>Dolayısıyla, temel parçalama metotları; </a:t>
            </a:r>
          </a:p>
          <a:p>
            <a:endParaRPr lang="tr-TR" sz="1700" dirty="0"/>
          </a:p>
          <a:p>
            <a:pPr lvl="0" algn="just">
              <a:lnSpc>
                <a:spcPct val="150000"/>
              </a:lnSpc>
            </a:pPr>
            <a:r>
              <a:rPr lang="tr-TR" sz="1700" dirty="0"/>
              <a:t>1) </a:t>
            </a:r>
            <a:r>
              <a:rPr lang="en-US" sz="1700" b="1" i="1" spc="300" dirty="0">
                <a:solidFill>
                  <a:srgbClr val="FF0000"/>
                </a:solidFill>
                <a:latin typeface="Century Gothic" pitchFamily="34" charset="0"/>
              </a:rPr>
              <a:t>MEKANİK PARÇALAMA </a:t>
            </a:r>
            <a:r>
              <a:rPr lang="en-US" sz="1700" i="1" dirty="0">
                <a:solidFill>
                  <a:srgbClr val="002060"/>
                </a:solidFill>
                <a:latin typeface="Century Gothic" pitchFamily="34" charset="0"/>
              </a:rPr>
              <a:t>(</a:t>
            </a:r>
            <a:r>
              <a:rPr lang="tr-TR" sz="1700" i="1" dirty="0">
                <a:solidFill>
                  <a:srgbClr val="002060"/>
                </a:solidFill>
                <a:latin typeface="Century Gothic" pitchFamily="34" charset="0"/>
              </a:rPr>
              <a:t>Öğütme, havanda ezme, </a:t>
            </a:r>
            <a:r>
              <a:rPr lang="tr-TR" sz="1700" i="1" dirty="0" err="1">
                <a:solidFill>
                  <a:srgbClr val="002060"/>
                </a:solidFill>
                <a:latin typeface="Century Gothic" pitchFamily="34" charset="0"/>
              </a:rPr>
              <a:t>homojenizatör</a:t>
            </a:r>
            <a:r>
              <a:rPr lang="tr-TR" sz="1700" i="1" dirty="0">
                <a:solidFill>
                  <a:srgbClr val="002060"/>
                </a:solidFill>
                <a:latin typeface="Century Gothic" pitchFamily="34" charset="0"/>
              </a:rPr>
              <a:t> vs.</a:t>
            </a:r>
            <a:r>
              <a:rPr lang="en-US" sz="1700" i="1" dirty="0">
                <a:solidFill>
                  <a:srgbClr val="002060"/>
                </a:solidFill>
                <a:latin typeface="Century Gothic" pitchFamily="34" charset="0"/>
              </a:rPr>
              <a:t>)</a:t>
            </a:r>
            <a:endParaRPr lang="tr-TR" sz="1700" i="1" dirty="0">
              <a:solidFill>
                <a:srgbClr val="002060"/>
              </a:solidFill>
              <a:latin typeface="Century Gothic" pitchFamily="34" charset="0"/>
            </a:endParaRPr>
          </a:p>
          <a:p>
            <a:pPr lvl="0" algn="just">
              <a:lnSpc>
                <a:spcPct val="150000"/>
              </a:lnSpc>
            </a:pPr>
            <a:r>
              <a:rPr lang="tr-TR" sz="1700" b="1" i="1" spc="300" dirty="0">
                <a:latin typeface="Century Gothic" pitchFamily="34" charset="0"/>
              </a:rPr>
              <a:t>2)</a:t>
            </a:r>
            <a:r>
              <a:rPr lang="en-US" sz="1700" b="1" i="1" spc="300" dirty="0">
                <a:solidFill>
                  <a:srgbClr val="FF0000"/>
                </a:solidFill>
                <a:latin typeface="Century Gothic" pitchFamily="34" charset="0"/>
              </a:rPr>
              <a:t>KİMYASAL UYGULAMA </a:t>
            </a:r>
            <a:r>
              <a:rPr lang="en-US" sz="1700" i="1" dirty="0">
                <a:solidFill>
                  <a:srgbClr val="002060"/>
                </a:solidFill>
                <a:latin typeface="Century Gothic" pitchFamily="34" charset="0"/>
              </a:rPr>
              <a:t>(</a:t>
            </a:r>
            <a:r>
              <a:rPr lang="tr-TR" sz="1700" i="1" dirty="0">
                <a:solidFill>
                  <a:srgbClr val="002060"/>
                </a:solidFill>
                <a:latin typeface="Century Gothic" pitchFamily="34" charset="0"/>
              </a:rPr>
              <a:t>Deterjanlarla parçalama gibi</a:t>
            </a:r>
            <a:r>
              <a:rPr lang="en-US" sz="1700" i="1" dirty="0">
                <a:solidFill>
                  <a:srgbClr val="002060"/>
                </a:solidFill>
                <a:latin typeface="Century Gothic" pitchFamily="34" charset="0"/>
              </a:rPr>
              <a:t>)</a:t>
            </a:r>
            <a:endParaRPr lang="tr-TR" sz="1700" i="1" dirty="0">
              <a:solidFill>
                <a:srgbClr val="002060"/>
              </a:solidFill>
              <a:latin typeface="Century Gothic" pitchFamily="34" charset="0"/>
            </a:endParaRPr>
          </a:p>
          <a:p>
            <a:pPr lvl="0" algn="just">
              <a:lnSpc>
                <a:spcPct val="150000"/>
              </a:lnSpc>
            </a:pPr>
            <a:r>
              <a:rPr lang="tr-TR" sz="1700" b="1" i="1" spc="300" dirty="0">
                <a:latin typeface="Century Gothic" pitchFamily="34" charset="0"/>
              </a:rPr>
              <a:t>3)</a:t>
            </a:r>
            <a:r>
              <a:rPr lang="en-US" sz="1700" b="1" i="1" spc="300" dirty="0">
                <a:solidFill>
                  <a:srgbClr val="FF0000"/>
                </a:solidFill>
                <a:latin typeface="Century Gothic" pitchFamily="34" charset="0"/>
              </a:rPr>
              <a:t>ENZİMATİK PARÇALAMA </a:t>
            </a:r>
            <a:r>
              <a:rPr lang="en-US" sz="1700" i="1" dirty="0">
                <a:solidFill>
                  <a:srgbClr val="002060"/>
                </a:solidFill>
                <a:latin typeface="Century Gothic" pitchFamily="34" charset="0"/>
              </a:rPr>
              <a:t>(</a:t>
            </a:r>
            <a:r>
              <a:rPr lang="tr-TR" sz="1700" i="1" dirty="0" err="1">
                <a:solidFill>
                  <a:srgbClr val="002060"/>
                </a:solidFill>
                <a:latin typeface="Century Gothic" pitchFamily="34" charset="0"/>
              </a:rPr>
              <a:t>Proteinaz</a:t>
            </a:r>
            <a:r>
              <a:rPr lang="tr-TR" sz="1700" i="1" dirty="0">
                <a:solidFill>
                  <a:srgbClr val="002060"/>
                </a:solidFill>
                <a:latin typeface="Century Gothic" pitchFamily="34" charset="0"/>
              </a:rPr>
              <a:t> K gibi</a:t>
            </a:r>
            <a:r>
              <a:rPr lang="en-US" sz="1700" i="1" dirty="0">
                <a:solidFill>
                  <a:srgbClr val="002060"/>
                </a:solidFill>
                <a:latin typeface="Century Gothic" pitchFamily="34" charset="0"/>
              </a:rPr>
              <a:t>)</a:t>
            </a:r>
            <a:endParaRPr lang="tr-TR" sz="1700" i="1" dirty="0">
              <a:solidFill>
                <a:srgbClr val="002060"/>
              </a:solidFill>
              <a:latin typeface="Century Gothic" pitchFamily="34" charset="0"/>
            </a:endParaRPr>
          </a:p>
          <a:p>
            <a:endParaRPr lang="en-GB" sz="1700" dirty="0"/>
          </a:p>
        </p:txBody>
      </p:sp>
      <p:pic>
        <p:nvPicPr>
          <p:cNvPr id="3076" name="Picture 4" descr="Genetiği Değiştirilmiş Organizmalar - ppt indir">
            <a:extLst>
              <a:ext uri="{FF2B5EF4-FFF2-40B4-BE49-F238E27FC236}">
                <a16:creationId xmlns:a16="http://schemas.microsoft.com/office/drawing/2014/main" id="{7D5C082E-628D-4EFF-93F1-AAC08F5D275D}"/>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4113" t="14679" r="3468" b="13140"/>
          <a:stretch/>
        </p:blipFill>
        <p:spPr bwMode="auto">
          <a:xfrm>
            <a:off x="2321169" y="2912012"/>
            <a:ext cx="9870831" cy="39459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1059899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Metin kutusu 4">
            <a:extLst>
              <a:ext uri="{FF2B5EF4-FFF2-40B4-BE49-F238E27FC236}">
                <a16:creationId xmlns:a16="http://schemas.microsoft.com/office/drawing/2014/main" id="{A55006B3-CAEE-4726-86E9-37A775B7A260}"/>
              </a:ext>
            </a:extLst>
          </p:cNvPr>
          <p:cNvSpPr txBox="1"/>
          <p:nvPr/>
        </p:nvSpPr>
        <p:spPr>
          <a:xfrm>
            <a:off x="2340261" y="0"/>
            <a:ext cx="8547652" cy="3493264"/>
          </a:xfrm>
          <a:prstGeom prst="rect">
            <a:avLst/>
          </a:prstGeom>
          <a:noFill/>
        </p:spPr>
        <p:txBody>
          <a:bodyPr wrap="square" rtlCol="0">
            <a:spAutoFit/>
          </a:bodyPr>
          <a:lstStyle/>
          <a:p>
            <a:pPr algn="just"/>
            <a:r>
              <a:rPr lang="tr-TR" sz="1700" i="1" dirty="0"/>
              <a:t>HÜCRE’NİN KİMYASAL VE ENZİMATİK PARÇALANMASI</a:t>
            </a:r>
          </a:p>
          <a:p>
            <a:pPr algn="just"/>
            <a:endParaRPr lang="tr-TR" sz="1700" i="1" dirty="0"/>
          </a:p>
          <a:p>
            <a:pPr marL="285750" indent="-285750" algn="just">
              <a:buFont typeface="Arial" panose="020B0604020202020204" pitchFamily="34" charset="0"/>
              <a:buChar char="•"/>
            </a:pPr>
            <a:r>
              <a:rPr lang="tr-TR" sz="1700" dirty="0"/>
              <a:t>Bu molekülün fiziksel özellikleri bize onu diğer moleküllerden ayırma şansını sağlar. </a:t>
            </a:r>
          </a:p>
          <a:p>
            <a:pPr marL="285750" indent="-285750" algn="just">
              <a:buFont typeface="Arial" panose="020B0604020202020204" pitchFamily="34" charset="0"/>
              <a:buChar char="•"/>
            </a:pPr>
            <a:r>
              <a:rPr lang="tr-TR" sz="1700" dirty="0"/>
              <a:t>DNA – en basit izolasyon tuz, sabun &amp; alkol</a:t>
            </a:r>
          </a:p>
          <a:p>
            <a:pPr algn="just"/>
            <a:endParaRPr lang="tr-TR" sz="1700" dirty="0"/>
          </a:p>
          <a:p>
            <a:pPr algn="just"/>
            <a:r>
              <a:rPr lang="tr-TR" sz="1700" dirty="0"/>
              <a:t>– sabun/deterjan; Hücre duvarının geçirgenliğini arttırarak hücre içeriğinin serbest kalmasını sağlar, hücre yapısını bozar </a:t>
            </a:r>
          </a:p>
          <a:p>
            <a:pPr algn="just"/>
            <a:r>
              <a:rPr lang="tr-TR" sz="1700" dirty="0"/>
              <a:t>– tuzlar (özellikle de </a:t>
            </a:r>
            <a:r>
              <a:rPr lang="tr-TR" sz="1700" dirty="0" err="1"/>
              <a:t>Na</a:t>
            </a:r>
            <a:r>
              <a:rPr lang="tr-TR" sz="1700" dirty="0"/>
              <a:t>+) DNA’yı </a:t>
            </a:r>
            <a:r>
              <a:rPr lang="tr-TR" sz="1700" dirty="0" err="1"/>
              <a:t>selektif</a:t>
            </a:r>
            <a:r>
              <a:rPr lang="tr-TR" sz="1700" dirty="0"/>
              <a:t> olarak bağlar.</a:t>
            </a:r>
          </a:p>
          <a:p>
            <a:pPr algn="just"/>
            <a:r>
              <a:rPr lang="tr-TR" sz="1700" dirty="0"/>
              <a:t>     Hücre duvarından geçerek proteinleri DNA’ dan ayırır.</a:t>
            </a:r>
          </a:p>
          <a:p>
            <a:pPr algn="just"/>
            <a:endParaRPr lang="tr-TR" sz="1700" dirty="0"/>
          </a:p>
          <a:p>
            <a:pPr algn="just"/>
            <a:r>
              <a:rPr lang="tr-TR" sz="1700" dirty="0"/>
              <a:t>– Alkol DNA’yı </a:t>
            </a:r>
            <a:r>
              <a:rPr lang="tr-TR" sz="1700" dirty="0" err="1"/>
              <a:t>presipite</a:t>
            </a:r>
            <a:r>
              <a:rPr lang="tr-TR" sz="1700" dirty="0"/>
              <a:t> (çöktürme) eder.</a:t>
            </a:r>
          </a:p>
          <a:p>
            <a:pPr algn="just"/>
            <a:endParaRPr lang="tr-TR" sz="1700" dirty="0"/>
          </a:p>
          <a:p>
            <a:pPr algn="just"/>
            <a:r>
              <a:rPr lang="tr-TR" sz="1700" dirty="0"/>
              <a:t>-Enzimler (</a:t>
            </a:r>
            <a:r>
              <a:rPr lang="tr-TR" sz="1700" dirty="0" err="1"/>
              <a:t>örn</a:t>
            </a:r>
            <a:r>
              <a:rPr lang="tr-TR" sz="1700" dirty="0"/>
              <a:t>; </a:t>
            </a:r>
            <a:r>
              <a:rPr lang="tr-TR" sz="1700" dirty="0" err="1"/>
              <a:t>Proteinaz</a:t>
            </a:r>
            <a:r>
              <a:rPr lang="tr-TR" sz="1700" dirty="0"/>
              <a:t> K) DNA’ya bağlı kalan proteinlerin uzaklaştırılmasını sağlar.</a:t>
            </a:r>
            <a:endParaRPr lang="en-GB" sz="1700" dirty="0"/>
          </a:p>
        </p:txBody>
      </p:sp>
      <p:pic>
        <p:nvPicPr>
          <p:cNvPr id="6" name="Resim 5">
            <a:extLst>
              <a:ext uri="{FF2B5EF4-FFF2-40B4-BE49-F238E27FC236}">
                <a16:creationId xmlns:a16="http://schemas.microsoft.com/office/drawing/2014/main" id="{84206470-3724-413F-9CB0-862E7019C167}"/>
              </a:ext>
            </a:extLst>
          </p:cNvPr>
          <p:cNvPicPr>
            <a:picLocks noChangeAspect="1"/>
          </p:cNvPicPr>
          <p:nvPr/>
        </p:nvPicPr>
        <p:blipFill rotWithShape="1">
          <a:blip r:embed="rId2"/>
          <a:srcRect l="40761" t="60294" r="20543" b="11480"/>
          <a:stretch/>
        </p:blipFill>
        <p:spPr>
          <a:xfrm>
            <a:off x="0" y="3829878"/>
            <a:ext cx="5045277" cy="2733390"/>
          </a:xfrm>
          <a:prstGeom prst="rect">
            <a:avLst/>
          </a:prstGeom>
        </p:spPr>
      </p:pic>
      <p:pic>
        <p:nvPicPr>
          <p:cNvPr id="2" name="Resim 1">
            <a:extLst>
              <a:ext uri="{FF2B5EF4-FFF2-40B4-BE49-F238E27FC236}">
                <a16:creationId xmlns:a16="http://schemas.microsoft.com/office/drawing/2014/main" id="{2D782771-01E6-4496-B1D8-1A113D58849B}"/>
              </a:ext>
            </a:extLst>
          </p:cNvPr>
          <p:cNvPicPr>
            <a:picLocks noChangeAspect="1"/>
          </p:cNvPicPr>
          <p:nvPr/>
        </p:nvPicPr>
        <p:blipFill>
          <a:blip r:embed="rId3"/>
          <a:stretch>
            <a:fillRect/>
          </a:stretch>
        </p:blipFill>
        <p:spPr>
          <a:xfrm>
            <a:off x="5458264" y="3829876"/>
            <a:ext cx="6077243" cy="2733391"/>
          </a:xfrm>
          <a:prstGeom prst="rect">
            <a:avLst/>
          </a:prstGeom>
        </p:spPr>
      </p:pic>
    </p:spTree>
    <p:extLst>
      <p:ext uri="{BB962C8B-B14F-4D97-AF65-F5344CB8AC3E}">
        <p14:creationId xmlns:p14="http://schemas.microsoft.com/office/powerpoint/2010/main" val="321300899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Metin kutusu 5">
            <a:extLst>
              <a:ext uri="{FF2B5EF4-FFF2-40B4-BE49-F238E27FC236}">
                <a16:creationId xmlns:a16="http://schemas.microsoft.com/office/drawing/2014/main" id="{30FBCBE1-C638-4B30-9F36-C47C00DEFB79}"/>
              </a:ext>
            </a:extLst>
          </p:cNvPr>
          <p:cNvSpPr txBox="1"/>
          <p:nvPr/>
        </p:nvSpPr>
        <p:spPr>
          <a:xfrm>
            <a:off x="436277" y="813787"/>
            <a:ext cx="11319445" cy="2062103"/>
          </a:xfrm>
          <a:prstGeom prst="rect">
            <a:avLst/>
          </a:prstGeom>
          <a:noFill/>
        </p:spPr>
        <p:txBody>
          <a:bodyPr wrap="none" rtlCol="0">
            <a:spAutoFit/>
          </a:bodyPr>
          <a:lstStyle/>
          <a:p>
            <a:pPr algn="just"/>
            <a:endParaRPr lang="tr-TR" dirty="0"/>
          </a:p>
          <a:p>
            <a:pPr algn="ctr"/>
            <a:r>
              <a:rPr lang="tr-TR" sz="2000" b="1" u="sng" dirty="0"/>
              <a:t>Fiziksel Yöntemler</a:t>
            </a:r>
          </a:p>
          <a:p>
            <a:pPr algn="ctr"/>
            <a:endParaRPr lang="tr-TR" b="1" u="sng" dirty="0"/>
          </a:p>
          <a:p>
            <a:pPr algn="just"/>
            <a:r>
              <a:rPr lang="tr-TR" b="1" dirty="0"/>
              <a:t>1.  Sıvı Nitrojen: </a:t>
            </a:r>
            <a:r>
              <a:rPr lang="tr-TR" dirty="0"/>
              <a:t>Dondurup kırma işlemini sağlar. Sıvı nitrojen -196°C’de kaynamaya başlar. Diğer bir deyişle sıvı azottur. </a:t>
            </a:r>
          </a:p>
          <a:p>
            <a:pPr algn="just"/>
            <a:r>
              <a:rPr lang="tr-TR" dirty="0"/>
              <a:t>                               Sıvı nitrojen hücrelerin üzerine eklenip havanda hücrelerin öğütülmesi sağlanır.</a:t>
            </a:r>
          </a:p>
          <a:p>
            <a:pPr algn="just"/>
            <a:r>
              <a:rPr lang="tr-TR" b="1" dirty="0"/>
              <a:t>2.  </a:t>
            </a:r>
            <a:r>
              <a:rPr lang="tr-TR" b="1" dirty="0" err="1"/>
              <a:t>Sonikasyon</a:t>
            </a:r>
            <a:r>
              <a:rPr lang="tr-TR" b="1" dirty="0"/>
              <a:t>: </a:t>
            </a:r>
            <a:r>
              <a:rPr lang="tr-TR" dirty="0"/>
              <a:t>Ses dalgalarıyla kırma yöntemidir.</a:t>
            </a:r>
          </a:p>
          <a:p>
            <a:pPr algn="just"/>
            <a:r>
              <a:rPr lang="tr-TR" b="1" dirty="0"/>
              <a:t>3.  Yüksek basınç </a:t>
            </a:r>
            <a:r>
              <a:rPr lang="tr-TR" dirty="0"/>
              <a:t>ile hücrelerin patlatılması</a:t>
            </a:r>
          </a:p>
        </p:txBody>
      </p:sp>
      <p:pic>
        <p:nvPicPr>
          <p:cNvPr id="1028" name="Picture 4" descr="Porselen Havan 240865 | Ev &amp; Yaşam | The Company">
            <a:extLst>
              <a:ext uri="{FF2B5EF4-FFF2-40B4-BE49-F238E27FC236}">
                <a16:creationId xmlns:a16="http://schemas.microsoft.com/office/drawing/2014/main" id="{C6B3AD1F-71CC-4B7E-BE52-07DB65585BF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29207" y="3577238"/>
            <a:ext cx="1847850" cy="2466975"/>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Homogenizer Ultrasonic UP200ST">
            <a:extLst>
              <a:ext uri="{FF2B5EF4-FFF2-40B4-BE49-F238E27FC236}">
                <a16:creationId xmlns:a16="http://schemas.microsoft.com/office/drawing/2014/main" id="{37D03765-94B1-41BE-AE8D-9B9FDFBAB4E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14945" y="3577237"/>
            <a:ext cx="2466976" cy="24669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8230521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ikdörtgen 3">
            <a:extLst>
              <a:ext uri="{FF2B5EF4-FFF2-40B4-BE49-F238E27FC236}">
                <a16:creationId xmlns:a16="http://schemas.microsoft.com/office/drawing/2014/main" id="{A56EA901-82E0-4D47-BD85-A3B099E42D78}"/>
              </a:ext>
            </a:extLst>
          </p:cNvPr>
          <p:cNvSpPr/>
          <p:nvPr/>
        </p:nvSpPr>
        <p:spPr>
          <a:xfrm>
            <a:off x="1571300" y="1196714"/>
            <a:ext cx="6096000" cy="3693319"/>
          </a:xfrm>
          <a:prstGeom prst="rect">
            <a:avLst/>
          </a:prstGeom>
        </p:spPr>
        <p:txBody>
          <a:bodyPr>
            <a:spAutoFit/>
          </a:bodyPr>
          <a:lstStyle/>
          <a:p>
            <a:r>
              <a:rPr lang="tr-TR" b="1" dirty="0"/>
              <a:t>BASİT BİTKİDEN DNA İZOLASYON DENEYİ</a:t>
            </a:r>
          </a:p>
          <a:p>
            <a:endParaRPr lang="tr-TR" b="1" dirty="0"/>
          </a:p>
          <a:p>
            <a:r>
              <a:rPr lang="tr-TR" b="1" dirty="0"/>
              <a:t>Materyaller</a:t>
            </a:r>
            <a:r>
              <a:rPr lang="tr-TR" dirty="0"/>
              <a:t> </a:t>
            </a:r>
          </a:p>
          <a:p>
            <a:pPr marL="285750" indent="-285750">
              <a:buFont typeface="Wingdings" panose="05000000000000000000" pitchFamily="2" charset="2"/>
              <a:buChar char="v"/>
            </a:pPr>
            <a:r>
              <a:rPr lang="tr-TR" dirty="0"/>
              <a:t>Kivi ve/veya çilek </a:t>
            </a:r>
          </a:p>
          <a:p>
            <a:pPr marL="285750" indent="-285750">
              <a:buFont typeface="Wingdings" panose="05000000000000000000" pitchFamily="2" charset="2"/>
              <a:buChar char="v"/>
            </a:pPr>
            <a:r>
              <a:rPr lang="tr-TR" dirty="0"/>
              <a:t>Sofra tuzu </a:t>
            </a:r>
          </a:p>
          <a:p>
            <a:pPr marL="285750" indent="-285750">
              <a:buFont typeface="Wingdings" panose="05000000000000000000" pitchFamily="2" charset="2"/>
              <a:buChar char="v"/>
            </a:pPr>
            <a:r>
              <a:rPr lang="tr-TR" dirty="0"/>
              <a:t>Çeşme suyu</a:t>
            </a:r>
          </a:p>
          <a:p>
            <a:pPr marL="285750" indent="-285750">
              <a:buFont typeface="Wingdings" panose="05000000000000000000" pitchFamily="2" charset="2"/>
              <a:buChar char="v"/>
            </a:pPr>
            <a:r>
              <a:rPr lang="tr-TR" dirty="0"/>
              <a:t>Bulaşık deterjanı (veya sıvı sabun) </a:t>
            </a:r>
          </a:p>
          <a:p>
            <a:pPr marL="285750" indent="-285750">
              <a:buFont typeface="Wingdings" panose="05000000000000000000" pitchFamily="2" charset="2"/>
              <a:buChar char="v"/>
            </a:pPr>
            <a:r>
              <a:rPr lang="tr-TR" dirty="0"/>
              <a:t>Kaşık (veya </a:t>
            </a:r>
            <a:r>
              <a:rPr lang="tr-TR" dirty="0" err="1"/>
              <a:t>spatül</a:t>
            </a:r>
            <a:r>
              <a:rPr lang="tr-TR" dirty="0"/>
              <a:t>) </a:t>
            </a:r>
          </a:p>
          <a:p>
            <a:pPr marL="285750" indent="-285750">
              <a:buFont typeface="Wingdings" panose="05000000000000000000" pitchFamily="2" charset="2"/>
              <a:buChar char="v"/>
            </a:pPr>
            <a:r>
              <a:rPr lang="tr-TR" dirty="0"/>
              <a:t>Süzgeç (veya filtre kağıdı), Huni </a:t>
            </a:r>
          </a:p>
          <a:p>
            <a:pPr marL="285750" indent="-285750">
              <a:buFont typeface="Wingdings" panose="05000000000000000000" pitchFamily="2" charset="2"/>
              <a:buChar char="v"/>
            </a:pPr>
            <a:r>
              <a:rPr lang="tr-TR" dirty="0"/>
              <a:t>Soğuk etanol (veya soğuk </a:t>
            </a:r>
            <a:r>
              <a:rPr lang="tr-TR" dirty="0" err="1"/>
              <a:t>izopropanol</a:t>
            </a:r>
            <a:r>
              <a:rPr lang="tr-TR" dirty="0"/>
              <a:t>) </a:t>
            </a:r>
          </a:p>
          <a:p>
            <a:pPr marL="285750" indent="-285750">
              <a:buFont typeface="Wingdings" panose="05000000000000000000" pitchFamily="2" charset="2"/>
              <a:buChar char="v"/>
            </a:pPr>
            <a:r>
              <a:rPr lang="tr-TR" dirty="0"/>
              <a:t>Ağzı kilitlenebilen plastik torba </a:t>
            </a:r>
          </a:p>
          <a:p>
            <a:pPr marL="285750" indent="-285750">
              <a:buFont typeface="Wingdings" panose="05000000000000000000" pitchFamily="2" charset="2"/>
              <a:buChar char="v"/>
            </a:pPr>
            <a:r>
              <a:rPr lang="tr-TR" dirty="0"/>
              <a:t>Beher (veya su bardağı) </a:t>
            </a:r>
          </a:p>
          <a:p>
            <a:pPr marL="285750" indent="-285750">
              <a:buFont typeface="Wingdings" panose="05000000000000000000" pitchFamily="2" charset="2"/>
              <a:buChar char="v"/>
            </a:pPr>
            <a:r>
              <a:rPr lang="tr-TR" dirty="0"/>
              <a:t>Mezür ( veya tüp)</a:t>
            </a:r>
            <a:endParaRPr lang="en-GB" dirty="0"/>
          </a:p>
        </p:txBody>
      </p:sp>
    </p:spTree>
    <p:extLst>
      <p:ext uri="{BB962C8B-B14F-4D97-AF65-F5344CB8AC3E}">
        <p14:creationId xmlns:p14="http://schemas.microsoft.com/office/powerpoint/2010/main" val="28057339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ikdörtgen 3">
            <a:extLst>
              <a:ext uri="{FF2B5EF4-FFF2-40B4-BE49-F238E27FC236}">
                <a16:creationId xmlns:a16="http://schemas.microsoft.com/office/drawing/2014/main" id="{CE6FBAD2-6D76-455E-B1AA-3660166BE81E}"/>
              </a:ext>
            </a:extLst>
          </p:cNvPr>
          <p:cNvSpPr/>
          <p:nvPr/>
        </p:nvSpPr>
        <p:spPr>
          <a:xfrm>
            <a:off x="874644" y="727717"/>
            <a:ext cx="10495722" cy="5632311"/>
          </a:xfrm>
          <a:prstGeom prst="rect">
            <a:avLst/>
          </a:prstGeom>
        </p:spPr>
        <p:txBody>
          <a:bodyPr wrap="square">
            <a:spAutoFit/>
          </a:bodyPr>
          <a:lstStyle/>
          <a:p>
            <a:pPr algn="just"/>
            <a:r>
              <a:rPr lang="tr-TR" b="1" dirty="0"/>
              <a:t>Deney Aşamaları</a:t>
            </a:r>
          </a:p>
          <a:p>
            <a:pPr algn="just"/>
            <a:endParaRPr lang="tr-TR" dirty="0"/>
          </a:p>
          <a:p>
            <a:pPr marL="285750" indent="-285750" algn="just">
              <a:buFont typeface="Courier New" panose="02070309020205020404" pitchFamily="49" charset="0"/>
              <a:buChar char="o"/>
            </a:pPr>
            <a:r>
              <a:rPr lang="tr-TR" dirty="0"/>
              <a:t>Kivinin kabuğu soyulur. Kivi ve çilek küçük parçalara doğranmış halde ağzı kilitli torbalara koyulur. Torbaların ağzı kapatılır ve el yardımıyla iyice ezilir.</a:t>
            </a:r>
          </a:p>
          <a:p>
            <a:pPr marL="285750" indent="-285750" algn="just">
              <a:buFont typeface="Courier New" panose="02070309020205020404" pitchFamily="49" charset="0"/>
              <a:buChar char="o"/>
            </a:pPr>
            <a:endParaRPr lang="tr-TR" dirty="0"/>
          </a:p>
          <a:p>
            <a:pPr marL="285750" indent="-285750" algn="just">
              <a:buFont typeface="Courier New" panose="02070309020205020404" pitchFamily="49" charset="0"/>
              <a:buChar char="o"/>
            </a:pPr>
            <a:r>
              <a:rPr lang="tr-TR" dirty="0" err="1"/>
              <a:t>Ekstraksiyon</a:t>
            </a:r>
            <a:r>
              <a:rPr lang="tr-TR" dirty="0"/>
              <a:t> çözeltisinin hazırlanır; Bir behere (veya su bardağına) 5 ml sıvı bulaşık deterjanı, 2 g tuz ve 100 ml çeşme suyu koyulur ve bu karışım tuz iyice çözünene kadar yavaşça karıştırılır. o Hızlı karıştırılmamalıdır aksi halde baloncuklar oluşarak köpürme olabilir. o Çeşme suyu buzdolabında veya buz üzerinde soğutulabilir. </a:t>
            </a:r>
          </a:p>
          <a:p>
            <a:pPr marL="285750" indent="-285750" algn="just">
              <a:buFont typeface="Courier New" panose="02070309020205020404" pitchFamily="49" charset="0"/>
              <a:buChar char="o"/>
            </a:pPr>
            <a:endParaRPr lang="tr-TR" dirty="0"/>
          </a:p>
          <a:p>
            <a:pPr marL="285750" indent="-285750" algn="just">
              <a:buFont typeface="Courier New" panose="02070309020205020404" pitchFamily="49" charset="0"/>
              <a:buChar char="o"/>
            </a:pPr>
            <a:r>
              <a:rPr lang="tr-TR" dirty="0"/>
              <a:t>Torbaların ağzı tekrar açılır ve önceki adımda ezilmiş olan meyvelerin üzerine yaklaşık 10-20 ml </a:t>
            </a:r>
            <a:r>
              <a:rPr lang="tr-TR" dirty="0" err="1"/>
              <a:t>ekstraksiyon</a:t>
            </a:r>
            <a:r>
              <a:rPr lang="tr-TR" dirty="0"/>
              <a:t> çözeltisi eklenir ve tekrar torbaların ağzı kapatılarak biraz daha ezilir. </a:t>
            </a:r>
          </a:p>
          <a:p>
            <a:pPr marL="285750" indent="-285750" algn="just">
              <a:buFont typeface="Courier New" panose="02070309020205020404" pitchFamily="49" charset="0"/>
              <a:buChar char="o"/>
            </a:pPr>
            <a:endParaRPr lang="tr-TR" dirty="0"/>
          </a:p>
          <a:p>
            <a:pPr marL="285750" indent="-285750" algn="just">
              <a:buFont typeface="Courier New" panose="02070309020205020404" pitchFamily="49" charset="0"/>
              <a:buChar char="o"/>
            </a:pPr>
            <a:r>
              <a:rPr lang="tr-TR" dirty="0"/>
              <a:t>Bir tüp (veya </a:t>
            </a:r>
            <a:r>
              <a:rPr lang="tr-TR" dirty="0" err="1"/>
              <a:t>mezur</a:t>
            </a:r>
            <a:r>
              <a:rPr lang="tr-TR" dirty="0"/>
              <a:t>; veya bardak) içine huni ve süzgeç yardımıyla </a:t>
            </a:r>
            <a:r>
              <a:rPr lang="tr-TR" dirty="0" err="1"/>
              <a:t>ekstraksiyon</a:t>
            </a:r>
            <a:r>
              <a:rPr lang="tr-TR" dirty="0"/>
              <a:t> çözeltisiyle muamele edilmiş ezilmiş meyveler süzülür. </a:t>
            </a:r>
          </a:p>
          <a:p>
            <a:pPr marL="285750" indent="-285750" algn="just">
              <a:buFont typeface="Courier New" panose="02070309020205020404" pitchFamily="49" charset="0"/>
              <a:buChar char="o"/>
            </a:pPr>
            <a:endParaRPr lang="tr-TR" dirty="0"/>
          </a:p>
          <a:p>
            <a:pPr marL="285750" indent="-285750" algn="just">
              <a:buFont typeface="Courier New" panose="02070309020205020404" pitchFamily="49" charset="0"/>
              <a:buChar char="o"/>
            </a:pPr>
            <a:r>
              <a:rPr lang="tr-TR" dirty="0"/>
              <a:t>Tüp içine 20 ml soğuk etanol yavaşça eklenir (köpürmeyi engellemek için). </a:t>
            </a:r>
          </a:p>
          <a:p>
            <a:pPr marL="285750" indent="-285750" algn="just">
              <a:buFont typeface="Courier New" panose="02070309020205020404" pitchFamily="49" charset="0"/>
              <a:buChar char="o"/>
            </a:pPr>
            <a:endParaRPr lang="tr-TR" dirty="0"/>
          </a:p>
          <a:p>
            <a:pPr marL="285750" indent="-285750" algn="just">
              <a:buFont typeface="Courier New" panose="02070309020205020404" pitchFamily="49" charset="0"/>
              <a:buChar char="o"/>
            </a:pPr>
            <a:r>
              <a:rPr lang="tr-TR" dirty="0"/>
              <a:t>Kısa bir süre sonra üstteki etanol tabakasında bulut benzeri beyaz jelimsi bir tabaka oluşacaktır; işte bu kivi ve çileğin DNA’sıdır.</a:t>
            </a:r>
            <a:endParaRPr lang="en-GB" dirty="0"/>
          </a:p>
        </p:txBody>
      </p:sp>
    </p:spTree>
    <p:extLst>
      <p:ext uri="{BB962C8B-B14F-4D97-AF65-F5344CB8AC3E}">
        <p14:creationId xmlns:p14="http://schemas.microsoft.com/office/powerpoint/2010/main" val="51187573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2" name="Rectangle 20">
            <a:extLst>
              <a:ext uri="{FF2B5EF4-FFF2-40B4-BE49-F238E27FC236}">
                <a16:creationId xmlns:a16="http://schemas.microsoft.com/office/drawing/2014/main" id="{F3060C83-F051-4F0E-ABAD-AA0DFC48B2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4" name="Freeform: Shape 22">
            <a:extLst>
              <a:ext uri="{FF2B5EF4-FFF2-40B4-BE49-F238E27FC236}">
                <a16:creationId xmlns:a16="http://schemas.microsoft.com/office/drawing/2014/main" id="{83C98ABE-055B-441F-B07E-44F97F083C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376156" y="-253670"/>
            <a:ext cx="1827638" cy="1376989"/>
          </a:xfrm>
          <a:custGeom>
            <a:avLst/>
            <a:gdLst>
              <a:gd name="connsiteX0" fmla="*/ 0 w 1827638"/>
              <a:gd name="connsiteY0" fmla="*/ 987379 h 1376989"/>
              <a:gd name="connsiteX1" fmla="*/ 987379 w 1827638"/>
              <a:gd name="connsiteY1" fmla="*/ 0 h 1376989"/>
              <a:gd name="connsiteX2" fmla="*/ 1827638 w 1827638"/>
              <a:gd name="connsiteY2" fmla="*/ 840260 h 1376989"/>
              <a:gd name="connsiteX3" fmla="*/ 1827638 w 1827638"/>
              <a:gd name="connsiteY3" fmla="*/ 1376989 h 1376989"/>
              <a:gd name="connsiteX4" fmla="*/ 0 w 1827638"/>
              <a:gd name="connsiteY4" fmla="*/ 1376989 h 13769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7638" h="1376989">
                <a:moveTo>
                  <a:pt x="0" y="987379"/>
                </a:moveTo>
                <a:lnTo>
                  <a:pt x="987379" y="0"/>
                </a:lnTo>
                <a:lnTo>
                  <a:pt x="1827638" y="840260"/>
                </a:lnTo>
                <a:lnTo>
                  <a:pt x="1827638" y="1376989"/>
                </a:lnTo>
                <a:lnTo>
                  <a:pt x="0" y="1376989"/>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5" name="Rectangle 24">
            <a:extLst>
              <a:ext uri="{FF2B5EF4-FFF2-40B4-BE49-F238E27FC236}">
                <a16:creationId xmlns:a16="http://schemas.microsoft.com/office/drawing/2014/main" id="{29FDB030-9B49-4CED-8CCD-4D99382388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891641" y="422146"/>
            <a:ext cx="645368" cy="64536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26">
            <a:extLst>
              <a:ext uri="{FF2B5EF4-FFF2-40B4-BE49-F238E27FC236}">
                <a16:creationId xmlns:a16="http://schemas.microsoft.com/office/drawing/2014/main" id="{3783CA14-24A1-485C-8B30-D6A5D87987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10043482" y="655140"/>
            <a:ext cx="687472" cy="687472"/>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Freeform: Shape 28">
            <a:extLst>
              <a:ext uri="{FF2B5EF4-FFF2-40B4-BE49-F238E27FC236}">
                <a16:creationId xmlns:a16="http://schemas.microsoft.com/office/drawing/2014/main" id="{9A97C86A-04D6-40F7-AE84-31AB43E6A8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9356643" y="0"/>
            <a:ext cx="2835357" cy="1480837"/>
          </a:xfrm>
          <a:custGeom>
            <a:avLst/>
            <a:gdLst>
              <a:gd name="connsiteX0" fmla="*/ 2835357 w 2835357"/>
              <a:gd name="connsiteY0" fmla="*/ 1480837 h 1480837"/>
              <a:gd name="connsiteX1" fmla="*/ 0 w 2835357"/>
              <a:gd name="connsiteY1" fmla="*/ 1480837 h 1480837"/>
              <a:gd name="connsiteX2" fmla="*/ 1552727 w 2835357"/>
              <a:gd name="connsiteY2" fmla="*/ 0 h 1480837"/>
              <a:gd name="connsiteX3" fmla="*/ 2835357 w 2835357"/>
              <a:gd name="connsiteY3" fmla="*/ 1223245 h 1480837"/>
            </a:gdLst>
            <a:ahLst/>
            <a:cxnLst>
              <a:cxn ang="0">
                <a:pos x="connsiteX0" y="connsiteY0"/>
              </a:cxn>
              <a:cxn ang="0">
                <a:pos x="connsiteX1" y="connsiteY1"/>
              </a:cxn>
              <a:cxn ang="0">
                <a:pos x="connsiteX2" y="connsiteY2"/>
              </a:cxn>
              <a:cxn ang="0">
                <a:pos x="connsiteX3" y="connsiteY3"/>
              </a:cxn>
            </a:cxnLst>
            <a:rect l="l" t="t" r="r" b="b"/>
            <a:pathLst>
              <a:path w="2835357" h="1480837">
                <a:moveTo>
                  <a:pt x="2835357" y="1480837"/>
                </a:moveTo>
                <a:lnTo>
                  <a:pt x="0" y="1480837"/>
                </a:lnTo>
                <a:lnTo>
                  <a:pt x="1552727" y="0"/>
                </a:lnTo>
                <a:lnTo>
                  <a:pt x="2835357" y="1223245"/>
                </a:lnTo>
                <a:close/>
              </a:path>
            </a:pathLst>
          </a:cu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31" name="Isosceles Triangle 30">
            <a:extLst>
              <a:ext uri="{FF2B5EF4-FFF2-40B4-BE49-F238E27FC236}">
                <a16:creationId xmlns:a16="http://schemas.microsoft.com/office/drawing/2014/main" id="{FF9F2414-84E8-453E-B1F3-389FDE8192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976344" y="6115501"/>
            <a:ext cx="1494513" cy="742499"/>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2" descr="dna izolasyonu ile ilgili görsel sonucu">
            <a:extLst>
              <a:ext uri="{FF2B5EF4-FFF2-40B4-BE49-F238E27FC236}">
                <a16:creationId xmlns:a16="http://schemas.microsoft.com/office/drawing/2014/main" id="{8386BB5B-D229-4A8B-81C5-95AFBFDCF1CA}"/>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958913" y="1188795"/>
            <a:ext cx="10475107" cy="4923300"/>
          </a:xfrm>
          <a:prstGeom prst="rect">
            <a:avLst/>
          </a:prstGeom>
          <a:noFill/>
          <a:ln>
            <a:noFill/>
          </a:ln>
          <a:extLst>
            <a:ext uri="{909E8E84-426E-40DD-AFC4-6F175D3DCCD1}">
              <a14:hiddenFill xmlns:a14="http://schemas.microsoft.com/office/drawing/2010/main">
                <a:solidFill>
                  <a:srgbClr val="FFFFFF"/>
                </a:solidFill>
              </a14:hiddenFill>
            </a:ext>
          </a:extLst>
        </p:spPr>
      </p:pic>
      <p:sp>
        <p:nvSpPr>
          <p:cNvPr id="33" name="Isosceles Triangle 32">
            <a:extLst>
              <a:ext uri="{FF2B5EF4-FFF2-40B4-BE49-F238E27FC236}">
                <a16:creationId xmlns:a16="http://schemas.microsoft.com/office/drawing/2014/main" id="{3ECA69A1-7536-43AC-85EF-C7106179F5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604080" y="6453143"/>
            <a:ext cx="814903" cy="404857"/>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4239848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Meyvelerden DNA izolasyonu yaptılar..! - SANAL BASIN">
            <a:extLst>
              <a:ext uri="{FF2B5EF4-FFF2-40B4-BE49-F238E27FC236}">
                <a16:creationId xmlns:a16="http://schemas.microsoft.com/office/drawing/2014/main" id="{A59FC9C8-2169-4DE9-B0B4-B2DB923A008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44975" y="1373884"/>
            <a:ext cx="5675313" cy="3693319"/>
          </a:xfrm>
          <a:prstGeom prst="rect">
            <a:avLst/>
          </a:prstGeom>
          <a:noFill/>
          <a:extLst>
            <a:ext uri="{909E8E84-426E-40DD-AFC4-6F175D3DCCD1}">
              <a14:hiddenFill xmlns:a14="http://schemas.microsoft.com/office/drawing/2010/main">
                <a:solidFill>
                  <a:srgbClr val="FFFFFF"/>
                </a:solidFill>
              </a14:hiddenFill>
            </a:ext>
          </a:extLst>
        </p:spPr>
      </p:pic>
      <p:pic>
        <p:nvPicPr>
          <p:cNvPr id="5122" name="Picture 2" descr="DNA İZOLASYONU DENEYİ » Özel Erdem Okulları - Çekmeköy Kampüsü">
            <a:extLst>
              <a:ext uri="{FF2B5EF4-FFF2-40B4-BE49-F238E27FC236}">
                <a16:creationId xmlns:a16="http://schemas.microsoft.com/office/drawing/2014/main" id="{7B43832B-32C1-4385-A29B-BC811EC36EB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47914" y="454466"/>
            <a:ext cx="3800328" cy="506710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8744844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ikdörtgen 3">
            <a:extLst>
              <a:ext uri="{FF2B5EF4-FFF2-40B4-BE49-F238E27FC236}">
                <a16:creationId xmlns:a16="http://schemas.microsoft.com/office/drawing/2014/main" id="{B51AAB60-05DF-42D2-93D1-8C35892B93BA}"/>
              </a:ext>
            </a:extLst>
          </p:cNvPr>
          <p:cNvSpPr/>
          <p:nvPr/>
        </p:nvSpPr>
        <p:spPr>
          <a:xfrm>
            <a:off x="708991" y="583477"/>
            <a:ext cx="10774017" cy="5691045"/>
          </a:xfrm>
          <a:prstGeom prst="rect">
            <a:avLst/>
          </a:prstGeom>
        </p:spPr>
        <p:txBody>
          <a:bodyPr wrap="square">
            <a:spAutoFit/>
          </a:bodyPr>
          <a:lstStyle/>
          <a:p>
            <a:pPr lvl="0" algn="ctr">
              <a:lnSpc>
                <a:spcPct val="106000"/>
              </a:lnSpc>
              <a:spcAft>
                <a:spcPts val="0"/>
              </a:spcAft>
            </a:pPr>
            <a:r>
              <a:rPr lang="tr-TR" sz="2000" b="1" u="sng" dirty="0">
                <a:latin typeface="Calibri" panose="020F0502020204030204" pitchFamily="34" charset="0"/>
                <a:ea typeface="Calibri" panose="020F0502020204030204" pitchFamily="34" charset="0"/>
                <a:cs typeface="Times New Roman" panose="02020603050405020304" pitchFamily="18" charset="0"/>
              </a:rPr>
              <a:t>Kimyasal Yöntemde </a:t>
            </a:r>
            <a:r>
              <a:rPr lang="tr-TR" sz="2000" b="1" u="sng" dirty="0" err="1">
                <a:latin typeface="Calibri" panose="020F0502020204030204" pitchFamily="34" charset="0"/>
                <a:ea typeface="Calibri" panose="020F0502020204030204" pitchFamily="34" charset="0"/>
                <a:cs typeface="Times New Roman" panose="02020603050405020304" pitchFamily="18" charset="0"/>
              </a:rPr>
              <a:t>Kulanılan</a:t>
            </a:r>
            <a:r>
              <a:rPr lang="tr-TR" sz="2000" b="1" u="sng" dirty="0">
                <a:latin typeface="Calibri" panose="020F0502020204030204" pitchFamily="34" charset="0"/>
                <a:ea typeface="Calibri" panose="020F0502020204030204" pitchFamily="34" charset="0"/>
                <a:cs typeface="Times New Roman" panose="02020603050405020304" pitchFamily="18" charset="0"/>
              </a:rPr>
              <a:t> Kimyasallar</a:t>
            </a:r>
          </a:p>
          <a:p>
            <a:pPr lvl="0" algn="just">
              <a:lnSpc>
                <a:spcPct val="106000"/>
              </a:lnSpc>
              <a:spcAft>
                <a:spcPts val="0"/>
              </a:spcAft>
            </a:pPr>
            <a:endParaRPr lang="tr-TR" b="1"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6000"/>
              </a:lnSpc>
              <a:spcAft>
                <a:spcPts val="0"/>
              </a:spcAft>
              <a:buFont typeface="Symbol" panose="05050102010706020507" pitchFamily="18" charset="2"/>
              <a:buChar char=""/>
            </a:pPr>
            <a:r>
              <a:rPr lang="tr-TR" b="1" dirty="0" err="1">
                <a:latin typeface="Calibri" panose="020F0502020204030204" pitchFamily="34" charset="0"/>
                <a:ea typeface="Calibri" panose="020F0502020204030204" pitchFamily="34" charset="0"/>
                <a:cs typeface="Times New Roman" panose="02020603050405020304" pitchFamily="18" charset="0"/>
              </a:rPr>
              <a:t>Liziz</a:t>
            </a:r>
            <a:r>
              <a:rPr lang="tr-TR" b="1" dirty="0">
                <a:latin typeface="Calibri" panose="020F0502020204030204" pitchFamily="34" charset="0"/>
                <a:ea typeface="Calibri" panose="020F0502020204030204" pitchFamily="34" charset="0"/>
                <a:cs typeface="Times New Roman" panose="02020603050405020304" pitchFamily="18" charset="0"/>
              </a:rPr>
              <a:t> tamponu: </a:t>
            </a:r>
            <a:r>
              <a:rPr lang="tr-TR" b="1" dirty="0"/>
              <a:t>(</a:t>
            </a:r>
            <a:r>
              <a:rPr lang="tr-TR" dirty="0"/>
              <a:t>SDS + </a:t>
            </a:r>
            <a:r>
              <a:rPr lang="tr-TR" dirty="0" err="1"/>
              <a:t>Tris-HCl</a:t>
            </a:r>
            <a:r>
              <a:rPr lang="tr-TR" dirty="0"/>
              <a:t> + EDTA) ya da (CTAB + </a:t>
            </a:r>
            <a:r>
              <a:rPr lang="tr-TR" dirty="0" err="1"/>
              <a:t>Tris</a:t>
            </a:r>
            <a:r>
              <a:rPr lang="tr-TR" dirty="0"/>
              <a:t> + EDTA + </a:t>
            </a:r>
            <a:r>
              <a:rPr lang="tr-TR" dirty="0" err="1"/>
              <a:t>NaCl</a:t>
            </a:r>
            <a:r>
              <a:rPr lang="tr-TR" dirty="0"/>
              <a:t> + PVP + Beta </a:t>
            </a:r>
            <a:r>
              <a:rPr lang="tr-TR" dirty="0" err="1"/>
              <a:t>merkaptoetanol</a:t>
            </a:r>
            <a:r>
              <a:rPr lang="tr-TR" dirty="0"/>
              <a:t>).</a:t>
            </a:r>
            <a:endParaRPr lang="tr-TR" b="1"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6000"/>
              </a:lnSpc>
              <a:spcAft>
                <a:spcPts val="0"/>
              </a:spcAft>
              <a:buFont typeface="Symbol" panose="05050102010706020507" pitchFamily="18" charset="2"/>
              <a:buChar char=""/>
            </a:pPr>
            <a:r>
              <a:rPr lang="tr-TR" b="1" dirty="0">
                <a:latin typeface="Calibri" panose="020F0502020204030204" pitchFamily="34" charset="0"/>
                <a:ea typeface="Calibri" panose="020F0502020204030204" pitchFamily="34" charset="0"/>
                <a:cs typeface="Times New Roman" panose="02020603050405020304" pitchFamily="18" charset="0"/>
              </a:rPr>
              <a:t>SDS: </a:t>
            </a:r>
            <a:r>
              <a:rPr lang="tr-TR" dirty="0">
                <a:latin typeface="Calibri" panose="020F0502020204030204" pitchFamily="34" charset="0"/>
                <a:ea typeface="Calibri" panose="020F0502020204030204" pitchFamily="34" charset="0"/>
                <a:cs typeface="Times New Roman" panose="02020603050405020304" pitchFamily="18" charset="0"/>
              </a:rPr>
              <a:t>Bir tür deterjandır. </a:t>
            </a:r>
            <a:r>
              <a:rPr lang="tr-TR" dirty="0" err="1">
                <a:latin typeface="Calibri" panose="020F0502020204030204" pitchFamily="34" charset="0"/>
                <a:ea typeface="Calibri" panose="020F0502020204030204" pitchFamily="34" charset="0"/>
                <a:cs typeface="Times New Roman" panose="02020603050405020304" pitchFamily="18" charset="0"/>
              </a:rPr>
              <a:t>Membran</a:t>
            </a:r>
            <a:r>
              <a:rPr lang="tr-TR" dirty="0">
                <a:latin typeface="Calibri" panose="020F0502020204030204" pitchFamily="34" charset="0"/>
                <a:ea typeface="Calibri" panose="020F0502020204030204" pitchFamily="34" charset="0"/>
                <a:cs typeface="Times New Roman" panose="02020603050405020304" pitchFamily="18" charset="0"/>
              </a:rPr>
              <a:t> </a:t>
            </a:r>
            <a:r>
              <a:rPr lang="tr-TR" dirty="0" err="1">
                <a:latin typeface="Calibri" panose="020F0502020204030204" pitchFamily="34" charset="0"/>
                <a:ea typeface="Calibri" panose="020F0502020204030204" pitchFamily="34" charset="0"/>
                <a:cs typeface="Times New Roman" panose="02020603050405020304" pitchFamily="18" charset="0"/>
              </a:rPr>
              <a:t>lipidlerinin</a:t>
            </a:r>
            <a:r>
              <a:rPr lang="tr-TR" dirty="0">
                <a:latin typeface="Calibri" panose="020F0502020204030204" pitchFamily="34" charset="0"/>
                <a:ea typeface="Calibri" panose="020F0502020204030204" pitchFamily="34" charset="0"/>
                <a:cs typeface="Times New Roman" panose="02020603050405020304" pitchFamily="18" charset="0"/>
              </a:rPr>
              <a:t> parçalanmasını uzaklaştırılmasını sağlayarak hürce parçalanmasına yardımcı olur.</a:t>
            </a:r>
          </a:p>
          <a:p>
            <a:pPr marL="342900" lvl="0" indent="-342900" algn="just">
              <a:lnSpc>
                <a:spcPct val="106000"/>
              </a:lnSpc>
              <a:spcAft>
                <a:spcPts val="0"/>
              </a:spcAft>
              <a:buFont typeface="Symbol" panose="05050102010706020507" pitchFamily="18" charset="2"/>
              <a:buChar char=""/>
            </a:pPr>
            <a:r>
              <a:rPr lang="tr-TR" b="1" dirty="0" err="1">
                <a:latin typeface="Calibri" panose="020F0502020204030204" pitchFamily="34" charset="0"/>
                <a:ea typeface="Calibri" panose="020F0502020204030204" pitchFamily="34" charset="0"/>
                <a:cs typeface="Times New Roman" panose="02020603050405020304" pitchFamily="18" charset="0"/>
              </a:rPr>
              <a:t>Proteinaz</a:t>
            </a:r>
            <a:r>
              <a:rPr lang="tr-TR" b="1" dirty="0">
                <a:latin typeface="Calibri" panose="020F0502020204030204" pitchFamily="34" charset="0"/>
                <a:ea typeface="Calibri" panose="020F0502020204030204" pitchFamily="34" charset="0"/>
                <a:cs typeface="Times New Roman" panose="02020603050405020304" pitchFamily="18" charset="0"/>
              </a:rPr>
              <a:t> K: </a:t>
            </a:r>
            <a:r>
              <a:rPr lang="tr-TR" dirty="0">
                <a:latin typeface="Calibri" panose="020F0502020204030204" pitchFamily="34" charset="0"/>
                <a:ea typeface="Calibri" panose="020F0502020204030204" pitchFamily="34" charset="0"/>
                <a:cs typeface="Times New Roman" panose="02020603050405020304" pitchFamily="18" charset="0"/>
              </a:rPr>
              <a:t>Hücrede bulunan proteinleri parçalayarak aminoasitlere yıkılmasını sağlar. Böylece örnekteki </a:t>
            </a:r>
            <a:r>
              <a:rPr lang="tr-TR" dirty="0" err="1">
                <a:latin typeface="Calibri" panose="020F0502020204030204" pitchFamily="34" charset="0"/>
                <a:ea typeface="Calibri" panose="020F0502020204030204" pitchFamily="34" charset="0"/>
                <a:cs typeface="Times New Roman" panose="02020603050405020304" pitchFamily="18" charset="0"/>
              </a:rPr>
              <a:t>nükleaz</a:t>
            </a:r>
            <a:r>
              <a:rPr lang="tr-TR" dirty="0">
                <a:latin typeface="Calibri" panose="020F0502020204030204" pitchFamily="34" charset="0"/>
                <a:ea typeface="Calibri" panose="020F0502020204030204" pitchFamily="34" charset="0"/>
                <a:cs typeface="Times New Roman" panose="02020603050405020304" pitchFamily="18" charset="0"/>
              </a:rPr>
              <a:t> ve enzimlerin de parçalanmasını sağlamış olur. </a:t>
            </a:r>
          </a:p>
          <a:p>
            <a:pPr marL="342900" lvl="0" indent="-342900" algn="just">
              <a:lnSpc>
                <a:spcPct val="106000"/>
              </a:lnSpc>
              <a:spcAft>
                <a:spcPts val="0"/>
              </a:spcAft>
              <a:buFont typeface="Symbol" panose="05050102010706020507" pitchFamily="18" charset="2"/>
              <a:buChar char=""/>
            </a:pPr>
            <a:r>
              <a:rPr lang="tr-TR" b="1" dirty="0">
                <a:latin typeface="Calibri" panose="020F0502020204030204" pitchFamily="34" charset="0"/>
                <a:ea typeface="Calibri" panose="020F0502020204030204" pitchFamily="34" charset="0"/>
                <a:cs typeface="Times New Roman" panose="02020603050405020304" pitchFamily="18" charset="0"/>
              </a:rPr>
              <a:t>Kloroform: </a:t>
            </a:r>
            <a:r>
              <a:rPr lang="tr-TR" dirty="0">
                <a:latin typeface="Calibri" panose="020F0502020204030204" pitchFamily="34" charset="0"/>
                <a:ea typeface="Calibri" panose="020F0502020204030204" pitchFamily="34" charset="0"/>
                <a:cs typeface="Times New Roman" panose="02020603050405020304" pitchFamily="18" charset="0"/>
              </a:rPr>
              <a:t>Protein ve </a:t>
            </a:r>
            <a:r>
              <a:rPr lang="tr-TR" dirty="0" err="1">
                <a:latin typeface="Calibri" panose="020F0502020204030204" pitchFamily="34" charset="0"/>
                <a:ea typeface="Calibri" panose="020F0502020204030204" pitchFamily="34" charset="0"/>
                <a:cs typeface="Times New Roman" panose="02020603050405020304" pitchFamily="18" charset="0"/>
              </a:rPr>
              <a:t>lipidleri</a:t>
            </a:r>
            <a:r>
              <a:rPr lang="tr-TR" dirty="0">
                <a:latin typeface="Calibri" panose="020F0502020204030204" pitchFamily="34" charset="0"/>
                <a:ea typeface="Calibri" panose="020F0502020204030204" pitchFamily="34" charset="0"/>
                <a:cs typeface="Times New Roman" panose="02020603050405020304" pitchFamily="18" charset="0"/>
              </a:rPr>
              <a:t> </a:t>
            </a:r>
            <a:r>
              <a:rPr lang="tr-TR" dirty="0" err="1">
                <a:latin typeface="Calibri" panose="020F0502020204030204" pitchFamily="34" charset="0"/>
                <a:ea typeface="Calibri" panose="020F0502020204030204" pitchFamily="34" charset="0"/>
                <a:cs typeface="Times New Roman" panose="02020603050405020304" pitchFamily="18" charset="0"/>
              </a:rPr>
              <a:t>denatüre</a:t>
            </a:r>
            <a:r>
              <a:rPr lang="tr-TR" dirty="0">
                <a:latin typeface="Calibri" panose="020F0502020204030204" pitchFamily="34" charset="0"/>
                <a:ea typeface="Calibri" panose="020F0502020204030204" pitchFamily="34" charset="0"/>
                <a:cs typeface="Times New Roman" panose="02020603050405020304" pitchFamily="18" charset="0"/>
              </a:rPr>
              <a:t> ederek </a:t>
            </a:r>
            <a:r>
              <a:rPr lang="tr-TR" dirty="0" err="1">
                <a:latin typeface="Calibri" panose="020F0502020204030204" pitchFamily="34" charset="0"/>
                <a:ea typeface="Calibri" panose="020F0502020204030204" pitchFamily="34" charset="0"/>
                <a:cs typeface="Times New Roman" panose="02020603050405020304" pitchFamily="18" charset="0"/>
              </a:rPr>
              <a:t>fenol’ün</a:t>
            </a:r>
            <a:r>
              <a:rPr lang="tr-TR" dirty="0">
                <a:latin typeface="Calibri" panose="020F0502020204030204" pitchFamily="34" charset="0"/>
                <a:ea typeface="Calibri" panose="020F0502020204030204" pitchFamily="34" charset="0"/>
                <a:cs typeface="Times New Roman" panose="02020603050405020304" pitchFamily="18" charset="0"/>
              </a:rPr>
              <a:t> etkinliğini artırır. Böylece </a:t>
            </a:r>
            <a:r>
              <a:rPr lang="tr-TR" dirty="0" err="1">
                <a:latin typeface="Calibri" panose="020F0502020204030204" pitchFamily="34" charset="0"/>
                <a:ea typeface="Calibri" panose="020F0502020204030204" pitchFamily="34" charset="0"/>
                <a:cs typeface="Times New Roman" panose="02020603050405020304" pitchFamily="18" charset="0"/>
              </a:rPr>
              <a:t>denatüre</a:t>
            </a:r>
            <a:r>
              <a:rPr lang="tr-TR" dirty="0">
                <a:latin typeface="Calibri" panose="020F0502020204030204" pitchFamily="34" charset="0"/>
                <a:ea typeface="Calibri" panose="020F0502020204030204" pitchFamily="34" charset="0"/>
                <a:cs typeface="Times New Roman" panose="02020603050405020304" pitchFamily="18" charset="0"/>
              </a:rPr>
              <a:t> olmuş proteinler fenol ile birlikte organik fazda kalırken, nükleik asitler kloroform ile birlikte sulu faz oluşturur.</a:t>
            </a:r>
          </a:p>
          <a:p>
            <a:pPr marL="342900" lvl="0" indent="-342900" algn="just">
              <a:lnSpc>
                <a:spcPct val="106000"/>
              </a:lnSpc>
              <a:spcAft>
                <a:spcPts val="0"/>
              </a:spcAft>
              <a:buFont typeface="Symbol" panose="05050102010706020507" pitchFamily="18" charset="2"/>
              <a:buChar char=""/>
            </a:pPr>
            <a:r>
              <a:rPr lang="tr-TR" b="1" dirty="0">
                <a:latin typeface="Calibri" panose="020F0502020204030204" pitchFamily="34" charset="0"/>
                <a:ea typeface="Calibri" panose="020F0502020204030204" pitchFamily="34" charset="0"/>
                <a:cs typeface="Times New Roman" panose="02020603050405020304" pitchFamily="18" charset="0"/>
              </a:rPr>
              <a:t>Fenol: </a:t>
            </a:r>
            <a:r>
              <a:rPr lang="tr-TR" dirty="0">
                <a:latin typeface="Calibri" panose="020F0502020204030204" pitchFamily="34" charset="0"/>
                <a:ea typeface="Calibri" panose="020F0502020204030204" pitchFamily="34" charset="0"/>
                <a:cs typeface="Times New Roman" panose="02020603050405020304" pitchFamily="18" charset="0"/>
              </a:rPr>
              <a:t>Proteinleri </a:t>
            </a:r>
            <a:r>
              <a:rPr lang="tr-TR" dirty="0" err="1">
                <a:latin typeface="Calibri" panose="020F0502020204030204" pitchFamily="34" charset="0"/>
                <a:ea typeface="Calibri" panose="020F0502020204030204" pitchFamily="34" charset="0"/>
                <a:cs typeface="Times New Roman" panose="02020603050405020304" pitchFamily="18" charset="0"/>
              </a:rPr>
              <a:t>denatüre</a:t>
            </a:r>
            <a:r>
              <a:rPr lang="tr-TR" dirty="0">
                <a:latin typeface="Calibri" panose="020F0502020204030204" pitchFamily="34" charset="0"/>
                <a:ea typeface="Calibri" panose="020F0502020204030204" pitchFamily="34" charset="0"/>
                <a:cs typeface="Times New Roman" panose="02020603050405020304" pitchFamily="18" charset="0"/>
              </a:rPr>
              <a:t>(yapısını bozmak) eder.</a:t>
            </a:r>
          </a:p>
          <a:p>
            <a:pPr marL="342900" lvl="0" indent="-342900" algn="just">
              <a:lnSpc>
                <a:spcPct val="106000"/>
              </a:lnSpc>
              <a:spcAft>
                <a:spcPts val="0"/>
              </a:spcAft>
              <a:buFont typeface="Symbol" panose="05050102010706020507" pitchFamily="18" charset="2"/>
              <a:buChar char=""/>
            </a:pPr>
            <a:r>
              <a:rPr lang="tr-TR" b="1" dirty="0" err="1">
                <a:latin typeface="Calibri" panose="020F0502020204030204" pitchFamily="34" charset="0"/>
                <a:ea typeface="Calibri" panose="020F0502020204030204" pitchFamily="34" charset="0"/>
                <a:cs typeface="Times New Roman" panose="02020603050405020304" pitchFamily="18" charset="0"/>
              </a:rPr>
              <a:t>İzoamilalkol</a:t>
            </a:r>
            <a:r>
              <a:rPr lang="tr-TR" b="1" dirty="0">
                <a:latin typeface="Calibri" panose="020F0502020204030204" pitchFamily="34" charset="0"/>
                <a:ea typeface="Calibri" panose="020F0502020204030204" pitchFamily="34" charset="0"/>
                <a:cs typeface="Times New Roman" panose="02020603050405020304" pitchFamily="18" charset="0"/>
              </a:rPr>
              <a:t>:</a:t>
            </a:r>
            <a:r>
              <a:rPr lang="tr-TR" dirty="0">
                <a:latin typeface="Calibri" panose="020F0502020204030204" pitchFamily="34" charset="0"/>
                <a:ea typeface="Calibri" panose="020F0502020204030204" pitchFamily="34" charset="0"/>
                <a:cs typeface="Times New Roman" panose="02020603050405020304" pitchFamily="18" charset="0"/>
              </a:rPr>
              <a:t> Fenol-</a:t>
            </a:r>
            <a:r>
              <a:rPr lang="tr-TR" dirty="0" err="1">
                <a:latin typeface="Calibri" panose="020F0502020204030204" pitchFamily="34" charset="0"/>
                <a:ea typeface="Calibri" panose="020F0502020204030204" pitchFamily="34" charset="0"/>
                <a:cs typeface="Times New Roman" panose="02020603050405020304" pitchFamily="18" charset="0"/>
              </a:rPr>
              <a:t>klorform</a:t>
            </a:r>
            <a:r>
              <a:rPr lang="tr-TR" dirty="0">
                <a:latin typeface="Calibri" panose="020F0502020204030204" pitchFamily="34" charset="0"/>
                <a:ea typeface="Calibri" panose="020F0502020204030204" pitchFamily="34" charset="0"/>
                <a:cs typeface="Times New Roman" panose="02020603050405020304" pitchFamily="18" charset="0"/>
              </a:rPr>
              <a:t> arasında köpürmeyi önler.</a:t>
            </a:r>
          </a:p>
          <a:p>
            <a:pPr marL="342900" lvl="0" indent="-342900" algn="just">
              <a:lnSpc>
                <a:spcPct val="106000"/>
              </a:lnSpc>
              <a:spcAft>
                <a:spcPts val="0"/>
              </a:spcAft>
              <a:buFont typeface="Symbol" panose="05050102010706020507" pitchFamily="18" charset="2"/>
              <a:buChar char=""/>
            </a:pPr>
            <a:r>
              <a:rPr lang="tr-TR" b="1" dirty="0">
                <a:latin typeface="Calibri" panose="020F0502020204030204" pitchFamily="34" charset="0"/>
                <a:ea typeface="Calibri" panose="020F0502020204030204" pitchFamily="34" charset="0"/>
                <a:cs typeface="Times New Roman" panose="02020603050405020304" pitchFamily="18" charset="0"/>
              </a:rPr>
              <a:t>EDTA: </a:t>
            </a:r>
            <a:r>
              <a:rPr lang="tr-TR" dirty="0" err="1">
                <a:latin typeface="Calibri" panose="020F0502020204030204" pitchFamily="34" charset="0"/>
                <a:ea typeface="Calibri" panose="020F0502020204030204" pitchFamily="34" charset="0"/>
                <a:cs typeface="Times New Roman" panose="02020603050405020304" pitchFamily="18" charset="0"/>
              </a:rPr>
              <a:t>Divalent</a:t>
            </a:r>
            <a:r>
              <a:rPr lang="tr-TR" dirty="0">
                <a:latin typeface="Calibri" panose="020F0502020204030204" pitchFamily="34" charset="0"/>
                <a:ea typeface="Calibri" panose="020F0502020204030204" pitchFamily="34" charset="0"/>
                <a:cs typeface="Times New Roman" panose="02020603050405020304" pitchFamily="18" charset="0"/>
              </a:rPr>
              <a:t> katyonları (Mg+2, Ca+2 vs.) tutan bir ajandır. Bu katyonlar genellikle DNA, RNA’da moleküler işlemleri gerçekleştiren enzimlerin </a:t>
            </a:r>
            <a:r>
              <a:rPr lang="tr-TR" dirty="0" err="1">
                <a:latin typeface="Calibri" panose="020F0502020204030204" pitchFamily="34" charset="0"/>
                <a:ea typeface="Calibri" panose="020F0502020204030204" pitchFamily="34" charset="0"/>
                <a:cs typeface="Times New Roman" panose="02020603050405020304" pitchFamily="18" charset="0"/>
              </a:rPr>
              <a:t>kofaktörü</a:t>
            </a:r>
            <a:r>
              <a:rPr lang="tr-TR" dirty="0">
                <a:latin typeface="Calibri" panose="020F0502020204030204" pitchFamily="34" charset="0"/>
                <a:ea typeface="Calibri" panose="020F0502020204030204" pitchFamily="34" charset="0"/>
                <a:cs typeface="Times New Roman" panose="02020603050405020304" pitchFamily="18" charset="0"/>
              </a:rPr>
              <a:t> olarak görev alırlar (</a:t>
            </a:r>
            <a:r>
              <a:rPr lang="tr-TR" dirty="0" err="1">
                <a:latin typeface="Calibri" panose="020F0502020204030204" pitchFamily="34" charset="0"/>
                <a:ea typeface="Calibri" panose="020F0502020204030204" pitchFamily="34" charset="0"/>
                <a:cs typeface="Times New Roman" panose="02020603050405020304" pitchFamily="18" charset="0"/>
              </a:rPr>
              <a:t>Örn</a:t>
            </a:r>
            <a:r>
              <a:rPr lang="tr-TR" dirty="0">
                <a:latin typeface="Calibri" panose="020F0502020204030204" pitchFamily="34" charset="0"/>
                <a:ea typeface="Calibri" panose="020F0502020204030204" pitchFamily="34" charset="0"/>
                <a:cs typeface="Times New Roman" panose="02020603050405020304" pitchFamily="18" charset="0"/>
              </a:rPr>
              <a:t> </a:t>
            </a:r>
            <a:r>
              <a:rPr lang="tr-TR" dirty="0" err="1">
                <a:latin typeface="Calibri" panose="020F0502020204030204" pitchFamily="34" charset="0"/>
                <a:ea typeface="Calibri" panose="020F0502020204030204" pitchFamily="34" charset="0"/>
                <a:cs typeface="Times New Roman" panose="02020603050405020304" pitchFamily="18" charset="0"/>
              </a:rPr>
              <a:t>DNaz:DNA’yı</a:t>
            </a:r>
            <a:r>
              <a:rPr lang="tr-TR" dirty="0">
                <a:latin typeface="Calibri" panose="020F0502020204030204" pitchFamily="34" charset="0"/>
                <a:ea typeface="Calibri" panose="020F0502020204030204" pitchFamily="34" charset="0"/>
                <a:cs typeface="Times New Roman" panose="02020603050405020304" pitchFamily="18" charset="0"/>
              </a:rPr>
              <a:t> parçalayan enzim). EDTA bu katyonların kendisine bağlanmasını sağladığı için bu enzimler çalışamaz.</a:t>
            </a:r>
          </a:p>
          <a:p>
            <a:pPr marL="342900" indent="-342900" algn="just">
              <a:lnSpc>
                <a:spcPct val="106000"/>
              </a:lnSpc>
              <a:buFont typeface="Symbol" panose="05050102010706020507" pitchFamily="18" charset="2"/>
              <a:buChar char=""/>
            </a:pPr>
            <a:r>
              <a:rPr lang="tr-TR" b="1" dirty="0" err="1">
                <a:latin typeface="Calibri" panose="020F0502020204030204" pitchFamily="34" charset="0"/>
                <a:ea typeface="Calibri" panose="020F0502020204030204" pitchFamily="34" charset="0"/>
                <a:cs typeface="Times New Roman" panose="02020603050405020304" pitchFamily="18" charset="0"/>
              </a:rPr>
              <a:t>İzopropanol</a:t>
            </a:r>
            <a:r>
              <a:rPr lang="tr-TR" b="1" dirty="0">
                <a:latin typeface="Calibri" panose="020F0502020204030204" pitchFamily="34" charset="0"/>
                <a:ea typeface="Calibri" panose="020F0502020204030204" pitchFamily="34" charset="0"/>
                <a:cs typeface="Times New Roman" panose="02020603050405020304" pitchFamily="18" charset="0"/>
              </a:rPr>
              <a:t>: </a:t>
            </a:r>
            <a:r>
              <a:rPr lang="tr-TR" dirty="0">
                <a:latin typeface="Calibri" panose="020F0502020204030204" pitchFamily="34" charset="0"/>
                <a:ea typeface="Calibri" panose="020F0502020204030204" pitchFamily="34" charset="0"/>
                <a:cs typeface="Times New Roman" panose="02020603050405020304" pitchFamily="18" charset="0"/>
              </a:rPr>
              <a:t>DNA’nın çöktürülmesi için etanol yerine kullanılır. DNA, etanol ve </a:t>
            </a:r>
            <a:r>
              <a:rPr lang="tr-TR" dirty="0" err="1">
                <a:latin typeface="Calibri" panose="020F0502020204030204" pitchFamily="34" charset="0"/>
                <a:ea typeface="Calibri" panose="020F0502020204030204" pitchFamily="34" charset="0"/>
                <a:cs typeface="Times New Roman" panose="02020603050405020304" pitchFamily="18" charset="0"/>
              </a:rPr>
              <a:t>izopropanolde</a:t>
            </a:r>
            <a:r>
              <a:rPr lang="tr-TR" dirty="0">
                <a:latin typeface="Calibri" panose="020F0502020204030204" pitchFamily="34" charset="0"/>
                <a:ea typeface="Calibri" panose="020F0502020204030204" pitchFamily="34" charset="0"/>
                <a:cs typeface="Times New Roman" panose="02020603050405020304" pitchFamily="18" charset="0"/>
              </a:rPr>
              <a:t> çözünmediğinden, alkol ilavesi ve ardından </a:t>
            </a:r>
            <a:r>
              <a:rPr lang="tr-TR" dirty="0" err="1">
                <a:latin typeface="Calibri" panose="020F0502020204030204" pitchFamily="34" charset="0"/>
                <a:ea typeface="Calibri" panose="020F0502020204030204" pitchFamily="34" charset="0"/>
                <a:cs typeface="Times New Roman" panose="02020603050405020304" pitchFamily="18" charset="0"/>
              </a:rPr>
              <a:t>santrifüjleme</a:t>
            </a:r>
            <a:r>
              <a:rPr lang="tr-TR" dirty="0">
                <a:latin typeface="Calibri" panose="020F0502020204030204" pitchFamily="34" charset="0"/>
                <a:ea typeface="Calibri" panose="020F0502020204030204" pitchFamily="34" charset="0"/>
                <a:cs typeface="Times New Roman" panose="02020603050405020304" pitchFamily="18" charset="0"/>
              </a:rPr>
              <a:t> ile çözelti içerisindeki DNA proteinlerden ayrılarak dibe çöker. Numunedeki DNA konsantrasyonu ağır olduğunda, etanol ilavesi hemen beyaz bir çökeltinin oluşmasına neden olur.</a:t>
            </a:r>
          </a:p>
          <a:p>
            <a:pPr marL="342900" lvl="0" indent="-342900" algn="just">
              <a:lnSpc>
                <a:spcPct val="106000"/>
              </a:lnSpc>
              <a:spcAft>
                <a:spcPts val="800"/>
              </a:spcAft>
              <a:buFont typeface="Symbol" panose="05050102010706020507" pitchFamily="18" charset="2"/>
              <a:buChar char=""/>
            </a:pPr>
            <a:r>
              <a:rPr lang="tr-TR" b="1" dirty="0">
                <a:latin typeface="Calibri" panose="020F0502020204030204" pitchFamily="34" charset="0"/>
                <a:ea typeface="Calibri" panose="020F0502020204030204" pitchFamily="34" charset="0"/>
                <a:cs typeface="Times New Roman" panose="02020603050405020304" pitchFamily="18" charset="0"/>
              </a:rPr>
              <a:t>Etanol: </a:t>
            </a:r>
            <a:r>
              <a:rPr lang="tr-TR" dirty="0">
                <a:latin typeface="Calibri" panose="020F0502020204030204" pitchFamily="34" charset="0"/>
                <a:ea typeface="Calibri" panose="020F0502020204030204" pitchFamily="34" charset="0"/>
                <a:cs typeface="Times New Roman" panose="02020603050405020304" pitchFamily="18" charset="0"/>
              </a:rPr>
              <a:t>DNA alkolde çözünmediği için</a:t>
            </a:r>
            <a:r>
              <a:rPr lang="tr-TR" b="1" dirty="0">
                <a:latin typeface="Calibri" panose="020F0502020204030204" pitchFamily="34" charset="0"/>
                <a:ea typeface="Calibri" panose="020F0502020204030204" pitchFamily="34" charset="0"/>
                <a:cs typeface="Times New Roman" panose="02020603050405020304" pitchFamily="18" charset="0"/>
              </a:rPr>
              <a:t> </a:t>
            </a:r>
            <a:r>
              <a:rPr lang="tr-TR" dirty="0">
                <a:latin typeface="Calibri" panose="020F0502020204030204" pitchFamily="34" charset="0"/>
                <a:ea typeface="Calibri" panose="020F0502020204030204" pitchFamily="34" charset="0"/>
                <a:cs typeface="Times New Roman" panose="02020603050405020304" pitchFamily="18" charset="0"/>
              </a:rPr>
              <a:t>beyaz bir çökelti (</a:t>
            </a:r>
            <a:r>
              <a:rPr lang="tr-TR" dirty="0" err="1">
                <a:latin typeface="Calibri" panose="020F0502020204030204" pitchFamily="34" charset="0"/>
                <a:ea typeface="Calibri" panose="020F0502020204030204" pitchFamily="34" charset="0"/>
                <a:cs typeface="Times New Roman" panose="02020603050405020304" pitchFamily="18" charset="0"/>
              </a:rPr>
              <a:t>pellet</a:t>
            </a:r>
            <a:r>
              <a:rPr lang="tr-TR" dirty="0">
                <a:latin typeface="Calibri" panose="020F0502020204030204" pitchFamily="34" charset="0"/>
                <a:ea typeface="Calibri" panose="020F0502020204030204" pitchFamily="34" charset="0"/>
                <a:cs typeface="Times New Roman" panose="02020603050405020304" pitchFamily="18" charset="0"/>
              </a:rPr>
              <a:t>) olarak dibe çökmesini sağlar.</a:t>
            </a:r>
            <a:endParaRPr lang="tr-TR"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38480569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Resim 3">
            <a:extLst>
              <a:ext uri="{FF2B5EF4-FFF2-40B4-BE49-F238E27FC236}">
                <a16:creationId xmlns:a16="http://schemas.microsoft.com/office/drawing/2014/main" id="{E065A40E-DBAB-456A-A0FD-DDCDC4304707}"/>
              </a:ext>
            </a:extLst>
          </p:cNvPr>
          <p:cNvPicPr>
            <a:picLocks noChangeAspect="1"/>
          </p:cNvPicPr>
          <p:nvPr/>
        </p:nvPicPr>
        <p:blipFill rotWithShape="1">
          <a:blip r:embed="rId2"/>
          <a:srcRect l="18345" t="16804" r="20270" b="17523"/>
          <a:stretch/>
        </p:blipFill>
        <p:spPr>
          <a:xfrm>
            <a:off x="1493284" y="720970"/>
            <a:ext cx="9004202" cy="5416060"/>
          </a:xfrm>
          <a:prstGeom prst="rect">
            <a:avLst/>
          </a:prstGeom>
        </p:spPr>
      </p:pic>
    </p:spTree>
    <p:extLst>
      <p:ext uri="{BB962C8B-B14F-4D97-AF65-F5344CB8AC3E}">
        <p14:creationId xmlns:p14="http://schemas.microsoft.com/office/powerpoint/2010/main" val="21233373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Resim 3">
            <a:extLst>
              <a:ext uri="{FF2B5EF4-FFF2-40B4-BE49-F238E27FC236}">
                <a16:creationId xmlns:a16="http://schemas.microsoft.com/office/drawing/2014/main" id="{84771AB2-2BAC-424D-BCEC-32B870871BF2}"/>
              </a:ext>
            </a:extLst>
          </p:cNvPr>
          <p:cNvPicPr>
            <a:picLocks noChangeAspect="1"/>
          </p:cNvPicPr>
          <p:nvPr/>
        </p:nvPicPr>
        <p:blipFill rotWithShape="1">
          <a:blip r:embed="rId2"/>
          <a:srcRect l="20884" t="10442" r="22809" b="17728"/>
          <a:stretch/>
        </p:blipFill>
        <p:spPr>
          <a:xfrm>
            <a:off x="1336431" y="243503"/>
            <a:ext cx="8882982" cy="6370993"/>
          </a:xfrm>
          <a:prstGeom prst="rect">
            <a:avLst/>
          </a:prstGeom>
        </p:spPr>
      </p:pic>
    </p:spTree>
    <p:extLst>
      <p:ext uri="{BB962C8B-B14F-4D97-AF65-F5344CB8AC3E}">
        <p14:creationId xmlns:p14="http://schemas.microsoft.com/office/powerpoint/2010/main" val="76504486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Resim 3">
            <a:extLst>
              <a:ext uri="{FF2B5EF4-FFF2-40B4-BE49-F238E27FC236}">
                <a16:creationId xmlns:a16="http://schemas.microsoft.com/office/drawing/2014/main" id="{3D898D8C-EEE6-4E4F-8CEB-D9F30842A409}"/>
              </a:ext>
            </a:extLst>
          </p:cNvPr>
          <p:cNvPicPr>
            <a:picLocks noChangeAspect="1"/>
          </p:cNvPicPr>
          <p:nvPr/>
        </p:nvPicPr>
        <p:blipFill rotWithShape="1">
          <a:blip r:embed="rId2"/>
          <a:srcRect l="17885" t="9416" r="19577" b="12802"/>
          <a:stretch/>
        </p:blipFill>
        <p:spPr>
          <a:xfrm>
            <a:off x="651803" y="0"/>
            <a:ext cx="10888393" cy="6858000"/>
          </a:xfrm>
          <a:prstGeom prst="rect">
            <a:avLst/>
          </a:prstGeom>
        </p:spPr>
      </p:pic>
    </p:spTree>
    <p:extLst>
      <p:ext uri="{BB962C8B-B14F-4D97-AF65-F5344CB8AC3E}">
        <p14:creationId xmlns:p14="http://schemas.microsoft.com/office/powerpoint/2010/main" val="425631753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80A76FAC-AF35-42D3-89C5-023455DB37A5}"/>
              </a:ext>
            </a:extLst>
          </p:cNvPr>
          <p:cNvSpPr>
            <a:spLocks noGrp="1"/>
          </p:cNvSpPr>
          <p:nvPr>
            <p:ph idx="1"/>
          </p:nvPr>
        </p:nvSpPr>
        <p:spPr>
          <a:xfrm>
            <a:off x="612913" y="685938"/>
            <a:ext cx="10515600" cy="4787210"/>
          </a:xfrm>
        </p:spPr>
        <p:txBody>
          <a:bodyPr>
            <a:normAutofit fontScale="92500" lnSpcReduction="10000"/>
          </a:bodyPr>
          <a:lstStyle/>
          <a:p>
            <a:pPr marL="0" indent="0" algn="ctr">
              <a:buNone/>
            </a:pPr>
            <a:r>
              <a:rPr lang="tr-TR" sz="1800" b="1" u="sng" dirty="0"/>
              <a:t>YAPRAKTAN DNA İZOLASYONUN TEMEL PROSEDÜRÜ</a:t>
            </a:r>
          </a:p>
          <a:p>
            <a:pPr marL="0" indent="0">
              <a:buNone/>
            </a:pPr>
            <a:endParaRPr lang="tr-TR" sz="1800" dirty="0"/>
          </a:p>
          <a:p>
            <a:pPr marL="342900" indent="-342900" algn="just">
              <a:buAutoNum type="arabicParenR"/>
            </a:pPr>
            <a:r>
              <a:rPr lang="tr-TR" sz="1800" dirty="0"/>
              <a:t>0,3gr yaprak kesilip havanda 1500ml CTAB +10 µl beta-</a:t>
            </a:r>
            <a:r>
              <a:rPr lang="tr-TR" sz="1800" dirty="0" err="1"/>
              <a:t>merkaptoetanol</a:t>
            </a:r>
            <a:r>
              <a:rPr lang="tr-TR" sz="1800" dirty="0"/>
              <a:t> (</a:t>
            </a:r>
            <a:r>
              <a:rPr lang="tr-TR" sz="1800" dirty="0" err="1"/>
              <a:t>Liziz</a:t>
            </a:r>
            <a:r>
              <a:rPr lang="tr-TR" sz="1800" dirty="0"/>
              <a:t> tamponu) ile iyice ezilir.</a:t>
            </a:r>
          </a:p>
          <a:p>
            <a:pPr marL="342900" indent="-342900" algn="just">
              <a:buAutoNum type="arabicParenR" startAt="2"/>
            </a:pPr>
            <a:r>
              <a:rPr lang="tr-TR" sz="1800" dirty="0"/>
              <a:t>1 saat 65°C’de </a:t>
            </a:r>
            <a:r>
              <a:rPr lang="tr-TR" sz="1800" dirty="0" err="1"/>
              <a:t>inkübe</a:t>
            </a:r>
            <a:r>
              <a:rPr lang="tr-TR" sz="1800" dirty="0"/>
              <a:t> edilir, 10dk aralıklarla </a:t>
            </a:r>
            <a:r>
              <a:rPr lang="tr-TR" sz="1800" dirty="0" err="1"/>
              <a:t>vortekslenir</a:t>
            </a:r>
            <a:r>
              <a:rPr lang="tr-TR" sz="1800" dirty="0"/>
              <a:t>.</a:t>
            </a:r>
          </a:p>
          <a:p>
            <a:pPr marL="342900" indent="-342900" algn="just">
              <a:buAutoNum type="arabicParenR" startAt="2"/>
            </a:pPr>
            <a:r>
              <a:rPr lang="tr-TR" sz="1800" dirty="0"/>
              <a:t>8000 </a:t>
            </a:r>
            <a:r>
              <a:rPr lang="tr-TR" sz="1800" dirty="0" err="1"/>
              <a:t>rpm’de</a:t>
            </a:r>
            <a:r>
              <a:rPr lang="tr-TR" sz="1800" dirty="0"/>
              <a:t> 5dk oda sıcaklığında santrifüj edilir.</a:t>
            </a:r>
          </a:p>
          <a:p>
            <a:pPr marL="342900" indent="-342900" algn="just">
              <a:buAutoNum type="arabicParenR" startAt="2"/>
            </a:pPr>
            <a:r>
              <a:rPr lang="tr-TR" sz="1800" dirty="0"/>
              <a:t>900 µl </a:t>
            </a:r>
            <a:r>
              <a:rPr lang="tr-TR" sz="1800" dirty="0" err="1"/>
              <a:t>süpernatant</a:t>
            </a:r>
            <a:r>
              <a:rPr lang="tr-TR" sz="1800" dirty="0"/>
              <a:t> alınıp yeni </a:t>
            </a:r>
            <a:r>
              <a:rPr lang="tr-TR" sz="1800" dirty="0" err="1"/>
              <a:t>ependorf</a:t>
            </a:r>
            <a:r>
              <a:rPr lang="tr-TR" sz="1800" dirty="0"/>
              <a:t> tüpe eklenir.</a:t>
            </a:r>
          </a:p>
          <a:p>
            <a:pPr marL="342900" indent="-342900" algn="just">
              <a:buAutoNum type="arabicParenR" startAt="2"/>
            </a:pPr>
            <a:r>
              <a:rPr lang="tr-TR" sz="1800" dirty="0"/>
              <a:t>900 µl Fenol-Kloroform-</a:t>
            </a:r>
            <a:r>
              <a:rPr lang="tr-TR" sz="1800" dirty="0" err="1"/>
              <a:t>İzoamilalkol</a:t>
            </a:r>
            <a:r>
              <a:rPr lang="tr-TR" sz="1800" dirty="0"/>
              <a:t> (24:24:1) ekleyip iyice </a:t>
            </a:r>
            <a:r>
              <a:rPr lang="tr-TR" sz="1800" dirty="0" err="1"/>
              <a:t>vortekslenir</a:t>
            </a:r>
            <a:r>
              <a:rPr lang="tr-TR" sz="1800" dirty="0"/>
              <a:t> (~1dk)</a:t>
            </a:r>
          </a:p>
          <a:p>
            <a:pPr marL="342900" indent="-342900" algn="just">
              <a:buAutoNum type="arabicParenR" startAt="2"/>
            </a:pPr>
            <a:r>
              <a:rPr lang="tr-TR" sz="1800" dirty="0"/>
              <a:t>13000rpm’de 10dk santrifüj yapılır.</a:t>
            </a:r>
          </a:p>
          <a:p>
            <a:pPr marL="342900" indent="-342900" algn="just">
              <a:buAutoNum type="arabicParenR" startAt="2"/>
            </a:pPr>
            <a:r>
              <a:rPr lang="tr-TR" sz="1800" dirty="0"/>
              <a:t>700 µl </a:t>
            </a:r>
            <a:r>
              <a:rPr lang="tr-TR" sz="1800" dirty="0" err="1"/>
              <a:t>süpernatant</a:t>
            </a:r>
            <a:r>
              <a:rPr lang="tr-TR" sz="1800" dirty="0"/>
              <a:t> alınır.</a:t>
            </a:r>
          </a:p>
          <a:p>
            <a:pPr marL="342900" indent="-342900" algn="just">
              <a:buAutoNum type="arabicParenR" startAt="2"/>
            </a:pPr>
            <a:r>
              <a:rPr lang="tr-TR" sz="1800" dirty="0"/>
              <a:t>Eş hacimde </a:t>
            </a:r>
            <a:r>
              <a:rPr lang="tr-TR" sz="1800" dirty="0" err="1"/>
              <a:t>isopropanal</a:t>
            </a:r>
            <a:r>
              <a:rPr lang="tr-TR" sz="1800" dirty="0"/>
              <a:t> eklenir ve alt-üst edilir.</a:t>
            </a:r>
          </a:p>
          <a:p>
            <a:pPr marL="342900" indent="-342900" algn="just">
              <a:buAutoNum type="arabicParenR" startAt="2"/>
            </a:pPr>
            <a:r>
              <a:rPr lang="tr-TR" sz="1800" dirty="0"/>
              <a:t>13000 </a:t>
            </a:r>
            <a:r>
              <a:rPr lang="tr-TR" sz="1800" dirty="0" err="1"/>
              <a:t>rpm’de</a:t>
            </a:r>
            <a:r>
              <a:rPr lang="tr-TR" sz="1800" dirty="0"/>
              <a:t> 10dk 4 °C’de santrifüj edilir.</a:t>
            </a:r>
          </a:p>
          <a:p>
            <a:pPr marL="342900" indent="-342900" algn="just">
              <a:buAutoNum type="arabicParenR" startAt="2"/>
            </a:pPr>
            <a:r>
              <a:rPr lang="tr-TR" sz="1800" dirty="0"/>
              <a:t>1000 µl  %70’lik etanol eklenir ve alkol dökülür.</a:t>
            </a:r>
          </a:p>
          <a:p>
            <a:pPr marL="342900" indent="-342900" algn="just">
              <a:buAutoNum type="arabicParenR" startAt="2"/>
            </a:pPr>
            <a:r>
              <a:rPr lang="tr-TR" sz="1800" dirty="0"/>
              <a:t>42  °C’de yaklaşık 30dk alkolün </a:t>
            </a:r>
            <a:r>
              <a:rPr lang="tr-TR" sz="1800" dirty="0" err="1"/>
              <a:t>oçması</a:t>
            </a:r>
            <a:r>
              <a:rPr lang="tr-TR" sz="1800" dirty="0"/>
              <a:t> sağlanır.</a:t>
            </a:r>
          </a:p>
          <a:p>
            <a:pPr marL="342900" indent="-342900" algn="just">
              <a:buAutoNum type="arabicParenR" startAt="2"/>
            </a:pPr>
            <a:r>
              <a:rPr lang="tr-TR" sz="1800" dirty="0"/>
              <a:t>50 µl </a:t>
            </a:r>
            <a:r>
              <a:rPr lang="tr-TR" sz="1800" dirty="0" err="1"/>
              <a:t>RNAaz</a:t>
            </a:r>
            <a:r>
              <a:rPr lang="tr-TR" sz="1800" dirty="0"/>
              <a:t> içeren su (dH2O) ile çözülür.</a:t>
            </a:r>
          </a:p>
          <a:p>
            <a:pPr marL="0" indent="0">
              <a:buNone/>
            </a:pPr>
            <a:endParaRPr lang="tr-TR" sz="1800" dirty="0"/>
          </a:p>
        </p:txBody>
      </p:sp>
      <p:pic>
        <p:nvPicPr>
          <p:cNvPr id="1026" name="Picture 2" descr="Centrifugation">
            <a:extLst>
              <a:ext uri="{FF2B5EF4-FFF2-40B4-BE49-F238E27FC236}">
                <a16:creationId xmlns:a16="http://schemas.microsoft.com/office/drawing/2014/main" id="{1D6B6D82-BDAA-453E-B928-D13360FCD03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39496" y="3523334"/>
            <a:ext cx="3745810" cy="281229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080505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907E3A35-76BB-451A-B065-7C220C013F45}"/>
              </a:ext>
            </a:extLst>
          </p:cNvPr>
          <p:cNvSpPr>
            <a:spLocks noGrp="1"/>
          </p:cNvSpPr>
          <p:nvPr>
            <p:ph idx="1"/>
          </p:nvPr>
        </p:nvSpPr>
        <p:spPr>
          <a:xfrm>
            <a:off x="838200" y="884721"/>
            <a:ext cx="10515600" cy="4351338"/>
          </a:xfrm>
        </p:spPr>
        <p:txBody>
          <a:bodyPr>
            <a:normAutofit/>
          </a:bodyPr>
          <a:lstStyle/>
          <a:p>
            <a:pPr marL="0" indent="0" algn="ctr">
              <a:buNone/>
            </a:pPr>
            <a:r>
              <a:rPr lang="tr-TR" dirty="0"/>
              <a:t>RNA VE DNA İZOLASYONUNDAKİ TEMEL FARKLILIKLAR:</a:t>
            </a:r>
          </a:p>
          <a:p>
            <a:pPr marL="0" indent="0" algn="just">
              <a:buNone/>
            </a:pPr>
            <a:endParaRPr lang="tr-TR" dirty="0"/>
          </a:p>
          <a:p>
            <a:pPr marL="0" indent="0" algn="just">
              <a:buNone/>
            </a:pPr>
            <a:r>
              <a:rPr lang="tr-TR" sz="2000" dirty="0"/>
              <a:t>DNA ve RNA izolasyonundaki temel farklılık </a:t>
            </a:r>
            <a:r>
              <a:rPr lang="tr-TR" sz="2000" dirty="0" err="1"/>
              <a:t>pH’tır</a:t>
            </a:r>
            <a:r>
              <a:rPr lang="tr-TR" sz="2000" dirty="0"/>
              <a:t>. DNA izolasyonundaki </a:t>
            </a:r>
            <a:r>
              <a:rPr lang="tr-TR" sz="2000" dirty="0" err="1"/>
              <a:t>pH</a:t>
            </a:r>
            <a:r>
              <a:rPr lang="tr-TR" sz="2000" dirty="0"/>
              <a:t> seviyesi 8 iken; RNA izolasyonundaki </a:t>
            </a:r>
            <a:r>
              <a:rPr lang="tr-TR" sz="2000" dirty="0" err="1"/>
              <a:t>pH</a:t>
            </a:r>
            <a:r>
              <a:rPr lang="tr-TR" sz="2000" dirty="0"/>
              <a:t> seviyesi 4.7’dir.</a:t>
            </a:r>
          </a:p>
          <a:p>
            <a:pPr marL="0" indent="0" algn="just">
              <a:buNone/>
            </a:pPr>
            <a:endParaRPr lang="tr-TR" sz="2000" dirty="0"/>
          </a:p>
          <a:p>
            <a:pPr marL="0" indent="0" algn="just">
              <a:buNone/>
            </a:pPr>
            <a:r>
              <a:rPr lang="tr-TR" sz="2000" dirty="0"/>
              <a:t>Yani DNA </a:t>
            </a:r>
            <a:r>
              <a:rPr lang="tr-TR" sz="2000" dirty="0" err="1"/>
              <a:t>izolayonu</a:t>
            </a:r>
            <a:r>
              <a:rPr lang="tr-TR" sz="2000" dirty="0"/>
              <a:t> alkalin ortamda olurken, RNA izolasyonu asidik </a:t>
            </a:r>
            <a:r>
              <a:rPr lang="tr-TR" sz="2000" dirty="0" err="1"/>
              <a:t>pH’da</a:t>
            </a:r>
            <a:r>
              <a:rPr lang="tr-TR" sz="2000" dirty="0"/>
              <a:t> gerçekleşir. </a:t>
            </a:r>
          </a:p>
          <a:p>
            <a:pPr marL="0" indent="0" algn="just">
              <a:buNone/>
            </a:pPr>
            <a:endParaRPr lang="tr-TR" sz="2000" dirty="0"/>
          </a:p>
          <a:p>
            <a:pPr marL="0" indent="0" algn="just">
              <a:buNone/>
            </a:pPr>
            <a:r>
              <a:rPr lang="tr-TR" sz="2000" dirty="0"/>
              <a:t>Alkalin </a:t>
            </a:r>
            <a:r>
              <a:rPr lang="tr-TR" sz="2000" dirty="0" err="1"/>
              <a:t>pH’da</a:t>
            </a:r>
            <a:r>
              <a:rPr lang="tr-TR" sz="2000" dirty="0"/>
              <a:t>, RNA’da bulunan </a:t>
            </a:r>
            <a:r>
              <a:rPr lang="tr-TR" sz="2000" dirty="0" err="1"/>
              <a:t>riboz</a:t>
            </a:r>
            <a:r>
              <a:rPr lang="tr-TR" sz="2000" dirty="0"/>
              <a:t> şekerin 2’OH grubu alkalin hidrolizine uğrar.</a:t>
            </a:r>
          </a:p>
          <a:p>
            <a:pPr marL="0" indent="0" algn="just">
              <a:buNone/>
            </a:pPr>
            <a:endParaRPr lang="tr-TR" sz="2000" dirty="0"/>
          </a:p>
          <a:p>
            <a:pPr marL="0" indent="0" algn="just">
              <a:buNone/>
            </a:pPr>
            <a:r>
              <a:rPr lang="tr-TR" sz="2000" dirty="0"/>
              <a:t>RNA izolasyonunda; </a:t>
            </a:r>
            <a:r>
              <a:rPr lang="tr-TR" sz="2000" dirty="0" err="1"/>
              <a:t>liziz</a:t>
            </a:r>
            <a:r>
              <a:rPr lang="tr-TR" sz="2000" dirty="0"/>
              <a:t> tamponu içerisinde </a:t>
            </a:r>
            <a:r>
              <a:rPr lang="tr-TR" sz="2000" b="1" dirty="0" err="1"/>
              <a:t>Guanidinium</a:t>
            </a:r>
            <a:r>
              <a:rPr lang="tr-TR" sz="2000" b="1" dirty="0"/>
              <a:t> </a:t>
            </a:r>
            <a:r>
              <a:rPr lang="tr-TR" sz="2000" b="1" dirty="0" err="1"/>
              <a:t>phenol</a:t>
            </a:r>
            <a:r>
              <a:rPr lang="tr-TR" sz="2000" b="1" dirty="0"/>
              <a:t> </a:t>
            </a:r>
            <a:r>
              <a:rPr lang="tr-TR" sz="2000" dirty="0"/>
              <a:t>kullanılır.</a:t>
            </a:r>
            <a:endParaRPr lang="en-GB" sz="2000" dirty="0"/>
          </a:p>
        </p:txBody>
      </p:sp>
    </p:spTree>
    <p:extLst>
      <p:ext uri="{BB962C8B-B14F-4D97-AF65-F5344CB8AC3E}">
        <p14:creationId xmlns:p14="http://schemas.microsoft.com/office/powerpoint/2010/main" val="212888693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RNA Extraction Without A Kit">
            <a:extLst>
              <a:ext uri="{FF2B5EF4-FFF2-40B4-BE49-F238E27FC236}">
                <a16:creationId xmlns:a16="http://schemas.microsoft.com/office/drawing/2014/main" id="{39F25AFC-1C2A-444F-BEFB-626895E160A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35609" y="1676451"/>
            <a:ext cx="10720780" cy="3770141"/>
          </a:xfrm>
          <a:prstGeom prst="rect">
            <a:avLst/>
          </a:prstGeom>
          <a:noFill/>
          <a:extLst>
            <a:ext uri="{909E8E84-426E-40DD-AFC4-6F175D3DCCD1}">
              <a14:hiddenFill xmlns:a14="http://schemas.microsoft.com/office/drawing/2010/main">
                <a:solidFill>
                  <a:srgbClr val="FFFFFF"/>
                </a:solidFill>
              </a14:hiddenFill>
            </a:ext>
          </a:extLst>
        </p:spPr>
      </p:pic>
      <p:sp>
        <p:nvSpPr>
          <p:cNvPr id="4" name="Metin kutusu 3">
            <a:extLst>
              <a:ext uri="{FF2B5EF4-FFF2-40B4-BE49-F238E27FC236}">
                <a16:creationId xmlns:a16="http://schemas.microsoft.com/office/drawing/2014/main" id="{68EA228F-1CB2-42B7-964E-4588B8787B9B}"/>
              </a:ext>
            </a:extLst>
          </p:cNvPr>
          <p:cNvSpPr txBox="1"/>
          <p:nvPr/>
        </p:nvSpPr>
        <p:spPr>
          <a:xfrm>
            <a:off x="5018043" y="728869"/>
            <a:ext cx="2155911" cy="461665"/>
          </a:xfrm>
          <a:prstGeom prst="rect">
            <a:avLst/>
          </a:prstGeom>
          <a:noFill/>
        </p:spPr>
        <p:txBody>
          <a:bodyPr wrap="none" rtlCol="0">
            <a:spAutoFit/>
          </a:bodyPr>
          <a:lstStyle/>
          <a:p>
            <a:r>
              <a:rPr lang="tr-TR" sz="2400" b="1" u="sng" dirty="0"/>
              <a:t>RNA izolasyonu</a:t>
            </a:r>
            <a:endParaRPr lang="en-GB" sz="2400" b="1" u="sng" dirty="0"/>
          </a:p>
        </p:txBody>
      </p:sp>
    </p:spTree>
    <p:extLst>
      <p:ext uri="{BB962C8B-B14F-4D97-AF65-F5344CB8AC3E}">
        <p14:creationId xmlns:p14="http://schemas.microsoft.com/office/powerpoint/2010/main" val="378031283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B8758E00-0541-49B3-8EB8-EA150A626AEB}"/>
              </a:ext>
            </a:extLst>
          </p:cNvPr>
          <p:cNvSpPr>
            <a:spLocks noGrp="1"/>
          </p:cNvSpPr>
          <p:nvPr>
            <p:ph idx="1"/>
          </p:nvPr>
        </p:nvSpPr>
        <p:spPr>
          <a:xfrm>
            <a:off x="3568146" y="316096"/>
            <a:ext cx="5492262" cy="717574"/>
          </a:xfrm>
        </p:spPr>
        <p:txBody>
          <a:bodyPr/>
          <a:lstStyle/>
          <a:p>
            <a:pPr marL="0" indent="0" algn="just">
              <a:buNone/>
            </a:pPr>
            <a:r>
              <a:rPr lang="tr-TR" u="sng" dirty="0" err="1"/>
              <a:t>Membran</a:t>
            </a:r>
            <a:r>
              <a:rPr lang="tr-TR" u="sng" dirty="0"/>
              <a:t> (filtre) Temelli İzolasyon</a:t>
            </a:r>
          </a:p>
          <a:p>
            <a:pPr marL="0" indent="0" algn="just">
              <a:buNone/>
            </a:pPr>
            <a:endParaRPr lang="en-GB" u="sng" dirty="0"/>
          </a:p>
        </p:txBody>
      </p:sp>
      <p:pic>
        <p:nvPicPr>
          <p:cNvPr id="4" name="Resim 3">
            <a:extLst>
              <a:ext uri="{FF2B5EF4-FFF2-40B4-BE49-F238E27FC236}">
                <a16:creationId xmlns:a16="http://schemas.microsoft.com/office/drawing/2014/main" id="{7EE6ADF5-2A33-41E3-AFF0-C811D6608DB5}"/>
              </a:ext>
            </a:extLst>
          </p:cNvPr>
          <p:cNvPicPr>
            <a:picLocks noChangeAspect="1"/>
          </p:cNvPicPr>
          <p:nvPr/>
        </p:nvPicPr>
        <p:blipFill>
          <a:blip r:embed="rId2"/>
          <a:stretch>
            <a:fillRect/>
          </a:stretch>
        </p:blipFill>
        <p:spPr>
          <a:xfrm>
            <a:off x="528380" y="2106693"/>
            <a:ext cx="1810609" cy="4548649"/>
          </a:xfrm>
          <a:prstGeom prst="rect">
            <a:avLst/>
          </a:prstGeom>
        </p:spPr>
      </p:pic>
      <p:sp>
        <p:nvSpPr>
          <p:cNvPr id="5" name="Metin kutusu 4">
            <a:extLst>
              <a:ext uri="{FF2B5EF4-FFF2-40B4-BE49-F238E27FC236}">
                <a16:creationId xmlns:a16="http://schemas.microsoft.com/office/drawing/2014/main" id="{B34BAB37-0207-475D-B39E-05468EDBC7CE}"/>
              </a:ext>
            </a:extLst>
          </p:cNvPr>
          <p:cNvSpPr txBox="1"/>
          <p:nvPr/>
        </p:nvSpPr>
        <p:spPr>
          <a:xfrm>
            <a:off x="309315" y="906364"/>
            <a:ext cx="2674386" cy="1200329"/>
          </a:xfrm>
          <a:prstGeom prst="rect">
            <a:avLst/>
          </a:prstGeom>
          <a:noFill/>
        </p:spPr>
        <p:txBody>
          <a:bodyPr wrap="none" rtlCol="0">
            <a:spAutoFit/>
          </a:bodyPr>
          <a:lstStyle/>
          <a:p>
            <a:pPr algn="just"/>
            <a:r>
              <a:rPr lang="tr-TR" dirty="0" err="1"/>
              <a:t>Membran</a:t>
            </a:r>
            <a:r>
              <a:rPr lang="tr-TR" dirty="0"/>
              <a:t>(kit/filtre) nedir?</a:t>
            </a:r>
          </a:p>
          <a:p>
            <a:pPr algn="just"/>
            <a:r>
              <a:rPr lang="tr-TR" dirty="0"/>
              <a:t>Nasıl DNA izole edilir?</a:t>
            </a:r>
          </a:p>
          <a:p>
            <a:pPr algn="just"/>
            <a:endParaRPr lang="tr-TR" dirty="0"/>
          </a:p>
          <a:p>
            <a:pPr algn="just"/>
            <a:endParaRPr lang="en-GB" dirty="0"/>
          </a:p>
        </p:txBody>
      </p:sp>
      <p:pic>
        <p:nvPicPr>
          <p:cNvPr id="3074" name="Picture 2" descr="Genomik Dna İzolasyon Ekstraksiyon Kiti Parafin Gömülü Doku - Buy Parafin  Gömülü Doku,Genomik Dna Izolasyonu,Ekstraksiyon Kiti Product on Alibaba.com">
            <a:extLst>
              <a:ext uri="{FF2B5EF4-FFF2-40B4-BE49-F238E27FC236}">
                <a16:creationId xmlns:a16="http://schemas.microsoft.com/office/drawing/2014/main" id="{FEE543E5-DF61-4091-A9BF-1188FA8CFBAF}"/>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52129" b="18169"/>
          <a:stretch/>
        </p:blipFill>
        <p:spPr bwMode="auto">
          <a:xfrm>
            <a:off x="3761073" y="1281943"/>
            <a:ext cx="8146417" cy="2419643"/>
          </a:xfrm>
          <a:prstGeom prst="rect">
            <a:avLst/>
          </a:prstGeom>
          <a:noFill/>
          <a:extLst>
            <a:ext uri="{909E8E84-426E-40DD-AFC4-6F175D3DCCD1}">
              <a14:hiddenFill xmlns:a14="http://schemas.microsoft.com/office/drawing/2010/main">
                <a:solidFill>
                  <a:srgbClr val="FFFFFF"/>
                </a:solidFill>
              </a14:hiddenFill>
            </a:ext>
          </a:extLst>
        </p:spPr>
      </p:pic>
      <p:sp>
        <p:nvSpPr>
          <p:cNvPr id="7" name="Metin kutusu 6">
            <a:extLst>
              <a:ext uri="{FF2B5EF4-FFF2-40B4-BE49-F238E27FC236}">
                <a16:creationId xmlns:a16="http://schemas.microsoft.com/office/drawing/2014/main" id="{47156A24-FEB8-44DE-9C2E-F7D829B8C276}"/>
              </a:ext>
            </a:extLst>
          </p:cNvPr>
          <p:cNvSpPr txBox="1"/>
          <p:nvPr/>
        </p:nvSpPr>
        <p:spPr>
          <a:xfrm>
            <a:off x="3945913" y="3429000"/>
            <a:ext cx="7835270" cy="2308324"/>
          </a:xfrm>
          <a:prstGeom prst="rect">
            <a:avLst/>
          </a:prstGeom>
          <a:noFill/>
        </p:spPr>
        <p:txBody>
          <a:bodyPr wrap="square" rtlCol="0">
            <a:spAutoFit/>
          </a:bodyPr>
          <a:lstStyle/>
          <a:p>
            <a:pPr algn="just"/>
            <a:r>
              <a:rPr lang="tr-TR" dirty="0"/>
              <a:t>Kit (filtre/</a:t>
            </a:r>
            <a:r>
              <a:rPr lang="tr-TR" dirty="0" err="1"/>
              <a:t>membran</a:t>
            </a:r>
            <a:r>
              <a:rPr lang="tr-TR" dirty="0"/>
              <a:t>) ile DNA izolasyon Sistemi, fenol/kloroform yöntemine dayalı bir sistemdir. </a:t>
            </a:r>
          </a:p>
          <a:p>
            <a:pPr algn="just"/>
            <a:r>
              <a:rPr lang="tr-TR" dirty="0"/>
              <a:t>Parçalayıcı enzim ile </a:t>
            </a:r>
            <a:r>
              <a:rPr lang="tr-TR" dirty="0" err="1"/>
              <a:t>inkübasyon</a:t>
            </a:r>
            <a:r>
              <a:rPr lang="tr-TR" dirty="0"/>
              <a:t> sonrasında fenol/kloroform ile bir araya getirilen DNA molekülleri, alkol ile proteinlerden ayrıştırılarak DNA </a:t>
            </a:r>
            <a:r>
              <a:rPr lang="tr-TR" dirty="0" err="1"/>
              <a:t>eldesi</a:t>
            </a:r>
            <a:r>
              <a:rPr lang="tr-TR" dirty="0"/>
              <a:t> tamamlanır.</a:t>
            </a:r>
          </a:p>
          <a:p>
            <a:pPr algn="just"/>
            <a:r>
              <a:rPr lang="tr-TR" dirty="0" err="1"/>
              <a:t>Membran</a:t>
            </a:r>
            <a:r>
              <a:rPr lang="tr-TR" dirty="0"/>
              <a:t> DNA molekülleri bağlandıktan sonra yıkamalar yapılarak ortam temizlenir. Ortam temizlendikten sonra </a:t>
            </a:r>
            <a:r>
              <a:rPr lang="tr-TR" dirty="0" err="1"/>
              <a:t>membranın</a:t>
            </a:r>
            <a:r>
              <a:rPr lang="tr-TR" dirty="0"/>
              <a:t> yükünü değiştiren solüsyon eklenip DNA’ların </a:t>
            </a:r>
            <a:r>
              <a:rPr lang="tr-TR" dirty="0" err="1"/>
              <a:t>membrandan</a:t>
            </a:r>
            <a:r>
              <a:rPr lang="tr-TR" dirty="0"/>
              <a:t> (filtreden) ayrılması sağlanır ve DNA izolasyonu tamamlanır.</a:t>
            </a:r>
          </a:p>
        </p:txBody>
      </p:sp>
    </p:spTree>
    <p:extLst>
      <p:ext uri="{BB962C8B-B14F-4D97-AF65-F5344CB8AC3E}">
        <p14:creationId xmlns:p14="http://schemas.microsoft.com/office/powerpoint/2010/main" val="69690022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D55CA618-78A6-47F6-B865-E9315164FB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2" name="Group 11">
            <a:extLst>
              <a:ext uri="{FF2B5EF4-FFF2-40B4-BE49-F238E27FC236}">
                <a16:creationId xmlns:a16="http://schemas.microsoft.com/office/drawing/2014/main" id="{B83D307E-DF68-43F8-97CE-0AAE950A712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271255" y="-1"/>
            <a:ext cx="7649490" cy="5728133"/>
            <a:chOff x="329184" y="1"/>
            <a:chExt cx="524256" cy="5728133"/>
          </a:xfrm>
        </p:grpSpPr>
        <p:cxnSp>
          <p:nvCxnSpPr>
            <p:cNvPr id="13" name="Straight Connector 12">
              <a:extLst>
                <a:ext uri="{FF2B5EF4-FFF2-40B4-BE49-F238E27FC236}">
                  <a16:creationId xmlns:a16="http://schemas.microsoft.com/office/drawing/2014/main" id="{5546E3D2-37BF-4528-9851-2B2F628234A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flipH="1">
              <a:off x="329184" y="5728134"/>
              <a:ext cx="523824" cy="0"/>
            </a:xfrm>
            <a:prstGeom prst="line">
              <a:avLst/>
            </a:prstGeom>
            <a:ln w="152400">
              <a:solidFill>
                <a:schemeClr val="accent4"/>
              </a:solidFill>
            </a:ln>
          </p:spPr>
          <p:style>
            <a:lnRef idx="1">
              <a:schemeClr val="accent1"/>
            </a:lnRef>
            <a:fillRef idx="0">
              <a:schemeClr val="accent1"/>
            </a:fillRef>
            <a:effectRef idx="0">
              <a:schemeClr val="accent1"/>
            </a:effectRef>
            <a:fontRef idx="minor">
              <a:schemeClr val="tx1"/>
            </a:fontRef>
          </p:style>
        </p:cxnSp>
        <p:sp>
          <p:nvSpPr>
            <p:cNvPr id="14" name="Rectangle 13">
              <a:extLst>
                <a:ext uri="{FF2B5EF4-FFF2-40B4-BE49-F238E27FC236}">
                  <a16:creationId xmlns:a16="http://schemas.microsoft.com/office/drawing/2014/main" id="{752A0C69-DC4E-4FC0-843C-BAA27B3A562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29184" y="1"/>
              <a:ext cx="524256" cy="553211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16" name="Rectangle 15">
            <a:extLst>
              <a:ext uri="{FF2B5EF4-FFF2-40B4-BE49-F238E27FC236}">
                <a16:creationId xmlns:a16="http://schemas.microsoft.com/office/drawing/2014/main" id="{8ED94938-268E-4C0A-A08A-B3980C78BAE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96464" y="318045"/>
            <a:ext cx="10999072" cy="5325139"/>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Metin kutusu 4">
            <a:extLst>
              <a:ext uri="{FF2B5EF4-FFF2-40B4-BE49-F238E27FC236}">
                <a16:creationId xmlns:a16="http://schemas.microsoft.com/office/drawing/2014/main" id="{DAA78826-3821-4E0C-86D6-8B6D3AB146F1}"/>
              </a:ext>
            </a:extLst>
          </p:cNvPr>
          <p:cNvSpPr txBox="1"/>
          <p:nvPr/>
        </p:nvSpPr>
        <p:spPr>
          <a:xfrm>
            <a:off x="1060232" y="3941205"/>
            <a:ext cx="10071536" cy="929750"/>
          </a:xfrm>
          <a:prstGeom prst="rect">
            <a:avLst/>
          </a:prstGeom>
        </p:spPr>
        <p:txBody>
          <a:bodyPr vert="horz" lIns="91440" tIns="45720" rIns="91440" bIns="45720" rtlCol="0" anchor="b">
            <a:normAutofit/>
          </a:bodyPr>
          <a:lstStyle/>
          <a:p>
            <a:pPr algn="ctr">
              <a:lnSpc>
                <a:spcPct val="90000"/>
              </a:lnSpc>
              <a:spcBef>
                <a:spcPct val="0"/>
              </a:spcBef>
              <a:spcAft>
                <a:spcPts val="600"/>
              </a:spcAft>
            </a:pPr>
            <a:r>
              <a:rPr lang="en-US" sz="4800" b="1">
                <a:latin typeface="+mj-lt"/>
                <a:ea typeface="+mj-ea"/>
                <a:cs typeface="+mj-cs"/>
              </a:rPr>
              <a:t>50µl’deki DNA/RNA’yı nasıl görebilirim?</a:t>
            </a:r>
          </a:p>
        </p:txBody>
      </p:sp>
      <p:pic>
        <p:nvPicPr>
          <p:cNvPr id="4" name="Picture 2" descr="RNA Extraction Without A Kit">
            <a:extLst>
              <a:ext uri="{FF2B5EF4-FFF2-40B4-BE49-F238E27FC236}">
                <a16:creationId xmlns:a16="http://schemas.microsoft.com/office/drawing/2014/main" id="{F8E0B822-FD77-4D6F-9FB3-A50FFB2395BA}"/>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64653"/>
          <a:stretch/>
        </p:blipFill>
        <p:spPr bwMode="auto">
          <a:xfrm>
            <a:off x="1928769" y="671201"/>
            <a:ext cx="3007486" cy="2999232"/>
          </a:xfrm>
          <a:prstGeom prst="rect">
            <a:avLst/>
          </a:prstGeom>
          <a:noFill/>
          <a:extLst>
            <a:ext uri="{909E8E84-426E-40DD-AFC4-6F175D3DCCD1}">
              <a14:hiddenFill xmlns:a14="http://schemas.microsoft.com/office/drawing/2010/main">
                <a:solidFill>
                  <a:srgbClr val="FFFFFF"/>
                </a:solidFill>
              </a14:hiddenFill>
            </a:ext>
          </a:extLst>
        </p:spPr>
      </p:pic>
      <p:pic>
        <p:nvPicPr>
          <p:cNvPr id="3" name="Grafik 2" descr="Araştırma">
            <a:extLst>
              <a:ext uri="{FF2B5EF4-FFF2-40B4-BE49-F238E27FC236}">
                <a16:creationId xmlns:a16="http://schemas.microsoft.com/office/drawing/2014/main" id="{8D142C9F-7C97-41D1-83DF-D1319D6E6F63}"/>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261779" y="671201"/>
            <a:ext cx="2999232" cy="2999232"/>
          </a:xfrm>
          <a:prstGeom prst="rect">
            <a:avLst/>
          </a:prstGeom>
        </p:spPr>
      </p:pic>
    </p:spTree>
    <p:extLst>
      <p:ext uri="{BB962C8B-B14F-4D97-AF65-F5344CB8AC3E}">
        <p14:creationId xmlns:p14="http://schemas.microsoft.com/office/powerpoint/2010/main" val="308191010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Resim 3">
            <a:extLst>
              <a:ext uri="{FF2B5EF4-FFF2-40B4-BE49-F238E27FC236}">
                <a16:creationId xmlns:a16="http://schemas.microsoft.com/office/drawing/2014/main" id="{107C29E0-0B7F-451D-8479-821959D63B08}"/>
              </a:ext>
            </a:extLst>
          </p:cNvPr>
          <p:cNvPicPr>
            <a:picLocks noChangeAspect="1"/>
          </p:cNvPicPr>
          <p:nvPr/>
        </p:nvPicPr>
        <p:blipFill>
          <a:blip r:embed="rId2"/>
          <a:stretch>
            <a:fillRect/>
          </a:stretch>
        </p:blipFill>
        <p:spPr>
          <a:xfrm>
            <a:off x="1430901" y="1099930"/>
            <a:ext cx="9330198" cy="4233518"/>
          </a:xfrm>
          <a:prstGeom prst="rect">
            <a:avLst/>
          </a:prstGeom>
        </p:spPr>
      </p:pic>
    </p:spTree>
    <p:extLst>
      <p:ext uri="{BB962C8B-B14F-4D97-AF65-F5344CB8AC3E}">
        <p14:creationId xmlns:p14="http://schemas.microsoft.com/office/powerpoint/2010/main" val="215865135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97C5FD92-BECF-4F6F-9F3B-1EE9BF67F12A}"/>
              </a:ext>
            </a:extLst>
          </p:cNvPr>
          <p:cNvSpPr>
            <a:spLocks noGrp="1"/>
          </p:cNvSpPr>
          <p:nvPr>
            <p:ph type="title"/>
          </p:nvPr>
        </p:nvSpPr>
        <p:spPr/>
        <p:txBody>
          <a:bodyPr/>
          <a:lstStyle/>
          <a:p>
            <a:r>
              <a:rPr lang="tr-TR" dirty="0"/>
              <a:t>LİNKLER</a:t>
            </a:r>
            <a:endParaRPr lang="en-GB" dirty="0"/>
          </a:p>
        </p:txBody>
      </p:sp>
      <p:sp>
        <p:nvSpPr>
          <p:cNvPr id="3" name="İçerik Yer Tutucusu 2">
            <a:extLst>
              <a:ext uri="{FF2B5EF4-FFF2-40B4-BE49-F238E27FC236}">
                <a16:creationId xmlns:a16="http://schemas.microsoft.com/office/drawing/2014/main" id="{341C4138-B79E-49CD-8444-FEC3FEA3B4BF}"/>
              </a:ext>
            </a:extLst>
          </p:cNvPr>
          <p:cNvSpPr>
            <a:spLocks noGrp="1"/>
          </p:cNvSpPr>
          <p:nvPr>
            <p:ph idx="1"/>
          </p:nvPr>
        </p:nvSpPr>
        <p:spPr/>
        <p:txBody>
          <a:bodyPr/>
          <a:lstStyle/>
          <a:p>
            <a:pPr algn="just"/>
            <a:r>
              <a:rPr lang="en-GB" dirty="0">
                <a:hlinkClick r:id="rId2"/>
              </a:rPr>
              <a:t>https://www.youtube.com/watch?v=p2RARQj0X9Y&amp;ab_channel=RahulPatharkar</a:t>
            </a:r>
            <a:endParaRPr lang="tr-TR" dirty="0"/>
          </a:p>
          <a:p>
            <a:pPr algn="just"/>
            <a:r>
              <a:rPr lang="en-GB" dirty="0">
                <a:hlinkClick r:id="rId3"/>
              </a:rPr>
              <a:t>https://www.youtube.com/watch?v=9-oIhcH4Nl4&amp;ab_channel=DishaLifesciences</a:t>
            </a:r>
            <a:endParaRPr lang="tr-TR" dirty="0"/>
          </a:p>
          <a:p>
            <a:pPr algn="just"/>
            <a:r>
              <a:rPr lang="en-GB" dirty="0">
                <a:hlinkClick r:id="rId4"/>
              </a:rPr>
              <a:t>http://www.khanacademy.org.tr/fen-bilimleri/biyoloji/santral-dogma-(dna'dan-rna'ya,-rna'dan-proteine)/merkezi-dogma-ve-genetik-kod/dna-replikasyonu-&amp;-rna-transkripsiyonu-ve-translasyonu/6062</a:t>
            </a:r>
            <a:endParaRPr lang="tr-TR" dirty="0"/>
          </a:p>
          <a:p>
            <a:pPr algn="just"/>
            <a:endParaRPr lang="en-GB" dirty="0"/>
          </a:p>
        </p:txBody>
      </p:sp>
    </p:spTree>
    <p:extLst>
      <p:ext uri="{BB962C8B-B14F-4D97-AF65-F5344CB8AC3E}">
        <p14:creationId xmlns:p14="http://schemas.microsoft.com/office/powerpoint/2010/main" val="2002895247"/>
      </p:ext>
    </p:extLst>
  </p:cSld>
  <p:clrMapOvr>
    <a:masterClrMapping/>
  </p:clrMapOvr>
</p:sld>
</file>

<file path=ppt/theme/theme1.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161</TotalTime>
  <Words>1779</Words>
  <Application>Microsoft Office PowerPoint</Application>
  <PresentationFormat>Geniş ekran</PresentationFormat>
  <Paragraphs>199</Paragraphs>
  <Slides>40</Slides>
  <Notes>0</Notes>
  <HiddenSlides>0</HiddenSlides>
  <MMClips>0</MMClips>
  <ScaleCrop>false</ScaleCrop>
  <HeadingPairs>
    <vt:vector size="6" baseType="variant">
      <vt:variant>
        <vt:lpstr>Kullanılan Yazı Tipleri</vt:lpstr>
      </vt:variant>
      <vt:variant>
        <vt:i4>10</vt:i4>
      </vt:variant>
      <vt:variant>
        <vt:lpstr>Tema</vt:lpstr>
      </vt:variant>
      <vt:variant>
        <vt:i4>1</vt:i4>
      </vt:variant>
      <vt:variant>
        <vt:lpstr>Slayt Başlıkları</vt:lpstr>
      </vt:variant>
      <vt:variant>
        <vt:i4>40</vt:i4>
      </vt:variant>
    </vt:vector>
  </HeadingPairs>
  <TitlesOfParts>
    <vt:vector size="51" baseType="lpstr">
      <vt:lpstr>Arial</vt:lpstr>
      <vt:lpstr>Arial </vt:lpstr>
      <vt:lpstr>Arial Black</vt:lpstr>
      <vt:lpstr>Calibri</vt:lpstr>
      <vt:lpstr>Calibri Light</vt:lpstr>
      <vt:lpstr>Century Gothic</vt:lpstr>
      <vt:lpstr>Courier New</vt:lpstr>
      <vt:lpstr>Helvetica</vt:lpstr>
      <vt:lpstr>Symbol</vt:lpstr>
      <vt:lpstr>Wingdings</vt:lpstr>
      <vt:lpstr>Office Teması</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LİNKLER</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Sunusu</dc:title>
  <dc:creator>sevgenilkay@gmail.com</dc:creator>
  <cp:lastModifiedBy>sevgenilkay@gmail.com</cp:lastModifiedBy>
  <cp:revision>16</cp:revision>
  <dcterms:created xsi:type="dcterms:W3CDTF">2020-10-19T10:43:32Z</dcterms:created>
  <dcterms:modified xsi:type="dcterms:W3CDTF">2020-10-19T13:51:46Z</dcterms:modified>
</cp:coreProperties>
</file>