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2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FBE97EC-9B94-443B-B5A6-74611C287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F15A82A-5A7D-45E1-B5D5-55FD89ECC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B2C3A0-CC68-4BB3-B2F6-8ED32B64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7B13839-3DA2-4FEC-A887-37D19C53D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03934B-83EB-4692-929D-4172AF185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06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F1AB05-5F57-4E86-8736-55936E6CC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F60882-EFA5-4D7D-8218-ED76AB4A4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FBCDD9-00F7-4A3D-ADB6-F5F457FB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AE27AA3-D767-4729-AA84-4ECA66B3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2F6A9FB-9179-47EC-B8EB-16A4E9884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71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7B35F04-1B34-4B7B-872F-A29CEE812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77CFD03-94CD-4646-B2AD-3279E0B62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DC67FA-45CF-4A58-8397-1A8B904DF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DBB05F8-8EEE-4BF3-81F7-35222F1E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FB4B3C0-D37B-4DB4-9823-AB4E86DD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90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53B7B9A-9A9C-48F3-8DEA-4C7185FD3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737B18-68F4-49DD-8EA6-FDDC5370E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4625FC-05D3-4772-8B37-E067BF645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AA7FBD7-E092-4FEE-A398-9AAD1D683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092501D-6D1E-44AF-BFF1-9F583C272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0BBF10-612D-4BE2-90A2-38461435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9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DD883B6-E758-466C-B6AA-A726E0E68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2DF59F-54E5-4B3E-A22F-DE5A1E05A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BA28E16-43A4-4416-BD65-016204B15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1B0C1FA-211D-4CE0-A0AB-76320DF61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1B300B5-8B64-475B-873F-62A60F61BC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C006C87-4D21-4C6F-8F32-74E749A23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37EDE73-D908-4A02-AE8C-4FBA56894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15F67C5-3D64-4E15-A7E1-E9112E50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496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9EB4E9-42A1-4E2E-A39D-3D3D98BB8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420A918-4EC6-4FB9-AE5B-5B227617D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502C628-0E7D-4EDA-8239-AF43B1B64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31FC062-BE96-42BF-9208-CC76150D8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42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2495668-75C6-4EED-855A-70628CFDB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39D1A84-FBC0-4FB5-9E0B-203A8A383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368CD4C-3827-489D-B379-1BB3913D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963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A46A3D1-16D9-454A-9D6F-26DE69DCA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D8F829-EF0C-44B2-A399-E20DA511A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6EA6BB2-5B68-4ED6-89D2-7E091957E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BDEEFFC-D39B-416B-A970-A6B6D32E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C231DCD-0917-4E1B-896F-4C9EF8B5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3497A60-33CB-449F-8C46-50B1913BF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529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22ABB34-6A16-41F6-A9B7-50C111CA2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8764B05-19AB-45D4-99B0-76FC02AE9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A23B72E-C388-4927-B81C-1224AAFA4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216D36A-FD02-4366-9B52-D5DC5C56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D0124C-3D75-48B6-9405-A5EF3E27D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B96C578-725F-4D44-A6C0-2D411E3A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4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DC62952-BCCD-492F-B419-93E108698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DC1349C-5A98-4712-8B2F-D4A3DF62A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324094-E05C-4FF8-BD3F-B9585E7C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60EA7D2-089B-4075-8446-3F1C617D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437E188-A2D3-4E20-AAEE-7D69AD17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06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04A78CA-D862-44C0-8DDC-AEF574E541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F843AB9-F941-4B47-8DC5-4D8759773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963E799-B047-41AC-AC9C-7556B1139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77DB777-005F-4B6F-B0BF-7D0E6C3A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5FC11D-6C58-449E-B90A-8B734431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68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7B0917B-B918-4B7E-B4FF-5F152AEA6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GB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CE0132C-2719-407D-A747-6AEC74A30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428CA6-121E-4CE1-8395-FE0B942FB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0B10F-9017-491A-B423-D3E5BDC38843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425CCF7-CCDB-4773-986A-29B5F0030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55EBE2A-C373-4C85-A1C1-9E07C120F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D6481-96E6-437E-AB25-B127E1F30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20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ücresel solunum ile ilgili görsel sonucu">
            <a:extLst>
              <a:ext uri="{FF2B5EF4-FFF2-40B4-BE49-F238E27FC236}">
                <a16:creationId xmlns:a16="http://schemas.microsoft.com/office/drawing/2014/main" id="{6A9C80F7-CF2E-4668-9BFB-C2A88AAAC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"/>
            <a:ext cx="12192000" cy="684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C1EFDD8-67E9-4690-AA9F-2381AD9EA015}"/>
              </a:ext>
            </a:extLst>
          </p:cNvPr>
          <p:cNvSpPr txBox="1"/>
          <p:nvPr/>
        </p:nvSpPr>
        <p:spPr>
          <a:xfrm>
            <a:off x="3922642" y="357808"/>
            <a:ext cx="4346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FC000"/>
                </a:solidFill>
                <a:highlight>
                  <a:srgbClr val="800080"/>
                </a:highlight>
              </a:rPr>
              <a:t>HÜCRESEL SOLUNUM</a:t>
            </a:r>
            <a:endParaRPr lang="en-GB" sz="3600" b="1" dirty="0">
              <a:solidFill>
                <a:srgbClr val="FFC000"/>
              </a:solidFill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7468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9FDCB4-42F7-41D5-8899-F54CE4678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/>
              <a:t>Hücreler, canlılığını devam ettirmek ve çoğalmak için enerjiye ihtiyaç duyar. Fotosentezle üretilen organik besinler ve oksijen, solunum olayında kullanılarak enerji elde edilir.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Hücrelerde; glikoz, yağ asidi, </a:t>
            </a:r>
            <a:r>
              <a:rPr lang="tr-TR" dirty="0" err="1"/>
              <a:t>gliserol</a:t>
            </a:r>
            <a:r>
              <a:rPr lang="tr-TR" dirty="0"/>
              <a:t>, amino asit gibi moleküllerin yapısındaki kimyasal bağ enerjisi ile ATP sentezlenmesine </a:t>
            </a:r>
            <a:r>
              <a:rPr lang="tr-TR" b="1" dirty="0"/>
              <a:t>hücresel solunum </a:t>
            </a:r>
            <a:r>
              <a:rPr lang="tr-TR" dirty="0"/>
              <a:t>denir.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Hücresel solunum sonucu açığa çıkan serbest enerji, ATP içine yerleştirilerek canlının </a:t>
            </a:r>
            <a:r>
              <a:rPr lang="tr-TR" dirty="0" err="1"/>
              <a:t>hayatsal</a:t>
            </a:r>
            <a:r>
              <a:rPr lang="tr-TR" dirty="0"/>
              <a:t> faaliyetlerinin </a:t>
            </a:r>
            <a:r>
              <a:rPr lang="tr-TR" b="1" dirty="0"/>
              <a:t>(Fotosentez ve </a:t>
            </a:r>
            <a:r>
              <a:rPr lang="tr-TR" b="1" dirty="0" err="1"/>
              <a:t>kemosentezde</a:t>
            </a:r>
            <a:r>
              <a:rPr lang="tr-TR" b="1" dirty="0"/>
              <a:t> kullanılmaz</a:t>
            </a:r>
            <a:r>
              <a:rPr lang="tr-TR" dirty="0"/>
              <a:t>.) yerine getirilmesinde kullanılır.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63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2793033B-F482-4FBE-BE60-9EA509FA3750}"/>
              </a:ext>
            </a:extLst>
          </p:cNvPr>
          <p:cNvSpPr/>
          <p:nvPr/>
        </p:nvSpPr>
        <p:spPr>
          <a:xfrm>
            <a:off x="4242107" y="4167266"/>
            <a:ext cx="801984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tr-TR" sz="2200" b="1" i="0" dirty="0">
                <a:solidFill>
                  <a:srgbClr val="000000"/>
                </a:solidFill>
                <a:effectLst/>
                <a:latin typeface="Calibri "/>
              </a:rPr>
              <a:t>Canlılarda besinlerden ATP üretimini sağlayan 3 temel olay vardır:</a:t>
            </a:r>
          </a:p>
          <a:p>
            <a:pPr marL="457200" indent="-457200" algn="just" fontAlgn="base">
              <a:buAutoNum type="arabicPeriod"/>
            </a:pPr>
            <a:r>
              <a:rPr lang="tr-TR" sz="2200" b="1" i="0" dirty="0">
                <a:solidFill>
                  <a:srgbClr val="000000"/>
                </a:solidFill>
                <a:effectLst/>
                <a:latin typeface="Calibri "/>
              </a:rPr>
              <a:t>Oksijenli solunum</a:t>
            </a:r>
          </a:p>
          <a:p>
            <a:pPr marL="457200" indent="-457200" algn="just" fontAlgn="base">
              <a:buAutoNum type="arabicPeriod"/>
            </a:pPr>
            <a:r>
              <a:rPr lang="tr-TR" sz="2200" b="1" i="0" dirty="0">
                <a:solidFill>
                  <a:srgbClr val="000000"/>
                </a:solidFill>
                <a:effectLst/>
                <a:latin typeface="Calibri "/>
              </a:rPr>
              <a:t>Oksijensiz solunum </a:t>
            </a:r>
          </a:p>
          <a:p>
            <a:pPr marL="457200" indent="-457200" algn="just" fontAlgn="base">
              <a:buAutoNum type="arabicPeriod"/>
            </a:pPr>
            <a:r>
              <a:rPr lang="tr-TR" sz="2200" b="1" i="0" dirty="0">
                <a:solidFill>
                  <a:srgbClr val="000000"/>
                </a:solidFill>
                <a:effectLst/>
                <a:latin typeface="Calibri "/>
              </a:rPr>
              <a:t>Fermantasyon</a:t>
            </a:r>
          </a:p>
          <a:p>
            <a:pPr algn="just" fontAlgn="base"/>
            <a:endParaRPr lang="tr-TR" sz="2200" b="1" i="0" dirty="0">
              <a:solidFill>
                <a:srgbClr val="000000"/>
              </a:solidFill>
              <a:effectLst/>
              <a:latin typeface="Calibri "/>
            </a:endParaRPr>
          </a:p>
        </p:txBody>
      </p:sp>
      <p:pic>
        <p:nvPicPr>
          <p:cNvPr id="18" name="Picture 2" descr="https://static.wixstatic.com/media/e07aa2_5b8f5b1622314079962f5f49af6d92bd~mv2.jpg/v1/fill/w_740,h_376,al_c,q_90,usm_0.66_1.00_0.01/e07aa2_5b8f5b1622314079962f5f49af6d92bd~mv2.jpg">
            <a:extLst>
              <a:ext uri="{FF2B5EF4-FFF2-40B4-BE49-F238E27FC236}">
                <a16:creationId xmlns:a16="http://schemas.microsoft.com/office/drawing/2014/main" id="{247C89D6-B9B1-4F98-8881-E608B8CD2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3" y="278422"/>
            <a:ext cx="6016487" cy="315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200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2E50598F-22E1-439C-BDE6-3B8DFAD354E0}"/>
              </a:ext>
            </a:extLst>
          </p:cNvPr>
          <p:cNvSpPr/>
          <p:nvPr/>
        </p:nvSpPr>
        <p:spPr>
          <a:xfrm>
            <a:off x="1" y="1109272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Her canlının hücresel solunum mekanizması vardır. Tüm hücresel solunum mekanizmaları </a:t>
            </a:r>
            <a:r>
              <a:rPr lang="tr-TR" sz="2000" b="1" dirty="0" err="1">
                <a:solidFill>
                  <a:srgbClr val="000000"/>
                </a:solidFill>
                <a:effectLst/>
              </a:rPr>
              <a:t>Glikoliz</a:t>
            </a:r>
            <a:r>
              <a:rPr lang="tr-TR" sz="2000" b="1" dirty="0">
                <a:solidFill>
                  <a:srgbClr val="000000"/>
                </a:solidFill>
                <a:effectLst/>
              </a:rPr>
              <a:t> Reaksiyonu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 ile başlar. Daha sonra enzimler ve oksijenin varlığına göre farklı şekilde ilerler.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algn="just" fontAlgn="base"/>
            <a:r>
              <a:rPr lang="tr-TR" b="0" dirty="0">
                <a:solidFill>
                  <a:srgbClr val="343F64"/>
                </a:solidFill>
                <a:effectLst/>
                <a:latin typeface="helvetica-w01-light"/>
              </a:rPr>
              <a:t> </a:t>
            </a:r>
          </a:p>
          <a:p>
            <a:pPr marL="285750" indent="-285750" algn="just" fontAlgn="base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rgbClr val="000000"/>
                </a:solidFill>
                <a:effectLst/>
                <a:latin typeface="helvetica-w01-light"/>
              </a:rPr>
              <a:t>Oksijenli Solunum (Aerobik):  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Oksijen yardımı ile besin </a:t>
            </a:r>
            <a:r>
              <a:rPr lang="tr-TR" b="0" dirty="0" err="1">
                <a:solidFill>
                  <a:srgbClr val="000000"/>
                </a:solidFill>
                <a:effectLst/>
                <a:latin typeface="helvetica-w01-light"/>
              </a:rPr>
              <a:t>monomerlerinin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 parçalanarak enerjinin üretildiği solunum reaksiyonudur.</a:t>
            </a:r>
          </a:p>
          <a:p>
            <a:pPr algn="just" fontAlgn="base"/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rgbClr val="000000"/>
                </a:solidFill>
                <a:effectLst/>
                <a:latin typeface="helvetica-w01-light"/>
              </a:rPr>
              <a:t>Oksijensiz Solunum (Anaerobik): 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Oksijen olmadan besin </a:t>
            </a:r>
            <a:r>
              <a:rPr lang="tr-TR" b="0" dirty="0" err="1">
                <a:solidFill>
                  <a:srgbClr val="000000"/>
                </a:solidFill>
                <a:effectLst/>
                <a:latin typeface="helvetica-w01-light"/>
              </a:rPr>
              <a:t>monomerlerinin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 parçalanarak enerjinin üretildiği solunum reaksiyonudur.</a:t>
            </a:r>
          </a:p>
          <a:p>
            <a:pPr algn="just" fontAlgn="base"/>
            <a:endParaRPr lang="tr-TR" b="0" dirty="0">
              <a:solidFill>
                <a:srgbClr val="000000"/>
              </a:solidFill>
              <a:effectLst/>
              <a:latin typeface="helvetica-w01-ligh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rgbClr val="000000"/>
                </a:solidFill>
                <a:effectLst/>
                <a:latin typeface="helvetica-w01-light"/>
              </a:rPr>
              <a:t>Fermantasyon: 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Enzimler yardımı ile besin </a:t>
            </a:r>
            <a:r>
              <a:rPr lang="tr-TR" b="0" dirty="0" err="1">
                <a:solidFill>
                  <a:srgbClr val="000000"/>
                </a:solidFill>
                <a:effectLst/>
                <a:latin typeface="helvetica-w01-light"/>
              </a:rPr>
              <a:t>monomerlerinin</a:t>
            </a:r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 kısmen parçalanması ile enerjinin üretildiği solunum reaksiyonudur.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</p:txBody>
      </p:sp>
    </p:spTree>
    <p:extLst>
      <p:ext uri="{BB962C8B-B14F-4D97-AF65-F5344CB8AC3E}">
        <p14:creationId xmlns:p14="http://schemas.microsoft.com/office/powerpoint/2010/main" val="2716947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A5F7C511-9FE2-4865-80A6-6BC69C57286D}"/>
              </a:ext>
            </a:extLst>
          </p:cNvPr>
          <p:cNvSpPr/>
          <p:nvPr/>
        </p:nvSpPr>
        <p:spPr>
          <a:xfrm>
            <a:off x="0" y="528165"/>
            <a:ext cx="12192000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tr-TR" sz="2000" b="1" i="0" dirty="0">
                <a:solidFill>
                  <a:srgbClr val="000000"/>
                </a:solidFill>
                <a:effectLst/>
                <a:latin typeface="Calibri "/>
              </a:rPr>
              <a:t>1. OKSİJENLİ SOLUNUM</a:t>
            </a:r>
            <a:endParaRPr lang="tr-TR" sz="2000" b="0" i="0" dirty="0">
              <a:solidFill>
                <a:srgbClr val="000000"/>
              </a:solidFill>
              <a:effectLst/>
              <a:latin typeface="Calibri "/>
            </a:endParaRPr>
          </a:p>
          <a:p>
            <a:pPr algn="just" fontAlgn="base">
              <a:lnSpc>
                <a:spcPct val="150000"/>
              </a:lnSpc>
            </a:pP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Bazı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"/>
              </a:rPr>
              <a:t>prokaryotlarda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 ve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"/>
              </a:rPr>
              <a:t>ökaryotlarda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 gerçekleşen enerji üretim mekanizmasıdır. </a:t>
            </a:r>
            <a:r>
              <a:rPr lang="tr-TR" sz="2000" b="0" i="1" dirty="0">
                <a:solidFill>
                  <a:srgbClr val="000000"/>
                </a:solidFill>
                <a:effectLst/>
                <a:latin typeface="Calibri "/>
              </a:rPr>
              <a:t>En fazla ATP üretimi oksijenli solunum ile sağlanır.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"/>
              </a:rPr>
              <a:t>Prokaryotlarda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 sitoplazmada başlar, </a:t>
            </a:r>
            <a:r>
              <a:rPr lang="tr-TR" sz="2000" b="1" i="0" dirty="0">
                <a:solidFill>
                  <a:srgbClr val="000000"/>
                </a:solidFill>
                <a:effectLst/>
                <a:latin typeface="Calibri "/>
              </a:rPr>
              <a:t>plazma zarı kıvrımlarında 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sonlanır.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"/>
              </a:rPr>
              <a:t>Ökaryotlarda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 ise sitoplazmada başlar, </a:t>
            </a:r>
            <a:r>
              <a:rPr lang="tr-TR" sz="2000" b="1" i="0" dirty="0">
                <a:solidFill>
                  <a:srgbClr val="000000"/>
                </a:solidFill>
                <a:effectLst/>
                <a:latin typeface="Calibri "/>
              </a:rPr>
              <a:t>mitokondride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"/>
              </a:rPr>
              <a:t> devam eder ve sonlanır.</a:t>
            </a:r>
          </a:p>
        </p:txBody>
      </p:sp>
      <p:pic>
        <p:nvPicPr>
          <p:cNvPr id="5122" name="Picture 2" descr="mitokondri ile ilgili görsel sonucu">
            <a:extLst>
              <a:ext uri="{FF2B5EF4-FFF2-40B4-BE49-F238E27FC236}">
                <a16:creationId xmlns:a16="http://schemas.microsoft.com/office/drawing/2014/main" id="{987EA5E7-72E4-44BB-AFD5-5825769A8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93" y="2979356"/>
            <a:ext cx="3390014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9EFF538-C9AE-4EB8-A1DE-7604A9519130}"/>
              </a:ext>
            </a:extLst>
          </p:cNvPr>
          <p:cNvSpPr txBox="1"/>
          <p:nvPr/>
        </p:nvSpPr>
        <p:spPr>
          <a:xfrm>
            <a:off x="5489295" y="5846381"/>
            <a:ext cx="1213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mitokondri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522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07605E2-D0DF-4051-AE24-FE2C30BA4A4E}"/>
              </a:ext>
            </a:extLst>
          </p:cNvPr>
          <p:cNvSpPr/>
          <p:nvPr/>
        </p:nvSpPr>
        <p:spPr>
          <a:xfrm>
            <a:off x="662607" y="1013287"/>
            <a:ext cx="70501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fontAlgn="base"/>
            <a:r>
              <a:rPr lang="tr-TR" sz="2000" b="1" i="0" dirty="0">
                <a:solidFill>
                  <a:srgbClr val="000000"/>
                </a:solidFill>
                <a:effectLst/>
                <a:latin typeface="Calibri gövde"/>
              </a:rPr>
              <a:t>Oksijenli solunum </a:t>
            </a:r>
            <a:r>
              <a:rPr lang="tr-TR" sz="2000" b="1" i="0" dirty="0" err="1">
                <a:solidFill>
                  <a:srgbClr val="000000"/>
                </a:solidFill>
                <a:effectLst/>
                <a:latin typeface="Calibri gövde"/>
              </a:rPr>
              <a:t>ard</a:t>
            </a:r>
            <a:r>
              <a:rPr lang="tr-TR" sz="2000" b="1" i="0" dirty="0">
                <a:solidFill>
                  <a:srgbClr val="000000"/>
                </a:solidFill>
                <a:effectLst/>
                <a:latin typeface="Calibri gövde"/>
              </a:rPr>
              <a:t> arda gerçekleşen 3 evreden oluşur:</a:t>
            </a:r>
          </a:p>
          <a:p>
            <a:pPr lvl="1" algn="just" fontAlgn="base"/>
            <a:endParaRPr lang="tr-TR" sz="2000" b="1" i="0" dirty="0">
              <a:solidFill>
                <a:srgbClr val="000000"/>
              </a:solidFill>
              <a:effectLst/>
              <a:latin typeface="Calibri gövde"/>
            </a:endParaRPr>
          </a:p>
          <a:p>
            <a:pPr lvl="1" algn="just" fontAlgn="base"/>
            <a:r>
              <a:rPr lang="tr-TR" sz="2000" dirty="0">
                <a:solidFill>
                  <a:srgbClr val="000000"/>
                </a:solidFill>
                <a:latin typeface="Calibri gövde"/>
              </a:rPr>
              <a:t>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.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Glikoliz</a:t>
            </a:r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  <a:p>
            <a:pPr lvl="1" algn="just" fontAlgn="base"/>
            <a:r>
              <a:rPr lang="tr-TR" sz="2000" dirty="0">
                <a:solidFill>
                  <a:srgbClr val="000000"/>
                </a:solidFill>
                <a:latin typeface="Calibri gövde"/>
              </a:rPr>
              <a:t>b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.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Krebs</a:t>
            </a:r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  <a:p>
            <a:pPr lvl="1" algn="just" fontAlgn="base"/>
            <a:r>
              <a:rPr lang="tr-TR" sz="2000" dirty="0">
                <a:solidFill>
                  <a:srgbClr val="000000"/>
                </a:solidFill>
                <a:latin typeface="Calibri gövde"/>
              </a:rPr>
              <a:t>c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. ETS (Elektron Taşıma Sistemi)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B61CCF0-8865-4023-A899-583886C31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918" y="3171425"/>
            <a:ext cx="8050164" cy="172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1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56E70389-C3EE-4DB0-B99B-1D547E6C8BA2}"/>
              </a:ext>
            </a:extLst>
          </p:cNvPr>
          <p:cNvSpPr/>
          <p:nvPr/>
        </p:nvSpPr>
        <p:spPr>
          <a:xfrm>
            <a:off x="0" y="232021"/>
            <a:ext cx="12192000" cy="4353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tr-TR" sz="2000" b="1" i="1" u="sng" dirty="0">
                <a:solidFill>
                  <a:srgbClr val="000000"/>
                </a:solidFill>
                <a:effectLst/>
                <a:latin typeface="Calibri "/>
              </a:rPr>
              <a:t>A. GLİKOLİZ</a:t>
            </a:r>
          </a:p>
          <a:p>
            <a:pPr algn="just" fontAlgn="base"/>
            <a:endParaRPr lang="tr-TR" sz="2000" b="0" i="0" dirty="0">
              <a:solidFill>
                <a:srgbClr val="000000"/>
              </a:solidFill>
              <a:effectLst/>
            </a:endParaRPr>
          </a:p>
          <a:p>
            <a:pPr marL="285750" indent="-285750" algn="just" fontAlgn="base">
              <a:buFont typeface="Wingdings" panose="05000000000000000000" pitchFamily="2" charset="2"/>
              <a:buChar char="ü"/>
            </a:pPr>
            <a:r>
              <a:rPr lang="tr-TR" sz="2000" b="0" i="0" dirty="0">
                <a:solidFill>
                  <a:srgbClr val="000000"/>
                </a:solidFill>
                <a:effectLst/>
              </a:rPr>
              <a:t>Her üç enerji üretim mekanizması da </a:t>
            </a:r>
            <a:r>
              <a:rPr lang="tr-TR" sz="2000" b="0" i="1" dirty="0" err="1">
                <a:solidFill>
                  <a:srgbClr val="000000"/>
                </a:solidFill>
                <a:effectLst/>
              </a:rPr>
              <a:t>glikoliz</a:t>
            </a:r>
            <a:r>
              <a:rPr lang="tr-TR" sz="2000" b="0" i="0" dirty="0">
                <a:solidFill>
                  <a:srgbClr val="000000"/>
                </a:solidFill>
                <a:effectLst/>
              </a:rPr>
              <a:t> adı verilen tepkimeler zinciri ile başlar. </a:t>
            </a:r>
          </a:p>
          <a:p>
            <a:pPr algn="just" fontAlgn="base"/>
            <a:endParaRPr lang="tr-TR" sz="2000" b="0" i="0" dirty="0">
              <a:solidFill>
                <a:srgbClr val="000000"/>
              </a:solidFill>
              <a:effectLst/>
            </a:endParaRPr>
          </a:p>
          <a:p>
            <a:pPr marL="285750" indent="-285750" algn="just" fontAlgn="base">
              <a:buFont typeface="Wingdings" panose="05000000000000000000" pitchFamily="2" charset="2"/>
              <a:buChar char="ü"/>
            </a:pPr>
            <a:r>
              <a:rPr lang="tr-TR" sz="2000" b="0" i="0" dirty="0" err="1">
                <a:solidFill>
                  <a:srgbClr val="000000"/>
                </a:solidFill>
                <a:effectLst/>
              </a:rPr>
              <a:t>Glikoliz</a:t>
            </a:r>
            <a:r>
              <a:rPr lang="tr-TR" sz="20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</a:rPr>
              <a:t>prokaryot</a:t>
            </a:r>
            <a:r>
              <a:rPr lang="tr-TR" sz="2000" b="0" i="0" dirty="0">
                <a:solidFill>
                  <a:srgbClr val="000000"/>
                </a:solidFill>
                <a:effectLst/>
              </a:rPr>
              <a:t> veya </a:t>
            </a:r>
            <a:r>
              <a:rPr lang="tr-TR" sz="2000" b="0" i="0" dirty="0" err="1">
                <a:solidFill>
                  <a:srgbClr val="000000"/>
                </a:solidFill>
                <a:effectLst/>
              </a:rPr>
              <a:t>ökaryot</a:t>
            </a:r>
            <a:r>
              <a:rPr lang="tr-TR" sz="2000" b="0" i="0" dirty="0">
                <a:solidFill>
                  <a:srgbClr val="000000"/>
                </a:solidFill>
                <a:effectLst/>
              </a:rPr>
              <a:t> tüm hücrelerde sitoplazmada gerçekleşir.</a:t>
            </a:r>
          </a:p>
          <a:p>
            <a:pPr algn="just" fontAlgn="base"/>
            <a:endParaRPr lang="tr-TR" sz="2000" b="0" i="0" dirty="0">
              <a:solidFill>
                <a:srgbClr val="000000"/>
              </a:solidFill>
              <a:effectLst/>
            </a:endParaRPr>
          </a:p>
          <a:p>
            <a:pPr marL="285750" indent="-285750" algn="just" fontAlgn="base">
              <a:buFont typeface="Wingdings" panose="05000000000000000000" pitchFamily="2" charset="2"/>
              <a:buChar char="ü"/>
            </a:pPr>
            <a:r>
              <a:rPr lang="tr-TR" sz="2000" b="0" i="0" dirty="0">
                <a:solidFill>
                  <a:srgbClr val="000000"/>
                </a:solidFill>
                <a:effectLst/>
              </a:rPr>
              <a:t> Tüm canlılar için ortak bir evredir.</a:t>
            </a:r>
          </a:p>
          <a:p>
            <a:pPr algn="just" fontAlgn="base"/>
            <a:endParaRPr lang="tr-TR" sz="2000" b="0" i="0" dirty="0">
              <a:solidFill>
                <a:srgbClr val="000000"/>
              </a:solidFill>
              <a:effectLst/>
            </a:endParaRP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0" i="0" dirty="0">
                <a:solidFill>
                  <a:srgbClr val="000000"/>
                </a:solidFill>
                <a:effectLst/>
              </a:rPr>
              <a:t>Solunum ve fermantasyon tepkimeleri pek çok besin </a:t>
            </a:r>
            <a:r>
              <a:rPr lang="tr-TR" sz="2000" b="0" i="0" dirty="0" err="1">
                <a:solidFill>
                  <a:srgbClr val="000000"/>
                </a:solidFill>
                <a:effectLst/>
              </a:rPr>
              <a:t>monomeri</a:t>
            </a:r>
            <a:r>
              <a:rPr lang="tr-TR" sz="2000" b="0" i="0" dirty="0">
                <a:solidFill>
                  <a:srgbClr val="000000"/>
                </a:solidFill>
                <a:effectLst/>
              </a:rPr>
              <a:t> </a:t>
            </a:r>
            <a:r>
              <a:rPr lang="tr-TR" sz="2000" b="1" i="0" dirty="0">
                <a:solidFill>
                  <a:srgbClr val="000000"/>
                </a:solidFill>
                <a:effectLst/>
              </a:rPr>
              <a:t>( glikoz, amino asit, yağ asidi, </a:t>
            </a:r>
            <a:r>
              <a:rPr lang="tr-TR" sz="2000" b="1" i="0" dirty="0" err="1">
                <a:solidFill>
                  <a:srgbClr val="000000"/>
                </a:solidFill>
                <a:effectLst/>
              </a:rPr>
              <a:t>gliserol</a:t>
            </a:r>
            <a:r>
              <a:rPr lang="tr-TR" sz="2000" b="0" i="0" dirty="0">
                <a:solidFill>
                  <a:srgbClr val="000000"/>
                </a:solidFill>
                <a:effectLst/>
              </a:rPr>
              <a:t>) ile başlayabilir ancak genelde glikoz ile başlayan tepkimeleri inceliyoruz. </a:t>
            </a:r>
          </a:p>
          <a:p>
            <a:pPr marL="285750" indent="-285750" algn="just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dirty="0" err="1"/>
              <a:t>Glikoliz</a:t>
            </a:r>
            <a:r>
              <a:rPr lang="tr-TR" sz="2000" dirty="0"/>
              <a:t> tepkimeleri sonucu 1 </a:t>
            </a:r>
            <a:r>
              <a:rPr lang="tr-TR" sz="2000" dirty="0" err="1"/>
              <a:t>mol</a:t>
            </a:r>
            <a:r>
              <a:rPr lang="tr-TR" sz="2000" dirty="0"/>
              <a:t> glikozdan 2 adet </a:t>
            </a:r>
            <a:r>
              <a:rPr lang="tr-TR" sz="2000" dirty="0" err="1"/>
              <a:t>pirüvat</a:t>
            </a:r>
            <a:r>
              <a:rPr lang="tr-TR" sz="2000" dirty="0"/>
              <a:t> (3C’lu bir molekül) ve 2 adet NADH molekülü sentezlenir. Ayrıca net 2 ATP üretilir. ATP üretimi, </a:t>
            </a:r>
            <a:r>
              <a:rPr lang="tr-TR" sz="2000" b="1" dirty="0" err="1"/>
              <a:t>substrat</a:t>
            </a:r>
            <a:r>
              <a:rPr lang="tr-TR" sz="2000" b="1" dirty="0"/>
              <a:t> düzeyinde </a:t>
            </a:r>
            <a:r>
              <a:rPr lang="tr-TR" sz="2000" b="1" dirty="0" err="1"/>
              <a:t>fosforilasyon</a:t>
            </a:r>
            <a:r>
              <a:rPr lang="tr-TR" sz="2000" b="1" dirty="0"/>
              <a:t> ile sağlanır.</a:t>
            </a:r>
            <a:endParaRPr lang="tr-TR" sz="2000" b="1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098" name="Picture 2" descr="https://static.wixstatic.com/media/e07aa2_b89db36826c941079f0ff423618eba27~mv2.jpg/v1/fill/w_740,h_238,al_c,q_90,usm_0.66_1.00_0.01/e07aa2_b89db36826c941079f0ff423618eba27~mv2.jpg">
            <a:extLst>
              <a:ext uri="{FF2B5EF4-FFF2-40B4-BE49-F238E27FC236}">
                <a16:creationId xmlns:a16="http://schemas.microsoft.com/office/drawing/2014/main" id="{669A292C-D532-426A-8F49-109B1E29E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4591050"/>
            <a:ext cx="70485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97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tatic.wixstatic.com/media/e07aa2_8b9a16b7289d4f238ea676029c4d2401~mv2.png/v1/fill/w_687,h_318,al_c,lg_1/e07aa2_8b9a16b7289d4f238ea676029c4d2401~mv2.png">
            <a:extLst>
              <a:ext uri="{FF2B5EF4-FFF2-40B4-BE49-F238E27FC236}">
                <a16:creationId xmlns:a16="http://schemas.microsoft.com/office/drawing/2014/main" id="{9A54C58F-DB0E-4ED5-B1D3-117233C22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622" y="2783162"/>
            <a:ext cx="8590976" cy="397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CE2B37B4-BC4A-4203-B531-7130859AE34C}"/>
              </a:ext>
            </a:extLst>
          </p:cNvPr>
          <p:cNvSpPr/>
          <p:nvPr/>
        </p:nvSpPr>
        <p:spPr>
          <a:xfrm>
            <a:off x="291548" y="98229"/>
            <a:ext cx="119004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tr-TR" sz="2000" b="1" i="1" u="sng" dirty="0">
                <a:solidFill>
                  <a:srgbClr val="000000"/>
                </a:solidFill>
                <a:latin typeface="Calibri gövde"/>
              </a:rPr>
              <a:t>B</a:t>
            </a:r>
            <a:r>
              <a:rPr lang="tr-TR" sz="2000" b="1" i="1" u="sng" dirty="0">
                <a:solidFill>
                  <a:srgbClr val="000000"/>
                </a:solidFill>
                <a:effectLst/>
                <a:latin typeface="Calibri gövde"/>
              </a:rPr>
              <a:t>. KREBS DÖNGÜSÜ</a:t>
            </a:r>
            <a:endParaRPr lang="tr-TR" sz="2000" b="0" i="1" u="sng" dirty="0">
              <a:solidFill>
                <a:srgbClr val="000000"/>
              </a:solidFill>
              <a:effectLst/>
              <a:latin typeface="Calibri gövde"/>
            </a:endParaRP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Sitrik asit döngüsü de denir.</a:t>
            </a: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Karbondioksit çıkışının olduğu evredir.</a:t>
            </a:r>
          </a:p>
          <a:p>
            <a:pPr algn="just" fontAlgn="base"/>
            <a:r>
              <a:rPr lang="tr-TR" sz="2000" b="1" i="0" dirty="0" err="1">
                <a:solidFill>
                  <a:srgbClr val="000000"/>
                </a:solidFill>
                <a:effectLst/>
                <a:latin typeface="Calibri gövde"/>
              </a:rPr>
              <a:t>Substrat</a:t>
            </a:r>
            <a:r>
              <a:rPr lang="tr-TR" sz="2000" b="1" i="0" dirty="0">
                <a:solidFill>
                  <a:srgbClr val="000000"/>
                </a:solidFill>
                <a:effectLst/>
                <a:latin typeface="Calibri gövde"/>
              </a:rPr>
              <a:t> düzeyinde </a:t>
            </a:r>
            <a:r>
              <a:rPr lang="tr-TR" sz="2000" b="1" i="0" dirty="0" err="1">
                <a:solidFill>
                  <a:srgbClr val="000000"/>
                </a:solidFill>
                <a:effectLst/>
                <a:latin typeface="Calibri gövde"/>
              </a:rPr>
              <a:t>fosforilasyon</a:t>
            </a:r>
            <a:r>
              <a:rPr lang="tr-TR" sz="2000" b="1" i="0" dirty="0">
                <a:solidFill>
                  <a:srgbClr val="000000"/>
                </a:solidFill>
                <a:effectLst/>
                <a:latin typeface="Calibri gövde"/>
              </a:rPr>
              <a:t> 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ile az sayıda ATP sentezi gerçekleşir.</a:t>
            </a: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NAD ve FAD molekülleri hidrojen yakalayarak indirgenir.</a:t>
            </a:r>
          </a:p>
          <a:p>
            <a:pPr algn="just" fontAlgn="base"/>
            <a:r>
              <a:rPr lang="tr-TR" sz="2000" dirty="0" err="1">
                <a:solidFill>
                  <a:srgbClr val="000000"/>
                </a:solidFill>
                <a:latin typeface="Calibri gövde"/>
              </a:rPr>
              <a:t>Pirüvik</a:t>
            </a:r>
            <a:r>
              <a:rPr lang="tr-TR" sz="2000" dirty="0">
                <a:solidFill>
                  <a:srgbClr val="000000"/>
                </a:solidFill>
                <a:latin typeface="Calibri gövde"/>
              </a:rPr>
              <a:t> asitten(3C) </a:t>
            </a:r>
            <a:r>
              <a:rPr lang="tr-TR" sz="2000" dirty="0" err="1">
                <a:solidFill>
                  <a:srgbClr val="000000"/>
                </a:solidFill>
                <a:latin typeface="Calibri gövde"/>
              </a:rPr>
              <a:t>asetil-CoA</a:t>
            </a:r>
            <a:r>
              <a:rPr lang="tr-TR" sz="2000" dirty="0">
                <a:solidFill>
                  <a:srgbClr val="000000"/>
                </a:solidFill>
                <a:latin typeface="Calibri gövde"/>
              </a:rPr>
              <a:t>(2C) oluşur. Bu yüzden </a:t>
            </a:r>
            <a:r>
              <a:rPr lang="tr-TR" sz="2000" b="1" dirty="0">
                <a:solidFill>
                  <a:srgbClr val="000000"/>
                </a:solidFill>
                <a:latin typeface="Calibri gövde"/>
              </a:rPr>
              <a:t>karbondioksit</a:t>
            </a:r>
            <a:r>
              <a:rPr lang="tr-TR" sz="2000" dirty="0">
                <a:solidFill>
                  <a:srgbClr val="000000"/>
                </a:solidFill>
                <a:latin typeface="Calibri gövde"/>
              </a:rPr>
              <a:t> oluşumu gözlenir.</a:t>
            </a:r>
          </a:p>
          <a:p>
            <a:pPr algn="just" fontAlgn="base"/>
            <a:r>
              <a:rPr lang="tr-TR" sz="2000" dirty="0" err="1"/>
              <a:t>Krebs</a:t>
            </a:r>
            <a:r>
              <a:rPr lang="tr-TR" sz="2000" dirty="0"/>
              <a:t> döngüsü reaksiyonları </a:t>
            </a:r>
            <a:r>
              <a:rPr lang="tr-TR" sz="2000" b="1" dirty="0" err="1"/>
              <a:t>enzimatik</a:t>
            </a:r>
            <a:r>
              <a:rPr lang="tr-TR" sz="2000" dirty="0"/>
              <a:t> özelliktedir ve </a:t>
            </a:r>
            <a:r>
              <a:rPr lang="tr-TR" sz="2000" dirty="0" err="1"/>
              <a:t>ökaryotlarda</a:t>
            </a:r>
            <a:r>
              <a:rPr lang="tr-TR" sz="2000" dirty="0"/>
              <a:t> mitokondrinin sıvı kısmı olan </a:t>
            </a:r>
            <a:r>
              <a:rPr lang="tr-TR" sz="2000" b="1" dirty="0" err="1"/>
              <a:t>matrikste</a:t>
            </a:r>
            <a:r>
              <a:rPr lang="tr-TR" sz="2000" dirty="0"/>
              <a:t>; </a:t>
            </a:r>
            <a:r>
              <a:rPr lang="tr-TR" sz="2000" dirty="0" err="1"/>
              <a:t>prokaryotlarda</a:t>
            </a:r>
            <a:r>
              <a:rPr lang="tr-TR" sz="2000" dirty="0"/>
              <a:t> ise </a:t>
            </a:r>
            <a:r>
              <a:rPr lang="tr-TR" sz="2000" b="1" dirty="0"/>
              <a:t>sitoplazmada</a:t>
            </a:r>
            <a:r>
              <a:rPr lang="tr-TR" sz="2000" dirty="0"/>
              <a:t> gerçekleşir.</a:t>
            </a:r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05C86A3-4F1D-4387-93F3-DEE65C9615E3}"/>
              </a:ext>
            </a:extLst>
          </p:cNvPr>
          <p:cNvSpPr txBox="1"/>
          <p:nvPr/>
        </p:nvSpPr>
        <p:spPr>
          <a:xfrm>
            <a:off x="2392622" y="6144371"/>
            <a:ext cx="226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Krebs</a:t>
            </a:r>
            <a:r>
              <a:rPr lang="tr-TR" dirty="0"/>
              <a:t> evresine hazırlık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76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516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8" name="Picture 4" descr="https://static.wixstatic.com/media/e07aa2_768a9f19e3914459821aa836d3bbbc82~mv2.png/v1/fill/w_664,h_472,al_c,lg_1/e07aa2_768a9f19e3914459821aa836d3bbbc82~mv2.png">
            <a:extLst>
              <a:ext uri="{FF2B5EF4-FFF2-40B4-BE49-F238E27FC236}">
                <a16:creationId xmlns:a16="http://schemas.microsoft.com/office/drawing/2014/main" id="{2532FA44-4DC0-4B85-A7A1-E6A4E74CF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" t="3065" r="5286" b="2075"/>
          <a:stretch/>
        </p:blipFill>
        <p:spPr bwMode="auto">
          <a:xfrm>
            <a:off x="2902225" y="1209260"/>
            <a:ext cx="5989984" cy="443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C8E7898-5ED8-4E52-BF0A-573C32786CFE}"/>
              </a:ext>
            </a:extLst>
          </p:cNvPr>
          <p:cNvSpPr txBox="1"/>
          <p:nvPr/>
        </p:nvSpPr>
        <p:spPr>
          <a:xfrm>
            <a:off x="5280788" y="419964"/>
            <a:ext cx="158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err="1"/>
              <a:t>Krebs</a:t>
            </a:r>
            <a:r>
              <a:rPr lang="tr-TR" b="1" i="1" dirty="0"/>
              <a:t> döngüsü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42334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D59D6BE-66F8-4A0D-8103-21ECC0F0308D}"/>
              </a:ext>
            </a:extLst>
          </p:cNvPr>
          <p:cNvSpPr/>
          <p:nvPr/>
        </p:nvSpPr>
        <p:spPr>
          <a:xfrm>
            <a:off x="-1" y="0"/>
            <a:ext cx="122980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fontAlgn="base"/>
            <a:r>
              <a:rPr lang="tr-TR" sz="2000" b="1" i="1" u="sng" dirty="0">
                <a:solidFill>
                  <a:srgbClr val="000000"/>
                </a:solidFill>
                <a:effectLst/>
                <a:latin typeface="Calibri gövde"/>
              </a:rPr>
              <a:t>C. ETS (ELEKTRON TAŞIMA SİSTEMİ)</a:t>
            </a:r>
          </a:p>
          <a:p>
            <a:pPr lvl="1" algn="ctr" fontAlgn="base"/>
            <a:endParaRPr lang="tr-TR" sz="2000" b="0" i="1" u="sng" dirty="0">
              <a:solidFill>
                <a:srgbClr val="000000"/>
              </a:solidFill>
              <a:effectLst/>
              <a:latin typeface="Calibri gövde"/>
            </a:endParaRPr>
          </a:p>
          <a:p>
            <a:pPr marL="800100" lvl="1" indent="-342900" algn="just" fontAlgn="base">
              <a:buFont typeface="Courier New" panose="02070309020205020404" pitchFamily="49" charset="0"/>
              <a:buChar char="o"/>
            </a:pP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Glikoliz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ve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Krebs’ten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getirlien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hidrojenlerin aktarılarak ATP sentezinin gerçekleştiği kısımdır. </a:t>
            </a:r>
          </a:p>
          <a:p>
            <a:pPr marL="800100" lvl="1" indent="-342900" algn="just" fontAlgn="base">
              <a:buFont typeface="Courier New" panose="02070309020205020404" pitchFamily="49" charset="0"/>
              <a:buChar char="o"/>
            </a:pP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En fazla sayıda ATP sentezlenen evredir.</a:t>
            </a:r>
          </a:p>
          <a:p>
            <a:pPr marL="800100" lvl="1" indent="-342900" algn="just" fontAlgn="base">
              <a:buFont typeface="Courier New" panose="02070309020205020404" pitchFamily="49" charset="0"/>
              <a:buChar char="o"/>
            </a:pP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Oksidatif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fosforilasyon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ile ATP sentezlenir. Son elektron alıcısı oksijen molekülüdür.</a:t>
            </a:r>
          </a:p>
          <a:p>
            <a:pPr marL="800100" lvl="1" indent="-342900" algn="just" fontAlgn="base">
              <a:buFont typeface="Courier New" panose="02070309020205020404" pitchFamily="49" charset="0"/>
              <a:buChar char="o"/>
            </a:pPr>
            <a:r>
              <a:rPr lang="tr-TR" sz="2000" dirty="0">
                <a:latin typeface="Calibri gövde"/>
              </a:rPr>
              <a:t>Elektronlar çıplak olarak aktarılmaz, Hidrojen molekülü şeklinde taşınır. Son elektron alıcısı olan Oksijen, Hidrojen ile birleşerek Su molekülünü oluşturur.</a:t>
            </a:r>
          </a:p>
          <a:p>
            <a:pPr marL="800100" lvl="1" indent="-342900" algn="just" fontAlgn="base">
              <a:buFont typeface="Courier New" panose="02070309020205020404" pitchFamily="49" charset="0"/>
              <a:buChar char="o"/>
            </a:pPr>
            <a:r>
              <a:rPr lang="tr-TR" sz="2000" dirty="0">
                <a:latin typeface="Calibri gövde"/>
              </a:rPr>
              <a:t>ETS tepkimeleri </a:t>
            </a:r>
            <a:r>
              <a:rPr lang="tr-TR" sz="2000" dirty="0" err="1">
                <a:latin typeface="Calibri gövde"/>
              </a:rPr>
              <a:t>ökaryotlarda</a:t>
            </a:r>
            <a:r>
              <a:rPr lang="tr-TR" sz="2000" dirty="0">
                <a:latin typeface="Calibri gövde"/>
              </a:rPr>
              <a:t> mitokondrinin </a:t>
            </a:r>
            <a:r>
              <a:rPr lang="tr-TR" sz="2000" b="1" dirty="0" err="1">
                <a:latin typeface="Calibri gövde"/>
              </a:rPr>
              <a:t>kristasında</a:t>
            </a:r>
            <a:r>
              <a:rPr lang="tr-TR" sz="2000" dirty="0">
                <a:latin typeface="Calibri gövde"/>
              </a:rPr>
              <a:t>, </a:t>
            </a:r>
            <a:r>
              <a:rPr lang="tr-TR" sz="2000" dirty="0" err="1">
                <a:latin typeface="Calibri gövde"/>
              </a:rPr>
              <a:t>prokaryotlarda</a:t>
            </a:r>
            <a:r>
              <a:rPr lang="tr-TR" sz="2000" dirty="0">
                <a:latin typeface="Calibri gövde"/>
              </a:rPr>
              <a:t> ise </a:t>
            </a:r>
            <a:r>
              <a:rPr lang="tr-TR" sz="2000" b="1" dirty="0">
                <a:latin typeface="Calibri gövde"/>
              </a:rPr>
              <a:t>plazma zarının kıvrımlarında </a:t>
            </a:r>
            <a:r>
              <a:rPr lang="tr-TR" sz="2000" dirty="0">
                <a:latin typeface="Calibri gövde"/>
              </a:rPr>
              <a:t>gerçekleşir.</a:t>
            </a:r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</p:txBody>
      </p:sp>
      <p:pic>
        <p:nvPicPr>
          <p:cNvPr id="9218" name="Picture 2" descr="https://static.wixstatic.com/media/e07aa2_dcaea14655f04c6683cedfc433698085~mv2.png/v1/fill/w_740,h_354,al_c,usm_0.66_1.00_0.01/e07aa2_dcaea14655f04c6683cedfc433698085~mv2.png">
            <a:extLst>
              <a:ext uri="{FF2B5EF4-FFF2-40B4-BE49-F238E27FC236}">
                <a16:creationId xmlns:a16="http://schemas.microsoft.com/office/drawing/2014/main" id="{37D43F2E-10B4-4D61-8BB4-6F66CEF59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337" y="2822524"/>
            <a:ext cx="7981325" cy="389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085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akteri animasyonu ile ilgili görsel sonucu">
            <a:extLst>
              <a:ext uri="{FF2B5EF4-FFF2-40B4-BE49-F238E27FC236}">
                <a16:creationId xmlns:a16="http://schemas.microsoft.com/office/drawing/2014/main" id="{A32C8F5D-4266-4EB2-8DEA-102696FDB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 r="9091" b="19413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9B61A59-486C-4774-8C34-E7FC63E3938E}"/>
              </a:ext>
            </a:extLst>
          </p:cNvPr>
          <p:cNvSpPr/>
          <p:nvPr/>
        </p:nvSpPr>
        <p:spPr>
          <a:xfrm>
            <a:off x="188938" y="164045"/>
            <a:ext cx="4062642" cy="27540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1" i="0" dirty="0">
                <a:effectLst/>
              </a:rPr>
              <a:t>2. OKSİJENSİZ SOLUNUM</a:t>
            </a:r>
            <a:endParaRPr lang="tr-TR" sz="2000" b="0" i="0" dirty="0">
              <a:effectLst/>
            </a:endParaRP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Oksijensiz solunumda da aynı oksijenli solunumda olduğu gibi </a:t>
            </a:r>
            <a:r>
              <a:rPr lang="tr-TR" sz="2000" b="0" i="0" dirty="0" err="1">
                <a:effectLst/>
              </a:rPr>
              <a:t>Krebs</a:t>
            </a:r>
            <a:r>
              <a:rPr lang="tr-TR" sz="2000" b="0" i="0" dirty="0">
                <a:effectLst/>
              </a:rPr>
              <a:t> Döngüsü ve ETS evreleri gerçekleşir. Yalnız </a:t>
            </a:r>
            <a:r>
              <a:rPr lang="tr-TR" sz="2000" b="0" i="0" dirty="0" err="1">
                <a:effectLst/>
              </a:rPr>
              <a:t>ETS’nin</a:t>
            </a:r>
            <a:r>
              <a:rPr lang="tr-TR" sz="2000" b="0" i="0" dirty="0">
                <a:effectLst/>
              </a:rPr>
              <a:t> son elektron alıcısı oksijen kadar elektronegatif olmayan, </a:t>
            </a:r>
            <a:r>
              <a:rPr lang="tr-TR" sz="2000" b="1" i="0" dirty="0">
                <a:effectLst/>
              </a:rPr>
              <a:t>azotlu ya da kükürtlü </a:t>
            </a:r>
            <a:r>
              <a:rPr lang="tr-TR" sz="2000" b="0" i="0" dirty="0">
                <a:effectLst/>
              </a:rPr>
              <a:t>olabilen bazı bileşiklerdir.</a:t>
            </a: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 </a:t>
            </a: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Örneğin bataklıklarda kötü kokunun oluşumunu sağlayan bakteriler H2S ‘in son elektron alıcısı olduğu oksijensiz solunumu gerçekleştirirler. </a:t>
            </a:r>
            <a:r>
              <a:rPr lang="tr-TR" sz="2000" b="0" i="0" dirty="0" err="1">
                <a:effectLst/>
              </a:rPr>
              <a:t>Denitrifikasyon</a:t>
            </a:r>
            <a:r>
              <a:rPr lang="tr-TR" sz="2000" b="0" i="0" dirty="0">
                <a:effectLst/>
              </a:rPr>
              <a:t> bakterileri de nitrat gibi azotlu bileşikleri kullanarak oksijensiz solunum yaparlar.</a:t>
            </a:r>
          </a:p>
        </p:txBody>
      </p:sp>
    </p:spTree>
    <p:extLst>
      <p:ext uri="{BB962C8B-B14F-4D97-AF65-F5344CB8AC3E}">
        <p14:creationId xmlns:p14="http://schemas.microsoft.com/office/powerpoint/2010/main" val="2017598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C9AB304B-2E14-4E85-A2F5-46BF73901EEE}"/>
              </a:ext>
            </a:extLst>
          </p:cNvPr>
          <p:cNvSpPr/>
          <p:nvPr/>
        </p:nvSpPr>
        <p:spPr>
          <a:xfrm>
            <a:off x="171852" y="371061"/>
            <a:ext cx="4135899" cy="378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 fontAlgn="base">
              <a:lnSpc>
                <a:spcPct val="90000"/>
              </a:lnSpc>
              <a:spcAft>
                <a:spcPts val="600"/>
              </a:spcAft>
            </a:pPr>
            <a:r>
              <a:rPr lang="tr-TR" sz="2000" b="1" i="0" dirty="0">
                <a:effectLst/>
              </a:rPr>
              <a:t>3. </a:t>
            </a:r>
            <a:r>
              <a:rPr lang="en-US" sz="2000" b="1" i="0" dirty="0">
                <a:effectLst/>
              </a:rPr>
              <a:t>FERMANTASYON</a:t>
            </a:r>
            <a:endParaRPr lang="en-US" sz="2000" b="0" i="0" dirty="0">
              <a:effectLst/>
            </a:endParaRP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Glikoz moleküllerinin etil alkol, laktik asit, asetik asit gibi organik moleküllere kadar parçalanmasıdır</a:t>
            </a:r>
            <a:r>
              <a:rPr lang="en-US" sz="2000" b="0" i="0" dirty="0">
                <a:effectLst/>
              </a:rPr>
              <a:t>.</a:t>
            </a:r>
            <a:endParaRPr lang="tr-TR" sz="2000" b="0" i="0" dirty="0">
              <a:effectLst/>
            </a:endParaRP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Oluşan moleküller yeterince küçük değildir yani koparılan bağ sayısı azdır. Bu nedenle fermantasyon sonucu oluşan ATP, solunum tepkimelerine göre oldukça azdır.</a:t>
            </a: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Bilmemiz gereken 2 çeşit fermantasyon vardır:</a:t>
            </a:r>
          </a:p>
          <a:p>
            <a:pPr algn="just" fontAlgn="base">
              <a:lnSpc>
                <a:spcPct val="90000"/>
              </a:lnSpc>
              <a:spcAft>
                <a:spcPts val="600"/>
              </a:spcAft>
            </a:pPr>
            <a:endParaRPr lang="tr-TR" sz="2000" b="0" i="0" dirty="0">
              <a:effectLst/>
            </a:endParaRPr>
          </a:p>
          <a:p>
            <a:pPr algn="just" fontAlgn="base"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1. </a:t>
            </a:r>
            <a:r>
              <a:rPr lang="tr-TR" sz="2000" b="0" i="0" dirty="0">
                <a:effectLst/>
              </a:rPr>
              <a:t>Etil alkol fermantasyonu</a:t>
            </a:r>
          </a:p>
          <a:p>
            <a:pPr algn="just" fontAlgn="base"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2. </a:t>
            </a:r>
            <a:r>
              <a:rPr lang="tr-TR" sz="2000" b="0" i="0" dirty="0">
                <a:effectLst/>
              </a:rPr>
              <a:t>Laktik asit fermantasyonu</a:t>
            </a:r>
          </a:p>
          <a:p>
            <a:pPr algn="just" fontAlgn="base">
              <a:lnSpc>
                <a:spcPct val="90000"/>
              </a:lnSpc>
              <a:spcAft>
                <a:spcPts val="600"/>
              </a:spcAft>
            </a:pPr>
            <a:endParaRPr lang="en-US" sz="2000" b="0" i="0" dirty="0">
              <a:effectLst/>
            </a:endParaRPr>
          </a:p>
          <a:p>
            <a:pPr indent="-228600" algn="just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</a:rPr>
              <a:t>Her iki fermantasyon da </a:t>
            </a:r>
            <a:r>
              <a:rPr lang="tr-TR" sz="2000" b="0" i="0" dirty="0" err="1">
                <a:effectLst/>
              </a:rPr>
              <a:t>glikoliz</a:t>
            </a:r>
            <a:r>
              <a:rPr lang="tr-TR" sz="2000" b="0" i="0" dirty="0">
                <a:effectLst/>
              </a:rPr>
              <a:t> evresi ile başlar ve her ikisinin de tamamı sitoplazmada gerçekleşir</a:t>
            </a:r>
            <a:r>
              <a:rPr lang="en-US" sz="2000" b="0" i="0" dirty="0">
                <a:effectLst/>
              </a:rPr>
              <a:t>.</a:t>
            </a:r>
          </a:p>
        </p:txBody>
      </p:sp>
      <p:pic>
        <p:nvPicPr>
          <p:cNvPr id="11266" name="Picture 2" descr="fermantasyon ile ilgili görsel sonucu">
            <a:extLst>
              <a:ext uri="{FF2B5EF4-FFF2-40B4-BE49-F238E27FC236}">
                <a16:creationId xmlns:a16="http://schemas.microsoft.com/office/drawing/2014/main" id="{18538153-0C9A-4AA2-A5A3-A759E58FF1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0" r="6358" b="9248"/>
          <a:stretch/>
        </p:blipFill>
        <p:spPr bwMode="auto">
          <a:xfrm>
            <a:off x="4639056" y="10"/>
            <a:ext cx="7552944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325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D32FA716-ED54-49E9-8307-59084B2C3D4C}"/>
              </a:ext>
            </a:extLst>
          </p:cNvPr>
          <p:cNvSpPr/>
          <p:nvPr/>
        </p:nvSpPr>
        <p:spPr>
          <a:xfrm>
            <a:off x="0" y="139767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tr-TR" b="1" dirty="0">
                <a:solidFill>
                  <a:srgbClr val="000000"/>
                </a:solidFill>
                <a:effectLst/>
                <a:latin typeface="helvetica-w01-light"/>
              </a:rPr>
              <a:t>Etil Alkol Fermantasyonu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Etil alkol oluşur.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Oluşan son organik ürün 2 karbonludur. (Organik ve inorganik ürün)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Karbondioksit oluşur.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Kapalı kap basıncını artırır.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Geri dönüşümü yoktur.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ACD25DE-AF6F-415B-8AD2-EE6CC4C7014E}"/>
              </a:ext>
            </a:extLst>
          </p:cNvPr>
          <p:cNvSpPr/>
          <p:nvPr/>
        </p:nvSpPr>
        <p:spPr>
          <a:xfrm>
            <a:off x="6450767" y="139767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tr-TR" b="1" dirty="0">
                <a:solidFill>
                  <a:srgbClr val="000000"/>
                </a:solidFill>
                <a:effectLst/>
                <a:latin typeface="helvetica-w01-light"/>
              </a:rPr>
              <a:t>Laktik asit Fermantasyonu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Laktik asit oluşur.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Oluşan son organik ürün 3 karbonludur. (Organik ürün)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Karbondioksit oluşmaz.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Kapalı kap basıncını değiştirmez.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  <a:p>
            <a:pPr fontAlgn="base"/>
            <a:r>
              <a:rPr lang="tr-TR" b="0" dirty="0">
                <a:solidFill>
                  <a:srgbClr val="000000"/>
                </a:solidFill>
                <a:effectLst/>
                <a:latin typeface="helvetica-w01-light"/>
              </a:rPr>
              <a:t>✔ Geri dönüşümü vardır.</a:t>
            </a:r>
            <a:endParaRPr lang="tr-TR" b="0" dirty="0">
              <a:solidFill>
                <a:srgbClr val="343F64"/>
              </a:solidFill>
              <a:effectLst/>
              <a:latin typeface="helvetica-w01-light"/>
            </a:endParaRPr>
          </a:p>
        </p:txBody>
      </p:sp>
      <p:pic>
        <p:nvPicPr>
          <p:cNvPr id="12290" name="Picture 2" descr="https://static.wixstatic.com/media/e07aa2_b744bc9d963e4a5abdc3a7292e3d383f~mv2.png/v1/fill/w_740,h_259,al_c,lg_1/e07aa2_b744bc9d963e4a5abdc3a7292e3d383f~mv2.png">
            <a:extLst>
              <a:ext uri="{FF2B5EF4-FFF2-40B4-BE49-F238E27FC236}">
                <a16:creationId xmlns:a16="http://schemas.microsoft.com/office/drawing/2014/main" id="{D6FC4268-16B9-4162-BAC4-FD6331108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4392"/>
            <a:ext cx="5290946" cy="185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static.wixstatic.com/media/e07aa2_a4505f1ad8314e72a9c36f4cacd21678~mv2.png/v1/fill/w_740,h_249,al_c,lg_1/e07aa2_a4505f1ad8314e72a9c36f4cacd21678~mv2.png">
            <a:extLst>
              <a:ext uri="{FF2B5EF4-FFF2-40B4-BE49-F238E27FC236}">
                <a16:creationId xmlns:a16="http://schemas.microsoft.com/office/drawing/2014/main" id="{6F9EC3A2-65DC-4A6F-B5C1-A2D1EB335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627" y="3904392"/>
            <a:ext cx="5866983" cy="185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D10DD4F9-C70D-4E3E-A2A2-1A6A62A223B3}"/>
              </a:ext>
            </a:extLst>
          </p:cNvPr>
          <p:cNvSpPr/>
          <p:nvPr/>
        </p:nvSpPr>
        <p:spPr>
          <a:xfrm>
            <a:off x="2099623" y="178447"/>
            <a:ext cx="83720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0" i="0" dirty="0">
                <a:solidFill>
                  <a:srgbClr val="000000"/>
                </a:solidFill>
                <a:effectLst/>
                <a:latin typeface="wfont_e07aa2_d8ef7ef9a92f43cebc71f9087bbd7e58"/>
              </a:rPr>
              <a:t>Fermantasyon sonucu organik bileşikler oluşur ve fermantasyonda ETS elemanları görev yapmazlar. Bu nedenle fermantasyon bir solunum şekli değil, kendine has bir enerji üretim mekanizmasıdır.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192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B1502F98-601B-43BD-81F6-EA362EDF69D0}"/>
              </a:ext>
            </a:extLst>
          </p:cNvPr>
          <p:cNvSpPr/>
          <p:nvPr/>
        </p:nvSpPr>
        <p:spPr>
          <a:xfrm>
            <a:off x="2395928" y="1383242"/>
            <a:ext cx="74001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tr-TR" sz="2000" b="1" i="0" dirty="0">
                <a:solidFill>
                  <a:srgbClr val="000000"/>
                </a:solidFill>
                <a:effectLst/>
                <a:latin typeface="Calibri gövde"/>
              </a:rPr>
              <a:t>FERMANTASYON ve SOLUNUM ÇEŞİTLERİNİN KARŞILAŞTIRILMASI</a:t>
            </a:r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· Fermantasyonda ETS yoktur, oksijenli ve oksijensiz solunumda ise ETS vardır.</a:t>
            </a:r>
          </a:p>
          <a:p>
            <a:pPr algn="just" fontAlgn="base"/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· Enerji verimi açısından sıralamaları şu şekildedir:</a:t>
            </a: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Oksijenli solunum &gt; Oksijensiz solunum &gt; Fermantasyon</a:t>
            </a:r>
          </a:p>
          <a:p>
            <a:pPr algn="just" fontAlgn="base"/>
            <a:endParaRPr lang="tr-TR" sz="2000" b="0" i="0" dirty="0">
              <a:solidFill>
                <a:srgbClr val="000000"/>
              </a:solidFill>
              <a:effectLst/>
              <a:latin typeface="Calibri gövde"/>
            </a:endParaRPr>
          </a:p>
          <a:p>
            <a:pPr algn="just" fontAlgn="base"/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·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Prokaryotlarda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tüm fermantasyon ve solunum olayları sitoplazmadadır. Sadece ETS olayları plazma zarında gerçekleşir.</a:t>
            </a:r>
          </a:p>
          <a:p>
            <a:pPr algn="just" fontAlgn="base"/>
            <a:endParaRPr lang="tr-TR" sz="2000" dirty="0">
              <a:solidFill>
                <a:srgbClr val="000000"/>
              </a:solidFill>
              <a:latin typeface="Calibri gövde"/>
            </a:endParaRP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Ökaryotlarda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ise tüm enerji üretim olaylarının ortak evresi olan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glikoliz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sitoplazmada, </a:t>
            </a:r>
            <a:r>
              <a:rPr lang="tr-TR" sz="2000" b="0" i="0" dirty="0" err="1">
                <a:solidFill>
                  <a:srgbClr val="000000"/>
                </a:solidFill>
                <a:effectLst/>
                <a:latin typeface="Calibri gövde"/>
              </a:rPr>
              <a:t>Krebs</a:t>
            </a:r>
            <a:r>
              <a:rPr lang="tr-TR" sz="2000" b="0" i="0" dirty="0">
                <a:solidFill>
                  <a:srgbClr val="000000"/>
                </a:solidFill>
                <a:effectLst/>
                <a:latin typeface="Calibri gövde"/>
              </a:rPr>
              <a:t> ve ETS ise mitokondride gerçekleşir.</a:t>
            </a:r>
          </a:p>
        </p:txBody>
      </p:sp>
    </p:spTree>
    <p:extLst>
      <p:ext uri="{BB962C8B-B14F-4D97-AF65-F5344CB8AC3E}">
        <p14:creationId xmlns:p14="http://schemas.microsoft.com/office/powerpoint/2010/main" val="16419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09060F39-8129-4AB4-A32A-3AA22CB59596}"/>
              </a:ext>
            </a:extLst>
          </p:cNvPr>
          <p:cNvSpPr/>
          <p:nvPr/>
        </p:nvSpPr>
        <p:spPr>
          <a:xfrm>
            <a:off x="3163952" y="446140"/>
            <a:ext cx="249452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000" b="1" i="0" dirty="0">
                <a:solidFill>
                  <a:srgbClr val="000000"/>
                </a:solidFill>
                <a:effectLst/>
                <a:latin typeface="Calibri gövde"/>
              </a:rPr>
              <a:t>Fermantasyon Deneyi</a:t>
            </a:r>
          </a:p>
          <a:p>
            <a:pPr algn="ctr"/>
            <a:endParaRPr lang="tr-TR" sz="2000" b="1" i="0" dirty="0">
              <a:solidFill>
                <a:srgbClr val="000000"/>
              </a:solidFill>
              <a:effectLst/>
              <a:latin typeface="Calibri gövd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Calibri gövde"/>
              </a:rPr>
              <a:t>Kuru maya,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Calibri gövde"/>
              </a:rPr>
              <a:t> şeker,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Calibri gövde"/>
              </a:rPr>
              <a:t> balon,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 err="1">
                <a:latin typeface="Calibri gövde"/>
              </a:rPr>
              <a:t>spatül</a:t>
            </a:r>
            <a:r>
              <a:rPr lang="tr-TR" sz="2000" dirty="0">
                <a:latin typeface="Calibri gövde"/>
              </a:rPr>
              <a:t> 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Calibri gövde"/>
              </a:rPr>
              <a:t> </a:t>
            </a:r>
            <a:r>
              <a:rPr lang="tr-TR" sz="2000" dirty="0" err="1">
                <a:latin typeface="Calibri gövde"/>
              </a:rPr>
              <a:t>erlen</a:t>
            </a:r>
            <a:r>
              <a:rPr lang="tr-TR" sz="2000" dirty="0">
                <a:latin typeface="Calibri gövde"/>
              </a:rPr>
              <a:t> </a:t>
            </a:r>
            <a:endParaRPr lang="tr-TR" sz="2000" b="1" i="0" dirty="0">
              <a:solidFill>
                <a:srgbClr val="000000"/>
              </a:solidFill>
              <a:effectLst/>
              <a:latin typeface="Calibri gövde"/>
            </a:endParaRPr>
          </a:p>
        </p:txBody>
      </p:sp>
      <p:pic>
        <p:nvPicPr>
          <p:cNvPr id="6" name="Grafik 5" descr="Cam kap">
            <a:extLst>
              <a:ext uri="{FF2B5EF4-FFF2-40B4-BE49-F238E27FC236}">
                <a16:creationId xmlns:a16="http://schemas.microsoft.com/office/drawing/2014/main" id="{B9E137D4-AF07-4445-80B4-2393E6D19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15" y="3631176"/>
            <a:ext cx="914400" cy="91440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A3469119-1E6A-4ECF-810C-93D22FACF515}"/>
              </a:ext>
            </a:extLst>
          </p:cNvPr>
          <p:cNvSpPr txBox="1"/>
          <p:nvPr/>
        </p:nvSpPr>
        <p:spPr>
          <a:xfrm>
            <a:off x="94463" y="324433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1. Grup</a:t>
            </a:r>
            <a:endParaRPr lang="en-GB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0A72CAA-EB74-410C-ABF7-A2AEE3AF715B}"/>
              </a:ext>
            </a:extLst>
          </p:cNvPr>
          <p:cNvSpPr txBox="1"/>
          <p:nvPr/>
        </p:nvSpPr>
        <p:spPr>
          <a:xfrm>
            <a:off x="1398364" y="324433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2. Grup</a:t>
            </a:r>
            <a:endParaRPr lang="en-GB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FCA11A2-1D32-4EB1-A24D-4802885DEDFD}"/>
              </a:ext>
            </a:extLst>
          </p:cNvPr>
          <p:cNvSpPr txBox="1"/>
          <p:nvPr/>
        </p:nvSpPr>
        <p:spPr>
          <a:xfrm>
            <a:off x="3008674" y="324433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3. Grup</a:t>
            </a:r>
            <a:endParaRPr lang="en-GB" dirty="0"/>
          </a:p>
        </p:txBody>
      </p:sp>
      <p:pic>
        <p:nvPicPr>
          <p:cNvPr id="10" name="Grafik 9" descr="Cam kap">
            <a:extLst>
              <a:ext uri="{FF2B5EF4-FFF2-40B4-BE49-F238E27FC236}">
                <a16:creationId xmlns:a16="http://schemas.microsoft.com/office/drawing/2014/main" id="{0F3AB3C6-EC48-4847-BBDB-BA0C9EE2B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4081" y="3631176"/>
            <a:ext cx="914400" cy="914400"/>
          </a:xfrm>
          <a:prstGeom prst="rect">
            <a:avLst/>
          </a:prstGeom>
        </p:spPr>
      </p:pic>
      <p:pic>
        <p:nvPicPr>
          <p:cNvPr id="11" name="Grafik 10" descr="Cam kap">
            <a:extLst>
              <a:ext uri="{FF2B5EF4-FFF2-40B4-BE49-F238E27FC236}">
                <a16:creationId xmlns:a16="http://schemas.microsoft.com/office/drawing/2014/main" id="{0FE3594D-CF74-4245-992D-E8A0EF255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5043" y="3613666"/>
            <a:ext cx="914400" cy="914400"/>
          </a:xfrm>
          <a:prstGeom prst="rect">
            <a:avLst/>
          </a:prstGeom>
        </p:spPr>
      </p:pic>
      <p:pic>
        <p:nvPicPr>
          <p:cNvPr id="12" name="Grafik 11" descr="Cam kap">
            <a:extLst>
              <a:ext uri="{FF2B5EF4-FFF2-40B4-BE49-F238E27FC236}">
                <a16:creationId xmlns:a16="http://schemas.microsoft.com/office/drawing/2014/main" id="{7C979CB4-0174-462A-8AA4-FA81C5BAF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2694" y="3617844"/>
            <a:ext cx="914400" cy="914400"/>
          </a:xfrm>
          <a:prstGeom prst="rect">
            <a:avLst/>
          </a:prstGeom>
        </p:spPr>
      </p:pic>
      <p:pic>
        <p:nvPicPr>
          <p:cNvPr id="13" name="Grafik 12" descr="Cam kap">
            <a:extLst>
              <a:ext uri="{FF2B5EF4-FFF2-40B4-BE49-F238E27FC236}">
                <a16:creationId xmlns:a16="http://schemas.microsoft.com/office/drawing/2014/main" id="{0F6034D9-2910-44DE-A335-B2DA63EC2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8751" y="3575640"/>
            <a:ext cx="914400" cy="914400"/>
          </a:xfrm>
          <a:prstGeom prst="rect">
            <a:avLst/>
          </a:prstGeom>
        </p:spPr>
      </p:pic>
      <p:pic>
        <p:nvPicPr>
          <p:cNvPr id="14" name="Grafik 13" descr="Cam kap">
            <a:extLst>
              <a:ext uri="{FF2B5EF4-FFF2-40B4-BE49-F238E27FC236}">
                <a16:creationId xmlns:a16="http://schemas.microsoft.com/office/drawing/2014/main" id="{0BFE66CC-66A4-4083-BA1A-4791F050F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5543" y="3631176"/>
            <a:ext cx="914400" cy="914400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89BADBDB-320C-49B9-8075-1EF3950C3A1C}"/>
              </a:ext>
            </a:extLst>
          </p:cNvPr>
          <p:cNvSpPr txBox="1"/>
          <p:nvPr/>
        </p:nvSpPr>
        <p:spPr>
          <a:xfrm>
            <a:off x="4975096" y="326184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4. Grup</a:t>
            </a:r>
            <a:endParaRPr lang="en-GB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7174153-80E9-49F0-BC54-FA91AB486A03}"/>
              </a:ext>
            </a:extLst>
          </p:cNvPr>
          <p:cNvSpPr txBox="1"/>
          <p:nvPr/>
        </p:nvSpPr>
        <p:spPr>
          <a:xfrm>
            <a:off x="6604965" y="324441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5. Grup</a:t>
            </a:r>
            <a:endParaRPr lang="en-GB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C9B72F3-9252-472D-BA54-20FA5224E7F1}"/>
              </a:ext>
            </a:extLst>
          </p:cNvPr>
          <p:cNvSpPr txBox="1"/>
          <p:nvPr/>
        </p:nvSpPr>
        <p:spPr>
          <a:xfrm>
            <a:off x="8501757" y="324433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6. Grup</a:t>
            </a:r>
            <a:endParaRPr lang="en-GB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82C0EFC-DE7A-4BCF-93DB-7550E7F21E92}"/>
              </a:ext>
            </a:extLst>
          </p:cNvPr>
          <p:cNvSpPr txBox="1"/>
          <p:nvPr/>
        </p:nvSpPr>
        <p:spPr>
          <a:xfrm>
            <a:off x="0" y="4599667"/>
            <a:ext cx="12318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Soğuk su</a:t>
            </a:r>
          </a:p>
          <a:p>
            <a:r>
              <a:rPr lang="tr-TR" dirty="0"/>
              <a:t>2 adet küp </a:t>
            </a:r>
          </a:p>
          <a:p>
            <a:r>
              <a:rPr lang="tr-TR" dirty="0"/>
              <a:t>şeker</a:t>
            </a:r>
          </a:p>
          <a:p>
            <a:endParaRPr lang="en-GB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7FC53E2-4309-4786-9D42-4E200F5EE90B}"/>
              </a:ext>
            </a:extLst>
          </p:cNvPr>
          <p:cNvSpPr txBox="1"/>
          <p:nvPr/>
        </p:nvSpPr>
        <p:spPr>
          <a:xfrm>
            <a:off x="1279354" y="4599667"/>
            <a:ext cx="1729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Maden suyu</a:t>
            </a:r>
          </a:p>
          <a:p>
            <a:r>
              <a:rPr lang="tr-TR" dirty="0"/>
              <a:t>1 adet küp şeker</a:t>
            </a:r>
          </a:p>
          <a:p>
            <a:endParaRPr lang="en-GB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05FAC73-13F7-41E8-83A6-270E6E3A754D}"/>
              </a:ext>
            </a:extLst>
          </p:cNvPr>
          <p:cNvSpPr txBox="1"/>
          <p:nvPr/>
        </p:nvSpPr>
        <p:spPr>
          <a:xfrm>
            <a:off x="3008674" y="4599666"/>
            <a:ext cx="1729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Maden su</a:t>
            </a:r>
          </a:p>
          <a:p>
            <a:r>
              <a:rPr lang="tr-TR" dirty="0"/>
              <a:t>2 adet küp şeker</a:t>
            </a:r>
          </a:p>
          <a:p>
            <a:endParaRPr lang="en-GB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37FFD70-6E8E-4075-BCDC-8EE8B8569DF4}"/>
              </a:ext>
            </a:extLst>
          </p:cNvPr>
          <p:cNvSpPr txBox="1"/>
          <p:nvPr/>
        </p:nvSpPr>
        <p:spPr>
          <a:xfrm>
            <a:off x="6532981" y="4599665"/>
            <a:ext cx="1729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Ilık su</a:t>
            </a:r>
          </a:p>
          <a:p>
            <a:r>
              <a:rPr lang="tr-TR" dirty="0"/>
              <a:t>1 adet küp şeker</a:t>
            </a:r>
          </a:p>
          <a:p>
            <a:endParaRPr lang="en-GB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5F603B1B-20A9-41D3-B82A-0112F86629F7}"/>
              </a:ext>
            </a:extLst>
          </p:cNvPr>
          <p:cNvSpPr txBox="1"/>
          <p:nvPr/>
        </p:nvSpPr>
        <p:spPr>
          <a:xfrm>
            <a:off x="8535283" y="4595425"/>
            <a:ext cx="1729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ılık su</a:t>
            </a:r>
          </a:p>
          <a:p>
            <a:r>
              <a:rPr lang="tr-TR" dirty="0"/>
              <a:t>2 adet küp şeker</a:t>
            </a:r>
          </a:p>
          <a:p>
            <a:endParaRPr lang="en-GB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15014EB2-B2CC-4A18-8BD5-ED939973D8B1}"/>
              </a:ext>
            </a:extLst>
          </p:cNvPr>
          <p:cNvSpPr txBox="1"/>
          <p:nvPr/>
        </p:nvSpPr>
        <p:spPr>
          <a:xfrm>
            <a:off x="4845254" y="4601036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ılık su</a:t>
            </a:r>
          </a:p>
          <a:p>
            <a:endParaRPr lang="en-GB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5904107-C8CD-4BAC-B3E0-F559E074408D}"/>
              </a:ext>
            </a:extLst>
          </p:cNvPr>
          <p:cNvSpPr txBox="1"/>
          <p:nvPr/>
        </p:nvSpPr>
        <p:spPr>
          <a:xfrm>
            <a:off x="10615479" y="3244334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7. Grup</a:t>
            </a:r>
            <a:endParaRPr lang="en-GB" dirty="0"/>
          </a:p>
        </p:txBody>
      </p:sp>
      <p:pic>
        <p:nvPicPr>
          <p:cNvPr id="25" name="Grafik 24" descr="Cam kap">
            <a:extLst>
              <a:ext uri="{FF2B5EF4-FFF2-40B4-BE49-F238E27FC236}">
                <a16:creationId xmlns:a16="http://schemas.microsoft.com/office/drawing/2014/main" id="{D197A1AE-3F1E-4203-A144-025EA8ED2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5479" y="3613666"/>
            <a:ext cx="914400" cy="914400"/>
          </a:xfrm>
          <a:prstGeom prst="rect">
            <a:avLst/>
          </a:prstGeom>
        </p:spPr>
      </p:pic>
      <p:sp>
        <p:nvSpPr>
          <p:cNvPr id="26" name="Metin kutusu 25">
            <a:extLst>
              <a:ext uri="{FF2B5EF4-FFF2-40B4-BE49-F238E27FC236}">
                <a16:creationId xmlns:a16="http://schemas.microsoft.com/office/drawing/2014/main" id="{872D38ED-230D-4618-A4AD-ACA8AA11A936}"/>
              </a:ext>
            </a:extLst>
          </p:cNvPr>
          <p:cNvSpPr txBox="1"/>
          <p:nvPr/>
        </p:nvSpPr>
        <p:spPr>
          <a:xfrm>
            <a:off x="10496261" y="4595425"/>
            <a:ext cx="1729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Maya</a:t>
            </a:r>
          </a:p>
          <a:p>
            <a:r>
              <a:rPr lang="tr-TR" dirty="0"/>
              <a:t>Sıcak su</a:t>
            </a:r>
          </a:p>
          <a:p>
            <a:r>
              <a:rPr lang="tr-TR" dirty="0"/>
              <a:t>2 adet küp şeker</a:t>
            </a:r>
          </a:p>
          <a:p>
            <a:endParaRPr lang="en-GB" dirty="0"/>
          </a:p>
        </p:txBody>
      </p:sp>
      <p:pic>
        <p:nvPicPr>
          <p:cNvPr id="1026" name="Picture 2" descr="Teog Fen Bilimleri Solunum Testi Çöz">
            <a:extLst>
              <a:ext uri="{FF2B5EF4-FFF2-40B4-BE49-F238E27FC236}">
                <a16:creationId xmlns:a16="http://schemas.microsoft.com/office/drawing/2014/main" id="{6DEBC50C-2CB1-448E-B63F-5765F8717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81" y="10377"/>
            <a:ext cx="3604932" cy="283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538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17BE31F-A129-45DD-8071-A63EC47D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CA163AC-F477-454A-9FB4-81324C00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609D7097-03A6-4239-A2E0-784E82C23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813887E5-2F5F-4C9D-92F5-F80D937A8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7">
              <a:extLst>
                <a:ext uri="{FF2B5EF4-FFF2-40B4-BE49-F238E27FC236}">
                  <a16:creationId xmlns:a16="http://schemas.microsoft.com/office/drawing/2014/main" id="{57A4F98D-BAD2-4F7F-93D3-FD86C479A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FBA2120E-6E1E-4A2B-9CD8-94C39AD80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264DA4AC-C3A7-46CE-96BA-018B8FCFE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10">
              <a:extLst>
                <a:ext uri="{FF2B5EF4-FFF2-40B4-BE49-F238E27FC236}">
                  <a16:creationId xmlns:a16="http://schemas.microsoft.com/office/drawing/2014/main" id="{A73A5202-BD67-46B2-9FAB-C1B28AB42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01E70EE5-EE26-44BD-A18E-777A1A3D5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504A980C-59CB-46F2-A571-87612CDD2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B353B73E-7D3C-4184-87FD-295B6B341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14">
              <a:extLst>
                <a:ext uri="{FF2B5EF4-FFF2-40B4-BE49-F238E27FC236}">
                  <a16:creationId xmlns:a16="http://schemas.microsoft.com/office/drawing/2014/main" id="{2EF8F173-9834-4DD9-B995-3F8DAAAE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5">
              <a:extLst>
                <a:ext uri="{FF2B5EF4-FFF2-40B4-BE49-F238E27FC236}">
                  <a16:creationId xmlns:a16="http://schemas.microsoft.com/office/drawing/2014/main" id="{8A9567B5-6E50-4B28-8AC5-CDC159A89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F98F9214-A978-485D-814B-5FE3EC570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80A8AB3C-056D-4907-ACF6-ABD5BA905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18">
              <a:extLst>
                <a:ext uri="{FF2B5EF4-FFF2-40B4-BE49-F238E27FC236}">
                  <a16:creationId xmlns:a16="http://schemas.microsoft.com/office/drawing/2014/main" id="{CF51BEC3-1414-4B86-B1E1-0051FF181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19">
              <a:extLst>
                <a:ext uri="{FF2B5EF4-FFF2-40B4-BE49-F238E27FC236}">
                  <a16:creationId xmlns:a16="http://schemas.microsoft.com/office/drawing/2014/main" id="{F69D94F0-358D-4931-B5CA-5A223180D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5CFB12DB-F2CC-466C-828B-009EA7B5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43D8F6E9-0540-4297-A310-D7C9FA65A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077E47D8-A4D7-46C2-9EF0-AF1C777C2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F1D21ED2-F5A9-4411-934F-B972429F4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E2EDE38A-AE13-4408-9B8B-EE6F62C91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25">
              <a:extLst>
                <a:ext uri="{FF2B5EF4-FFF2-40B4-BE49-F238E27FC236}">
                  <a16:creationId xmlns:a16="http://schemas.microsoft.com/office/drawing/2014/main" id="{3630CEB6-A7D8-45A1-AC44-147C2AF13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3118EC2-A2C7-4CDB-887C-21E0B0C43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7D642C1-20ED-4515-B19F-47B6CC8341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Isosceles Triangle 22">
              <a:extLst>
                <a:ext uri="{FF2B5EF4-FFF2-40B4-BE49-F238E27FC236}">
                  <a16:creationId xmlns:a16="http://schemas.microsoft.com/office/drawing/2014/main" id="{0E5C6FE8-B8C9-4163-830B-3F8E408E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E3A09EDA-AF27-4D31-8A57-4407E0574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Metin kutusu 3">
            <a:extLst>
              <a:ext uri="{FF2B5EF4-FFF2-40B4-BE49-F238E27FC236}">
                <a16:creationId xmlns:a16="http://schemas.microsoft.com/office/drawing/2014/main" id="{99BD9B6A-72A4-4068-AEC5-8CC02BF8940F}"/>
              </a:ext>
            </a:extLst>
          </p:cNvPr>
          <p:cNvSpPr txBox="1"/>
          <p:nvPr/>
        </p:nvSpPr>
        <p:spPr>
          <a:xfrm>
            <a:off x="888631" y="2358391"/>
            <a:ext cx="3498979" cy="2453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3200" b="1" dirty="0">
                <a:latin typeface="+mj-lt"/>
                <a:ea typeface="+mj-ea"/>
                <a:cs typeface="+mj-cs"/>
              </a:rPr>
              <a:t>OKSİJENLİ SOLUNUM DENEYİ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I.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Durumda</a:t>
            </a: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kireç</a:t>
            </a: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suyu</a:t>
            </a: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bulanıyor</a:t>
            </a:r>
            <a:endParaRPr lang="en-US" sz="36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II.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Durumda</a:t>
            </a: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kireç</a:t>
            </a: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suyu</a:t>
            </a: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bulanmıyor</a:t>
            </a:r>
            <a:endParaRPr lang="en-US" sz="36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8-sinif-fen-bilimleri-besin-zincirindeki-canlilar-5">
            <a:extLst>
              <a:ext uri="{FF2B5EF4-FFF2-40B4-BE49-F238E27FC236}">
                <a16:creationId xmlns:a16="http://schemas.microsoft.com/office/drawing/2014/main" id="{00A9E524-E1CC-43DC-AA49-036AE08DA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" r="-3" b="1822"/>
          <a:stretch/>
        </p:blipFill>
        <p:spPr bwMode="auto">
          <a:xfrm>
            <a:off x="5115908" y="804036"/>
            <a:ext cx="6274561" cy="2977469"/>
          </a:xfrm>
          <a:prstGeom prst="rect">
            <a:avLst/>
          </a:prstGeom>
          <a:noFill/>
          <a:ln w="9525">
            <a:solidFill>
              <a:schemeClr val="tx1">
                <a:alpha val="2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0ADF91F-C1C6-44BE-B641-4EC101D65CF7}"/>
              </a:ext>
            </a:extLst>
          </p:cNvPr>
          <p:cNvSpPr txBox="1"/>
          <p:nvPr/>
        </p:nvSpPr>
        <p:spPr>
          <a:xfrm>
            <a:off x="5118447" y="4267830"/>
            <a:ext cx="6281873" cy="1783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SONUÇ: </a:t>
            </a:r>
            <a:r>
              <a:rPr lang="tr-TR" sz="2000" dirty="0"/>
              <a:t> </a:t>
            </a:r>
            <a:r>
              <a:rPr lang="en-US" sz="2000" dirty="0" err="1"/>
              <a:t>Çünkü</a:t>
            </a:r>
            <a:r>
              <a:rPr lang="en-US" sz="2000" dirty="0"/>
              <a:t> </a:t>
            </a:r>
            <a:r>
              <a:rPr lang="tr-TR" sz="2000" dirty="0"/>
              <a:t>süt ve yoğurt bakterileri laktik asit fermantasyonu yapar.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Ca(OH)2 +CO2  ----</a:t>
            </a:r>
            <a:r>
              <a:rPr lang="en-US" sz="2000" b="1" dirty="0">
                <a:sym typeface="Wingdings" panose="05000000000000000000" pitchFamily="2" charset="2"/>
              </a:rPr>
              <a:t> CaCO3 +H2O</a:t>
            </a: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0132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BFC5693-DA1B-447F-AD3A-0A51CDE885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0" t="9827" r="39539" b="24295"/>
          <a:stretch/>
        </p:blipFill>
        <p:spPr>
          <a:xfrm>
            <a:off x="2030397" y="149567"/>
            <a:ext cx="8806453" cy="655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29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23C20A6-3AEC-48AF-94CA-92257D7E2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374357"/>
            <a:ext cx="6565900" cy="4889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4F1229A7-D02A-45D1-839D-FFAB7E0314FD}"/>
              </a:ext>
            </a:extLst>
          </p:cNvPr>
          <p:cNvSpPr txBox="1"/>
          <p:nvPr/>
        </p:nvSpPr>
        <p:spPr>
          <a:xfrm>
            <a:off x="1917700" y="5505743"/>
            <a:ext cx="5382204" cy="9779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7F38A9C-B81F-4690-B608-445F376F9A50}"/>
              </a:ext>
            </a:extLst>
          </p:cNvPr>
          <p:cNvSpPr txBox="1"/>
          <p:nvPr/>
        </p:nvSpPr>
        <p:spPr>
          <a:xfrm>
            <a:off x="8108372" y="1720840"/>
            <a:ext cx="33236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b="1" dirty="0"/>
              <a:t>SONUÇ: </a:t>
            </a:r>
            <a:r>
              <a:rPr lang="tr-TR" dirty="0"/>
              <a:t>Buğday çimlenme zamanında solunum için karbonhidratı daha çok tercih eder. Bu yüzden eşit miktarda O2 tüketilirken CO2 üretilir.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Fasulye çimlenme zamanında solunum için protein ve yağ daha çok tercih eder. Bu yüzden daha fazla miktarda O2 tüketilirken daha az CO2 üretilir.</a:t>
            </a:r>
          </a:p>
          <a:p>
            <a:pPr algn="just"/>
            <a:endParaRPr lang="en-GB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D42BA16-5EDF-498D-91CB-AA0CEF2F3C13}"/>
              </a:ext>
            </a:extLst>
          </p:cNvPr>
          <p:cNvSpPr txBox="1"/>
          <p:nvPr/>
        </p:nvSpPr>
        <p:spPr>
          <a:xfrm>
            <a:off x="2069975" y="5671527"/>
            <a:ext cx="538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I.DENEY</a:t>
            </a:r>
            <a:r>
              <a:rPr lang="tr-TR" dirty="0"/>
              <a:t>: Zamanla Su seviyesi ne olur?</a:t>
            </a:r>
          </a:p>
          <a:p>
            <a:pPr algn="ctr"/>
            <a:r>
              <a:rPr lang="tr-TR" b="1" dirty="0"/>
              <a:t>II. DENEY</a:t>
            </a:r>
            <a:r>
              <a:rPr lang="tr-TR" dirty="0"/>
              <a:t>: Fasulye ve buğday tohumu fark eder mi?</a:t>
            </a:r>
            <a:endParaRPr lang="en-GB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A734BBD-EB72-4EA6-AC04-967E42E7807B}"/>
              </a:ext>
            </a:extLst>
          </p:cNvPr>
          <p:cNvSpPr txBox="1"/>
          <p:nvPr/>
        </p:nvSpPr>
        <p:spPr>
          <a:xfrm>
            <a:off x="7724673" y="1116533"/>
            <a:ext cx="409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Potasyum hidroksit</a:t>
            </a:r>
            <a:r>
              <a:rPr lang="tr-TR"/>
              <a:t>= karbondioksit </a:t>
            </a:r>
            <a:r>
              <a:rPr lang="tr-TR" dirty="0"/>
              <a:t>tutucu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49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983</Words>
  <Application>Microsoft Office PowerPoint</Application>
  <PresentationFormat>Geniş ekran</PresentationFormat>
  <Paragraphs>134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</vt:lpstr>
      <vt:lpstr>Calibri gövde</vt:lpstr>
      <vt:lpstr>Calibri Light</vt:lpstr>
      <vt:lpstr>Courier New</vt:lpstr>
      <vt:lpstr>helvetica-w01-light</vt:lpstr>
      <vt:lpstr>wfont_e07aa2_d8ef7ef9a92f43cebc71f9087bbd7e58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sevgenilkay@gmail.com</dc:creator>
  <cp:lastModifiedBy>sevgenilkay@gmail.com</cp:lastModifiedBy>
  <cp:revision>8</cp:revision>
  <dcterms:created xsi:type="dcterms:W3CDTF">2020-12-06T13:12:31Z</dcterms:created>
  <dcterms:modified xsi:type="dcterms:W3CDTF">2020-12-08T08:12:07Z</dcterms:modified>
</cp:coreProperties>
</file>