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78" r:id="rId5"/>
    <p:sldId id="279" r:id="rId6"/>
    <p:sldId id="280" r:id="rId7"/>
    <p:sldId id="276" r:id="rId8"/>
    <p:sldId id="286" r:id="rId9"/>
    <p:sldId id="274" r:id="rId10"/>
    <p:sldId id="281" r:id="rId11"/>
    <p:sldId id="288" r:id="rId12"/>
    <p:sldId id="257" r:id="rId13"/>
    <p:sldId id="258" r:id="rId14"/>
    <p:sldId id="259" r:id="rId15"/>
    <p:sldId id="282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84" r:id="rId27"/>
    <p:sldId id="287" r:id="rId28"/>
    <p:sldId id="270" r:id="rId29"/>
    <p:sldId id="271" r:id="rId30"/>
    <p:sldId id="283" r:id="rId31"/>
    <p:sldId id="289" r:id="rId32"/>
    <p:sldId id="272" r:id="rId3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9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605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444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927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0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745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050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596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5075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749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955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C4CEB-9080-45B3-8844-157468412F40}" type="datetimeFigureOut">
              <a:rPr lang="tr-TR" smtClean="0"/>
              <a:t>20.2.2020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9359-E9E8-496D-AE79-92AFEBBE46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37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b="637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05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yoz and zygote ile ilgili görsel sonucu">
            <a:extLst>
              <a:ext uri="{FF2B5EF4-FFF2-40B4-BE49-F238E27FC236}">
                <a16:creationId xmlns:a16="http://schemas.microsoft.com/office/drawing/2014/main" id="{710085B5-70B3-4D84-8A72-05A9C1DA7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3"/>
          <a:stretch/>
        </p:blipFill>
        <p:spPr bwMode="auto">
          <a:xfrm>
            <a:off x="900334" y="791326"/>
            <a:ext cx="7399604" cy="555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3039EE0-EB95-4A35-9911-BFA6532146CB}"/>
              </a:ext>
            </a:extLst>
          </p:cNvPr>
          <p:cNvSpPr txBox="1"/>
          <p:nvPr/>
        </p:nvSpPr>
        <p:spPr>
          <a:xfrm>
            <a:off x="2067951" y="351692"/>
            <a:ext cx="27617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 err="1"/>
              <a:t>Mayoz</a:t>
            </a:r>
            <a:r>
              <a:rPr lang="tr-TR" sz="3000" b="1" dirty="0"/>
              <a:t> Bölünme</a:t>
            </a:r>
            <a:endParaRPr lang="en-GB" sz="30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6C1515-E262-4497-9161-93018A5333DD}"/>
              </a:ext>
            </a:extLst>
          </p:cNvPr>
          <p:cNvSpPr txBox="1"/>
          <p:nvPr/>
        </p:nvSpPr>
        <p:spPr>
          <a:xfrm>
            <a:off x="6529073" y="782616"/>
            <a:ext cx="55925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Mayoz</a:t>
            </a:r>
            <a:r>
              <a:rPr lang="tr-TR" b="1" dirty="0"/>
              <a:t> bölünme</a:t>
            </a:r>
            <a:r>
              <a:rPr lang="tr-TR" dirty="0"/>
              <a:t> eşeyli üreyen canlıların eşey ana (üreme) hücrelerinde görülür.</a:t>
            </a:r>
          </a:p>
          <a:p>
            <a:r>
              <a:rPr lang="tr-TR" dirty="0"/>
              <a:t> </a:t>
            </a:r>
            <a:r>
              <a:rPr lang="tr-TR" dirty="0" err="1"/>
              <a:t>Mayoz</a:t>
            </a:r>
            <a:r>
              <a:rPr lang="tr-TR" dirty="0"/>
              <a:t> bölünme sonucu genetik olarak birbirinden farklı 4 tane </a:t>
            </a:r>
            <a:r>
              <a:rPr lang="tr-TR" b="1" dirty="0"/>
              <a:t>n kromozomlu</a:t>
            </a:r>
            <a:r>
              <a:rPr lang="tr-TR" dirty="0"/>
              <a:t> üreme hücreleri oluşur.</a:t>
            </a:r>
          </a:p>
          <a:p>
            <a:r>
              <a:rPr lang="tr-TR" dirty="0"/>
              <a:t>Üreme hücrelerine </a:t>
            </a:r>
            <a:r>
              <a:rPr lang="tr-TR" b="1" dirty="0"/>
              <a:t>gamet </a:t>
            </a:r>
            <a:r>
              <a:rPr lang="tr-TR" dirty="0"/>
              <a:t>denir. </a:t>
            </a:r>
          </a:p>
          <a:p>
            <a:r>
              <a:rPr lang="tr-TR" dirty="0"/>
              <a:t>Gametler; sperm (erkek üreme hücresi) ve yumurta (dişi üreme hücresi) olmak üzere ikiye ayrılır.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37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9C6872F-5A1F-43E1-A684-C9107CCD2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46" t="31819" r="17742" b="28376"/>
          <a:stretch/>
        </p:blipFill>
        <p:spPr>
          <a:xfrm>
            <a:off x="395748" y="678426"/>
            <a:ext cx="11400504" cy="50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8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ED8E013-4515-492D-88AC-2B98D4A64C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68" t="35477" r="18830" b="37198"/>
          <a:stretch/>
        </p:blipFill>
        <p:spPr>
          <a:xfrm>
            <a:off x="926689" y="1224115"/>
            <a:ext cx="10338621" cy="348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0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D23B9EA-3028-4BE5-98CB-628FA3987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37" y="0"/>
            <a:ext cx="5822926" cy="700571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04F4AE4-F5FF-43E1-BABC-28486492A49A}"/>
              </a:ext>
            </a:extLst>
          </p:cNvPr>
          <p:cNvSpPr txBox="1"/>
          <p:nvPr/>
        </p:nvSpPr>
        <p:spPr>
          <a:xfrm>
            <a:off x="203200" y="2353733"/>
            <a:ext cx="319382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b="1" dirty="0" err="1"/>
              <a:t>Mayoz</a:t>
            </a:r>
            <a:r>
              <a:rPr lang="tr-TR" sz="2500" b="1" dirty="0"/>
              <a:t>-Mitoz Bölünme</a:t>
            </a:r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3612943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ayoz and zygote ile ilgili görsel sonucu">
            <a:extLst>
              <a:ext uri="{FF2B5EF4-FFF2-40B4-BE49-F238E27FC236}">
                <a16:creationId xmlns:a16="http://schemas.microsoft.com/office/drawing/2014/main" id="{9EFE8FB2-D80C-4D2F-B7FE-500375F88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3"/>
          <a:stretch/>
        </p:blipFill>
        <p:spPr bwMode="auto">
          <a:xfrm>
            <a:off x="1508500" y="0"/>
            <a:ext cx="917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994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igot formation ile ilgili görsel sonucu">
            <a:extLst>
              <a:ext uri="{FF2B5EF4-FFF2-40B4-BE49-F238E27FC236}">
                <a16:creationId xmlns:a16="http://schemas.microsoft.com/office/drawing/2014/main" id="{85981D67-C391-4038-9D2F-3862C185F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981" y="428625"/>
            <a:ext cx="8736037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107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mbriyonik gelişim evreleri hayvanlar ile ilgili görsel sonucu">
            <a:extLst>
              <a:ext uri="{FF2B5EF4-FFF2-40B4-BE49-F238E27FC236}">
                <a16:creationId xmlns:a16="http://schemas.microsoft.com/office/drawing/2014/main" id="{6FF87425-CF95-4578-B31B-C30F83E8C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555" y="321733"/>
            <a:ext cx="9526889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02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CK TO POLYSPERMY ile ilgili görsel sonucu">
            <a:extLst>
              <a:ext uri="{FF2B5EF4-FFF2-40B4-BE49-F238E27FC236}">
                <a16:creationId xmlns:a16="http://schemas.microsoft.com/office/drawing/2014/main" id="{AD904708-97FF-4800-B988-E73C5C79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132" y="419100"/>
            <a:ext cx="9304867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774F695-3BC3-482D-A8DF-A4B6FDD3B46C}"/>
              </a:ext>
            </a:extLst>
          </p:cNvPr>
          <p:cNvSpPr txBox="1"/>
          <p:nvPr/>
        </p:nvSpPr>
        <p:spPr>
          <a:xfrm>
            <a:off x="0" y="1398938"/>
            <a:ext cx="2506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Neden bir yumurta hücresi </a:t>
            </a:r>
          </a:p>
          <a:p>
            <a:r>
              <a:rPr lang="tr-TR" b="1" dirty="0"/>
              <a:t>bir sperm hücresi tarafından döllenir?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9600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LOCK TO POLYSPERMY ile ilgili görsel sonucu">
            <a:extLst>
              <a:ext uri="{FF2B5EF4-FFF2-40B4-BE49-F238E27FC236}">
                <a16:creationId xmlns:a16="http://schemas.microsoft.com/office/drawing/2014/main" id="{BD4CAACD-F194-4348-88FB-CBD4EA17E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F1023CC-BF3C-4959-B406-EAF0F3D5161E}"/>
              </a:ext>
            </a:extLst>
          </p:cNvPr>
          <p:cNvSpPr txBox="1"/>
          <p:nvPr/>
        </p:nvSpPr>
        <p:spPr>
          <a:xfrm>
            <a:off x="1" y="914400"/>
            <a:ext cx="2861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Spermin yumurta hücresine girdiği andan 1.saniye içerisinde hücre polarizasyonu-yükü değiştiği için </a:t>
            </a:r>
            <a:r>
              <a:rPr lang="tr-TR" dirty="0" err="1"/>
              <a:t>fertilizasyon</a:t>
            </a:r>
            <a:r>
              <a:rPr lang="tr-TR" dirty="0"/>
              <a:t> zarı oluşmaya başlar </a:t>
            </a:r>
          </a:p>
          <a:p>
            <a:r>
              <a:rPr lang="tr-TR" dirty="0"/>
              <a:t>Ve baka bir spermin (</a:t>
            </a:r>
            <a:r>
              <a:rPr lang="tr-TR" b="1" dirty="0" err="1"/>
              <a:t>polispermi</a:t>
            </a:r>
            <a:r>
              <a:rPr lang="tr-TR" dirty="0"/>
              <a:t>) girişi engellenir.</a:t>
            </a:r>
          </a:p>
        </p:txBody>
      </p:sp>
    </p:spTree>
    <p:extLst>
      <p:ext uri="{BB962C8B-B14F-4D97-AF65-F5344CB8AC3E}">
        <p14:creationId xmlns:p14="http://schemas.microsoft.com/office/powerpoint/2010/main" val="1926507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OCK TO POLYSPERMY ile ilgili görsel sonucu">
            <a:extLst>
              <a:ext uri="{FF2B5EF4-FFF2-40B4-BE49-F238E27FC236}">
                <a16:creationId xmlns:a16="http://schemas.microsoft.com/office/drawing/2014/main" id="{0345428F-0CE8-4F2F-954F-95014DD8A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B1B80B7B-F7FD-4FB6-8AB2-9AEDF61FE94F}"/>
              </a:ext>
            </a:extLst>
          </p:cNvPr>
          <p:cNvSpPr txBox="1"/>
          <p:nvPr/>
        </p:nvSpPr>
        <p:spPr>
          <a:xfrm>
            <a:off x="329784" y="839449"/>
            <a:ext cx="253781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Ca</a:t>
            </a:r>
            <a:r>
              <a:rPr lang="tr-TR" dirty="0"/>
              <a:t>+ konsantrasyonu</a:t>
            </a:r>
          </a:p>
          <a:p>
            <a:endParaRPr lang="tr-TR" dirty="0"/>
          </a:p>
          <a:p>
            <a:r>
              <a:rPr lang="tr-TR" dirty="0" err="1"/>
              <a:t>Na</a:t>
            </a:r>
            <a:r>
              <a:rPr lang="tr-TR" dirty="0"/>
              <a:t>+ kanaları açılır ve</a:t>
            </a:r>
          </a:p>
          <a:p>
            <a:r>
              <a:rPr lang="tr-TR" dirty="0" err="1"/>
              <a:t>Na</a:t>
            </a:r>
            <a:r>
              <a:rPr lang="tr-TR" dirty="0"/>
              <a:t>+</a:t>
            </a:r>
          </a:p>
          <a:p>
            <a:endParaRPr lang="tr-TR" dirty="0"/>
          </a:p>
          <a:p>
            <a:r>
              <a:rPr lang="tr-TR" dirty="0"/>
              <a:t>H+ </a:t>
            </a:r>
          </a:p>
          <a:p>
            <a:r>
              <a:rPr lang="tr-TR" dirty="0" err="1"/>
              <a:t>pH</a:t>
            </a:r>
            <a:r>
              <a:rPr lang="tr-TR" dirty="0"/>
              <a:t> 6.8’den  =&gt; 7.2</a:t>
            </a:r>
          </a:p>
          <a:p>
            <a:r>
              <a:rPr lang="tr-TR" dirty="0"/>
              <a:t>Alkali ortam</a:t>
            </a:r>
          </a:p>
          <a:p>
            <a:r>
              <a:rPr lang="tr-TR" dirty="0"/>
              <a:t>NAD </a:t>
            </a:r>
            <a:r>
              <a:rPr lang="tr-TR" dirty="0" err="1"/>
              <a:t>kinaz</a:t>
            </a:r>
            <a:r>
              <a:rPr lang="tr-TR" dirty="0"/>
              <a:t> aktivitesi artar</a:t>
            </a:r>
          </a:p>
          <a:p>
            <a:r>
              <a:rPr lang="tr-TR" dirty="0"/>
              <a:t>(lipit yapımını tetikliyor.) </a:t>
            </a: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01946C62-E312-41EA-B401-5B6EAFE899F3}"/>
              </a:ext>
            </a:extLst>
          </p:cNvPr>
          <p:cNvCxnSpPr/>
          <p:nvPr/>
        </p:nvCxnSpPr>
        <p:spPr>
          <a:xfrm flipV="1">
            <a:off x="2422508" y="839449"/>
            <a:ext cx="0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723D7C4B-B4B4-4435-85DE-CC647A487EBB}"/>
              </a:ext>
            </a:extLst>
          </p:cNvPr>
          <p:cNvCxnSpPr/>
          <p:nvPr/>
        </p:nvCxnSpPr>
        <p:spPr>
          <a:xfrm flipV="1">
            <a:off x="940980" y="1769955"/>
            <a:ext cx="0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6F73E57C-EC91-4EFB-87E4-61ED1E97567A}"/>
              </a:ext>
            </a:extLst>
          </p:cNvPr>
          <p:cNvCxnSpPr>
            <a:cxnSpLocks/>
          </p:cNvCxnSpPr>
          <p:nvPr/>
        </p:nvCxnSpPr>
        <p:spPr>
          <a:xfrm>
            <a:off x="937580" y="2219499"/>
            <a:ext cx="0" cy="374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376B0C43-2FFD-4356-B8C2-EBBC8E6AC7E3}"/>
              </a:ext>
            </a:extLst>
          </p:cNvPr>
          <p:cNvCxnSpPr/>
          <p:nvPr/>
        </p:nvCxnSpPr>
        <p:spPr>
          <a:xfrm flipV="1">
            <a:off x="2155184" y="2458863"/>
            <a:ext cx="0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9A468333-340E-442D-8724-0149210D26A0}"/>
              </a:ext>
            </a:extLst>
          </p:cNvPr>
          <p:cNvCxnSpPr/>
          <p:nvPr/>
        </p:nvCxnSpPr>
        <p:spPr>
          <a:xfrm flipV="1">
            <a:off x="1645518" y="2877950"/>
            <a:ext cx="0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B39D8B74-1A38-48B1-992A-F25B048773AB}"/>
              </a:ext>
            </a:extLst>
          </p:cNvPr>
          <p:cNvCxnSpPr/>
          <p:nvPr/>
        </p:nvCxnSpPr>
        <p:spPr>
          <a:xfrm flipV="1">
            <a:off x="2799760" y="3147773"/>
            <a:ext cx="0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755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77922"/>
            <a:ext cx="10515600" cy="5399041"/>
          </a:xfrm>
        </p:spPr>
        <p:txBody>
          <a:bodyPr/>
          <a:lstStyle/>
          <a:p>
            <a:r>
              <a:rPr lang="tr-TR" dirty="0"/>
              <a:t>Döllenme olayının döllenme borusunda meydana gelmesinin ardından </a:t>
            </a:r>
            <a:r>
              <a:rPr lang="tr-TR" b="1" dirty="0">
                <a:solidFill>
                  <a:srgbClr val="FF0000"/>
                </a:solidFill>
              </a:rPr>
              <a:t>zigot</a:t>
            </a:r>
            <a:r>
              <a:rPr lang="tr-TR" dirty="0"/>
              <a:t> </a:t>
            </a:r>
            <a:r>
              <a:rPr lang="tr-TR" dirty="0" err="1"/>
              <a:t>ard</a:t>
            </a:r>
            <a:r>
              <a:rPr lang="tr-TR" dirty="0"/>
              <a:t> arda mitoz bölünmeye uğrayarak çok hücreli bir </a:t>
            </a:r>
            <a:r>
              <a:rPr lang="tr-TR" b="1" dirty="0">
                <a:solidFill>
                  <a:srgbClr val="FF0000"/>
                </a:solidFill>
              </a:rPr>
              <a:t>embriyo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dirty="0"/>
              <a:t>meydana gelmektedir.</a:t>
            </a:r>
          </a:p>
          <a:p>
            <a:endParaRPr lang="tr-TR" dirty="0"/>
          </a:p>
          <a:p>
            <a:r>
              <a:rPr lang="tr-TR" dirty="0"/>
              <a:t> Embriyonun gelişim sürecini tamamlamasıyla yeni bir birey meydana gelir. Zigot sürecinden başlayıp yeni bir bireyin meydana gelmesiyle sonuçlanan olayların tümüne</a:t>
            </a:r>
            <a:r>
              <a:rPr lang="tr-TR" b="1" dirty="0"/>
              <a:t> </a:t>
            </a:r>
            <a:r>
              <a:rPr lang="tr-TR" b="1" dirty="0">
                <a:solidFill>
                  <a:srgbClr val="FF0000"/>
                </a:solidFill>
              </a:rPr>
              <a:t>gelişim basamakları</a:t>
            </a:r>
            <a:r>
              <a:rPr lang="tr-TR" dirty="0"/>
              <a:t> denilmektedir. 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459CCF2-1E2C-4176-8A32-CF992EDC1A07}"/>
              </a:ext>
            </a:extLst>
          </p:cNvPr>
          <p:cNvSpPr txBox="1"/>
          <p:nvPr/>
        </p:nvSpPr>
        <p:spPr>
          <a:xfrm>
            <a:off x="4249629" y="311705"/>
            <a:ext cx="3692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EMBRİYO VE GELİŞİM BASAMAKLARI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7516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Embriyonun gelişim basamakları 3 aşamadan oluşmaktadır.</a:t>
            </a:r>
          </a:p>
          <a:p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Embriyonik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Gelişim Basamakları</a:t>
            </a:r>
          </a:p>
          <a:p>
            <a:r>
              <a:rPr lang="tr-TR" dirty="0" err="1">
                <a:solidFill>
                  <a:srgbClr val="FF0000"/>
                </a:solidFill>
              </a:rPr>
              <a:t>Segmentasyon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dirty="0" err="1">
                <a:solidFill>
                  <a:srgbClr val="FF0000"/>
                </a:solidFill>
              </a:rPr>
              <a:t>Gastrulasyon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Farklılaşma ve </a:t>
            </a:r>
            <a:r>
              <a:rPr lang="tr-TR" dirty="0" err="1">
                <a:solidFill>
                  <a:srgbClr val="FF0000"/>
                </a:solidFill>
              </a:rPr>
              <a:t>Organogenez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8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764" y="941696"/>
            <a:ext cx="8925636" cy="511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mbriyonik gelişim evreleri hayvanlar ile ilgili görsel sonucu">
            <a:extLst>
              <a:ext uri="{FF2B5EF4-FFF2-40B4-BE49-F238E27FC236}">
                <a16:creationId xmlns:a16="http://schemas.microsoft.com/office/drawing/2014/main" id="{6FF87425-CF95-4578-B31B-C30F83E8C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555" y="321733"/>
            <a:ext cx="9526889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02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409434"/>
            <a:ext cx="10515600" cy="600500"/>
          </a:xfrm>
        </p:spPr>
        <p:txBody>
          <a:bodyPr>
            <a:normAutofit/>
          </a:bodyPr>
          <a:lstStyle/>
          <a:p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Segmentasyon</a:t>
            </a:r>
            <a:endParaRPr lang="tr-T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09934"/>
            <a:ext cx="10515600" cy="5167029"/>
          </a:xfrm>
        </p:spPr>
        <p:txBody>
          <a:bodyPr>
            <a:normAutofit fontScale="92500"/>
          </a:bodyPr>
          <a:lstStyle/>
          <a:p>
            <a:r>
              <a:rPr lang="tr-TR" dirty="0"/>
              <a:t>Yumurta hücresi spermle döllenme olayını gerçekleştirmesinin ardından </a:t>
            </a:r>
            <a:r>
              <a:rPr lang="tr-TR" dirty="0">
                <a:solidFill>
                  <a:srgbClr val="FF0000"/>
                </a:solidFill>
              </a:rPr>
              <a:t>zigot </a:t>
            </a:r>
            <a:r>
              <a:rPr lang="tr-TR" dirty="0"/>
              <a:t>meydana gelir. Zigot daha sonra bizi dizi mitoz bölünme geçirerek hücre sayısını arttırır. </a:t>
            </a:r>
          </a:p>
          <a:p>
            <a:r>
              <a:rPr lang="tr-TR" dirty="0"/>
              <a:t>Bu bölünmelerin tümüne </a:t>
            </a:r>
            <a:r>
              <a:rPr lang="tr-TR" b="1" dirty="0" err="1">
                <a:solidFill>
                  <a:srgbClr val="FF0000"/>
                </a:solidFill>
              </a:rPr>
              <a:t>segmentasyon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dirty="0"/>
              <a:t>denilmektedir.</a:t>
            </a:r>
          </a:p>
          <a:p>
            <a:r>
              <a:rPr lang="tr-TR" dirty="0" err="1"/>
              <a:t>Segmentasyon</a:t>
            </a:r>
            <a:r>
              <a:rPr lang="tr-TR" dirty="0"/>
              <a:t> evresinde herhangi bir </a:t>
            </a:r>
            <a:r>
              <a:rPr lang="tr-TR" dirty="0">
                <a:solidFill>
                  <a:schemeClr val="accent2"/>
                </a:solidFill>
              </a:rPr>
              <a:t>hücre büyümesi meydana gelmez.</a:t>
            </a:r>
          </a:p>
          <a:p>
            <a:r>
              <a:rPr lang="tr-TR" dirty="0" err="1"/>
              <a:t>Segmentasyon</a:t>
            </a:r>
            <a:r>
              <a:rPr lang="tr-TR" dirty="0"/>
              <a:t> olayında zigot hacmi azalan küçük yeni hücreler oluşturarak yeni hücrelere bölünür.</a:t>
            </a:r>
          </a:p>
          <a:p>
            <a:r>
              <a:rPr lang="tr-TR" dirty="0" err="1"/>
              <a:t>Segmentasyon</a:t>
            </a:r>
            <a:r>
              <a:rPr lang="tr-TR" dirty="0"/>
              <a:t> sonucu meydana gelen hücrelere</a:t>
            </a:r>
            <a:r>
              <a:rPr lang="tr-TR" b="1" dirty="0"/>
              <a:t> </a:t>
            </a:r>
            <a:r>
              <a:rPr lang="tr-TR" b="1" dirty="0" err="1">
                <a:solidFill>
                  <a:srgbClr val="7030A0"/>
                </a:solidFill>
              </a:rPr>
              <a:t>blastomer</a:t>
            </a:r>
            <a:r>
              <a:rPr lang="tr-TR" dirty="0">
                <a:solidFill>
                  <a:srgbClr val="7030A0"/>
                </a:solidFill>
              </a:rPr>
              <a:t> d</a:t>
            </a:r>
            <a:r>
              <a:rPr lang="tr-TR" dirty="0"/>
              <a:t>enilmektedir.</a:t>
            </a:r>
          </a:p>
          <a:p>
            <a:r>
              <a:rPr lang="tr-TR" dirty="0"/>
              <a:t>İlk </a:t>
            </a:r>
            <a:r>
              <a:rPr lang="tr-TR" dirty="0" err="1"/>
              <a:t>blastomer</a:t>
            </a:r>
            <a:r>
              <a:rPr lang="tr-TR" dirty="0"/>
              <a:t> zigotta meydana gelir. Zigotta ilk mitozun gerçekleşmesi ile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iki 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blastomerli</a:t>
            </a:r>
            <a:r>
              <a:rPr lang="tr-TR" dirty="0"/>
              <a:t> bir yapı oluşur.</a:t>
            </a:r>
          </a:p>
          <a:p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222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34065" y="1910687"/>
            <a:ext cx="3330053" cy="4067032"/>
          </a:xfrm>
        </p:spPr>
        <p:txBody>
          <a:bodyPr>
            <a:normAutofit/>
          </a:bodyPr>
          <a:lstStyle/>
          <a:p>
            <a:r>
              <a:rPr lang="tr-TR" dirty="0"/>
              <a:t>Zigotta meydana gelen 2 </a:t>
            </a:r>
            <a:r>
              <a:rPr lang="tr-TR" dirty="0" err="1"/>
              <a:t>blastomer</a:t>
            </a:r>
            <a:r>
              <a:rPr lang="tr-TR" dirty="0"/>
              <a:t> tekrar tekrar bölünerek 4, 8, 16, 32 şeklinde artarak hücre topluluğunu meydana getirir.</a:t>
            </a:r>
          </a:p>
          <a:p>
            <a:endParaRPr lang="tr-TR" dirty="0"/>
          </a:p>
        </p:txBody>
      </p:sp>
      <p:pic>
        <p:nvPicPr>
          <p:cNvPr id="1026" name="Picture 2" descr="http://www.yenibiyoloji.com/wp-content/uploads/2017/10/segmentasy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3142"/>
            <a:ext cx="8134065" cy="40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25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96287"/>
            <a:ext cx="10515600" cy="5180676"/>
          </a:xfrm>
        </p:spPr>
        <p:txBody>
          <a:bodyPr/>
          <a:lstStyle/>
          <a:p>
            <a:r>
              <a:rPr lang="tr-TR" dirty="0" err="1"/>
              <a:t>Blastomer</a:t>
            </a:r>
            <a:r>
              <a:rPr lang="tr-TR" dirty="0"/>
              <a:t> sonucu oluşan aynı büyüklükteki ve aynı kalıtsal özelliklere sahip dut görünümündeki hücre topluluğuna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b="1" dirty="0">
                <a:solidFill>
                  <a:srgbClr val="FF0000"/>
                </a:solidFill>
              </a:rPr>
              <a:t>morula</a:t>
            </a:r>
            <a:r>
              <a:rPr lang="tr-TR" dirty="0"/>
              <a:t> denilmektedir.</a:t>
            </a:r>
          </a:p>
          <a:p>
            <a:r>
              <a:rPr lang="tr-TR" dirty="0"/>
              <a:t>Morula evresinde yer alan bir embriyo, görünürde çok sayıda hücreye sahip </a:t>
            </a:r>
            <a:r>
              <a:rPr lang="tr-TR" dirty="0" err="1"/>
              <a:t>olsada</a:t>
            </a:r>
            <a:r>
              <a:rPr lang="tr-TR" dirty="0"/>
              <a:t> </a:t>
            </a:r>
            <a:r>
              <a:rPr lang="tr-TR" dirty="0" err="1"/>
              <a:t>blastomerdeki</a:t>
            </a:r>
            <a:r>
              <a:rPr lang="tr-TR" dirty="0"/>
              <a:t> toplam madde miktarı zigottakinden daha </a:t>
            </a:r>
            <a:r>
              <a:rPr lang="tr-TR" dirty="0">
                <a:solidFill>
                  <a:srgbClr val="FF0000"/>
                </a:solidFill>
              </a:rPr>
              <a:t>azdır.</a:t>
            </a:r>
            <a:r>
              <a:rPr lang="tr-TR" dirty="0"/>
              <a:t> </a:t>
            </a:r>
          </a:p>
          <a:p>
            <a:r>
              <a:rPr lang="tr-TR" dirty="0"/>
              <a:t>Çünkü zigot büyüme göstermeden bölünmekte olduğu için ve zigotun yapısında bulunan 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</a:rPr>
              <a:t>vitellusun</a:t>
            </a:r>
            <a:r>
              <a:rPr lang="tr-TR" dirty="0"/>
              <a:t> (besin maddesinin) bölünmeler esnasında enerji elde etmek için kullanılmasıdır. </a:t>
            </a:r>
          </a:p>
          <a:p>
            <a:r>
              <a:rPr lang="tr-TR" dirty="0"/>
              <a:t>Embriyo kütlesi döl yatağına yapışması ile artmaya başlamaktadır.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842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0905" y="736979"/>
            <a:ext cx="10515600" cy="5371745"/>
          </a:xfrm>
        </p:spPr>
        <p:txBody>
          <a:bodyPr/>
          <a:lstStyle/>
          <a:p>
            <a:r>
              <a:rPr lang="tr-TR" dirty="0"/>
              <a:t>İlk bölünmelerin gerçekleşmesi ile birlikte hücre sayısı artar ve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hücreler kenarlara doğru göç etmeye başlar. </a:t>
            </a:r>
          </a:p>
          <a:p>
            <a:r>
              <a:rPr lang="tr-TR" dirty="0"/>
              <a:t>Bu hücre topluluğunun içerisinde, içi özel bir tür sıvıyla doku olan bir boşluk meydana gelir. </a:t>
            </a:r>
          </a:p>
          <a:p>
            <a:r>
              <a:rPr lang="tr-TR" dirty="0"/>
              <a:t>Meydana gelen bu boşluğa </a:t>
            </a:r>
            <a:r>
              <a:rPr lang="tr-TR" b="1" dirty="0">
                <a:solidFill>
                  <a:srgbClr val="FF0000"/>
                </a:solidFill>
              </a:rPr>
              <a:t>blastula boşluğu</a:t>
            </a:r>
            <a:r>
              <a:rPr lang="tr-TR" dirty="0"/>
              <a:t> denilmektedir. Blastula boşluğu </a:t>
            </a:r>
            <a:r>
              <a:rPr lang="tr-TR" b="1" dirty="0" err="1">
                <a:solidFill>
                  <a:srgbClr val="FF0000"/>
                </a:solidFill>
              </a:rPr>
              <a:t>blastosöl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dirty="0"/>
              <a:t>adı ile de anılmaktadır.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472" y="3768630"/>
            <a:ext cx="5663821" cy="197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85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849229"/>
            <a:ext cx="9471546" cy="523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93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95785"/>
            <a:ext cx="10515600" cy="5781178"/>
          </a:xfrm>
        </p:spPr>
        <p:txBody>
          <a:bodyPr/>
          <a:lstStyle/>
          <a:p>
            <a:r>
              <a:rPr lang="tr-TR" dirty="0"/>
              <a:t>Dış kısımdan tek sıralı hücre tabakası ile çevrili olan ve içi sıvı dolu bir küreyi andıran bu embriyo evresine </a:t>
            </a:r>
            <a:r>
              <a:rPr lang="tr-TR" dirty="0">
                <a:solidFill>
                  <a:srgbClr val="FF0000"/>
                </a:solidFill>
              </a:rPr>
              <a:t>blastula</a:t>
            </a:r>
            <a:r>
              <a:rPr lang="tr-TR" dirty="0"/>
              <a:t> denilmektedir.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 Blastula evresinde </a:t>
            </a:r>
            <a:r>
              <a:rPr lang="tr-TR" dirty="0">
                <a:solidFill>
                  <a:schemeClr val="accent1"/>
                </a:solidFill>
              </a:rPr>
              <a:t>farklılaşma gerçekleşmemektedir</a:t>
            </a:r>
            <a:r>
              <a:rPr lang="tr-TR" dirty="0"/>
              <a:t>.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 err="1"/>
              <a:t>Emribyonik</a:t>
            </a:r>
            <a:r>
              <a:rPr lang="tr-TR" dirty="0"/>
              <a:t> gelişim evresinin blastula evresinde hücre çevresi ile temas halinde bulunduğu için gaz alış verişi kolaylıkla gerçekleşir.</a:t>
            </a:r>
          </a:p>
        </p:txBody>
      </p:sp>
    </p:spTree>
    <p:extLst>
      <p:ext uri="{BB962C8B-B14F-4D97-AF65-F5344CB8AC3E}">
        <p14:creationId xmlns:p14="http://schemas.microsoft.com/office/powerpoint/2010/main" val="2300466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05218"/>
            <a:ext cx="10515600" cy="5371745"/>
          </a:xfrm>
        </p:spPr>
        <p:txBody>
          <a:bodyPr/>
          <a:lstStyle/>
          <a:p>
            <a:pPr algn="just"/>
            <a:r>
              <a:rPr lang="tr-TR" dirty="0"/>
              <a:t>Embriyo, blastula evresinde döl yatağına tutunmak için hazır halde bulunmaktadır. Döl yatağına tutunmuş zigot yeterince geliştikten sonra </a:t>
            </a:r>
            <a:r>
              <a:rPr lang="tr-TR" b="1" dirty="0" err="1">
                <a:solidFill>
                  <a:srgbClr val="FF0000"/>
                </a:solidFill>
              </a:rPr>
              <a:t>blastosite</a:t>
            </a:r>
            <a:r>
              <a:rPr lang="tr-TR" dirty="0"/>
              <a:t> dönüşmektedir.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Blastosit</a:t>
            </a:r>
            <a:r>
              <a:rPr lang="tr-TR" dirty="0"/>
              <a:t> haline gelmiş hücre topluluklarının her bir hücresine </a:t>
            </a:r>
            <a:r>
              <a:rPr lang="tr-TR" b="1" dirty="0" err="1">
                <a:solidFill>
                  <a:srgbClr val="FF0000"/>
                </a:solidFill>
              </a:rPr>
              <a:t>embriyonal</a:t>
            </a:r>
            <a:r>
              <a:rPr lang="tr-TR" b="1" dirty="0">
                <a:solidFill>
                  <a:srgbClr val="FF0000"/>
                </a:solidFill>
              </a:rPr>
              <a:t> kök hücre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dirty="0"/>
              <a:t>denilmektedir. Yetişkin bir bireyin tüm  vücut hücrelerini oluşturma kapasitesine sahiptir.</a:t>
            </a:r>
          </a:p>
          <a:p>
            <a:pPr algn="just"/>
            <a:r>
              <a:rPr lang="tr-TR" dirty="0"/>
              <a:t>Bu tür kök hücreler gerekli durumlarda hücre kültüründe kullanılmak, bilimsel deney ve gözlemler için kullanılmaktadır.</a:t>
            </a:r>
          </a:p>
          <a:p>
            <a:pPr algn="just"/>
            <a:r>
              <a:rPr lang="tr-TR" dirty="0"/>
              <a:t>Endoderm mezoderm ektoderm tabakalarındaki hücrelere dönüşebilirler.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1687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1784" y="165795"/>
            <a:ext cx="10515600" cy="4019692"/>
          </a:xfrm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Gastrulasyon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tr-TR" dirty="0"/>
              <a:t>Blastula evresinden geçen bir grup hücre içe doğru çökmeye başlar. Bu çökme işlemi ile birlikte ilk sindirim boşluğu 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arkenteron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tr-TR" dirty="0"/>
              <a:t>oluşur. </a:t>
            </a:r>
          </a:p>
          <a:p>
            <a:r>
              <a:rPr lang="tr-TR" dirty="0" err="1"/>
              <a:t>Arketonların</a:t>
            </a:r>
            <a:r>
              <a:rPr lang="tr-TR" dirty="0"/>
              <a:t> oluşumu sonucu embriyo artık iki tabakalı olur. Embriyonun dış kısmında 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ektoderm</a:t>
            </a:r>
            <a:r>
              <a:rPr lang="tr-TR" dirty="0"/>
              <a:t> iç kısımda ise hücre çöküntülerinden kaynaklanan ikinci bir tabaka olan </a:t>
            </a:r>
            <a:r>
              <a:rPr lang="tr-TR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endoderm</a:t>
            </a:r>
            <a:r>
              <a:rPr lang="tr-T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  <a:r>
              <a:rPr lang="tr-TR" dirty="0"/>
              <a:t>bulunmaktadır.</a:t>
            </a:r>
          </a:p>
          <a:p>
            <a:r>
              <a:rPr lang="tr-TR" dirty="0"/>
              <a:t>Ektoderm ve endoderm tabakalarından ayrılan bazı hücreler farklılaşarak üçüncü tabaka olan </a:t>
            </a:r>
            <a:r>
              <a:rPr lang="tr-TR" b="1" dirty="0">
                <a:solidFill>
                  <a:srgbClr val="FFC000"/>
                </a:solidFill>
              </a:rPr>
              <a:t>mezodermi</a:t>
            </a:r>
            <a:r>
              <a:rPr lang="tr-TR" dirty="0"/>
              <a:t> oluşturmaktadırlar.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859" y="4047068"/>
            <a:ext cx="7249450" cy="281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26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552" y="2354239"/>
            <a:ext cx="8143875" cy="4503761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4C0CB4FD-AAA1-4169-AA88-2EB4460CAA59}"/>
              </a:ext>
            </a:extLst>
          </p:cNvPr>
          <p:cNvSpPr txBox="1"/>
          <p:nvPr/>
        </p:nvSpPr>
        <p:spPr>
          <a:xfrm>
            <a:off x="1685552" y="809469"/>
            <a:ext cx="61767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Gastrula evresindeki hücrelerin bölünmeleri eş zamanlı değildir. </a:t>
            </a:r>
          </a:p>
          <a:p>
            <a:r>
              <a:rPr lang="tr-TR" dirty="0"/>
              <a:t>Hücreler artık hareketlidir.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4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96036"/>
            <a:ext cx="10515600" cy="5480927"/>
          </a:xfrm>
        </p:spPr>
        <p:txBody>
          <a:bodyPr/>
          <a:lstStyle/>
          <a:p>
            <a:r>
              <a:rPr lang="tr-TR" dirty="0"/>
              <a:t>Mezoderm gelişmesiyle oluşan ikinci vücut (karın) boşluğuna </a:t>
            </a:r>
            <a:r>
              <a:rPr lang="tr-TR" b="1" dirty="0">
                <a:solidFill>
                  <a:srgbClr val="FF0000"/>
                </a:solidFill>
              </a:rPr>
              <a:t>sölom</a:t>
            </a:r>
            <a:r>
              <a:rPr lang="tr-TR" dirty="0"/>
              <a:t> denilmektedir. </a:t>
            </a:r>
          </a:p>
          <a:p>
            <a:r>
              <a:rPr lang="tr-TR" dirty="0"/>
              <a:t>Sölom farklı biyoloji kaynaklarında </a:t>
            </a:r>
            <a:r>
              <a:rPr lang="tr-TR" b="1" dirty="0" err="1">
                <a:solidFill>
                  <a:srgbClr val="FF0000"/>
                </a:solidFill>
              </a:rPr>
              <a:t>gastrosöl</a:t>
            </a:r>
            <a:r>
              <a:rPr lang="tr-TR" dirty="0">
                <a:solidFill>
                  <a:srgbClr val="FF0000"/>
                </a:solidFill>
              </a:rPr>
              <a:t> </a:t>
            </a:r>
            <a:r>
              <a:rPr lang="tr-TR" dirty="0" err="1"/>
              <a:t>olarakta</a:t>
            </a:r>
            <a:r>
              <a:rPr lang="tr-TR" dirty="0"/>
              <a:t> adlandırılmaktadır.</a:t>
            </a:r>
          </a:p>
          <a:p>
            <a:r>
              <a:rPr lang="tr-TR" dirty="0"/>
              <a:t>Bu evredeki yapıya 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gastrula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tr-TR" dirty="0"/>
              <a:t>denilmektedir. Gastrula oluşumuna ise 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gastrulasyon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tabakalaşma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tr-TR" dirty="0"/>
              <a:t> denilmektedir. </a:t>
            </a:r>
          </a:p>
        </p:txBody>
      </p:sp>
    </p:spTree>
    <p:extLst>
      <p:ext uri="{BB962C8B-B14F-4D97-AF65-F5344CB8AC3E}">
        <p14:creationId xmlns:p14="http://schemas.microsoft.com/office/powerpoint/2010/main" val="1584506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AEDE6AA-A4EF-4569-9D10-62978E889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266"/>
            <a:ext cx="8087161" cy="6417734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2C3AE3E6-D62D-4698-B028-2D585F0BF3C3}"/>
              </a:ext>
            </a:extLst>
          </p:cNvPr>
          <p:cNvSpPr txBox="1"/>
          <p:nvPr/>
        </p:nvSpPr>
        <p:spPr>
          <a:xfrm>
            <a:off x="8517467" y="1015999"/>
            <a:ext cx="31157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Blastula'nın</a:t>
            </a:r>
            <a:r>
              <a:rPr lang="tr-TR" dirty="0"/>
              <a:t> bazı hücreleri;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epidermise</a:t>
            </a:r>
            <a:r>
              <a:rPr lang="tr-TR" dirty="0"/>
              <a:t> ve sinir sistemine yol açacak </a:t>
            </a:r>
            <a:r>
              <a:rPr lang="tr-TR" b="1" dirty="0"/>
              <a:t>ektoderm</a:t>
            </a:r>
            <a:r>
              <a:rPr lang="tr-TR" dirty="0"/>
              <a:t>i oluşturan dış kalır;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bağırsak tüpüne ve akciğer, pankreas ve karaciğer gibi uzantılarına yol açacak </a:t>
            </a:r>
            <a:r>
              <a:rPr lang="tr-TR" b="1" dirty="0"/>
              <a:t>endoderm</a:t>
            </a:r>
            <a:r>
              <a:rPr lang="tr-TR" dirty="0"/>
              <a:t> oluşturan diğer hücreleri yapar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Başka bir hücre grubu, ektoderm ve endoderm arasındaki boşluğa hareket eder ve kaslara, bağ dokularına, kana, böbreğe ve diğer çeşitli bileşenlere yol açacak olan </a:t>
            </a:r>
            <a:r>
              <a:rPr lang="tr-TR" b="1" dirty="0"/>
              <a:t>mezoderm</a:t>
            </a:r>
            <a:r>
              <a:rPr lang="tr-TR" dirty="0"/>
              <a:t>i oluşturur. </a:t>
            </a:r>
          </a:p>
        </p:txBody>
      </p:sp>
    </p:spTree>
    <p:extLst>
      <p:ext uri="{BB962C8B-B14F-4D97-AF65-F5344CB8AC3E}">
        <p14:creationId xmlns:p14="http://schemas.microsoft.com/office/powerpoint/2010/main" val="358575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691F2D-80E0-4FFE-9D4F-8CD3FA619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731342"/>
            <a:ext cx="10515600" cy="527971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b="1" dirty="0"/>
              <a:t>        Dışta bir ektoderm tabakası, içte bir endoderm tüpü ve aralarında </a:t>
            </a:r>
            <a:r>
              <a:rPr lang="tr-TR" b="1" dirty="0" err="1"/>
              <a:t>sandviçlenmiş</a:t>
            </a:r>
            <a:r>
              <a:rPr lang="tr-TR" b="1" dirty="0"/>
              <a:t> mezoderm.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dirty="0"/>
              <a:t> Endoderm, ağızdan anüse kadar bağırsağın </a:t>
            </a:r>
            <a:r>
              <a:rPr lang="tr-TR" dirty="0" err="1"/>
              <a:t>epitel</a:t>
            </a:r>
            <a:r>
              <a:rPr lang="tr-TR" dirty="0"/>
              <a:t> tabakasını oluşturur. Sadece </a:t>
            </a:r>
            <a:r>
              <a:rPr lang="tr-TR" dirty="0" err="1"/>
              <a:t>farinks</a:t>
            </a:r>
            <a:r>
              <a:rPr lang="tr-TR" dirty="0"/>
              <a:t>, </a:t>
            </a:r>
            <a:r>
              <a:rPr lang="tr-TR" dirty="0" err="1"/>
              <a:t>özofagus</a:t>
            </a:r>
            <a:r>
              <a:rPr lang="tr-TR" dirty="0"/>
              <a:t>, mide ve bağırsaklara değil, aynı zamanda birçok ilişkili yapıya da neden olur. Örneğin tükürük bezleri, karaciğer, pankreas, </a:t>
            </a:r>
            <a:r>
              <a:rPr lang="tr-TR" dirty="0" err="1"/>
              <a:t>trakea</a:t>
            </a:r>
            <a:r>
              <a:rPr lang="tr-TR" dirty="0"/>
              <a:t> ve akciğerler, sindirim sisteminin duvarından gelişir ve bağırsak veya </a:t>
            </a:r>
            <a:r>
              <a:rPr lang="tr-TR" dirty="0" err="1"/>
              <a:t>farenkse</a:t>
            </a:r>
            <a:r>
              <a:rPr lang="tr-TR" dirty="0"/>
              <a:t> açılan dallanma tüpleri sistemleri haline gelir. Endoderm, bu yapıların sadece </a:t>
            </a:r>
            <a:r>
              <a:rPr lang="tr-TR" dirty="0" err="1"/>
              <a:t>epitel</a:t>
            </a:r>
            <a:r>
              <a:rPr lang="tr-TR" dirty="0"/>
              <a:t> bileşenlerini oluşturur - örneğin bağırsağın astarı ve pankreasın salgı hücreleri.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dirty="0"/>
              <a:t>Destekleyici kas ve lifli elemanlar mezodermden kaynaklanır. Mezoderm bağ dokularına - ilk önce, </a:t>
            </a:r>
            <a:r>
              <a:rPr lang="tr-TR" dirty="0" err="1"/>
              <a:t>mezenkim</a:t>
            </a:r>
            <a:r>
              <a:rPr lang="tr-TR" dirty="0"/>
              <a:t> olarak bilinen embriyodaki hücrelerin gevşek ağına ve nihayetinde </a:t>
            </a:r>
            <a:r>
              <a:rPr lang="tr-TR" dirty="0" err="1"/>
              <a:t>dermis</a:t>
            </a:r>
            <a:r>
              <a:rPr lang="tr-TR" dirty="0"/>
              <a:t> (cildin iç tabakası) dahil olmak üzere kıkırdak, kemik ve lifli dokuya neden olur. Mezoderm ayrıca kasları, kalp, kan damarları ve kan hücreleri de dahil olmak üzere tüm </a:t>
            </a:r>
            <a:r>
              <a:rPr lang="tr-TR" dirty="0" err="1"/>
              <a:t>vasküler</a:t>
            </a:r>
            <a:r>
              <a:rPr lang="tr-TR" dirty="0"/>
              <a:t> sistemi ve </a:t>
            </a:r>
            <a:r>
              <a:rPr lang="tr-TR" dirty="0" err="1"/>
              <a:t>tübülleri</a:t>
            </a:r>
            <a:r>
              <a:rPr lang="tr-TR" dirty="0"/>
              <a:t>, kanalları ve böbreklerin ve </a:t>
            </a:r>
            <a:r>
              <a:rPr lang="tr-TR" dirty="0" err="1"/>
              <a:t>gonadların</a:t>
            </a:r>
            <a:r>
              <a:rPr lang="tr-TR" dirty="0"/>
              <a:t> destekleyici dokularını oluşturur. </a:t>
            </a:r>
            <a:r>
              <a:rPr lang="tr-TR" dirty="0" err="1"/>
              <a:t>Notochord</a:t>
            </a:r>
            <a:r>
              <a:rPr lang="tr-TR" dirty="0"/>
              <a:t>, mezodermden oluşur ve gelecekteki omurganın çekirdeği ve çevre dokuların gelişimini koordine eden sinyallerin kaynağı olarak hizmet eder.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dirty="0"/>
              <a:t>Ektoderm </a:t>
            </a:r>
            <a:r>
              <a:rPr lang="tr-TR" dirty="0" err="1"/>
              <a:t>epidermisi</a:t>
            </a:r>
            <a:r>
              <a:rPr lang="tr-TR" dirty="0"/>
              <a:t> (cildin dış, </a:t>
            </a:r>
            <a:r>
              <a:rPr lang="tr-TR" dirty="0" err="1"/>
              <a:t>epitel</a:t>
            </a:r>
            <a:r>
              <a:rPr lang="tr-TR" dirty="0"/>
              <a:t> tabakası) ve saç, ter bezleri ve meme bezleri gibi </a:t>
            </a:r>
            <a:r>
              <a:rPr lang="tr-TR" dirty="0" err="1"/>
              <a:t>epidermal</a:t>
            </a:r>
            <a:r>
              <a:rPr lang="tr-TR" dirty="0"/>
              <a:t> uzantıları oluşturacaktır. Ayrıca, sadece nöronlar ve </a:t>
            </a:r>
            <a:r>
              <a:rPr lang="tr-TR" dirty="0" err="1"/>
              <a:t>glia</a:t>
            </a:r>
            <a:r>
              <a:rPr lang="tr-TR" dirty="0"/>
              <a:t> değil, aynı zamanda burun, kulak, göz ve diğer duyu organlarının duyusal hücreleri de dahil olmak üzere merkezi ve </a:t>
            </a:r>
            <a:r>
              <a:rPr lang="tr-TR" dirty="0" err="1"/>
              <a:t>periferik</a:t>
            </a:r>
            <a:r>
              <a:rPr lang="tr-TR" dirty="0"/>
              <a:t> sinir sisteminin tamamına neden olur.</a:t>
            </a:r>
          </a:p>
        </p:txBody>
      </p:sp>
    </p:spTree>
    <p:extLst>
      <p:ext uri="{BB962C8B-B14F-4D97-AF65-F5344CB8AC3E}">
        <p14:creationId xmlns:p14="http://schemas.microsoft.com/office/powerpoint/2010/main" val="528733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68740"/>
            <a:ext cx="10515600" cy="5508223"/>
          </a:xfrm>
        </p:spPr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Farklılaşma ve </a:t>
            </a:r>
            <a:r>
              <a:rPr lang="tr-TR" b="1" dirty="0" err="1">
                <a:solidFill>
                  <a:srgbClr val="0070C0"/>
                </a:solidFill>
              </a:rPr>
              <a:t>Organogenez</a:t>
            </a:r>
            <a:endParaRPr lang="tr-TR" b="1" dirty="0">
              <a:solidFill>
                <a:srgbClr val="0070C0"/>
              </a:solidFill>
            </a:endParaRPr>
          </a:p>
          <a:p>
            <a:r>
              <a:rPr lang="tr-TR" dirty="0"/>
              <a:t>Gastrula evresinde en belirgin olarak yaşanan olaylar, organizmanın tüm doku, organ ve sistemlerini oluşturan embriyo tabakalarının meydana gelmesidir. Bu </a:t>
            </a:r>
            <a:r>
              <a:rPr lang="tr-TR" dirty="0">
                <a:solidFill>
                  <a:srgbClr val="0070C0"/>
                </a:solidFill>
              </a:rPr>
              <a:t>endoderm, </a:t>
            </a:r>
            <a:r>
              <a:rPr lang="tr-TR" dirty="0" err="1">
                <a:solidFill>
                  <a:srgbClr val="0070C0"/>
                </a:solidFill>
              </a:rPr>
              <a:t>ekzoderm</a:t>
            </a:r>
            <a:r>
              <a:rPr lang="tr-TR" dirty="0">
                <a:solidFill>
                  <a:srgbClr val="0070C0"/>
                </a:solidFill>
              </a:rPr>
              <a:t> ve mezoderm </a:t>
            </a:r>
            <a:r>
              <a:rPr lang="tr-TR" dirty="0"/>
              <a:t>tabakalarının farklılaşması sonucu </a:t>
            </a:r>
            <a:r>
              <a:rPr lang="tr-TR" dirty="0">
                <a:solidFill>
                  <a:srgbClr val="FF0000"/>
                </a:solidFill>
              </a:rPr>
              <a:t>doku ve organları taslakları </a:t>
            </a:r>
            <a:r>
              <a:rPr lang="tr-TR" dirty="0"/>
              <a:t>oluşur.</a:t>
            </a:r>
          </a:p>
          <a:p>
            <a:endParaRPr lang="tr-TR" dirty="0"/>
          </a:p>
          <a:p>
            <a:r>
              <a:rPr lang="tr-TR" dirty="0"/>
              <a:t> Gebelik sürecinin ilk üç ay diliminde meydana gelen bu olaya </a:t>
            </a:r>
            <a:r>
              <a:rPr lang="tr-TR" b="1" dirty="0" err="1">
                <a:solidFill>
                  <a:srgbClr val="FF0000"/>
                </a:solidFill>
              </a:rPr>
              <a:t>organogenez</a:t>
            </a:r>
            <a:r>
              <a:rPr lang="tr-TR" dirty="0"/>
              <a:t> denilmektedir.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2118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46161"/>
            <a:ext cx="10515600" cy="5330802"/>
          </a:xfrm>
        </p:spPr>
        <p:txBody>
          <a:bodyPr/>
          <a:lstStyle/>
          <a:p>
            <a:r>
              <a:rPr lang="tr-TR" dirty="0" err="1"/>
              <a:t>Organogenezin</a:t>
            </a:r>
            <a:r>
              <a:rPr lang="tr-TR" dirty="0"/>
              <a:t> ilk süreçlerin </a:t>
            </a:r>
            <a:r>
              <a:rPr lang="tr-TR" dirty="0" err="1"/>
              <a:t>embriyonik</a:t>
            </a:r>
            <a:r>
              <a:rPr lang="tr-TR" dirty="0"/>
              <a:t> tabakalar daha küçük hücre topluluklarına ayrılır. Bu hücre toplulukları genlerin kontrolüyle belirli doku ve organları meydana getirir.</a:t>
            </a:r>
          </a:p>
          <a:p>
            <a:r>
              <a:rPr lang="tr-TR" dirty="0"/>
              <a:t>El ve ayak gibi organların oluşmasında rol alan bu hücre topluluklarının bir kısmı </a:t>
            </a:r>
            <a:r>
              <a:rPr lang="tr-TR" dirty="0">
                <a:solidFill>
                  <a:srgbClr val="FF0000"/>
                </a:solidFill>
              </a:rPr>
              <a:t>çoğalmaya </a:t>
            </a:r>
            <a:r>
              <a:rPr lang="tr-TR" dirty="0"/>
              <a:t>devam ederken bir kısmı ise </a:t>
            </a:r>
            <a:r>
              <a:rPr lang="tr-TR" dirty="0">
                <a:solidFill>
                  <a:srgbClr val="FF0000"/>
                </a:solidFill>
              </a:rPr>
              <a:t>ölerek </a:t>
            </a:r>
            <a:r>
              <a:rPr lang="tr-TR" dirty="0"/>
              <a:t>organın şekil kazanmasını sağlamaktadır. Farklılaşma gösteren ilk yapılar beyin ve sinir sistemleridir.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7625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poptosis in development ile ilgili görsel sonucu">
            <a:extLst>
              <a:ext uri="{FF2B5EF4-FFF2-40B4-BE49-F238E27FC236}">
                <a16:creationId xmlns:a16="http://schemas.microsoft.com/office/drawing/2014/main" id="{A652FE45-0048-4A2E-8AC6-0A680D9F6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442384"/>
            <a:ext cx="92011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12AA94D-1345-4A23-9DC6-871ECCB929A4}"/>
              </a:ext>
            </a:extLst>
          </p:cNvPr>
          <p:cNvSpPr txBox="1"/>
          <p:nvPr/>
        </p:nvSpPr>
        <p:spPr>
          <a:xfrm>
            <a:off x="2624667" y="4961466"/>
            <a:ext cx="7223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Parmak aralarının </a:t>
            </a:r>
            <a:r>
              <a:rPr lang="tr-TR" dirty="0" err="1"/>
              <a:t>embriyonik</a:t>
            </a:r>
            <a:r>
              <a:rPr lang="tr-TR" dirty="0"/>
              <a:t> gelişimde </a:t>
            </a:r>
            <a:r>
              <a:rPr lang="tr-TR" dirty="0" err="1"/>
              <a:t>apoptoz</a:t>
            </a:r>
            <a:r>
              <a:rPr lang="tr-TR" dirty="0"/>
              <a:t> (hücre ölümü) ile oluşumu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05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2B8C6D5-F8A3-4854-9970-BCBE9D1D8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2" y="1585210"/>
            <a:ext cx="12044735" cy="368758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6771335-8CF9-42AE-93B4-647A7E87CB07}"/>
              </a:ext>
            </a:extLst>
          </p:cNvPr>
          <p:cNvSpPr txBox="1"/>
          <p:nvPr/>
        </p:nvSpPr>
        <p:spPr>
          <a:xfrm>
            <a:off x="4090579" y="464695"/>
            <a:ext cx="401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KURBAĞA YUMURTASININ DÖLLENMESİ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17108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PREPARAT İNCELEME</a:t>
            </a:r>
          </a:p>
          <a:p>
            <a:r>
              <a:rPr lang="tr-TR" dirty="0"/>
              <a:t>KURBAĞA BLASTULA EVRESİ</a:t>
            </a:r>
          </a:p>
          <a:p>
            <a:r>
              <a:rPr lang="tr-TR" dirty="0"/>
              <a:t>KURBAĞA GASTRULA EVRESİ</a:t>
            </a:r>
          </a:p>
        </p:txBody>
      </p:sp>
    </p:spTree>
    <p:extLst>
      <p:ext uri="{BB962C8B-B14F-4D97-AF65-F5344CB8AC3E}">
        <p14:creationId xmlns:p14="http://schemas.microsoft.com/office/powerpoint/2010/main" val="2929855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731</Words>
  <Application>Microsoft Office PowerPoint</Application>
  <PresentationFormat>Geniş ekran</PresentationFormat>
  <Paragraphs>85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Segmentasyon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hilalates2534@gmail.com</dc:creator>
  <cp:lastModifiedBy>Ben</cp:lastModifiedBy>
  <cp:revision>42</cp:revision>
  <dcterms:created xsi:type="dcterms:W3CDTF">2018-04-12T12:54:40Z</dcterms:created>
  <dcterms:modified xsi:type="dcterms:W3CDTF">2020-02-20T08:48:56Z</dcterms:modified>
</cp:coreProperties>
</file>