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91" r:id="rId16"/>
    <p:sldId id="269" r:id="rId17"/>
    <p:sldId id="278" r:id="rId18"/>
    <p:sldId id="292" r:id="rId19"/>
    <p:sldId id="270" r:id="rId20"/>
    <p:sldId id="280" r:id="rId21"/>
    <p:sldId id="289" r:id="rId22"/>
    <p:sldId id="272" r:id="rId23"/>
    <p:sldId id="273" r:id="rId24"/>
    <p:sldId id="279" r:id="rId25"/>
    <p:sldId id="274" r:id="rId26"/>
    <p:sldId id="275" r:id="rId27"/>
    <p:sldId id="276" r:id="rId28"/>
    <p:sldId id="277" r:id="rId29"/>
    <p:sldId id="283" r:id="rId30"/>
    <p:sldId id="281" r:id="rId31"/>
    <p:sldId id="282" r:id="rId32"/>
    <p:sldId id="290" r:id="rId33"/>
    <p:sldId id="288" r:id="rId34"/>
    <p:sldId id="284" r:id="rId35"/>
    <p:sldId id="285" r:id="rId36"/>
    <p:sldId id="286" r:id="rId37"/>
    <p:sldId id="287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522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3560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2422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381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226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1249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667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490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9189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703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71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24CD7-3626-4101-9A5F-A519C0FE6F97}" type="datetimeFigureOut">
              <a:rPr lang="tr-TR" smtClean="0"/>
              <a:t>17.10.2019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884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98" y="437652"/>
            <a:ext cx="11189885" cy="573748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PROKARYOT VE ÖKARYOT CANLILAR</a:t>
            </a:r>
            <a:br>
              <a:rPr lang="tr-TR" b="1" dirty="0"/>
            </a:b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52033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Prokaryotlar</a:t>
            </a:r>
            <a:r>
              <a:rPr lang="tr-TR" dirty="0"/>
              <a:t>, dünyadaki en ilkel canlı türü olan tek hücreli organizmalardır. </a:t>
            </a:r>
          </a:p>
          <a:p>
            <a:endParaRPr lang="tr-TR" dirty="0"/>
          </a:p>
          <a:p>
            <a:r>
              <a:rPr lang="tr-TR" dirty="0" err="1"/>
              <a:t>Prokaryot</a:t>
            </a:r>
            <a:r>
              <a:rPr lang="tr-TR" dirty="0"/>
              <a:t> canlılar tek hücrelidir ve </a:t>
            </a:r>
            <a:r>
              <a:rPr lang="tr-TR" dirty="0" err="1"/>
              <a:t>prokaryot</a:t>
            </a:r>
            <a:r>
              <a:rPr lang="tr-TR" dirty="0"/>
              <a:t> hücre yapısındadır.</a:t>
            </a:r>
          </a:p>
        </p:txBody>
      </p:sp>
    </p:spTree>
    <p:extLst>
      <p:ext uri="{BB962C8B-B14F-4D97-AF65-F5344CB8AC3E}">
        <p14:creationId xmlns:p14="http://schemas.microsoft.com/office/powerpoint/2010/main" val="79030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14651"/>
            <a:ext cx="10515600" cy="4962312"/>
          </a:xfrm>
        </p:spPr>
        <p:txBody>
          <a:bodyPr/>
          <a:lstStyle/>
          <a:p>
            <a:endParaRPr lang="tr-TR" dirty="0"/>
          </a:p>
          <a:p>
            <a:r>
              <a:rPr lang="tr-TR" dirty="0" err="1"/>
              <a:t>Prokaryot</a:t>
            </a:r>
            <a:r>
              <a:rPr lang="tr-TR" dirty="0"/>
              <a:t> canlılar bakteriler ve </a:t>
            </a:r>
            <a:r>
              <a:rPr lang="tr-TR" dirty="0" err="1"/>
              <a:t>arkelerden</a:t>
            </a:r>
            <a:r>
              <a:rPr lang="tr-TR" dirty="0"/>
              <a:t> oluşur.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56" y="2324880"/>
            <a:ext cx="4905258" cy="294315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134" y="2334406"/>
            <a:ext cx="4934603" cy="293363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986" y="4002526"/>
            <a:ext cx="4544704" cy="238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12" y="829599"/>
            <a:ext cx="9654298" cy="6149891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4293358" cy="4351338"/>
          </a:xfrm>
        </p:spPr>
        <p:txBody>
          <a:bodyPr>
            <a:normAutofit fontScale="85000" lnSpcReduction="20000"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Prokaryot</a:t>
            </a:r>
            <a:r>
              <a:rPr lang="tr-TR" dirty="0">
                <a:solidFill>
                  <a:schemeClr val="bg1"/>
                </a:solidFill>
              </a:rPr>
              <a:t> canlılar basit hücre yapısında olmasına rağmen çok yaygın olarak bulunurlar. </a:t>
            </a:r>
          </a:p>
          <a:p>
            <a:r>
              <a:rPr lang="tr-TR" dirty="0">
                <a:solidFill>
                  <a:schemeClr val="bg1"/>
                </a:solidFill>
              </a:rPr>
              <a:t>İnsanların ve hayvanların bağırsakları (</a:t>
            </a:r>
            <a:r>
              <a:rPr lang="tr-TR" dirty="0" err="1">
                <a:solidFill>
                  <a:schemeClr val="bg1"/>
                </a:solidFill>
              </a:rPr>
              <a:t>Helicobacter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pylori</a:t>
            </a:r>
            <a:r>
              <a:rPr lang="tr-TR" dirty="0">
                <a:solidFill>
                  <a:schemeClr val="bg1"/>
                </a:solidFill>
              </a:rPr>
              <a:t>) dahil olmak üzere çeşitli aşırı çevre koşullarında yaşama ve gelişme kabiliyetindedir. </a:t>
            </a:r>
          </a:p>
          <a:p>
            <a:r>
              <a:rPr lang="tr-TR" dirty="0" err="1">
                <a:solidFill>
                  <a:schemeClr val="bg1"/>
                </a:solidFill>
              </a:rPr>
              <a:t>Prokaryotik</a:t>
            </a:r>
            <a:r>
              <a:rPr lang="tr-TR" dirty="0">
                <a:solidFill>
                  <a:schemeClr val="bg1"/>
                </a:solidFill>
              </a:rPr>
              <a:t> bakteri neredeyse her yerde bulunur ve insan mikrobiyolojisinin bir parçasıdır. </a:t>
            </a:r>
          </a:p>
          <a:p>
            <a:r>
              <a:rPr lang="tr-TR" dirty="0">
                <a:solidFill>
                  <a:schemeClr val="bg1"/>
                </a:solidFill>
              </a:rPr>
              <a:t>Cildinizde, vücudunuzda ve çevrenizdeki nesnelerde yaşarlar.</a:t>
            </a:r>
          </a:p>
        </p:txBody>
      </p:sp>
    </p:spTree>
    <p:extLst>
      <p:ext uri="{BB962C8B-B14F-4D97-AF65-F5344CB8AC3E}">
        <p14:creationId xmlns:p14="http://schemas.microsoft.com/office/powerpoint/2010/main" val="168857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18866"/>
            <a:ext cx="10515600" cy="5358097"/>
          </a:xfrm>
        </p:spPr>
        <p:txBody>
          <a:bodyPr/>
          <a:lstStyle/>
          <a:p>
            <a:r>
              <a:rPr lang="tr-TR" dirty="0" err="1">
                <a:solidFill>
                  <a:srgbClr val="FF0000"/>
                </a:solidFill>
              </a:rPr>
              <a:t>Prokaryot</a:t>
            </a:r>
            <a:r>
              <a:rPr lang="tr-TR" dirty="0">
                <a:solidFill>
                  <a:srgbClr val="FF0000"/>
                </a:solidFill>
              </a:rPr>
              <a:t> Hücre Yapısı</a:t>
            </a:r>
          </a:p>
          <a:p>
            <a:pPr marL="0" indent="0">
              <a:buNone/>
            </a:pPr>
            <a:r>
              <a:rPr lang="tr-TR" dirty="0" err="1"/>
              <a:t>Prokaryotik</a:t>
            </a:r>
            <a:r>
              <a:rPr lang="tr-TR" dirty="0"/>
              <a:t> hücreler </a:t>
            </a:r>
            <a:r>
              <a:rPr lang="tr-TR" dirty="0" err="1"/>
              <a:t>ökaryotik</a:t>
            </a:r>
            <a:r>
              <a:rPr lang="tr-TR" dirty="0"/>
              <a:t> hücreler kadar karmaşık değildir. </a:t>
            </a:r>
            <a:r>
              <a:rPr lang="tr-TR" dirty="0">
                <a:solidFill>
                  <a:srgbClr val="FF0000"/>
                </a:solidFill>
              </a:rPr>
              <a:t>DNA'nın zar içinde bulunmadığı </a:t>
            </a:r>
            <a:r>
              <a:rPr lang="tr-TR" dirty="0"/>
              <a:t>veya hücrenin geri kalanından ayrılmadığı, ancak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</a:rPr>
              <a:t>nükleoid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 bölgesi denilen sitoplazmanın bir bölgesinde sarmalandığı için gerçek çekirdekleri yoktu</a:t>
            </a:r>
            <a:r>
              <a:rPr lang="tr-TR" dirty="0"/>
              <a:t>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51" y="3050701"/>
            <a:ext cx="8027371" cy="299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98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49" y="658415"/>
            <a:ext cx="5248275" cy="5810623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37230"/>
            <a:ext cx="3938516" cy="5139733"/>
          </a:xfrm>
        </p:spPr>
        <p:txBody>
          <a:bodyPr/>
          <a:lstStyle/>
          <a:p>
            <a:pPr marL="0" indent="0">
              <a:buNone/>
            </a:pPr>
            <a:r>
              <a:rPr lang="tr-TR" dirty="0" err="1">
                <a:solidFill>
                  <a:schemeClr val="bg1"/>
                </a:solidFill>
              </a:rPr>
              <a:t>Prokaryotik</a:t>
            </a:r>
            <a:r>
              <a:rPr lang="tr-TR" dirty="0">
                <a:solidFill>
                  <a:schemeClr val="bg1"/>
                </a:solidFill>
              </a:rPr>
              <a:t> organizmalar çeşitli hücre şekillerine sahiptir. </a:t>
            </a:r>
          </a:p>
          <a:p>
            <a:endParaRPr lang="tr-T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dirty="0">
                <a:solidFill>
                  <a:schemeClr val="bg1"/>
                </a:solidFill>
              </a:rPr>
              <a:t>En yaygın bakteri şekilleri küresel, çubuk şekilli ve spiraldir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154" y="658415"/>
            <a:ext cx="4503975" cy="34349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154" y="4093353"/>
            <a:ext cx="4381145" cy="162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50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8708"/>
          </a:xfrm>
        </p:spPr>
        <p:txBody>
          <a:bodyPr>
            <a:normAutofit/>
          </a:bodyPr>
          <a:lstStyle/>
          <a:p>
            <a:r>
              <a:rPr lang="tr-TR" sz="2000" dirty="0">
                <a:latin typeface="Arial Black" panose="020B0A04020102020204" pitchFamily="34" charset="0"/>
              </a:rPr>
              <a:t>Örnek olarak bakteriyi inceleyerek </a:t>
            </a:r>
            <a:r>
              <a:rPr lang="tr-TR" sz="2000" dirty="0" err="1">
                <a:latin typeface="Arial Black" panose="020B0A04020102020204" pitchFamily="34" charset="0"/>
              </a:rPr>
              <a:t>prokaryot</a:t>
            </a:r>
            <a:r>
              <a:rPr lang="tr-TR" sz="2000" dirty="0">
                <a:latin typeface="Arial Black" panose="020B0A04020102020204" pitchFamily="34" charset="0"/>
              </a:rPr>
              <a:t> hücrelerdeki yapıları görebiliriz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6401" y="1931478"/>
            <a:ext cx="8019197" cy="492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01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Prokaryot</a:t>
            </a:r>
            <a:r>
              <a:rPr lang="tr-TR" dirty="0"/>
              <a:t> Hücrelerdeki Yapılar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Prokaryotlarda</a:t>
            </a:r>
            <a:r>
              <a:rPr lang="tr-TR" dirty="0"/>
              <a:t> zarlı </a:t>
            </a:r>
            <a:r>
              <a:rPr lang="tr-TR" dirty="0" err="1"/>
              <a:t>organel</a:t>
            </a:r>
            <a:r>
              <a:rPr lang="tr-TR" dirty="0"/>
              <a:t> yoktur. Ancak aşağıdaki yapılar vardır.</a:t>
            </a:r>
          </a:p>
          <a:p>
            <a:r>
              <a:rPr lang="tr-TR" dirty="0">
                <a:solidFill>
                  <a:srgbClr val="FF0000"/>
                </a:solidFill>
              </a:rPr>
              <a:t>Kapsül:</a:t>
            </a:r>
            <a:r>
              <a:rPr lang="tr-TR" dirty="0"/>
              <a:t> Bazı bakteri hücrelerinde bulunan bu ilave dış yapı, hücreyi diğer organizmalardan korur, nemi tutmada yardımcı olur ve hücrenin yüzeylere ve besleyicilere yapışmasına yardımcı olur.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Hücre Duvarı</a:t>
            </a:r>
            <a:r>
              <a:rPr lang="tr-TR" dirty="0"/>
              <a:t>: Hücre duvarı bakteri hücresini koruyan ve şekillendiren dış bir kaplamadır.</a:t>
            </a:r>
          </a:p>
        </p:txBody>
      </p:sp>
    </p:spTree>
    <p:extLst>
      <p:ext uri="{BB962C8B-B14F-4D97-AF65-F5344CB8AC3E}">
        <p14:creationId xmlns:p14="http://schemas.microsoft.com/office/powerpoint/2010/main" val="2584069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573206"/>
            <a:ext cx="10515600" cy="560375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Sitoplazma:</a:t>
            </a:r>
            <a:r>
              <a:rPr lang="tr-TR" dirty="0"/>
              <a:t> Sitoplazma, çoğunlukla enzim, tuz, hücre bileşeni ve çeşitli organik moleküller içeren sudan oluşan jel benzeri bir yapıdır.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Hücre zarı: </a:t>
            </a:r>
            <a:r>
              <a:rPr lang="tr-TR" dirty="0"/>
              <a:t>hücrenin sitoplazmasını çevreler ve hücredeki maddelerin akışını düzenler.</a:t>
            </a:r>
          </a:p>
          <a:p>
            <a:endParaRPr lang="tr-TR" dirty="0"/>
          </a:p>
          <a:p>
            <a:r>
              <a:rPr lang="tr-TR" dirty="0" err="1">
                <a:solidFill>
                  <a:srgbClr val="FF0000"/>
                </a:solidFill>
              </a:rPr>
              <a:t>Flagella</a:t>
            </a:r>
            <a:r>
              <a:rPr lang="tr-TR" dirty="0">
                <a:solidFill>
                  <a:srgbClr val="FF0000"/>
                </a:solidFill>
              </a:rPr>
              <a:t> (Kamçı): </a:t>
            </a:r>
            <a:r>
              <a:rPr lang="tr-TR" dirty="0" err="1"/>
              <a:t>Flagella</a:t>
            </a:r>
            <a:r>
              <a:rPr lang="tr-TR" dirty="0"/>
              <a:t>, hücum hareketlerine yardımcı olan uzun, kamçı şeklinde çıkıntıdır.</a:t>
            </a:r>
          </a:p>
          <a:p>
            <a:endParaRPr lang="tr-TR" dirty="0"/>
          </a:p>
          <a:p>
            <a:r>
              <a:rPr lang="tr-TR" dirty="0" err="1">
                <a:solidFill>
                  <a:srgbClr val="FF0000"/>
                </a:solidFill>
              </a:rPr>
              <a:t>Pilus</a:t>
            </a:r>
            <a:r>
              <a:rPr lang="tr-TR" dirty="0">
                <a:solidFill>
                  <a:srgbClr val="FF0000"/>
                </a:solidFill>
              </a:rPr>
              <a:t>:</a:t>
            </a:r>
            <a:r>
              <a:rPr lang="tr-TR" dirty="0"/>
              <a:t> Kamçılardan daha kısa </a:t>
            </a:r>
            <a:r>
              <a:rPr lang="tr-TR" dirty="0" err="1"/>
              <a:t>tüysü</a:t>
            </a:r>
            <a:r>
              <a:rPr lang="tr-TR" dirty="0"/>
              <a:t> yapılardır. Tutunmayı sağlarlar.</a:t>
            </a:r>
          </a:p>
        </p:txBody>
      </p:sp>
    </p:spTree>
    <p:extLst>
      <p:ext uri="{BB962C8B-B14F-4D97-AF65-F5344CB8AC3E}">
        <p14:creationId xmlns:p14="http://schemas.microsoft.com/office/powerpoint/2010/main" val="3174395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Ribozom</a:t>
            </a:r>
            <a:r>
              <a:rPr lang="tr-TR" dirty="0"/>
              <a:t>: Ribozomlar protein üretiminden sorumlu hücre yapılarıdır. Her hücrede bulunur.</a:t>
            </a:r>
          </a:p>
          <a:p>
            <a:endParaRPr lang="tr-TR" dirty="0"/>
          </a:p>
          <a:p>
            <a:r>
              <a:rPr lang="tr-TR" dirty="0" err="1">
                <a:solidFill>
                  <a:srgbClr val="FF0000"/>
                </a:solidFill>
              </a:rPr>
              <a:t>Plazmidler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 err="1"/>
              <a:t>Plazmidler</a:t>
            </a:r>
            <a:r>
              <a:rPr lang="tr-TR" dirty="0"/>
              <a:t> gen taşınan, üreme ile ilgili olmayan dairesel DNA yapılarıdır.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Nükleotid Bölgesi: </a:t>
            </a:r>
            <a:r>
              <a:rPr lang="tr-TR" dirty="0"/>
              <a:t>DNA molekülünü içeren sitoplazma bölgesidir.</a:t>
            </a:r>
          </a:p>
        </p:txBody>
      </p:sp>
    </p:spTree>
    <p:extLst>
      <p:ext uri="{BB962C8B-B14F-4D97-AF65-F5344CB8AC3E}">
        <p14:creationId xmlns:p14="http://schemas.microsoft.com/office/powerpoint/2010/main" val="962506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Deney</a:t>
            </a:r>
          </a:p>
          <a:p>
            <a:r>
              <a:rPr lang="tr-TR" dirty="0"/>
              <a:t>Yoğurtta bulunan bakteriler</a:t>
            </a:r>
          </a:p>
          <a:p>
            <a:r>
              <a:rPr lang="tr-TR" dirty="0"/>
              <a:t>Dişte bulunan bakteriler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1455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ÖKARYOTİK CANLILAR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Ökaryot</a:t>
            </a:r>
            <a:r>
              <a:rPr lang="tr-TR" dirty="0"/>
              <a:t> hücreler </a:t>
            </a:r>
            <a:r>
              <a:rPr lang="tr-TR" dirty="0" err="1"/>
              <a:t>prokaryot</a:t>
            </a:r>
            <a:r>
              <a:rPr lang="tr-TR" dirty="0"/>
              <a:t> hücrelerden daha büyüktür.</a:t>
            </a:r>
          </a:p>
          <a:p>
            <a:r>
              <a:rPr lang="tr-TR" b="1" dirty="0" err="1"/>
              <a:t>Ökaryot</a:t>
            </a:r>
            <a:r>
              <a:rPr lang="tr-TR" dirty="0"/>
              <a:t> hücrelerde zarla çevrili gerçek bir hücre çekirdeği vardır. </a:t>
            </a:r>
          </a:p>
          <a:p>
            <a:r>
              <a:rPr lang="tr-TR" dirty="0"/>
              <a:t>Hücre çekirdeğinde protein sentezlemekten sorumlu DNA molekülü vardır. </a:t>
            </a:r>
          </a:p>
          <a:p>
            <a:r>
              <a:rPr lang="tr-TR" dirty="0"/>
              <a:t>Mitokondri, </a:t>
            </a:r>
            <a:r>
              <a:rPr lang="tr-TR" dirty="0" err="1"/>
              <a:t>endoplazmik</a:t>
            </a:r>
            <a:r>
              <a:rPr lang="tr-TR" dirty="0"/>
              <a:t> </a:t>
            </a:r>
            <a:r>
              <a:rPr lang="tr-TR" dirty="0" err="1"/>
              <a:t>retikulum</a:t>
            </a:r>
            <a:r>
              <a:rPr lang="tr-TR" dirty="0"/>
              <a:t>, koful, </a:t>
            </a:r>
            <a:r>
              <a:rPr lang="tr-TR" dirty="0" err="1"/>
              <a:t>lizozom</a:t>
            </a:r>
            <a:r>
              <a:rPr lang="tr-TR" dirty="0"/>
              <a:t>, </a:t>
            </a:r>
            <a:r>
              <a:rPr lang="tr-TR" dirty="0" err="1"/>
              <a:t>golgi</a:t>
            </a:r>
            <a:r>
              <a:rPr lang="tr-TR" dirty="0"/>
              <a:t> gibi zarla çevrili gelişkin </a:t>
            </a:r>
            <a:r>
              <a:rPr lang="tr-TR" dirty="0" err="1"/>
              <a:t>organeller</a:t>
            </a:r>
            <a:r>
              <a:rPr lang="tr-TR" dirty="0"/>
              <a:t> vardır.</a:t>
            </a:r>
          </a:p>
        </p:txBody>
      </p:sp>
    </p:spTree>
    <p:extLst>
      <p:ext uri="{BB962C8B-B14F-4D97-AF65-F5344CB8AC3E}">
        <p14:creationId xmlns:p14="http://schemas.microsoft.com/office/powerpoint/2010/main" val="1006784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9770" y="175786"/>
            <a:ext cx="7950958" cy="595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00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88325" y="3787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latin typeface="+mn-lt"/>
              </a:rPr>
              <a:t>PROTİSTLER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Protista</a:t>
            </a:r>
            <a:r>
              <a:rPr lang="tr-TR" dirty="0"/>
              <a:t> alemi, bir hücreli ve çok hücreli </a:t>
            </a:r>
            <a:r>
              <a:rPr lang="tr-TR" dirty="0" err="1"/>
              <a:t>fotosentetik</a:t>
            </a:r>
            <a:r>
              <a:rPr lang="tr-TR" dirty="0"/>
              <a:t> algleri , çok çekirdekli yada çok hücreli heterotrof cıvık mantarları, bir hücreli yada basit </a:t>
            </a:r>
            <a:r>
              <a:rPr lang="tr-TR" dirty="0" err="1"/>
              <a:t>ökaryotları</a:t>
            </a:r>
            <a:r>
              <a:rPr lang="tr-TR" dirty="0"/>
              <a:t> içeren canlı grubudur.</a:t>
            </a:r>
            <a:br>
              <a:rPr lang="tr-TR" dirty="0"/>
            </a:br>
            <a:endParaRPr lang="tr-TR" dirty="0"/>
          </a:p>
          <a:p>
            <a:r>
              <a:rPr lang="tr-TR" dirty="0"/>
              <a:t>Tam bitki ve hayvan özelliği göstermediği için ayrı bir alemde incelenirler</a:t>
            </a:r>
          </a:p>
          <a:p>
            <a:r>
              <a:rPr lang="tr-TR" dirty="0"/>
              <a:t>Bu âlemde yer alan canlılar, genellikle sularda ve nemli bölgelerde yaşamını sürdürür.</a:t>
            </a:r>
          </a:p>
        </p:txBody>
      </p:sp>
    </p:spTree>
    <p:extLst>
      <p:ext uri="{BB962C8B-B14F-4D97-AF65-F5344CB8AC3E}">
        <p14:creationId xmlns:p14="http://schemas.microsoft.com/office/powerpoint/2010/main" val="1610296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tista Alemi">
            <a:extLst>
              <a:ext uri="{FF2B5EF4-FFF2-40B4-BE49-F238E27FC236}">
                <a16:creationId xmlns:a16="http://schemas.microsoft.com/office/drawing/2014/main" id="{071B0358-560D-44BF-8326-A155D9F5E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46" y="1944858"/>
            <a:ext cx="10249307" cy="29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168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66" y="264638"/>
            <a:ext cx="10866533" cy="5933219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a)Kamçılılar:</a:t>
            </a:r>
          </a:p>
          <a:p>
            <a:r>
              <a:rPr lang="tr-TR" dirty="0"/>
              <a:t>Hareket </a:t>
            </a:r>
            <a:r>
              <a:rPr lang="tr-TR" dirty="0" err="1"/>
              <a:t>organeli</a:t>
            </a:r>
            <a:r>
              <a:rPr lang="tr-TR" dirty="0"/>
              <a:t> olarak bir yada birkaç kamçı bulundururlar.</a:t>
            </a:r>
          </a:p>
          <a:p>
            <a:r>
              <a:rPr lang="tr-TR" dirty="0"/>
              <a:t>Bazıları saprofit bazıları parazittiler.</a:t>
            </a:r>
          </a:p>
          <a:p>
            <a:r>
              <a:rPr lang="tr-TR" dirty="0"/>
              <a:t>Çoğalmaları ikiye bölünme ile olur. Öglena tatlı sularda yaşar.</a:t>
            </a:r>
          </a:p>
          <a:p>
            <a:r>
              <a:rPr lang="tr-TR" dirty="0"/>
              <a:t>Yapısında bir yada iki boşaltım kofulu vardır. </a:t>
            </a:r>
          </a:p>
          <a:p>
            <a:r>
              <a:rPr lang="tr-TR" dirty="0"/>
              <a:t>Önde bir yada iki tane kamçıları vardır.</a:t>
            </a:r>
          </a:p>
          <a:p>
            <a:r>
              <a:rPr lang="tr-TR" dirty="0"/>
              <a:t>Öglena klorofil pigmenti içerdiklerinden dolayı yeşil renklidirler bu nedenle kendi besinini kendileri yaparlar bu özelliğinden dolayı bitkilere,  hareketli olmasından dolayı hayvan hücrelerine benzer.</a:t>
            </a:r>
          </a:p>
        </p:txBody>
      </p:sp>
    </p:spTree>
    <p:extLst>
      <p:ext uri="{BB962C8B-B14F-4D97-AF65-F5344CB8AC3E}">
        <p14:creationId xmlns:p14="http://schemas.microsoft.com/office/powerpoint/2010/main" val="3858742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173" y="333459"/>
            <a:ext cx="6245134" cy="48663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468" y="168109"/>
            <a:ext cx="3740213" cy="323018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3468" y="3515009"/>
            <a:ext cx="3872055" cy="290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50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Öglena ve kısımları">
            <a:extLst>
              <a:ext uri="{FF2B5EF4-FFF2-40B4-BE49-F238E27FC236}">
                <a16:creationId xmlns:a16="http://schemas.microsoft.com/office/drawing/2014/main" id="{6A2EA4C2-2BF4-4B41-860A-DD2F9FA9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548"/>
            <a:ext cx="6541477" cy="425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D7AD098-5AC3-407F-BCD6-74774A4D7620}"/>
              </a:ext>
            </a:extLst>
          </p:cNvPr>
          <p:cNvSpPr txBox="1"/>
          <p:nvPr/>
        </p:nvSpPr>
        <p:spPr>
          <a:xfrm>
            <a:off x="3270738" y="4746450"/>
            <a:ext cx="828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tr-TR" dirty="0"/>
              <a:t>Bu canlının hücre çeperi yoktur. </a:t>
            </a:r>
          </a:p>
          <a:p>
            <a:pPr algn="just"/>
            <a:r>
              <a:rPr lang="tr-TR" dirty="0"/>
              <a:t>Bir ya da iki kamçı bulundurur.</a:t>
            </a:r>
          </a:p>
          <a:p>
            <a:pPr algn="just"/>
            <a:r>
              <a:rPr lang="tr-TR" dirty="0"/>
              <a:t>Dış kısmında </a:t>
            </a:r>
            <a:r>
              <a:rPr lang="tr-TR" b="1" dirty="0" err="1"/>
              <a:t>pelikula</a:t>
            </a:r>
            <a:r>
              <a:rPr lang="tr-TR" dirty="0"/>
              <a:t> denilen koruyucu bir kılıf taşır.</a:t>
            </a:r>
          </a:p>
          <a:p>
            <a:pPr algn="just"/>
            <a:r>
              <a:rPr lang="tr-TR" dirty="0"/>
              <a:t>Kamçı yardımıyla aktif olarak hareket eder. </a:t>
            </a:r>
          </a:p>
          <a:p>
            <a:pPr algn="just"/>
            <a:r>
              <a:rPr lang="tr-TR" dirty="0"/>
              <a:t>Kamçısının kök kısmında göz lekesi(</a:t>
            </a:r>
            <a:r>
              <a:rPr lang="tr-TR" b="1" dirty="0" err="1"/>
              <a:t>stigma</a:t>
            </a:r>
            <a:r>
              <a:rPr lang="tr-TR" b="1" dirty="0"/>
              <a:t>) </a:t>
            </a:r>
            <a:r>
              <a:rPr lang="tr-TR" dirty="0"/>
              <a:t>olarak bilinen ışığa duyarlı bir yapı bulunur. </a:t>
            </a:r>
          </a:p>
          <a:p>
            <a:pPr algn="just"/>
            <a:r>
              <a:rPr lang="tr-TR" dirty="0"/>
              <a:t>Bu canlı klorofil pigmenti içerdiği için kendi besinini üretebilir. </a:t>
            </a:r>
          </a:p>
          <a:p>
            <a:pPr algn="just"/>
            <a:r>
              <a:rPr lang="tr-TR" dirty="0"/>
              <a:t>Ancak gerekli durumlarda dışarıdan hazır besin de alabilir.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5793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14400"/>
            <a:ext cx="4689143" cy="5262563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b)</a:t>
            </a:r>
            <a:r>
              <a:rPr lang="tr-TR" dirty="0" err="1">
                <a:solidFill>
                  <a:srgbClr val="FF0000"/>
                </a:solidFill>
              </a:rPr>
              <a:t>Kökayaklılar</a:t>
            </a:r>
            <a:r>
              <a:rPr lang="tr-TR" dirty="0">
                <a:solidFill>
                  <a:srgbClr val="FF0000"/>
                </a:solidFill>
              </a:rPr>
              <a:t>: </a:t>
            </a:r>
          </a:p>
          <a:p>
            <a:r>
              <a:rPr lang="tr-TR" dirty="0"/>
              <a:t>Besinlerin ve hareketlerini yalancı ayaklarla sağlayan bir hücrelilerdendir.</a:t>
            </a:r>
          </a:p>
          <a:p>
            <a:r>
              <a:rPr lang="tr-TR" dirty="0"/>
              <a:t>Amipler tatlı sularda yaşarlar.</a:t>
            </a:r>
          </a:p>
          <a:p>
            <a:r>
              <a:rPr lang="tr-TR" dirty="0"/>
              <a:t>Besinlerini sitoplazmalarında meydana getirdikleri besin kofulları içerisinde sindirirler.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26" y="543280"/>
            <a:ext cx="5486315" cy="531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43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6988" y="680753"/>
            <a:ext cx="6275938" cy="450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5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3024" y="842986"/>
            <a:ext cx="7770812" cy="4351338"/>
          </a:xfrm>
        </p:spPr>
      </p:pic>
    </p:spTree>
    <p:extLst>
      <p:ext uri="{BB962C8B-B14F-4D97-AF65-F5344CB8AC3E}">
        <p14:creationId xmlns:p14="http://schemas.microsoft.com/office/powerpoint/2010/main" val="78491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18866"/>
            <a:ext cx="10515600" cy="5358097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c)Sporlular:</a:t>
            </a:r>
          </a:p>
          <a:p>
            <a:r>
              <a:rPr lang="tr-TR" dirty="0"/>
              <a:t>Çoğu omurgalı omurgasız hayvanlarda parazit yaşama uyum sağlamıştır. </a:t>
            </a:r>
          </a:p>
          <a:p>
            <a:r>
              <a:rPr lang="tr-TR" dirty="0"/>
              <a:t>Besinlerini difüzyonla alırlar.</a:t>
            </a:r>
          </a:p>
          <a:p>
            <a:r>
              <a:rPr lang="tr-TR" dirty="0" err="1"/>
              <a:t>Plazmodyum</a:t>
            </a:r>
            <a:r>
              <a:rPr lang="tr-TR" dirty="0"/>
              <a:t> bu gruba örnektir.</a:t>
            </a:r>
          </a:p>
          <a:p>
            <a:r>
              <a:rPr lang="tr-TR" dirty="0"/>
              <a:t>Bilinen 50 kadar </a:t>
            </a:r>
            <a:r>
              <a:rPr lang="tr-TR" dirty="0" err="1"/>
              <a:t>plazmodyum</a:t>
            </a:r>
            <a:r>
              <a:rPr lang="tr-TR" dirty="0"/>
              <a:t> türü vardır insanlarda sıtma hastalığına neden olurlar.</a:t>
            </a:r>
          </a:p>
        </p:txBody>
      </p:sp>
      <p:pic>
        <p:nvPicPr>
          <p:cNvPr id="3074" name="Picture 2" descr="Sıtma hastalağına neden olan Plazmodium malaria ve sivrisinek vektörü">
            <a:extLst>
              <a:ext uri="{FF2B5EF4-FFF2-40B4-BE49-F238E27FC236}">
                <a16:creationId xmlns:a16="http://schemas.microsoft.com/office/drawing/2014/main" id="{03223FA0-2417-4A31-BC1F-63BF83CDA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3749040"/>
            <a:ext cx="40957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0817B43E-A368-4589-9516-481D84FF9818}"/>
              </a:ext>
            </a:extLst>
          </p:cNvPr>
          <p:cNvSpPr/>
          <p:nvPr/>
        </p:nvSpPr>
        <p:spPr>
          <a:xfrm>
            <a:off x="2766646" y="61641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Sıtma </a:t>
            </a:r>
            <a:r>
              <a:rPr lang="tr-TR" i="1" dirty="0" err="1">
                <a:solidFill>
                  <a:srgbClr val="999999"/>
                </a:solidFill>
                <a:latin typeface="Verdana" panose="020B0604030504040204" pitchFamily="34" charset="0"/>
              </a:rPr>
              <a:t>hastalağına</a:t>
            </a:r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 neden olan </a:t>
            </a:r>
            <a:r>
              <a:rPr lang="tr-TR" i="1" dirty="0" err="1">
                <a:solidFill>
                  <a:srgbClr val="999999"/>
                </a:solidFill>
                <a:latin typeface="Verdana" panose="020B0604030504040204" pitchFamily="34" charset="0"/>
              </a:rPr>
              <a:t>Plazmodium</a:t>
            </a:r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 </a:t>
            </a:r>
            <a:r>
              <a:rPr lang="tr-TR" i="1" dirty="0" err="1">
                <a:solidFill>
                  <a:srgbClr val="999999"/>
                </a:solidFill>
                <a:latin typeface="Verdana" panose="020B0604030504040204" pitchFamily="34" charset="0"/>
              </a:rPr>
              <a:t>malaria</a:t>
            </a:r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 ve sivrisinek vektörü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622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53551"/>
            <a:ext cx="3624618" cy="5023412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d)</a:t>
            </a:r>
            <a:r>
              <a:rPr lang="tr-TR" dirty="0" err="1">
                <a:solidFill>
                  <a:srgbClr val="FF0000"/>
                </a:solidFill>
              </a:rPr>
              <a:t>Silliler</a:t>
            </a:r>
            <a:r>
              <a:rPr lang="tr-TR" dirty="0">
                <a:solidFill>
                  <a:srgbClr val="FF0000"/>
                </a:solidFill>
              </a:rPr>
              <a:t>:</a:t>
            </a:r>
          </a:p>
          <a:p>
            <a:r>
              <a:rPr lang="tr-TR" dirty="0"/>
              <a:t>Hareketlerini ve besin teminini </a:t>
            </a:r>
            <a:r>
              <a:rPr lang="tr-TR" dirty="0" err="1"/>
              <a:t>sillerliyle</a:t>
            </a:r>
            <a:r>
              <a:rPr lang="tr-TR" dirty="0"/>
              <a:t> yaparlar.</a:t>
            </a:r>
          </a:p>
          <a:p>
            <a:r>
              <a:rPr lang="tr-TR" dirty="0"/>
              <a:t>Tatlı su ve denizlerde yaşarlar.</a:t>
            </a:r>
          </a:p>
          <a:p>
            <a:r>
              <a:rPr lang="tr-TR" dirty="0"/>
              <a:t>En iyi örnek </a:t>
            </a:r>
            <a:r>
              <a:rPr lang="tr-TR" dirty="0" err="1"/>
              <a:t>paramesyum</a:t>
            </a:r>
            <a:r>
              <a:rPr lang="tr-TR" dirty="0"/>
              <a:t>, hem bölünerek hem de </a:t>
            </a:r>
            <a:r>
              <a:rPr lang="tr-TR" dirty="0" err="1"/>
              <a:t>konjugasyonla</a:t>
            </a:r>
            <a:r>
              <a:rPr lang="tr-TR" dirty="0"/>
              <a:t> ürer.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541" y="894733"/>
            <a:ext cx="6248214" cy="52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09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626" y="721697"/>
            <a:ext cx="5241737" cy="427338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363" y="626163"/>
            <a:ext cx="5799339" cy="436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41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682388"/>
            <a:ext cx="10515600" cy="5494575"/>
          </a:xfrm>
        </p:spPr>
        <p:txBody>
          <a:bodyPr/>
          <a:lstStyle/>
          <a:p>
            <a:r>
              <a:rPr lang="tr-TR" dirty="0"/>
              <a:t>2.MANTARLAR</a:t>
            </a:r>
            <a:br>
              <a:rPr lang="tr-TR" dirty="0"/>
            </a:br>
            <a:r>
              <a:rPr lang="tr-TR" dirty="0"/>
              <a:t>Mantarlar </a:t>
            </a:r>
            <a:r>
              <a:rPr lang="tr-TR" dirty="0" err="1"/>
              <a:t>stoplazmalarında</a:t>
            </a:r>
            <a:r>
              <a:rPr lang="tr-TR" dirty="0"/>
              <a:t> zarla çevrili bir çekirdeğe sahip olan </a:t>
            </a:r>
            <a:r>
              <a:rPr lang="tr-TR" dirty="0" err="1"/>
              <a:t>ökaryot</a:t>
            </a:r>
            <a:r>
              <a:rPr lang="tr-TR" dirty="0"/>
              <a:t> hücreli canlılardır.</a:t>
            </a:r>
          </a:p>
          <a:p>
            <a:r>
              <a:rPr lang="tr-TR" dirty="0"/>
              <a:t>Mantarlar genellikle çok hücrelidir.</a:t>
            </a:r>
          </a:p>
          <a:p>
            <a:r>
              <a:rPr lang="tr-TR" dirty="0"/>
              <a:t>Klorofil içermeyen yaşamları için gerekli olan besini hazır olarak sağlayan heterotrof canlılardır.</a:t>
            </a:r>
          </a:p>
          <a:p>
            <a:r>
              <a:rPr lang="tr-TR" dirty="0"/>
              <a:t>Bitkilerdeki kök, gövde ve yaprak gibi organlara sahip değillerdir.</a:t>
            </a:r>
          </a:p>
          <a:p>
            <a:r>
              <a:rPr lang="tr-TR" dirty="0"/>
              <a:t>Fakat hücrelerinin etrafında belirli bir hücre çeperinin olması sporla çoğalmaları ve genellikle hareketsiz oluşları nedeniyle bitkilere benzer canlılardır.</a:t>
            </a:r>
          </a:p>
          <a:p>
            <a:r>
              <a:rPr lang="tr-TR" dirty="0"/>
              <a:t>Mantarların en önemli özelliklerinden biride doğadaki inorganik döngüyü sağlaması ,ilaç yapımında kullanılmasıdır.</a:t>
            </a:r>
          </a:p>
        </p:txBody>
      </p:sp>
    </p:spTree>
    <p:extLst>
      <p:ext uri="{BB962C8B-B14F-4D97-AF65-F5344CB8AC3E}">
        <p14:creationId xmlns:p14="http://schemas.microsoft.com/office/powerpoint/2010/main" val="2564793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05218"/>
            <a:ext cx="10515600" cy="5371745"/>
          </a:xfrm>
        </p:spPr>
        <p:txBody>
          <a:bodyPr/>
          <a:lstStyle/>
          <a:p>
            <a:r>
              <a:rPr lang="tr-TR" dirty="0"/>
              <a:t>Mantarların Çeşitleri</a:t>
            </a:r>
            <a:br>
              <a:rPr lang="tr-TR" dirty="0"/>
            </a:br>
            <a:r>
              <a:rPr lang="tr-TR" dirty="0"/>
              <a:t>*</a:t>
            </a:r>
            <a:r>
              <a:rPr lang="tr-TR" dirty="0">
                <a:solidFill>
                  <a:srgbClr val="FF0000"/>
                </a:solidFill>
              </a:rPr>
              <a:t>Maya mantarları</a:t>
            </a:r>
            <a:r>
              <a:rPr lang="tr-TR" dirty="0"/>
              <a:t>: Tomurcuklanma ile çoğalırlar. Hamurun mayalanması gibi bir çok mayalanma olaylarında görev alır.</a:t>
            </a:r>
            <a:br>
              <a:rPr lang="tr-TR" dirty="0"/>
            </a:br>
            <a:r>
              <a:rPr lang="tr-TR" dirty="0"/>
              <a:t>*</a:t>
            </a:r>
            <a:r>
              <a:rPr lang="tr-TR" dirty="0">
                <a:solidFill>
                  <a:srgbClr val="FF0000"/>
                </a:solidFill>
              </a:rPr>
              <a:t>Küf Mantarları</a:t>
            </a:r>
            <a:r>
              <a:rPr lang="tr-TR" dirty="0"/>
              <a:t>: Çürümekte olan </a:t>
            </a:r>
            <a:r>
              <a:rPr lang="tr-TR" dirty="0" err="1"/>
              <a:t>böcek,balık</a:t>
            </a:r>
            <a:r>
              <a:rPr lang="tr-TR" dirty="0"/>
              <a:t>, kuş artıkları üzerinde saprofit olarak </a:t>
            </a:r>
            <a:r>
              <a:rPr lang="tr-TR" dirty="0" err="1"/>
              <a:t>yaşarlar.Eşeyli</a:t>
            </a:r>
            <a:r>
              <a:rPr lang="tr-TR" dirty="0"/>
              <a:t> ve Eşeysiz </a:t>
            </a:r>
            <a:r>
              <a:rPr lang="tr-TR" dirty="0" err="1"/>
              <a:t>ürerler.Besinlerin</a:t>
            </a:r>
            <a:r>
              <a:rPr lang="tr-TR" dirty="0"/>
              <a:t> küflenmesini neden olur.</a:t>
            </a:r>
            <a:br>
              <a:rPr lang="tr-TR" dirty="0"/>
            </a:br>
            <a:r>
              <a:rPr lang="tr-TR" dirty="0"/>
              <a:t>*</a:t>
            </a:r>
            <a:r>
              <a:rPr lang="tr-TR" dirty="0">
                <a:solidFill>
                  <a:srgbClr val="FF0000"/>
                </a:solidFill>
              </a:rPr>
              <a:t>Şapkalı Mantarlar</a:t>
            </a:r>
            <a:r>
              <a:rPr lang="tr-TR" dirty="0"/>
              <a:t>: Mantarların en </a:t>
            </a:r>
            <a:r>
              <a:rPr lang="tr-TR" dirty="0" err="1"/>
              <a:t>büyükleridir.Besin</a:t>
            </a:r>
            <a:r>
              <a:rPr lang="tr-TR" dirty="0"/>
              <a:t> olarak kullanıldıkları gibi insanlar için zehirli olan türleri de vardır</a:t>
            </a:r>
          </a:p>
        </p:txBody>
      </p:sp>
    </p:spTree>
    <p:extLst>
      <p:ext uri="{BB962C8B-B14F-4D97-AF65-F5344CB8AC3E}">
        <p14:creationId xmlns:p14="http://schemas.microsoft.com/office/powerpoint/2010/main" val="2399867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09934"/>
            <a:ext cx="10515600" cy="5167029"/>
          </a:xfrm>
        </p:spPr>
        <p:txBody>
          <a:bodyPr/>
          <a:lstStyle/>
          <a:p>
            <a:r>
              <a:rPr lang="tr-TR" dirty="0"/>
              <a:t>Deney</a:t>
            </a:r>
          </a:p>
          <a:p>
            <a:r>
              <a:rPr lang="tr-TR" dirty="0"/>
              <a:t>Havuz suyunda tek hücreli </a:t>
            </a:r>
            <a:r>
              <a:rPr lang="tr-TR" dirty="0" err="1"/>
              <a:t>ökaryotların</a:t>
            </a:r>
            <a:r>
              <a:rPr lang="tr-TR" dirty="0"/>
              <a:t> görüntülenmesi</a:t>
            </a:r>
          </a:p>
          <a:p>
            <a:r>
              <a:rPr lang="tr-TR" dirty="0"/>
              <a:t>Terliksi hayvanının hazır preparat görüntüsü</a:t>
            </a:r>
          </a:p>
          <a:p>
            <a:r>
              <a:rPr lang="tr-TR" dirty="0"/>
              <a:t>Maya hücrelerinin görüntülenmesi</a:t>
            </a:r>
          </a:p>
        </p:txBody>
      </p:sp>
    </p:spTree>
    <p:extLst>
      <p:ext uri="{BB962C8B-B14F-4D97-AF65-F5344CB8AC3E}">
        <p14:creationId xmlns:p14="http://schemas.microsoft.com/office/powerpoint/2010/main" val="253231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23331"/>
            <a:ext cx="10515600" cy="5453632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                                             BİTKİ HÜCRESİ </a:t>
            </a:r>
          </a:p>
          <a:p>
            <a:r>
              <a:rPr lang="tr-TR" dirty="0" err="1"/>
              <a:t>Ökaryotik</a:t>
            </a:r>
            <a:r>
              <a:rPr lang="tr-TR" dirty="0"/>
              <a:t> yapıdadır. Yani bitki hücrelerinde zarla çevrili çekirdek ve </a:t>
            </a:r>
            <a:r>
              <a:rPr lang="tr-TR" dirty="0" err="1"/>
              <a:t>organeller</a:t>
            </a:r>
            <a:r>
              <a:rPr lang="tr-TR" dirty="0"/>
              <a:t> vardır. Bu </a:t>
            </a:r>
            <a:r>
              <a:rPr lang="tr-TR" dirty="0" err="1"/>
              <a:t>organeller</a:t>
            </a:r>
            <a:r>
              <a:rPr lang="tr-TR" dirty="0"/>
              <a:t> çeşitli görevler için özelleşmiş yapılardır.</a:t>
            </a:r>
          </a:p>
          <a:p>
            <a:r>
              <a:rPr lang="tr-TR" dirty="0"/>
              <a:t>Bitki hücreleri, hem </a:t>
            </a:r>
            <a:r>
              <a:rPr lang="tr-TR" dirty="0" err="1"/>
              <a:t>ökaryotik</a:t>
            </a:r>
            <a:r>
              <a:rPr lang="tr-TR" dirty="0"/>
              <a:t> hücreler oldukları hem de benzer </a:t>
            </a:r>
            <a:r>
              <a:rPr lang="tr-TR" dirty="0" err="1"/>
              <a:t>organellere</a:t>
            </a:r>
            <a:r>
              <a:rPr lang="tr-TR" dirty="0"/>
              <a:t> sahip oldukları için hayvan hücrelerine benzerdir. Bununla birlikte, bitki ve hayvan hücreleri arasında bir takım farklılıklar vardır.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67" y="3918116"/>
            <a:ext cx="6096356" cy="237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19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Bitki hücreleri genellikle hayvan hücrelerinden daha büyüktür.</a:t>
            </a:r>
          </a:p>
          <a:p>
            <a:r>
              <a:rPr lang="tr-TR" dirty="0"/>
              <a:t> Hayvan hücreleri çeşitli boyutlarda ve düzensiz şekillere sahip olma eğiliminde iken, bitki hücreleri boyut olarak daha benzerdir ve tipik olarak dikdörtgen veya küp şeklindedir.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9711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18866"/>
            <a:ext cx="10515600" cy="5358097"/>
          </a:xfrm>
        </p:spPr>
        <p:txBody>
          <a:bodyPr/>
          <a:lstStyle/>
          <a:p>
            <a:r>
              <a:rPr lang="tr-TR" dirty="0"/>
              <a:t>Bir bitki hücresi, bir hayvan hücresinde bulunmayan yapıları da içerir. Bunlardan bazıları hücre duvarı, büyük koful ve </a:t>
            </a:r>
            <a:r>
              <a:rPr lang="tr-TR" dirty="0" err="1"/>
              <a:t>plastidler</a:t>
            </a:r>
            <a:r>
              <a:rPr lang="tr-TR" dirty="0"/>
              <a:t> şeklindedir. Kloroplastlar gibi </a:t>
            </a:r>
            <a:r>
              <a:rPr lang="tr-TR" dirty="0" err="1"/>
              <a:t>plastidler</a:t>
            </a:r>
            <a:r>
              <a:rPr lang="tr-TR" dirty="0"/>
              <a:t>, bitki için gerekli maddelerin üretilmesine olanak sağlar.</a:t>
            </a:r>
          </a:p>
          <a:p>
            <a:r>
              <a:rPr lang="tr-TR" dirty="0"/>
              <a:t>Hayvan hücreleri ise farklı olarak bitki hücrelerinde bulunmayan </a:t>
            </a:r>
            <a:r>
              <a:rPr lang="tr-TR" dirty="0" err="1"/>
              <a:t>sentrozom</a:t>
            </a:r>
            <a:r>
              <a:rPr lang="tr-TR" dirty="0"/>
              <a:t>, </a:t>
            </a:r>
            <a:r>
              <a:rPr lang="tr-TR" dirty="0" err="1"/>
              <a:t>lizozom</a:t>
            </a:r>
            <a:r>
              <a:rPr lang="tr-TR" dirty="0"/>
              <a:t>, sil ve kamçı gibi yapılar içerir.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6188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177" y="351665"/>
            <a:ext cx="6804095" cy="605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17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ikroskopta Bitki Hücresi (Soğan Zarı) - BİLİMSEL DENEYLE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90786" y="897577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113194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DENEY</a:t>
            </a:r>
          </a:p>
          <a:p>
            <a:r>
              <a:rPr lang="tr-TR" dirty="0"/>
              <a:t>Soğan zarında bitki hücresinin görüntülenmesi</a:t>
            </a:r>
          </a:p>
        </p:txBody>
      </p:sp>
    </p:spTree>
    <p:extLst>
      <p:ext uri="{BB962C8B-B14F-4D97-AF65-F5344CB8AC3E}">
        <p14:creationId xmlns:p14="http://schemas.microsoft.com/office/powerpoint/2010/main" val="26439710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                   </a:t>
            </a:r>
            <a:r>
              <a:rPr lang="tr-TR" sz="3200" dirty="0">
                <a:solidFill>
                  <a:srgbClr val="FF0000"/>
                </a:solidFill>
              </a:rPr>
              <a:t>HAYVAN HÜCRESİ 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920" y="1498078"/>
            <a:ext cx="583242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17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91821"/>
            <a:ext cx="10515600" cy="5085142"/>
          </a:xfrm>
        </p:spPr>
        <p:txBody>
          <a:bodyPr/>
          <a:lstStyle/>
          <a:p>
            <a:r>
              <a:rPr lang="tr-TR" dirty="0"/>
              <a:t>Hayvan hücresi canlıların yaşamını devam ettirebilmesi, büyümesi ve çoğalmaları için gereklidir.</a:t>
            </a:r>
          </a:p>
          <a:p>
            <a:r>
              <a:rPr lang="tr-TR" dirty="0"/>
              <a:t> Hayvan hücresinde hücre çekirdeği bir zar ile çevrilidir. DNA hücre çekirdeğinin içinde bulunur ve hayvan hücresi bir zar ile çevrili olan birçok </a:t>
            </a:r>
            <a:r>
              <a:rPr lang="tr-TR" dirty="0" err="1"/>
              <a:t>organeller</a:t>
            </a:r>
            <a:r>
              <a:rPr lang="tr-TR" dirty="0"/>
              <a:t> içermektedir. </a:t>
            </a:r>
          </a:p>
          <a:p>
            <a:r>
              <a:rPr lang="tr-TR" dirty="0"/>
              <a:t>Bu </a:t>
            </a:r>
            <a:r>
              <a:rPr lang="tr-TR" dirty="0" err="1"/>
              <a:t>organellerin</a:t>
            </a:r>
            <a:r>
              <a:rPr lang="tr-TR" dirty="0"/>
              <a:t> türüne bağlı olarak her birinin farklı bir görevi bulunmaktadır. Bunlardan bazıları hormon ve enzim üretirken bazı </a:t>
            </a:r>
            <a:r>
              <a:rPr lang="tr-TR" dirty="0" err="1"/>
              <a:t>organellerin</a:t>
            </a:r>
            <a:r>
              <a:rPr lang="tr-TR" dirty="0"/>
              <a:t> görevi de gerekli olan enerjiyi sağlamaktır.</a:t>
            </a:r>
          </a:p>
        </p:txBody>
      </p:sp>
    </p:spTree>
    <p:extLst>
      <p:ext uri="{BB962C8B-B14F-4D97-AF65-F5344CB8AC3E}">
        <p14:creationId xmlns:p14="http://schemas.microsoft.com/office/powerpoint/2010/main" val="2929338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87104"/>
            <a:ext cx="10515600" cy="5289859"/>
          </a:xfrm>
        </p:spPr>
        <p:txBody>
          <a:bodyPr/>
          <a:lstStyle/>
          <a:p>
            <a:r>
              <a:rPr lang="tr-TR" dirty="0"/>
              <a:t>Hayvan hücresi bölümleri bakımından farklı özelliklere sahip bir yapıdadır. Hayvan hücresinde hücre çeperi bulunmaz ve </a:t>
            </a:r>
            <a:r>
              <a:rPr lang="tr-TR" dirty="0" err="1"/>
              <a:t>plastitler</a:t>
            </a:r>
            <a:r>
              <a:rPr lang="tr-TR" dirty="0"/>
              <a:t> de yoktur. Küçük ve az sayıda koful bulunmaktadır.</a:t>
            </a:r>
          </a:p>
          <a:p>
            <a:r>
              <a:rPr lang="tr-TR" dirty="0"/>
              <a:t> Bunların yanı sıra hayvan hücresinde </a:t>
            </a:r>
            <a:r>
              <a:rPr lang="tr-TR" dirty="0" err="1"/>
              <a:t>lizozom</a:t>
            </a:r>
            <a:r>
              <a:rPr lang="tr-TR" dirty="0"/>
              <a:t> ve </a:t>
            </a:r>
            <a:r>
              <a:rPr lang="tr-TR" dirty="0" err="1"/>
              <a:t>sentrozom</a:t>
            </a:r>
            <a:r>
              <a:rPr lang="tr-TR" dirty="0"/>
              <a:t> da bulunmaktadır. </a:t>
            </a:r>
          </a:p>
          <a:p>
            <a:r>
              <a:rPr lang="tr-TR" dirty="0"/>
              <a:t>Hayvan hücreleri şekil ve boyut olarak farklı özellikler içerirler. Türlerine göre bu hücreler; kök hücre, </a:t>
            </a:r>
            <a:r>
              <a:rPr lang="tr-TR" dirty="0" err="1"/>
              <a:t>epitel</a:t>
            </a:r>
            <a:r>
              <a:rPr lang="tr-TR" dirty="0"/>
              <a:t> hücre, kan hücresi, yağ hücresi, kas hücresi, kıkırdak hücre, sinir hücresi ve eşey hücresi gibi isimler alırlar.</a:t>
            </a:r>
          </a:p>
        </p:txBody>
      </p:sp>
    </p:spTree>
    <p:extLst>
      <p:ext uri="{BB962C8B-B14F-4D97-AF65-F5344CB8AC3E}">
        <p14:creationId xmlns:p14="http://schemas.microsoft.com/office/powerpoint/2010/main" val="566513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DENEY</a:t>
            </a:r>
          </a:p>
          <a:p>
            <a:r>
              <a:rPr lang="tr-TR" dirty="0"/>
              <a:t>Dil </a:t>
            </a:r>
            <a:r>
              <a:rPr lang="tr-TR" dirty="0" err="1"/>
              <a:t>epitel</a:t>
            </a:r>
            <a:r>
              <a:rPr lang="tr-TR" dirty="0"/>
              <a:t> hücresinin görüntülenmesi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875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636</Words>
  <Application>Microsoft Office PowerPoint</Application>
  <PresentationFormat>Geniş ekran</PresentationFormat>
  <Paragraphs>102</Paragraphs>
  <Slides>37</Slides>
  <Notes>0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4" baseType="lpstr">
      <vt:lpstr>Aharoni</vt:lpstr>
      <vt:lpstr>Arial</vt:lpstr>
      <vt:lpstr>Arial Black</vt:lpstr>
      <vt:lpstr>Calibri</vt:lpstr>
      <vt:lpstr>Calibri Light</vt:lpstr>
      <vt:lpstr>Verdana</vt:lpstr>
      <vt:lpstr>Office Teması</vt:lpstr>
      <vt:lpstr>PROKARYOT VE ÖKARYOT CANLILAR </vt:lpstr>
      <vt:lpstr>PowerPoint Sunusu</vt:lpstr>
      <vt:lpstr>PowerPoint Sunusu</vt:lpstr>
      <vt:lpstr>PowerPoint Sunusu</vt:lpstr>
      <vt:lpstr>PowerPoint Sunusu</vt:lpstr>
      <vt:lpstr>PowerPoint Sunusu</vt:lpstr>
      <vt:lpstr>Örnek olarak bakteriyi inceleyerek prokaryot hücrelerdeki yapıları görebiliriz</vt:lpstr>
      <vt:lpstr>Prokaryot Hücrelerdeki Yapılar</vt:lpstr>
      <vt:lpstr>PowerPoint Sunusu</vt:lpstr>
      <vt:lpstr>PowerPoint Sunusu</vt:lpstr>
      <vt:lpstr>PowerPoint Sunusu</vt:lpstr>
      <vt:lpstr>ÖKARYOTİK CANLILAR</vt:lpstr>
      <vt:lpstr>PowerPoint Sunusu</vt:lpstr>
      <vt:lpstr>PROTİSTLER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            HAYVAN HÜCRESİ </vt:lpstr>
      <vt:lpstr>PowerPoint Sunusu</vt:lpstr>
      <vt:lpstr>PowerPoint Sunusu</vt:lpstr>
      <vt:lpstr>PowerPoint Sunusu</vt:lpstr>
    </vt:vector>
  </TitlesOfParts>
  <Company>SilentAll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Prokaryot Hücre ve Prokaryot Canlılar </dc:title>
  <dc:creator>hilalates2534@gmail.com</dc:creator>
  <cp:lastModifiedBy>sevgenilkay@gmail.com</cp:lastModifiedBy>
  <cp:revision>30</cp:revision>
  <dcterms:created xsi:type="dcterms:W3CDTF">2018-10-08T08:31:03Z</dcterms:created>
  <dcterms:modified xsi:type="dcterms:W3CDTF">2019-10-17T07:15:30Z</dcterms:modified>
</cp:coreProperties>
</file>