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00" r:id="rId4"/>
    <p:sldId id="257" r:id="rId5"/>
    <p:sldId id="258" r:id="rId6"/>
    <p:sldId id="259" r:id="rId7"/>
    <p:sldId id="260" r:id="rId8"/>
    <p:sldId id="262" r:id="rId9"/>
    <p:sldId id="261" r:id="rId10"/>
    <p:sldId id="263" r:id="rId11"/>
    <p:sldId id="264" r:id="rId12"/>
    <p:sldId id="266" r:id="rId13"/>
    <p:sldId id="265" r:id="rId14"/>
    <p:sldId id="272" r:id="rId15"/>
    <p:sldId id="273" r:id="rId16"/>
    <p:sldId id="274" r:id="rId17"/>
    <p:sldId id="275" r:id="rId18"/>
    <p:sldId id="276" r:id="rId19"/>
    <p:sldId id="280" r:id="rId20"/>
    <p:sldId id="277" r:id="rId21"/>
    <p:sldId id="267" r:id="rId22"/>
    <p:sldId id="268" r:id="rId23"/>
    <p:sldId id="269" r:id="rId24"/>
    <p:sldId id="270" r:id="rId25"/>
    <p:sldId id="271" r:id="rId26"/>
    <p:sldId id="278" r:id="rId27"/>
    <p:sldId id="279" r:id="rId28"/>
    <p:sldId id="281" r:id="rId29"/>
    <p:sldId id="296" r:id="rId30"/>
    <p:sldId id="297" r:id="rId31"/>
    <p:sldId id="295" r:id="rId32"/>
    <p:sldId id="298" r:id="rId33"/>
    <p:sldId id="294" r:id="rId34"/>
    <p:sldId id="293" r:id="rId35"/>
    <p:sldId id="299" r:id="rId36"/>
    <p:sldId id="302" r:id="rId37"/>
    <p:sldId id="307" r:id="rId38"/>
    <p:sldId id="306" r:id="rId39"/>
    <p:sldId id="305" r:id="rId40"/>
    <p:sldId id="304" r:id="rId41"/>
    <p:sldId id="309" r:id="rId42"/>
    <p:sldId id="303" r:id="rId43"/>
    <p:sldId id="308" r:id="rId44"/>
    <p:sldId id="310" r:id="rId45"/>
    <p:sldId id="322" r:id="rId46"/>
    <p:sldId id="312" r:id="rId47"/>
    <p:sldId id="316" r:id="rId48"/>
    <p:sldId id="311" r:id="rId49"/>
    <p:sldId id="313" r:id="rId50"/>
    <p:sldId id="314" r:id="rId51"/>
    <p:sldId id="319" r:id="rId52"/>
    <p:sldId id="320" r:id="rId53"/>
    <p:sldId id="315" r:id="rId54"/>
    <p:sldId id="317" r:id="rId55"/>
    <p:sldId id="321" r:id="rId56"/>
    <p:sldId id="323" r:id="rId57"/>
    <p:sldId id="324" r:id="rId58"/>
    <p:sldId id="32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27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7"/>
            <a:ext cx="7772400" cy="1470025"/>
          </a:xfrm>
        </p:spPr>
        <p:txBody>
          <a:bodyPr/>
          <a:lstStyle/>
          <a:p>
            <a:r>
              <a:rPr lang="tr-TR" smtClean="0"/>
              <a:t>Asıl başlık stili için tıklatın</a:t>
            </a:r>
            <a:endParaRPr lang="en-US"/>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Veri Yer Tutucusu 3"/>
          <p:cNvSpPr>
            <a:spLocks noGrp="1"/>
          </p:cNvSpPr>
          <p:nvPr>
            <p:ph type="dt" sz="half" idx="10"/>
          </p:nvPr>
        </p:nvSpPr>
        <p:spPr/>
        <p:txBody>
          <a:bodyPr/>
          <a:lstStyle/>
          <a:p>
            <a:fld id="{FC9F1577-B2C3-4404-81CE-328B69537BF8}" type="datetimeFigureOut">
              <a:rPr lang="en-US" smtClean="0"/>
              <a:t>9/24/2019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1132060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FC9F1577-B2C3-4404-81CE-328B69537BF8}" type="datetimeFigureOut">
              <a:rPr lang="en-US" smtClean="0"/>
              <a:t>9/24/2019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50070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2"/>
            <a:ext cx="7772400" cy="1362075"/>
          </a:xfrm>
        </p:spPr>
        <p:txBody>
          <a:bodyPr anchor="t"/>
          <a:lstStyle>
            <a:lvl1pPr algn="l">
              <a:defRPr sz="4000" b="1" cap="all"/>
            </a:lvl1pPr>
          </a:lstStyle>
          <a:p>
            <a:r>
              <a:rPr lang="tr-TR" smtClean="0"/>
              <a:t>Asıl başlık stili için tıklatın</a:t>
            </a:r>
            <a:endParaRPr lang="en-US"/>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C9F1577-B2C3-4404-81CE-328B69537BF8}" type="datetimeFigureOut">
              <a:rPr lang="en-US" smtClean="0"/>
              <a:t>9/24/2019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3184865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FC9F1577-B2C3-4404-81CE-328B69537BF8}" type="datetimeFigureOut">
              <a:rPr lang="en-US" smtClean="0"/>
              <a:t>9/24/2019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2848721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US"/>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FC9F1577-B2C3-4404-81CE-328B69537BF8}" type="datetimeFigureOut">
              <a:rPr lang="en-US" smtClean="0"/>
              <a:t>9/24/2019</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104579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FC9F1577-B2C3-4404-81CE-328B69537BF8}" type="datetimeFigureOut">
              <a:rPr lang="en-US" smtClean="0"/>
              <a:t>9/24/2019</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3596493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C9F1577-B2C3-4404-81CE-328B69537BF8}" type="datetimeFigureOut">
              <a:rPr lang="en-US" smtClean="0"/>
              <a:t>9/24/2019</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2423002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73050"/>
            <a:ext cx="3008313" cy="1162050"/>
          </a:xfrm>
        </p:spPr>
        <p:txBody>
          <a:bodyPr anchor="b"/>
          <a:lstStyle>
            <a:lvl1pPr algn="l">
              <a:defRPr sz="2000" b="1"/>
            </a:lvl1pPr>
          </a:lstStyle>
          <a:p>
            <a:r>
              <a:rPr lang="tr-TR" smtClean="0"/>
              <a:t>Asıl başlık stili için tıklatın</a:t>
            </a:r>
            <a:endParaRPr lang="en-US"/>
          </a:p>
        </p:txBody>
      </p:sp>
      <p:sp>
        <p:nvSpPr>
          <p:cNvPr id="3" name="İçerik Yer Tutucus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C9F1577-B2C3-4404-81CE-328B69537BF8}" type="datetimeFigureOut">
              <a:rPr lang="en-US" smtClean="0"/>
              <a:t>9/24/2019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5044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C9F1577-B2C3-4404-81CE-328B69537BF8}" type="datetimeFigureOut">
              <a:rPr lang="en-US" smtClean="0"/>
              <a:t>9/24/2019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297271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FC9F1577-B2C3-4404-81CE-328B69537BF8}" type="datetimeFigureOut">
              <a:rPr lang="en-US" smtClean="0"/>
              <a:t>9/24/2019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3180207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0"/>
            <a:ext cx="2057400" cy="5851525"/>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FC9F1577-B2C3-4404-81CE-328B69537BF8}" type="datetimeFigureOut">
              <a:rPr lang="en-US" smtClean="0"/>
              <a:t>9/24/2019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28C76A3-F02C-4565-AADD-E8D70691EC21}" type="slidenum">
              <a:rPr lang="en-US" smtClean="0"/>
              <a:t>‹#›</a:t>
            </a:fld>
            <a:endParaRPr lang="en-US"/>
          </a:p>
        </p:txBody>
      </p:sp>
    </p:spTree>
    <p:extLst>
      <p:ext uri="{BB962C8B-B14F-4D97-AF65-F5344CB8AC3E}">
        <p14:creationId xmlns:p14="http://schemas.microsoft.com/office/powerpoint/2010/main" val="3593379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5798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41491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60663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8781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8" name="Footer Placeholder 7"/>
          <p:cNvSpPr>
            <a:spLocks noGrp="1"/>
          </p:cNvSpPr>
          <p:nvPr>
            <p:ph type="ftr" sz="quarter" idx="11"/>
          </p:nvPr>
        </p:nvSpPr>
        <p:spPr/>
        <p:txBody>
          <a:bodyPr/>
          <a:lstStyle/>
          <a:p>
            <a:endParaRPr lang="tr-TR">
              <a:solidFill>
                <a:prstClr val="black">
                  <a:tint val="75000"/>
                </a:prstClr>
              </a:solidFill>
            </a:endParaRPr>
          </a:p>
        </p:txBody>
      </p:sp>
      <p:sp>
        <p:nvSpPr>
          <p:cNvPr id="9" name="Slide Number Placeholder 8"/>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23297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4" name="Footer Placeholder 3"/>
          <p:cNvSpPr>
            <a:spLocks noGrp="1"/>
          </p:cNvSpPr>
          <p:nvPr>
            <p:ph type="ftr" sz="quarter" idx="11"/>
          </p:nvPr>
        </p:nvSpPr>
        <p:spPr/>
        <p:txBody>
          <a:bodyPr/>
          <a:lstStyle/>
          <a:p>
            <a:endParaRPr lang="tr-TR">
              <a:solidFill>
                <a:prstClr val="black">
                  <a:tint val="75000"/>
                </a:prstClr>
              </a:solidFill>
            </a:endParaRPr>
          </a:p>
        </p:txBody>
      </p:sp>
      <p:sp>
        <p:nvSpPr>
          <p:cNvPr id="5" name="Slide Number Placeholder 4"/>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6642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3" name="Footer Placeholder 2"/>
          <p:cNvSpPr>
            <a:spLocks noGrp="1"/>
          </p:cNvSpPr>
          <p:nvPr>
            <p:ph type="ftr" sz="quarter" idx="11"/>
          </p:nvPr>
        </p:nvSpPr>
        <p:spPr/>
        <p:txBody>
          <a:bodyPr/>
          <a:lstStyle/>
          <a:p>
            <a:endParaRPr lang="tr-TR">
              <a:solidFill>
                <a:prstClr val="black">
                  <a:tint val="75000"/>
                </a:prstClr>
              </a:solidFill>
            </a:endParaRPr>
          </a:p>
        </p:txBody>
      </p:sp>
      <p:sp>
        <p:nvSpPr>
          <p:cNvPr id="4" name="Slide Number Placeholder 3"/>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2238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89478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17133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9050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8965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F1577-B2C3-4404-81CE-328B69537BF8}" type="datetimeFigureOut">
              <a:rPr lang="en-US" smtClean="0"/>
              <a:t>9/24/2019</a:t>
            </a:fld>
            <a:endParaRPr lang="en-US"/>
          </a:p>
        </p:txBody>
      </p:sp>
      <p:sp>
        <p:nvSpPr>
          <p:cNvPr id="5" name="Altbilgi Yer Tutucusu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C76A3-F02C-4565-AADD-E8D70691EC21}" type="slidenum">
              <a:rPr lang="en-US" smtClean="0"/>
              <a:t>‹#›</a:t>
            </a:fld>
            <a:endParaRPr lang="en-US"/>
          </a:p>
        </p:txBody>
      </p:sp>
    </p:spTree>
    <p:extLst>
      <p:ext uri="{BB962C8B-B14F-4D97-AF65-F5344CB8AC3E}">
        <p14:creationId xmlns:p14="http://schemas.microsoft.com/office/powerpoint/2010/main" val="3828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C549D9-F2DA-4555-8DFA-57B76703CDC4}" type="datetimeFigureOut">
              <a:rPr lang="tr-TR" smtClean="0">
                <a:solidFill>
                  <a:prstClr val="black">
                    <a:tint val="75000"/>
                  </a:prstClr>
                </a:solidFill>
              </a:rPr>
              <a:pPr/>
              <a:t>24.09.2019</a:t>
            </a:fld>
            <a:endParaRPr lang="tr-TR">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5752F-6DDA-4956-B233-B10E25174CEE}"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94000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cabim.ulakbim.gov.tr/"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2576515"/>
            <a:ext cx="7772400" cy="1470025"/>
          </a:xfrm>
        </p:spPr>
        <p:txBody>
          <a:bodyPr>
            <a:normAutofit/>
          </a:bodyPr>
          <a:lstStyle/>
          <a:p>
            <a:r>
              <a:rPr lang="tr-TR" sz="5400" dirty="0" smtClean="0"/>
              <a:t>Proje Yazımı</a:t>
            </a:r>
            <a:endParaRPr lang="en-US" sz="5400" dirty="0"/>
          </a:p>
        </p:txBody>
      </p:sp>
      <p:sp>
        <p:nvSpPr>
          <p:cNvPr id="3" name="Alt Başlık 2"/>
          <p:cNvSpPr>
            <a:spLocks noGrp="1"/>
          </p:cNvSpPr>
          <p:nvPr>
            <p:ph type="subTitle" idx="1"/>
          </p:nvPr>
        </p:nvSpPr>
        <p:spPr/>
        <p:txBody>
          <a:bodyPr>
            <a:normAutofit fontScale="85000" lnSpcReduction="20000"/>
          </a:bodyPr>
          <a:lstStyle/>
          <a:p>
            <a:r>
              <a:rPr lang="tr-TR" dirty="0" smtClean="0"/>
              <a:t>Başlık </a:t>
            </a:r>
          </a:p>
          <a:p>
            <a:r>
              <a:rPr lang="tr-TR" dirty="0" smtClean="0"/>
              <a:t>Özet-Gerekçe</a:t>
            </a:r>
          </a:p>
          <a:p>
            <a:r>
              <a:rPr lang="tr-TR" dirty="0" smtClean="0"/>
              <a:t>Amaç ve hedefler</a:t>
            </a:r>
          </a:p>
          <a:p>
            <a:r>
              <a:rPr lang="tr-TR" dirty="0" smtClean="0"/>
              <a:t>Konunun Önemi ve Özgün Değeri</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9" y="201770"/>
            <a:ext cx="3381375"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project writing ile ilgili görsel sonuc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6" y="260650"/>
            <a:ext cx="4115113" cy="23158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oject writing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93130"/>
            <a:ext cx="3384376" cy="2383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1608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764540" y="345135"/>
            <a:ext cx="7774941" cy="1520288"/>
          </a:xfrm>
          <a:prstGeom prst="rect">
            <a:avLst/>
          </a:prstGeom>
        </p:spPr>
        <p:txBody>
          <a:bodyPr vert="horz" wrap="square" lIns="0" tIns="1206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tr-TR" sz="4900" spc="-95" smtClean="0">
                <a:solidFill>
                  <a:srgbClr val="B80D0E"/>
                </a:solidFill>
                <a:latin typeface="Arial"/>
                <a:cs typeface="Arial"/>
              </a:rPr>
              <a:t>FAYDALI </a:t>
            </a:r>
            <a:r>
              <a:rPr lang="tr-TR" sz="4900" spc="-10" smtClean="0">
                <a:solidFill>
                  <a:srgbClr val="B80D0E"/>
                </a:solidFill>
                <a:latin typeface="Arial"/>
                <a:cs typeface="Arial"/>
              </a:rPr>
              <a:t>BİLGİLER </a:t>
            </a:r>
            <a:r>
              <a:rPr lang="tr-TR" sz="4900" spc="-5" smtClean="0">
                <a:solidFill>
                  <a:srgbClr val="B80D0E"/>
                </a:solidFill>
                <a:latin typeface="Arial"/>
                <a:cs typeface="Arial"/>
              </a:rPr>
              <a:t>- ÖN</a:t>
            </a:r>
            <a:r>
              <a:rPr lang="tr-TR" sz="4900" spc="114" smtClean="0">
                <a:solidFill>
                  <a:srgbClr val="B80D0E"/>
                </a:solidFill>
                <a:latin typeface="Arial"/>
                <a:cs typeface="Arial"/>
              </a:rPr>
              <a:t> </a:t>
            </a:r>
            <a:r>
              <a:rPr lang="tr-TR" sz="4900" spc="-5" smtClean="0">
                <a:solidFill>
                  <a:srgbClr val="B80D0E"/>
                </a:solidFill>
                <a:latin typeface="Arial"/>
                <a:cs typeface="Arial"/>
              </a:rPr>
              <a:t>HAZIRLIK</a:t>
            </a:r>
            <a:endParaRPr lang="tr-TR" sz="4900" dirty="0">
              <a:latin typeface="Arial"/>
              <a:cs typeface="Arial"/>
            </a:endParaRPr>
          </a:p>
        </p:txBody>
      </p:sp>
      <p:sp>
        <p:nvSpPr>
          <p:cNvPr id="3" name="object 3"/>
          <p:cNvSpPr txBox="1"/>
          <p:nvPr/>
        </p:nvSpPr>
        <p:spPr>
          <a:xfrm>
            <a:off x="764540" y="2276872"/>
            <a:ext cx="7983924" cy="3654205"/>
          </a:xfrm>
          <a:prstGeom prst="rect">
            <a:avLst/>
          </a:prstGeom>
        </p:spPr>
        <p:txBody>
          <a:bodyPr vert="horz" wrap="square" lIns="0" tIns="139065" rIns="0" bIns="0" rtlCol="0">
            <a:spAutoFit/>
          </a:bodyPr>
          <a:lstStyle/>
          <a:p>
            <a:pPr marL="241300" indent="-228600">
              <a:lnSpc>
                <a:spcPct val="100000"/>
              </a:lnSpc>
              <a:spcBef>
                <a:spcPts val="1095"/>
              </a:spcBef>
              <a:buClr>
                <a:srgbClr val="B80D0E"/>
              </a:buClr>
              <a:buFont typeface="Arial"/>
              <a:buChar char="•"/>
              <a:tabLst>
                <a:tab pos="240665" algn="l"/>
                <a:tab pos="241300" algn="l"/>
              </a:tabLst>
            </a:pPr>
            <a:r>
              <a:rPr sz="1700" dirty="0">
                <a:latin typeface="Times New Roman"/>
                <a:cs typeface="Times New Roman"/>
              </a:rPr>
              <a:t>İdeal proje </a:t>
            </a:r>
            <a:r>
              <a:rPr sz="1700" spc="-5" dirty="0">
                <a:latin typeface="Times New Roman"/>
                <a:cs typeface="Times New Roman"/>
              </a:rPr>
              <a:t>hazırlama süreci ortalama </a:t>
            </a:r>
            <a:r>
              <a:rPr sz="1700" dirty="0">
                <a:latin typeface="Times New Roman"/>
                <a:cs typeface="Times New Roman"/>
              </a:rPr>
              <a:t>3-6 </a:t>
            </a:r>
            <a:r>
              <a:rPr sz="1700" spc="-5" dirty="0">
                <a:latin typeface="Times New Roman"/>
                <a:cs typeface="Times New Roman"/>
              </a:rPr>
              <a:t>ay</a:t>
            </a:r>
            <a:r>
              <a:rPr sz="1700" spc="-75" dirty="0">
                <a:latin typeface="Times New Roman"/>
                <a:cs typeface="Times New Roman"/>
              </a:rPr>
              <a:t> </a:t>
            </a:r>
            <a:r>
              <a:rPr sz="1700" spc="-15" dirty="0">
                <a:latin typeface="Times New Roman"/>
                <a:cs typeface="Times New Roman"/>
              </a:rPr>
              <a:t>olmalıdır.</a:t>
            </a:r>
            <a:endParaRPr sz="1700" dirty="0">
              <a:latin typeface="Times New Roman"/>
              <a:cs typeface="Times New Roman"/>
            </a:endParaRPr>
          </a:p>
          <a:p>
            <a:pPr marL="241300" indent="-228600">
              <a:lnSpc>
                <a:spcPct val="100000"/>
              </a:lnSpc>
              <a:spcBef>
                <a:spcPts val="994"/>
              </a:spcBef>
              <a:buClr>
                <a:srgbClr val="B80D0E"/>
              </a:buClr>
              <a:buFont typeface="Arial"/>
              <a:buChar char="•"/>
              <a:tabLst>
                <a:tab pos="240665" algn="l"/>
                <a:tab pos="241300" algn="l"/>
              </a:tabLst>
            </a:pPr>
            <a:r>
              <a:rPr sz="1700" dirty="0">
                <a:latin typeface="Times New Roman"/>
                <a:cs typeface="Times New Roman"/>
              </a:rPr>
              <a:t>Proje </a:t>
            </a:r>
            <a:r>
              <a:rPr sz="1700" spc="-5" dirty="0">
                <a:latin typeface="Times New Roman"/>
                <a:cs typeface="Times New Roman"/>
              </a:rPr>
              <a:t>metninin hazırlanması </a:t>
            </a:r>
            <a:r>
              <a:rPr sz="1700" dirty="0">
                <a:latin typeface="Times New Roman"/>
                <a:cs typeface="Times New Roman"/>
              </a:rPr>
              <a:t>ve </a:t>
            </a:r>
            <a:r>
              <a:rPr sz="1700" spc="-5" dirty="0">
                <a:latin typeface="Times New Roman"/>
                <a:cs typeface="Times New Roman"/>
              </a:rPr>
              <a:t>nihai hale getirilmesi için yaklaşık </a:t>
            </a:r>
            <a:r>
              <a:rPr sz="1700" dirty="0">
                <a:latin typeface="Times New Roman"/>
                <a:cs typeface="Times New Roman"/>
              </a:rPr>
              <a:t>6 </a:t>
            </a:r>
            <a:r>
              <a:rPr sz="1700" spc="-5" dirty="0">
                <a:latin typeface="Times New Roman"/>
                <a:cs typeface="Times New Roman"/>
              </a:rPr>
              <a:t>haftalık bir </a:t>
            </a:r>
            <a:r>
              <a:rPr sz="1700" dirty="0">
                <a:latin typeface="Times New Roman"/>
                <a:cs typeface="Times New Roman"/>
              </a:rPr>
              <a:t>süreye </a:t>
            </a:r>
            <a:r>
              <a:rPr sz="1700" spc="-5" dirty="0">
                <a:latin typeface="Times New Roman"/>
                <a:cs typeface="Times New Roman"/>
              </a:rPr>
              <a:t>ihtiyaç</a:t>
            </a:r>
            <a:r>
              <a:rPr sz="1700" spc="60" dirty="0">
                <a:latin typeface="Times New Roman"/>
                <a:cs typeface="Times New Roman"/>
              </a:rPr>
              <a:t> </a:t>
            </a:r>
            <a:r>
              <a:rPr sz="1700" spc="-5" dirty="0">
                <a:latin typeface="Times New Roman"/>
                <a:cs typeface="Times New Roman"/>
              </a:rPr>
              <a:t>vardır</a:t>
            </a:r>
            <a:endParaRPr sz="1700" dirty="0">
              <a:latin typeface="Times New Roman"/>
              <a:cs typeface="Times New Roman"/>
            </a:endParaRPr>
          </a:p>
          <a:p>
            <a:pPr marL="241300" marR="5080" indent="-228600">
              <a:lnSpc>
                <a:spcPct val="100000"/>
              </a:lnSpc>
              <a:spcBef>
                <a:spcPts val="1010"/>
              </a:spcBef>
              <a:buClr>
                <a:srgbClr val="B80D0E"/>
              </a:buClr>
              <a:buFont typeface="Arial"/>
              <a:buChar char="•"/>
              <a:tabLst>
                <a:tab pos="240665" algn="l"/>
                <a:tab pos="241300" algn="l"/>
              </a:tabLst>
            </a:pPr>
            <a:r>
              <a:rPr sz="1700" dirty="0">
                <a:latin typeface="Times New Roman"/>
                <a:cs typeface="Times New Roman"/>
              </a:rPr>
              <a:t>Projenin </a:t>
            </a:r>
            <a:r>
              <a:rPr sz="1700" spc="-5" dirty="0">
                <a:latin typeface="Times New Roman"/>
                <a:cs typeface="Times New Roman"/>
              </a:rPr>
              <a:t>yazımı başvurudan, mümkünse, en az </a:t>
            </a:r>
            <a:r>
              <a:rPr sz="1700" dirty="0">
                <a:latin typeface="Times New Roman"/>
                <a:cs typeface="Times New Roman"/>
              </a:rPr>
              <a:t>1 </a:t>
            </a:r>
            <a:r>
              <a:rPr sz="1700" spc="-5" dirty="0">
                <a:latin typeface="Times New Roman"/>
                <a:cs typeface="Times New Roman"/>
              </a:rPr>
              <a:t>ay önce bitirilmeli </a:t>
            </a:r>
            <a:r>
              <a:rPr sz="1700" dirty="0">
                <a:latin typeface="Times New Roman"/>
                <a:cs typeface="Times New Roman"/>
              </a:rPr>
              <a:t>ve </a:t>
            </a:r>
            <a:r>
              <a:rPr sz="1700" spc="-5" dirty="0">
                <a:latin typeface="Times New Roman"/>
                <a:cs typeface="Times New Roman"/>
              </a:rPr>
              <a:t>proje ekibi, proje önerisini başvuru öncesi  </a:t>
            </a:r>
            <a:r>
              <a:rPr sz="1700" dirty="0">
                <a:latin typeface="Times New Roman"/>
                <a:cs typeface="Times New Roman"/>
              </a:rPr>
              <a:t>birkaç defa</a:t>
            </a:r>
            <a:r>
              <a:rPr sz="1700" spc="-50" dirty="0">
                <a:latin typeface="Times New Roman"/>
                <a:cs typeface="Times New Roman"/>
              </a:rPr>
              <a:t> </a:t>
            </a:r>
            <a:r>
              <a:rPr sz="1700" spc="-15" dirty="0">
                <a:latin typeface="Times New Roman"/>
                <a:cs typeface="Times New Roman"/>
              </a:rPr>
              <a:t>okumalıdır.</a:t>
            </a:r>
            <a:endParaRPr sz="1700" dirty="0">
              <a:latin typeface="Times New Roman"/>
              <a:cs typeface="Times New Roman"/>
            </a:endParaRPr>
          </a:p>
          <a:p>
            <a:pPr marL="241300" indent="-228600">
              <a:lnSpc>
                <a:spcPct val="100000"/>
              </a:lnSpc>
              <a:spcBef>
                <a:spcPts val="994"/>
              </a:spcBef>
              <a:buClr>
                <a:srgbClr val="B80D0E"/>
              </a:buClr>
              <a:buFont typeface="Arial"/>
              <a:buChar char="•"/>
              <a:tabLst>
                <a:tab pos="240665" algn="l"/>
                <a:tab pos="241300" algn="l"/>
              </a:tabLst>
            </a:pPr>
            <a:r>
              <a:rPr sz="1700" dirty="0">
                <a:latin typeface="Times New Roman"/>
                <a:cs typeface="Times New Roman"/>
              </a:rPr>
              <a:t>Projenin </a:t>
            </a:r>
            <a:r>
              <a:rPr sz="1700" spc="-5" dirty="0">
                <a:latin typeface="Times New Roman"/>
                <a:cs typeface="Times New Roman"/>
              </a:rPr>
              <a:t>yazımında akıcı, anlaşılır </a:t>
            </a:r>
            <a:r>
              <a:rPr sz="1700" dirty="0">
                <a:latin typeface="Times New Roman"/>
                <a:cs typeface="Times New Roman"/>
              </a:rPr>
              <a:t>ve Türkçe </a:t>
            </a:r>
            <a:r>
              <a:rPr sz="1700" spc="-5" dirty="0">
                <a:latin typeface="Times New Roman"/>
                <a:cs typeface="Times New Roman"/>
              </a:rPr>
              <a:t>kurallara </a:t>
            </a:r>
            <a:r>
              <a:rPr sz="1700" dirty="0">
                <a:latin typeface="Times New Roman"/>
                <a:cs typeface="Times New Roman"/>
              </a:rPr>
              <a:t>uygun </a:t>
            </a:r>
            <a:r>
              <a:rPr sz="1700" spc="-5" dirty="0">
                <a:latin typeface="Times New Roman"/>
                <a:cs typeface="Times New Roman"/>
              </a:rPr>
              <a:t>bir dil</a:t>
            </a:r>
            <a:r>
              <a:rPr sz="1700" spc="-80" dirty="0">
                <a:latin typeface="Times New Roman"/>
                <a:cs typeface="Times New Roman"/>
              </a:rPr>
              <a:t> </a:t>
            </a:r>
            <a:r>
              <a:rPr sz="1700" spc="-10" dirty="0">
                <a:latin typeface="Times New Roman"/>
                <a:cs typeface="Times New Roman"/>
              </a:rPr>
              <a:t>kullanılmalıdır.</a:t>
            </a:r>
            <a:endParaRPr sz="1700" dirty="0">
              <a:latin typeface="Times New Roman"/>
              <a:cs typeface="Times New Roman"/>
            </a:endParaRPr>
          </a:p>
          <a:p>
            <a:pPr marL="241300" indent="-228600">
              <a:lnSpc>
                <a:spcPct val="100000"/>
              </a:lnSpc>
              <a:spcBef>
                <a:spcPts val="1010"/>
              </a:spcBef>
              <a:buClr>
                <a:srgbClr val="B80D0E"/>
              </a:buClr>
              <a:buFont typeface="Arial"/>
              <a:buChar char="•"/>
              <a:tabLst>
                <a:tab pos="240665" algn="l"/>
                <a:tab pos="241300" algn="l"/>
              </a:tabLst>
            </a:pPr>
            <a:r>
              <a:rPr sz="1700" dirty="0" err="1" smtClean="0">
                <a:latin typeface="Times New Roman"/>
                <a:cs typeface="Times New Roman"/>
              </a:rPr>
              <a:t>Projenizi</a:t>
            </a:r>
            <a:r>
              <a:rPr sz="1700" dirty="0" smtClean="0">
                <a:latin typeface="Times New Roman"/>
                <a:cs typeface="Times New Roman"/>
              </a:rPr>
              <a:t> </a:t>
            </a:r>
            <a:r>
              <a:rPr sz="1700" spc="-5" dirty="0">
                <a:latin typeface="Times New Roman"/>
                <a:cs typeface="Times New Roman"/>
              </a:rPr>
              <a:t>resim, grafik </a:t>
            </a:r>
            <a:r>
              <a:rPr sz="1700" dirty="0">
                <a:latin typeface="Times New Roman"/>
                <a:cs typeface="Times New Roman"/>
              </a:rPr>
              <a:t>ve özet </a:t>
            </a:r>
            <a:r>
              <a:rPr sz="1700" spc="-5" dirty="0">
                <a:latin typeface="Times New Roman"/>
                <a:cs typeface="Times New Roman"/>
              </a:rPr>
              <a:t>tabloları </a:t>
            </a:r>
            <a:r>
              <a:rPr sz="1700" spc="-10" dirty="0">
                <a:latin typeface="Times New Roman"/>
                <a:cs typeface="Times New Roman"/>
              </a:rPr>
              <a:t>ile</a:t>
            </a:r>
            <a:r>
              <a:rPr sz="1700" spc="-45" dirty="0">
                <a:latin typeface="Times New Roman"/>
                <a:cs typeface="Times New Roman"/>
              </a:rPr>
              <a:t> </a:t>
            </a:r>
            <a:r>
              <a:rPr sz="1700" spc="-5" dirty="0">
                <a:latin typeface="Times New Roman"/>
                <a:cs typeface="Times New Roman"/>
              </a:rPr>
              <a:t>destekleyin.</a:t>
            </a:r>
            <a:endParaRPr sz="1700" dirty="0">
              <a:latin typeface="Times New Roman"/>
              <a:cs typeface="Times New Roman"/>
            </a:endParaRPr>
          </a:p>
          <a:p>
            <a:pPr marL="241300" indent="-228600">
              <a:lnSpc>
                <a:spcPct val="100000"/>
              </a:lnSpc>
              <a:spcBef>
                <a:spcPts val="994"/>
              </a:spcBef>
              <a:buClr>
                <a:srgbClr val="B80D0E"/>
              </a:buClr>
              <a:buFont typeface="Arial"/>
              <a:buChar char="•"/>
              <a:tabLst>
                <a:tab pos="240665" algn="l"/>
                <a:tab pos="241300" algn="l"/>
              </a:tabLst>
            </a:pPr>
            <a:r>
              <a:rPr sz="1700" dirty="0">
                <a:latin typeface="Times New Roman"/>
                <a:cs typeface="Times New Roman"/>
              </a:rPr>
              <a:t>Projenizin </a:t>
            </a:r>
            <a:r>
              <a:rPr sz="1700" spc="-5" dirty="0">
                <a:latin typeface="Times New Roman"/>
                <a:cs typeface="Times New Roman"/>
              </a:rPr>
              <a:t>içeriğini iyi organize edin, </a:t>
            </a:r>
            <a:r>
              <a:rPr sz="1700" dirty="0">
                <a:latin typeface="Times New Roman"/>
                <a:cs typeface="Times New Roman"/>
              </a:rPr>
              <a:t>net </a:t>
            </a:r>
            <a:r>
              <a:rPr sz="1700" spc="-5" dirty="0">
                <a:latin typeface="Times New Roman"/>
                <a:cs typeface="Times New Roman"/>
              </a:rPr>
              <a:t>ifadeler</a:t>
            </a:r>
            <a:r>
              <a:rPr sz="1700" spc="-40" dirty="0">
                <a:latin typeface="Times New Roman"/>
                <a:cs typeface="Times New Roman"/>
              </a:rPr>
              <a:t> </a:t>
            </a:r>
            <a:r>
              <a:rPr sz="1700" spc="-5" dirty="0">
                <a:latin typeface="Times New Roman"/>
                <a:cs typeface="Times New Roman"/>
              </a:rPr>
              <a:t>kullanın.</a:t>
            </a:r>
            <a:endParaRPr sz="1700" dirty="0">
              <a:latin typeface="Times New Roman"/>
              <a:cs typeface="Times New Roman"/>
            </a:endParaRPr>
          </a:p>
          <a:p>
            <a:pPr marL="241300" indent="-228600">
              <a:lnSpc>
                <a:spcPct val="100000"/>
              </a:lnSpc>
              <a:spcBef>
                <a:spcPts val="1000"/>
              </a:spcBef>
              <a:buClr>
                <a:srgbClr val="B80D0E"/>
              </a:buClr>
              <a:buFont typeface="Arial"/>
              <a:buChar char="•"/>
              <a:tabLst>
                <a:tab pos="240665" algn="l"/>
                <a:tab pos="241300" algn="l"/>
              </a:tabLst>
            </a:pPr>
            <a:r>
              <a:rPr sz="1700" dirty="0">
                <a:latin typeface="Times New Roman"/>
                <a:cs typeface="Times New Roman"/>
              </a:rPr>
              <a:t>Eksik ya da </a:t>
            </a:r>
            <a:r>
              <a:rPr sz="1700" spc="-5" dirty="0">
                <a:latin typeface="Times New Roman"/>
                <a:cs typeface="Times New Roman"/>
              </a:rPr>
              <a:t>aşırı bilgi vermekten</a:t>
            </a:r>
            <a:r>
              <a:rPr sz="1700" spc="-40" dirty="0">
                <a:latin typeface="Times New Roman"/>
                <a:cs typeface="Times New Roman"/>
              </a:rPr>
              <a:t> </a:t>
            </a:r>
            <a:r>
              <a:rPr sz="1700" spc="-5" dirty="0">
                <a:latin typeface="Times New Roman"/>
                <a:cs typeface="Times New Roman"/>
              </a:rPr>
              <a:t>kaçının.</a:t>
            </a:r>
            <a:endParaRPr sz="1700" dirty="0">
              <a:latin typeface="Times New Roman"/>
              <a:cs typeface="Times New Roman"/>
            </a:endParaRPr>
          </a:p>
          <a:p>
            <a:pPr marL="241300" indent="-228600">
              <a:lnSpc>
                <a:spcPct val="100000"/>
              </a:lnSpc>
              <a:spcBef>
                <a:spcPts val="1005"/>
              </a:spcBef>
              <a:buClr>
                <a:srgbClr val="B80D0E"/>
              </a:buClr>
              <a:buFont typeface="Arial"/>
              <a:buChar char="•"/>
              <a:tabLst>
                <a:tab pos="240665" algn="l"/>
                <a:tab pos="241300" algn="l"/>
              </a:tabLst>
            </a:pPr>
            <a:r>
              <a:rPr sz="1700" spc="-35" dirty="0">
                <a:latin typeface="Times New Roman"/>
                <a:cs typeface="Times New Roman"/>
              </a:rPr>
              <a:t>Yazım </a:t>
            </a:r>
            <a:r>
              <a:rPr sz="1700" spc="-5" dirty="0">
                <a:latin typeface="Times New Roman"/>
                <a:cs typeface="Times New Roman"/>
              </a:rPr>
              <a:t>hatalarına </a:t>
            </a:r>
            <a:r>
              <a:rPr sz="1700" dirty="0">
                <a:latin typeface="Times New Roman"/>
                <a:cs typeface="Times New Roman"/>
              </a:rPr>
              <a:t>dikkat </a:t>
            </a:r>
            <a:r>
              <a:rPr sz="1700" spc="-5" dirty="0">
                <a:latin typeface="Times New Roman"/>
                <a:cs typeface="Times New Roman"/>
              </a:rPr>
              <a:t>edin, tekrarlar </a:t>
            </a:r>
            <a:r>
              <a:rPr sz="1700" dirty="0">
                <a:latin typeface="Times New Roman"/>
                <a:cs typeface="Times New Roman"/>
              </a:rPr>
              <a:t>ve </a:t>
            </a:r>
            <a:r>
              <a:rPr sz="1700" spc="-5" dirty="0">
                <a:latin typeface="Times New Roman"/>
                <a:cs typeface="Times New Roman"/>
              </a:rPr>
              <a:t>tutarsız ifadelerden</a:t>
            </a:r>
            <a:r>
              <a:rPr sz="1700" spc="-45" dirty="0">
                <a:latin typeface="Times New Roman"/>
                <a:cs typeface="Times New Roman"/>
              </a:rPr>
              <a:t> </a:t>
            </a:r>
            <a:r>
              <a:rPr sz="1700" spc="-5" dirty="0">
                <a:latin typeface="Times New Roman"/>
                <a:cs typeface="Times New Roman"/>
              </a:rPr>
              <a:t>kaçının.</a:t>
            </a:r>
            <a:endParaRPr sz="1700" dirty="0">
              <a:latin typeface="Times New Roman"/>
              <a:cs typeface="Times New Roman"/>
            </a:endParaRPr>
          </a:p>
        </p:txBody>
      </p:sp>
    </p:spTree>
    <p:extLst>
      <p:ext uri="{BB962C8B-B14F-4D97-AF65-F5344CB8AC3E}">
        <p14:creationId xmlns:p14="http://schemas.microsoft.com/office/powerpoint/2010/main" val="144495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14027" y="307041"/>
            <a:ext cx="2375779" cy="584775"/>
          </a:xfrm>
          <a:prstGeom prst="rect">
            <a:avLst/>
          </a:prstGeom>
          <a:noFill/>
        </p:spPr>
        <p:txBody>
          <a:bodyPr wrap="none" rtlCol="0">
            <a:spAutoFit/>
          </a:bodyPr>
          <a:lstStyle/>
          <a:p>
            <a:r>
              <a:rPr lang="tr-TR" sz="3200" b="1" dirty="0" smtClean="0"/>
              <a:t>Proje Başlığı;</a:t>
            </a:r>
            <a:endParaRPr lang="en-US" sz="3200" b="1" dirty="0"/>
          </a:p>
        </p:txBody>
      </p:sp>
      <p:sp>
        <p:nvSpPr>
          <p:cNvPr id="3" name="Metin kutusu 2"/>
          <p:cNvSpPr txBox="1"/>
          <p:nvPr/>
        </p:nvSpPr>
        <p:spPr>
          <a:xfrm>
            <a:off x="323528" y="1052737"/>
            <a:ext cx="8640960" cy="2585323"/>
          </a:xfrm>
          <a:prstGeom prst="rect">
            <a:avLst/>
          </a:prstGeom>
          <a:noFill/>
        </p:spPr>
        <p:txBody>
          <a:bodyPr wrap="square" rtlCol="0">
            <a:spAutoFit/>
          </a:bodyPr>
          <a:lstStyle/>
          <a:p>
            <a:pPr marL="285750" indent="-285750">
              <a:buFont typeface="Arial" panose="020B0604020202020204" pitchFamily="34" charset="0"/>
              <a:buChar char="•"/>
            </a:pPr>
            <a:r>
              <a:rPr lang="tr-TR" dirty="0" smtClean="0"/>
              <a:t>Başlık çoğu kez önemsiz görüldüğünden çok üzerinde durulmayan bir basamak olarak görülür</a:t>
            </a:r>
          </a:p>
          <a:p>
            <a:endParaRPr lang="tr-TR" dirty="0" smtClean="0"/>
          </a:p>
          <a:p>
            <a:pPr marL="285750" indent="-285750">
              <a:buFont typeface="Arial" panose="020B0604020202020204" pitchFamily="34" charset="0"/>
              <a:buChar char="•"/>
            </a:pPr>
            <a:r>
              <a:rPr lang="tr-TR" dirty="0" smtClean="0"/>
              <a:t>Ancak değerlendiricilerin ilk okudukları kısım olup, projenin değerlendirilmesi için olumlu yada olumsuz önyargı edindikleri ilk kısımdır</a:t>
            </a:r>
          </a:p>
          <a:p>
            <a:endParaRPr lang="tr-TR" dirty="0" smtClean="0"/>
          </a:p>
          <a:p>
            <a:pPr marL="285750" indent="-285750">
              <a:buFont typeface="Arial" panose="020B0604020202020204" pitchFamily="34" charset="0"/>
              <a:buChar char="•"/>
            </a:pPr>
            <a:r>
              <a:rPr lang="tr-TR" dirty="0" smtClean="0"/>
              <a:t>Dolayısı ile proje başlığı dikkatlice oluşturulmalıdır</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endParaRPr lang="tr-TR" dirty="0" smtClean="0"/>
          </a:p>
        </p:txBody>
      </p:sp>
      <p:sp>
        <p:nvSpPr>
          <p:cNvPr id="4" name="Metin kutusu 3"/>
          <p:cNvSpPr txBox="1"/>
          <p:nvPr/>
        </p:nvSpPr>
        <p:spPr>
          <a:xfrm>
            <a:off x="2483769" y="3717034"/>
            <a:ext cx="4656083" cy="1384995"/>
          </a:xfrm>
          <a:prstGeom prst="rect">
            <a:avLst/>
          </a:prstGeom>
          <a:noFill/>
        </p:spPr>
        <p:txBody>
          <a:bodyPr wrap="none" rtlCol="0">
            <a:spAutoFit/>
          </a:bodyPr>
          <a:lstStyle/>
          <a:p>
            <a:r>
              <a:rPr lang="tr-TR" sz="2800" dirty="0" smtClean="0"/>
              <a:t>İyi bir proje Başlığı Nasıl Olmalı</a:t>
            </a:r>
          </a:p>
          <a:p>
            <a:endParaRPr lang="tr-TR" sz="2800" dirty="0"/>
          </a:p>
          <a:p>
            <a:endParaRPr lang="en-US" sz="2800" dirty="0"/>
          </a:p>
        </p:txBody>
      </p:sp>
      <p:pic>
        <p:nvPicPr>
          <p:cNvPr id="2050"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8256" y="4293096"/>
            <a:ext cx="4371505" cy="187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516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268" y="404664"/>
            <a:ext cx="584835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etin kutusu 1"/>
          <p:cNvSpPr txBox="1"/>
          <p:nvPr/>
        </p:nvSpPr>
        <p:spPr>
          <a:xfrm>
            <a:off x="835961" y="4005066"/>
            <a:ext cx="7696479" cy="954107"/>
          </a:xfrm>
          <a:prstGeom prst="rect">
            <a:avLst/>
          </a:prstGeom>
          <a:noFill/>
        </p:spPr>
        <p:txBody>
          <a:bodyPr wrap="square" rtlCol="0">
            <a:spAutoFit/>
          </a:bodyPr>
          <a:lstStyle/>
          <a:p>
            <a:pPr algn="ctr"/>
            <a:r>
              <a:rPr lang="tr-TR" sz="2800" dirty="0" smtClean="0"/>
              <a:t>Proje başlığı ilk bakışta ilgi uyandıracak kadar kısa </a:t>
            </a:r>
          </a:p>
          <a:p>
            <a:pPr algn="ctr"/>
            <a:r>
              <a:rPr lang="tr-TR" sz="2800" dirty="0" smtClean="0"/>
              <a:t>ama tüm konuyu özetleyecek kadar uzun</a:t>
            </a:r>
            <a:r>
              <a:rPr lang="tr-TR" sz="2400" dirty="0" smtClean="0"/>
              <a:t> </a:t>
            </a:r>
            <a:r>
              <a:rPr lang="tr-TR" sz="2800" dirty="0" smtClean="0"/>
              <a:t>olmalı</a:t>
            </a:r>
            <a:endParaRPr lang="en-US" sz="2800" dirty="0"/>
          </a:p>
        </p:txBody>
      </p:sp>
    </p:spTree>
    <p:extLst>
      <p:ext uri="{BB962C8B-B14F-4D97-AF65-F5344CB8AC3E}">
        <p14:creationId xmlns:p14="http://schemas.microsoft.com/office/powerpoint/2010/main" val="404466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979713" y="980728"/>
            <a:ext cx="184731" cy="369332"/>
          </a:xfrm>
          <a:prstGeom prst="rect">
            <a:avLst/>
          </a:prstGeom>
          <a:noFill/>
        </p:spPr>
        <p:txBody>
          <a:bodyPr wrap="none" rtlCol="0">
            <a:spAutoFit/>
          </a:bodyPr>
          <a:lstStyle/>
          <a:p>
            <a:endParaRPr lang="en-US" dirty="0"/>
          </a:p>
        </p:txBody>
      </p:sp>
      <p:sp>
        <p:nvSpPr>
          <p:cNvPr id="3" name="Dikdörtgen 2"/>
          <p:cNvSpPr/>
          <p:nvPr/>
        </p:nvSpPr>
        <p:spPr>
          <a:xfrm>
            <a:off x="179512" y="124719"/>
            <a:ext cx="8640960" cy="4832092"/>
          </a:xfrm>
          <a:prstGeom prst="rect">
            <a:avLst/>
          </a:prstGeom>
        </p:spPr>
        <p:txBody>
          <a:bodyPr wrap="square">
            <a:spAutoFit/>
          </a:bodyPr>
          <a:lstStyle/>
          <a:p>
            <a:r>
              <a:rPr lang="tr-TR" sz="2800" b="1" dirty="0" smtClean="0"/>
              <a:t>İyi bir başlık</a:t>
            </a:r>
          </a:p>
          <a:p>
            <a:endParaRPr lang="tr-TR" sz="2800" b="1" dirty="0" smtClean="0"/>
          </a:p>
          <a:p>
            <a:r>
              <a:rPr lang="tr-TR" dirty="0" smtClean="0"/>
              <a:t>1) Konu hakkında genel bir fikir vermeli</a:t>
            </a:r>
          </a:p>
          <a:p>
            <a:endParaRPr lang="tr-TR" dirty="0" smtClean="0"/>
          </a:p>
          <a:p>
            <a:r>
              <a:rPr lang="en-US" dirty="0" smtClean="0"/>
              <a:t>2) </a:t>
            </a:r>
            <a:r>
              <a:rPr lang="tr-TR" dirty="0" smtClean="0"/>
              <a:t>Proje hakkında merak uyandırmalı ve değerlendiricide okuma isteği yaratmalı </a:t>
            </a:r>
          </a:p>
          <a:p>
            <a:endParaRPr lang="tr-TR" dirty="0"/>
          </a:p>
          <a:p>
            <a:r>
              <a:rPr lang="en-US" dirty="0" smtClean="0"/>
              <a:t>3) </a:t>
            </a:r>
            <a:r>
              <a:rPr lang="tr-TR" dirty="0" smtClean="0"/>
              <a:t>Tam tanımlayıcı değil ancak imalı olmalı</a:t>
            </a:r>
          </a:p>
          <a:p>
            <a:endParaRPr lang="tr-TR" dirty="0"/>
          </a:p>
          <a:p>
            <a:r>
              <a:rPr lang="en-US" dirty="0" smtClean="0"/>
              <a:t>4) </a:t>
            </a:r>
            <a:r>
              <a:rPr lang="tr-TR" dirty="0" smtClean="0"/>
              <a:t>İnsanların ilgisini çekecek kelime oyunları yada </a:t>
            </a:r>
            <a:r>
              <a:rPr lang="tr-TR" dirty="0" err="1" smtClean="0"/>
              <a:t>populer</a:t>
            </a:r>
            <a:r>
              <a:rPr lang="tr-TR" dirty="0" smtClean="0"/>
              <a:t> kültürden kısalmalar içermeli </a:t>
            </a:r>
          </a:p>
          <a:p>
            <a:endParaRPr lang="tr-TR" dirty="0"/>
          </a:p>
          <a:p>
            <a:r>
              <a:rPr lang="tr-TR" dirty="0" smtClean="0"/>
              <a:t>5) Kolay anlaşılır olmalı, </a:t>
            </a:r>
            <a:r>
              <a:rPr lang="tr-TR" b="1" u="sng" dirty="0" smtClean="0"/>
              <a:t>komplike terminolojiden kaçınılmalı</a:t>
            </a:r>
          </a:p>
          <a:p>
            <a:endParaRPr lang="tr-TR" dirty="0"/>
          </a:p>
          <a:p>
            <a:r>
              <a:rPr lang="tr-TR" dirty="0" smtClean="0"/>
              <a:t>6) Hatırlanabilir olmalı</a:t>
            </a:r>
          </a:p>
          <a:p>
            <a:endParaRPr lang="tr-TR" dirty="0"/>
          </a:p>
          <a:p>
            <a:endParaRPr lang="tr-TR" dirty="0" smtClean="0"/>
          </a:p>
          <a:p>
            <a:endParaRPr lang="en-US" dirty="0"/>
          </a:p>
        </p:txBody>
      </p:sp>
      <p:sp>
        <p:nvSpPr>
          <p:cNvPr id="4" name="Metin kutusu 3"/>
          <p:cNvSpPr txBox="1"/>
          <p:nvPr/>
        </p:nvSpPr>
        <p:spPr>
          <a:xfrm>
            <a:off x="2627784" y="4160468"/>
            <a:ext cx="5109156" cy="1384995"/>
          </a:xfrm>
          <a:prstGeom prst="rect">
            <a:avLst/>
          </a:prstGeom>
          <a:noFill/>
        </p:spPr>
        <p:txBody>
          <a:bodyPr wrap="none" rtlCol="0">
            <a:spAutoFit/>
          </a:bodyPr>
          <a:lstStyle/>
          <a:p>
            <a:r>
              <a:rPr lang="tr-TR" sz="2800" dirty="0" smtClean="0"/>
              <a:t>İyi bir proje Başlığını Nasıl Yazarım</a:t>
            </a:r>
          </a:p>
          <a:p>
            <a:endParaRPr lang="tr-TR" sz="2800" dirty="0"/>
          </a:p>
          <a:p>
            <a:endParaRPr lang="en-US" sz="2800" dirty="0"/>
          </a:p>
        </p:txBody>
      </p:sp>
      <p:pic>
        <p:nvPicPr>
          <p:cNvPr id="5"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3" y="4852963"/>
            <a:ext cx="4371505" cy="187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834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95537" y="836712"/>
            <a:ext cx="8352928" cy="2308324"/>
          </a:xfrm>
          <a:prstGeom prst="rect">
            <a:avLst/>
          </a:prstGeom>
          <a:noFill/>
        </p:spPr>
        <p:txBody>
          <a:bodyPr wrap="square" rtlCol="0">
            <a:spAutoFit/>
          </a:bodyPr>
          <a:lstStyle/>
          <a:p>
            <a:pPr marL="342900" indent="-342900">
              <a:buAutoNum type="arabicPeriod"/>
            </a:pPr>
            <a:r>
              <a:rPr lang="tr-TR" dirty="0" smtClean="0"/>
              <a:t>Öncelikle projenizi tanımlayacak en önemli 5-6 kelimeyi sıralayın</a:t>
            </a:r>
          </a:p>
          <a:p>
            <a:pPr marL="342900" indent="-342900">
              <a:buAutoNum type="arabicPeriod"/>
            </a:pPr>
            <a:endParaRPr lang="tr-TR" dirty="0"/>
          </a:p>
          <a:p>
            <a:pPr marL="342900" indent="-342900">
              <a:buFontTx/>
              <a:buAutoNum type="arabicPeriod"/>
            </a:pPr>
            <a:r>
              <a:rPr lang="tr-TR" dirty="0" smtClean="0"/>
              <a:t>Bu kelimeleri kullanarak, projeyi özetleyebilecek en az 10 başlık belirleyin</a:t>
            </a:r>
          </a:p>
          <a:p>
            <a:pPr marL="342900" indent="-342900">
              <a:buFontTx/>
              <a:buAutoNum type="arabicPeriod"/>
            </a:pPr>
            <a:endParaRPr lang="tr-TR" dirty="0"/>
          </a:p>
          <a:p>
            <a:pPr marL="342900" indent="-342900">
              <a:buFontTx/>
              <a:buAutoNum type="arabicPeriod"/>
            </a:pPr>
            <a:r>
              <a:rPr lang="tr-TR" dirty="0"/>
              <a:t>P</a:t>
            </a:r>
            <a:r>
              <a:rPr lang="tr-TR" dirty="0" smtClean="0"/>
              <a:t>roje ekibiyle bir araya gelerek</a:t>
            </a:r>
            <a:r>
              <a:rPr lang="tr-TR" dirty="0"/>
              <a:t> </a:t>
            </a:r>
            <a:r>
              <a:rPr lang="tr-TR" dirty="0" smtClean="0"/>
              <a:t>başlık sayısını  3’e indirin</a:t>
            </a:r>
          </a:p>
          <a:p>
            <a:pPr marL="342900" indent="-342900">
              <a:buFontTx/>
              <a:buAutoNum type="arabicPeriod"/>
            </a:pPr>
            <a:endParaRPr lang="tr-TR" dirty="0"/>
          </a:p>
          <a:p>
            <a:pPr marL="342900" indent="-342900">
              <a:buFontTx/>
              <a:buAutoNum type="arabicPeriod"/>
            </a:pPr>
            <a:r>
              <a:rPr lang="tr-TR" dirty="0" smtClean="0"/>
              <a:t>Projenizi yansıtan ve yaratıcılığınızı ön plana koyan, kısaltma ve imalar bulunan, en kısa ve </a:t>
            </a:r>
            <a:r>
              <a:rPr lang="tr-TR" dirty="0" err="1" smtClean="0"/>
              <a:t>özetleyici</a:t>
            </a:r>
            <a:r>
              <a:rPr lang="tr-TR" dirty="0" smtClean="0"/>
              <a:t> başlığı belirleyin. </a:t>
            </a:r>
            <a:endParaRPr lang="en-US" dirty="0"/>
          </a:p>
        </p:txBody>
      </p:sp>
      <p:sp>
        <p:nvSpPr>
          <p:cNvPr id="3" name="Dikdörtgen 2"/>
          <p:cNvSpPr/>
          <p:nvPr/>
        </p:nvSpPr>
        <p:spPr>
          <a:xfrm>
            <a:off x="395537" y="414415"/>
            <a:ext cx="3130281" cy="369332"/>
          </a:xfrm>
          <a:prstGeom prst="rect">
            <a:avLst/>
          </a:prstGeom>
        </p:spPr>
        <p:txBody>
          <a:bodyPr wrap="none">
            <a:spAutoFit/>
          </a:bodyPr>
          <a:lstStyle/>
          <a:p>
            <a:r>
              <a:rPr lang="tr-TR" b="1" u="sng" dirty="0" smtClean="0"/>
              <a:t>İyi </a:t>
            </a:r>
            <a:r>
              <a:rPr lang="tr-TR" b="1" u="sng" dirty="0"/>
              <a:t>P</a:t>
            </a:r>
            <a:r>
              <a:rPr lang="tr-TR" b="1" u="sng" dirty="0" smtClean="0"/>
              <a:t>roje Başlığını Nasıl Yazarım</a:t>
            </a:r>
          </a:p>
        </p:txBody>
      </p:sp>
      <p:sp>
        <p:nvSpPr>
          <p:cNvPr id="5" name="Metin kutusu 4"/>
          <p:cNvSpPr txBox="1"/>
          <p:nvPr/>
        </p:nvSpPr>
        <p:spPr>
          <a:xfrm>
            <a:off x="278293" y="3167232"/>
            <a:ext cx="8686195" cy="3508653"/>
          </a:xfrm>
          <a:prstGeom prst="rect">
            <a:avLst/>
          </a:prstGeom>
          <a:noFill/>
        </p:spPr>
        <p:txBody>
          <a:bodyPr wrap="square" rtlCol="0">
            <a:spAutoFit/>
          </a:bodyPr>
          <a:lstStyle/>
          <a:p>
            <a:r>
              <a:rPr lang="tr-TR" sz="2400" b="1" dirty="0" smtClean="0"/>
              <a:t>Örnek:</a:t>
            </a:r>
          </a:p>
          <a:p>
            <a:pPr marL="285750" indent="-285750">
              <a:buFont typeface="Arial" panose="020B0604020202020204" pitchFamily="34" charset="0"/>
              <a:buChar char="•"/>
            </a:pPr>
            <a:r>
              <a:rPr lang="tr-TR" b="1" dirty="0" smtClean="0"/>
              <a:t>Burada bir can var!! </a:t>
            </a:r>
          </a:p>
          <a:p>
            <a:r>
              <a:rPr lang="tr-TR" dirty="0" smtClean="0"/>
              <a:t>    Afet sonrası enkaz altında kalanların imdat çağrısının algılanması ve merkeze kablosuz iletimi</a:t>
            </a:r>
          </a:p>
          <a:p>
            <a:endParaRPr lang="tr-TR" dirty="0"/>
          </a:p>
          <a:p>
            <a:pPr marL="285750" indent="-285750">
              <a:buFont typeface="Arial" panose="020B0604020202020204" pitchFamily="34" charset="0"/>
              <a:buChar char="•"/>
            </a:pPr>
            <a:r>
              <a:rPr lang="tr-TR" b="1" dirty="0" smtClean="0"/>
              <a:t>Hızır </a:t>
            </a:r>
            <a:r>
              <a:rPr lang="tr-TR" dirty="0" smtClean="0"/>
              <a:t>: Hızlı intikal Robotu </a:t>
            </a:r>
          </a:p>
          <a:p>
            <a:pPr marL="285750" indent="-285750">
              <a:buFont typeface="Arial" panose="020B0604020202020204" pitchFamily="34" charset="0"/>
              <a:buChar char="•"/>
            </a:pPr>
            <a:endParaRPr lang="tr-TR" dirty="0" smtClean="0"/>
          </a:p>
          <a:p>
            <a:pPr marL="285750" indent="-285750">
              <a:buFont typeface="Arial" panose="020B0604020202020204" pitchFamily="34" charset="0"/>
              <a:buChar char="•"/>
            </a:pPr>
            <a:r>
              <a:rPr lang="tr-TR" dirty="0" smtClean="0"/>
              <a:t>Şeker pancarında </a:t>
            </a:r>
            <a:r>
              <a:rPr lang="tr-TR" dirty="0" err="1" smtClean="0"/>
              <a:t>Curtovirüslere</a:t>
            </a:r>
            <a:r>
              <a:rPr lang="tr-TR" dirty="0" smtClean="0"/>
              <a:t> karşı </a:t>
            </a:r>
            <a:r>
              <a:rPr lang="tr-TR" dirty="0" err="1" smtClean="0"/>
              <a:t>Crispr</a:t>
            </a:r>
            <a:r>
              <a:rPr lang="tr-TR" dirty="0" smtClean="0"/>
              <a:t>/Cas9 temelli bağışıklık sisteminin geliştirilmesi</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smtClean="0"/>
              <a:t>Bor kirliliğinin kavak türleri ile </a:t>
            </a:r>
            <a:r>
              <a:rPr lang="tr-TR" dirty="0" err="1" smtClean="0"/>
              <a:t>biyoarıtımı</a:t>
            </a:r>
            <a:r>
              <a:rPr lang="tr-TR" dirty="0" smtClean="0"/>
              <a:t> ve bor </a:t>
            </a:r>
            <a:r>
              <a:rPr lang="tr-TR" dirty="0" err="1" smtClean="0"/>
              <a:t>toksisitesinin</a:t>
            </a:r>
            <a:r>
              <a:rPr lang="tr-TR" dirty="0" smtClean="0"/>
              <a:t> bitki üzerindeki genetik </a:t>
            </a:r>
          </a:p>
          <a:p>
            <a:r>
              <a:rPr lang="tr-TR" dirty="0"/>
              <a:t> </a:t>
            </a:r>
            <a:r>
              <a:rPr lang="tr-TR" dirty="0" smtClean="0"/>
              <a:t>     etkilerinin incelenmesi</a:t>
            </a:r>
            <a:endParaRPr lang="en-US" dirty="0"/>
          </a:p>
        </p:txBody>
      </p:sp>
    </p:spTree>
    <p:extLst>
      <p:ext uri="{BB962C8B-B14F-4D97-AF65-F5344CB8AC3E}">
        <p14:creationId xmlns:p14="http://schemas.microsoft.com/office/powerpoint/2010/main" val="16167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63688" y="1957482"/>
            <a:ext cx="6192688" cy="3170099"/>
          </a:xfrm>
          <a:prstGeom prst="rect">
            <a:avLst/>
          </a:prstGeom>
          <a:noFill/>
        </p:spPr>
        <p:txBody>
          <a:bodyPr wrap="square" rtlCol="0">
            <a:spAutoFit/>
          </a:bodyPr>
          <a:lstStyle/>
          <a:p>
            <a:pPr algn="ctr"/>
            <a:r>
              <a:rPr lang="tr-TR" sz="4000" dirty="0" smtClean="0"/>
              <a:t>Lütfen 5 Dakika içerisinde</a:t>
            </a:r>
          </a:p>
          <a:p>
            <a:pPr algn="ctr"/>
            <a:r>
              <a:rPr lang="tr-TR" sz="4000" dirty="0" smtClean="0"/>
              <a:t> proje başlıklarınızı yazınız.</a:t>
            </a:r>
          </a:p>
          <a:p>
            <a:pPr algn="ctr"/>
            <a:endParaRPr lang="tr-TR" sz="4000" dirty="0"/>
          </a:p>
          <a:p>
            <a:pPr algn="ctr"/>
            <a:r>
              <a:rPr lang="tr-TR" sz="4000" dirty="0" smtClean="0"/>
              <a:t>5-6 adet projenizi tanımlayıcı anahtar kelimeyi belirtiniz</a:t>
            </a:r>
          </a:p>
        </p:txBody>
      </p:sp>
    </p:spTree>
    <p:extLst>
      <p:ext uri="{BB962C8B-B14F-4D97-AF65-F5344CB8AC3E}">
        <p14:creationId xmlns:p14="http://schemas.microsoft.com/office/powerpoint/2010/main" val="3259104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5" y="260649"/>
            <a:ext cx="8784976" cy="5016758"/>
          </a:xfrm>
          <a:prstGeom prst="rect">
            <a:avLst/>
          </a:prstGeom>
        </p:spPr>
        <p:txBody>
          <a:bodyPr wrap="square">
            <a:spAutoFit/>
          </a:bodyPr>
          <a:lstStyle/>
          <a:p>
            <a:pPr algn="just"/>
            <a:r>
              <a:rPr lang="tr-TR" sz="3200" b="1" dirty="0" smtClean="0"/>
              <a:t>2.</a:t>
            </a:r>
            <a:r>
              <a:rPr lang="en-US" sz="3200" b="1" dirty="0" smtClean="0"/>
              <a:t>PROJENİN GEREKÇESİ</a:t>
            </a:r>
          </a:p>
          <a:p>
            <a:pPr algn="just"/>
            <a:endParaRPr lang="en-US" dirty="0" smtClean="0"/>
          </a:p>
          <a:p>
            <a:pPr algn="just"/>
            <a:r>
              <a:rPr lang="en-US" dirty="0" err="1" smtClean="0"/>
              <a:t>Acil</a:t>
            </a:r>
            <a:r>
              <a:rPr lang="en-US" dirty="0" smtClean="0"/>
              <a:t>, </a:t>
            </a:r>
            <a:r>
              <a:rPr lang="en-US" dirty="0" err="1" smtClean="0"/>
              <a:t>kısa</a:t>
            </a:r>
            <a:r>
              <a:rPr lang="en-US" dirty="0" smtClean="0"/>
              <a:t> </a:t>
            </a:r>
            <a:r>
              <a:rPr lang="en-US" dirty="0" err="1" smtClean="0"/>
              <a:t>süreli</a:t>
            </a:r>
            <a:r>
              <a:rPr lang="en-US" dirty="0" smtClean="0"/>
              <a:t> </a:t>
            </a:r>
            <a:r>
              <a:rPr lang="en-US" dirty="0" err="1" smtClean="0"/>
              <a:t>ve</a:t>
            </a:r>
            <a:r>
              <a:rPr lang="en-US" dirty="0" smtClean="0"/>
              <a:t> </a:t>
            </a:r>
            <a:r>
              <a:rPr lang="en-US" dirty="0" err="1" smtClean="0"/>
              <a:t>küçük</a:t>
            </a:r>
            <a:r>
              <a:rPr lang="en-US" dirty="0" smtClean="0"/>
              <a:t> </a:t>
            </a:r>
            <a:r>
              <a:rPr lang="en-US" dirty="0" err="1" smtClean="0"/>
              <a:t>bütçeli</a:t>
            </a:r>
            <a:r>
              <a:rPr lang="en-US" dirty="0" smtClean="0"/>
              <a:t> </a:t>
            </a:r>
            <a:r>
              <a:rPr lang="en-US" dirty="0" err="1" smtClean="0"/>
              <a:t>araştırma</a:t>
            </a:r>
            <a:r>
              <a:rPr lang="en-US" dirty="0" smtClean="0"/>
              <a:t> </a:t>
            </a:r>
            <a:r>
              <a:rPr lang="en-US" dirty="0" err="1" smtClean="0"/>
              <a:t>projelerinin</a:t>
            </a:r>
            <a:r>
              <a:rPr lang="en-US" dirty="0" smtClean="0"/>
              <a:t> </a:t>
            </a:r>
            <a:r>
              <a:rPr lang="en-US" dirty="0" err="1" smtClean="0"/>
              <a:t>desteklenmesini</a:t>
            </a:r>
            <a:r>
              <a:rPr lang="en-US" dirty="0" smtClean="0"/>
              <a:t> </a:t>
            </a:r>
            <a:r>
              <a:rPr lang="en-US" dirty="0" err="1" smtClean="0"/>
              <a:t>amaçlayan</a:t>
            </a:r>
            <a:r>
              <a:rPr lang="en-US" dirty="0" smtClean="0"/>
              <a:t> </a:t>
            </a:r>
            <a:r>
              <a:rPr lang="en-US" dirty="0" err="1" smtClean="0"/>
              <a:t>destek</a:t>
            </a:r>
            <a:r>
              <a:rPr lang="en-US" dirty="0" smtClean="0"/>
              <a:t> </a:t>
            </a:r>
            <a:r>
              <a:rPr lang="en-US" dirty="0" err="1" smtClean="0"/>
              <a:t>programına</a:t>
            </a:r>
            <a:r>
              <a:rPr lang="en-US" dirty="0" smtClean="0"/>
              <a:t> </a:t>
            </a:r>
            <a:r>
              <a:rPr lang="en-US" dirty="0" err="1" smtClean="0"/>
              <a:t>başvuru</a:t>
            </a:r>
            <a:r>
              <a:rPr lang="en-US" dirty="0" smtClean="0"/>
              <a:t> </a:t>
            </a:r>
            <a:r>
              <a:rPr lang="en-US" dirty="0" err="1" smtClean="0"/>
              <a:t>gerekçesi</a:t>
            </a:r>
            <a:r>
              <a:rPr lang="en-US" dirty="0" smtClean="0"/>
              <a:t> </a:t>
            </a:r>
            <a:r>
              <a:rPr lang="en-US" dirty="0" err="1" smtClean="0"/>
              <a:t>ayrıntılı</a:t>
            </a:r>
            <a:r>
              <a:rPr lang="en-US" dirty="0" smtClean="0"/>
              <a:t> </a:t>
            </a:r>
            <a:r>
              <a:rPr lang="en-US" dirty="0" err="1" smtClean="0"/>
              <a:t>olarak</a:t>
            </a:r>
            <a:r>
              <a:rPr lang="en-US" dirty="0" smtClean="0"/>
              <a:t> </a:t>
            </a:r>
            <a:r>
              <a:rPr lang="en-US" dirty="0" err="1" smtClean="0"/>
              <a:t>belirtilir</a:t>
            </a:r>
            <a:r>
              <a:rPr lang="en-US" dirty="0" smtClean="0"/>
              <a:t>. </a:t>
            </a:r>
            <a:r>
              <a:rPr lang="en-US" dirty="0" err="1" smtClean="0"/>
              <a:t>Aşağıda</a:t>
            </a:r>
            <a:r>
              <a:rPr lang="en-US" dirty="0" smtClean="0"/>
              <a:t> </a:t>
            </a:r>
            <a:r>
              <a:rPr lang="en-US" dirty="0" err="1" smtClean="0"/>
              <a:t>yer</a:t>
            </a:r>
            <a:r>
              <a:rPr lang="en-US" dirty="0" smtClean="0"/>
              <a:t> </a:t>
            </a:r>
            <a:r>
              <a:rPr lang="en-US" dirty="0" err="1" smtClean="0"/>
              <a:t>alan</a:t>
            </a:r>
            <a:r>
              <a:rPr lang="en-US" dirty="0" smtClean="0"/>
              <a:t> </a:t>
            </a:r>
            <a:r>
              <a:rPr lang="en-US" dirty="0" err="1" smtClean="0"/>
              <a:t>başvuru</a:t>
            </a:r>
            <a:r>
              <a:rPr lang="en-US" dirty="0" smtClean="0"/>
              <a:t> </a:t>
            </a:r>
            <a:r>
              <a:rPr lang="en-US" dirty="0" err="1" smtClean="0"/>
              <a:t>gerekçelerine</a:t>
            </a:r>
            <a:r>
              <a:rPr lang="en-US" dirty="0" smtClean="0"/>
              <a:t> </a:t>
            </a:r>
            <a:r>
              <a:rPr lang="en-US" b="1" u="sng" dirty="0" err="1" smtClean="0"/>
              <a:t>öncelik</a:t>
            </a:r>
            <a:r>
              <a:rPr lang="en-US" b="1" u="sng" dirty="0" smtClean="0"/>
              <a:t> </a:t>
            </a:r>
            <a:r>
              <a:rPr lang="en-US" b="1" u="sng" dirty="0" err="1" smtClean="0"/>
              <a:t>verilir</a:t>
            </a:r>
            <a:r>
              <a:rPr lang="en-US" dirty="0" smtClean="0"/>
              <a:t>:</a:t>
            </a:r>
            <a:endParaRPr lang="tr-TR" dirty="0" smtClean="0"/>
          </a:p>
          <a:p>
            <a:pPr algn="just"/>
            <a:endParaRPr lang="tr-TR" dirty="0"/>
          </a:p>
          <a:p>
            <a:pPr algn="just"/>
            <a:endParaRPr lang="en-US" dirty="0" smtClean="0"/>
          </a:p>
          <a:p>
            <a:pPr algn="just"/>
            <a:r>
              <a:rPr lang="en-US" dirty="0" smtClean="0"/>
              <a:t>•</a:t>
            </a:r>
            <a:r>
              <a:rPr lang="tr-TR" dirty="0"/>
              <a:t> </a:t>
            </a:r>
            <a:r>
              <a:rPr lang="tr-TR" dirty="0" smtClean="0"/>
              <a:t> </a:t>
            </a:r>
            <a:r>
              <a:rPr lang="en-US" dirty="0" err="1" smtClean="0"/>
              <a:t>Yürütülmekte</a:t>
            </a:r>
            <a:r>
              <a:rPr lang="en-US" dirty="0" smtClean="0"/>
              <a:t> </a:t>
            </a:r>
            <a:r>
              <a:rPr lang="en-US" dirty="0" err="1" smtClean="0"/>
              <a:t>olan</a:t>
            </a:r>
            <a:r>
              <a:rPr lang="en-US" dirty="0" smtClean="0"/>
              <a:t> </a:t>
            </a:r>
            <a:r>
              <a:rPr lang="en-US" dirty="0" err="1" smtClean="0"/>
              <a:t>diğer</a:t>
            </a:r>
            <a:r>
              <a:rPr lang="en-US" dirty="0" smtClean="0"/>
              <a:t> </a:t>
            </a:r>
            <a:r>
              <a:rPr lang="en-US" dirty="0" err="1" smtClean="0"/>
              <a:t>bir</a:t>
            </a:r>
            <a:r>
              <a:rPr lang="en-US" dirty="0" smtClean="0"/>
              <a:t> </a:t>
            </a:r>
            <a:r>
              <a:rPr lang="en-US" dirty="0" err="1" smtClean="0"/>
              <a:t>Ar</a:t>
            </a:r>
            <a:r>
              <a:rPr lang="en-US" dirty="0" smtClean="0"/>
              <a:t>-Ge </a:t>
            </a:r>
            <a:r>
              <a:rPr lang="en-US" dirty="0" err="1" smtClean="0"/>
              <a:t>projesinde</a:t>
            </a:r>
            <a:r>
              <a:rPr lang="en-US" dirty="0" smtClean="0"/>
              <a:t> </a:t>
            </a:r>
            <a:r>
              <a:rPr lang="en-US" dirty="0" err="1" smtClean="0"/>
              <a:t>ortaya</a:t>
            </a:r>
            <a:r>
              <a:rPr lang="en-US" dirty="0" smtClean="0"/>
              <a:t> </a:t>
            </a:r>
            <a:r>
              <a:rPr lang="en-US" dirty="0" err="1" smtClean="0"/>
              <a:t>çıkan</a:t>
            </a:r>
            <a:r>
              <a:rPr lang="en-US" dirty="0" smtClean="0"/>
              <a:t> </a:t>
            </a:r>
            <a:r>
              <a:rPr lang="en-US" dirty="0" err="1" smtClean="0"/>
              <a:t>tamamlayıcı</a:t>
            </a:r>
            <a:r>
              <a:rPr lang="en-US" dirty="0" smtClean="0"/>
              <a:t> </a:t>
            </a:r>
            <a:r>
              <a:rPr lang="en-US" dirty="0" err="1" smtClean="0"/>
              <a:t>ve</a:t>
            </a:r>
            <a:r>
              <a:rPr lang="en-US" dirty="0" smtClean="0"/>
              <a:t> </a:t>
            </a:r>
            <a:r>
              <a:rPr lang="en-US" dirty="0" err="1" smtClean="0"/>
              <a:t>acil</a:t>
            </a:r>
            <a:r>
              <a:rPr lang="en-US" dirty="0" smtClean="0"/>
              <a:t> </a:t>
            </a:r>
            <a:r>
              <a:rPr lang="en-US" dirty="0" err="1" smtClean="0"/>
              <a:t>bir</a:t>
            </a:r>
            <a:r>
              <a:rPr lang="en-US" dirty="0" smtClean="0"/>
              <a:t> </a:t>
            </a:r>
            <a:r>
              <a:rPr lang="en-US" dirty="0" err="1" smtClean="0"/>
              <a:t>gereksinimin</a:t>
            </a:r>
            <a:r>
              <a:rPr lang="en-US" dirty="0" smtClean="0"/>
              <a:t> </a:t>
            </a:r>
            <a:r>
              <a:rPr lang="en-US" dirty="0" err="1" smtClean="0"/>
              <a:t>giderilmesi</a:t>
            </a:r>
            <a:r>
              <a:rPr lang="en-US" dirty="0" smtClean="0"/>
              <a:t>,</a:t>
            </a:r>
            <a:endParaRPr lang="tr-TR" dirty="0" smtClean="0"/>
          </a:p>
          <a:p>
            <a:pPr algn="just"/>
            <a:endParaRPr lang="tr-TR" dirty="0"/>
          </a:p>
          <a:p>
            <a:pPr algn="just"/>
            <a:endParaRPr lang="en-US" dirty="0" smtClean="0"/>
          </a:p>
          <a:p>
            <a:pPr algn="just"/>
            <a:r>
              <a:rPr lang="en-US" dirty="0" smtClean="0"/>
              <a:t>•</a:t>
            </a:r>
            <a:r>
              <a:rPr lang="tr-TR" dirty="0" smtClean="0"/>
              <a:t>  </a:t>
            </a:r>
            <a:r>
              <a:rPr lang="en-US" b="1" u="sng" dirty="0" err="1" smtClean="0"/>
              <a:t>Doktora</a:t>
            </a:r>
            <a:r>
              <a:rPr lang="en-US" b="1" u="sng" dirty="0" smtClean="0"/>
              <a:t> </a:t>
            </a:r>
            <a:r>
              <a:rPr lang="en-US" b="1" u="sng" dirty="0" err="1" smtClean="0"/>
              <a:t>tezinin</a:t>
            </a:r>
            <a:r>
              <a:rPr lang="en-US" b="1" u="sng" dirty="0" smtClean="0"/>
              <a:t> </a:t>
            </a:r>
            <a:r>
              <a:rPr lang="en-US" b="1" u="sng" dirty="0" err="1" smtClean="0"/>
              <a:t>yürütülmesi</a:t>
            </a:r>
            <a:r>
              <a:rPr lang="en-US" b="1" u="sng" dirty="0" smtClean="0"/>
              <a:t> </a:t>
            </a:r>
            <a:r>
              <a:rPr lang="en-US" b="1" u="sng" dirty="0" err="1" smtClean="0"/>
              <a:t>sırasında</a:t>
            </a:r>
            <a:r>
              <a:rPr lang="en-US" b="1" u="sng" dirty="0" smtClean="0"/>
              <a:t> </a:t>
            </a:r>
            <a:r>
              <a:rPr lang="en-US" b="1" u="sng" dirty="0" err="1" smtClean="0"/>
              <a:t>oluşan</a:t>
            </a:r>
            <a:r>
              <a:rPr lang="en-US" b="1" u="sng" dirty="0" smtClean="0"/>
              <a:t> </a:t>
            </a:r>
            <a:r>
              <a:rPr lang="en-US" b="1" u="sng" dirty="0" err="1" smtClean="0"/>
              <a:t>gereksinimin</a:t>
            </a:r>
            <a:r>
              <a:rPr lang="en-US" b="1" u="sng" dirty="0" smtClean="0"/>
              <a:t> </a:t>
            </a:r>
            <a:r>
              <a:rPr lang="en-US" b="1" u="sng" dirty="0" err="1" smtClean="0"/>
              <a:t>giderilmesi</a:t>
            </a:r>
            <a:r>
              <a:rPr lang="en-US" b="1" u="sng" dirty="0" smtClean="0"/>
              <a:t> </a:t>
            </a:r>
            <a:endParaRPr lang="tr-TR" b="1" u="sng" dirty="0" smtClean="0"/>
          </a:p>
          <a:p>
            <a:pPr algn="just"/>
            <a:r>
              <a:rPr lang="en-US" dirty="0" smtClean="0"/>
              <a:t>(</a:t>
            </a:r>
            <a:r>
              <a:rPr lang="en-US" dirty="0" err="1" smtClean="0"/>
              <a:t>Doktora</a:t>
            </a:r>
            <a:r>
              <a:rPr lang="en-US" dirty="0" smtClean="0"/>
              <a:t> </a:t>
            </a:r>
            <a:r>
              <a:rPr lang="en-US" dirty="0" err="1" smtClean="0"/>
              <a:t>tezinin</a:t>
            </a:r>
            <a:r>
              <a:rPr lang="en-US" dirty="0" smtClean="0"/>
              <a:t> </a:t>
            </a:r>
            <a:r>
              <a:rPr lang="en-US" dirty="0" err="1" smtClean="0"/>
              <a:t>desteklendiği</a:t>
            </a:r>
            <a:r>
              <a:rPr lang="en-US" dirty="0" smtClean="0"/>
              <a:t> </a:t>
            </a:r>
            <a:r>
              <a:rPr lang="en-US" dirty="0" err="1" smtClean="0"/>
              <a:t>başka</a:t>
            </a:r>
            <a:r>
              <a:rPr lang="en-US" dirty="0" smtClean="0"/>
              <a:t> </a:t>
            </a:r>
            <a:r>
              <a:rPr lang="en-US" dirty="0" err="1" smtClean="0"/>
              <a:t>bir</a:t>
            </a:r>
            <a:r>
              <a:rPr lang="en-US" dirty="0" smtClean="0"/>
              <a:t> </a:t>
            </a:r>
            <a:r>
              <a:rPr lang="en-US" dirty="0" err="1" smtClean="0"/>
              <a:t>kaynak</a:t>
            </a:r>
            <a:r>
              <a:rPr lang="en-US" dirty="0" smtClean="0"/>
              <a:t> </a:t>
            </a:r>
            <a:r>
              <a:rPr lang="en-US" dirty="0" err="1" smtClean="0"/>
              <a:t>olması</a:t>
            </a:r>
            <a:r>
              <a:rPr lang="en-US" dirty="0" smtClean="0"/>
              <a:t> </a:t>
            </a:r>
            <a:r>
              <a:rPr lang="en-US" dirty="0" err="1" smtClean="0"/>
              <a:t>durumunda</a:t>
            </a:r>
            <a:r>
              <a:rPr lang="en-US" dirty="0" smtClean="0"/>
              <a:t> </a:t>
            </a:r>
            <a:r>
              <a:rPr lang="en-US" dirty="0" err="1" smtClean="0"/>
              <a:t>bu</a:t>
            </a:r>
            <a:r>
              <a:rPr lang="en-US" dirty="0" smtClean="0"/>
              <a:t> </a:t>
            </a:r>
            <a:r>
              <a:rPr lang="en-US" dirty="0" err="1" smtClean="0"/>
              <a:t>desteğin</a:t>
            </a:r>
            <a:r>
              <a:rPr lang="en-US" dirty="0" smtClean="0"/>
              <a:t> </a:t>
            </a:r>
            <a:r>
              <a:rPr lang="en-US" dirty="0" err="1" smtClean="0"/>
              <a:t>tamamlayıcı</a:t>
            </a:r>
            <a:r>
              <a:rPr lang="en-US" dirty="0" smtClean="0"/>
              <a:t> </a:t>
            </a:r>
            <a:r>
              <a:rPr lang="en-US" dirty="0" err="1" smtClean="0"/>
              <a:t>rolü</a:t>
            </a:r>
            <a:r>
              <a:rPr lang="en-US" dirty="0" smtClean="0"/>
              <a:t> </a:t>
            </a:r>
            <a:r>
              <a:rPr lang="en-US" dirty="0" err="1" smtClean="0"/>
              <a:t>belirtilir</a:t>
            </a:r>
            <a:r>
              <a:rPr lang="en-US" dirty="0" smtClean="0"/>
              <a:t>.)</a:t>
            </a:r>
            <a:endParaRPr lang="tr-TR" dirty="0" smtClean="0"/>
          </a:p>
          <a:p>
            <a:pPr algn="just"/>
            <a:endParaRPr lang="tr-TR" dirty="0"/>
          </a:p>
          <a:p>
            <a:pPr algn="just"/>
            <a:endParaRPr lang="en-US" dirty="0" smtClean="0"/>
          </a:p>
          <a:p>
            <a:pPr algn="just"/>
            <a:r>
              <a:rPr lang="en-US" dirty="0" smtClean="0"/>
              <a:t>•</a:t>
            </a:r>
            <a:r>
              <a:rPr lang="tr-TR" dirty="0" smtClean="0"/>
              <a:t>  </a:t>
            </a:r>
            <a:r>
              <a:rPr lang="en-US" dirty="0" err="1" smtClean="0"/>
              <a:t>Planlanan</a:t>
            </a:r>
            <a:r>
              <a:rPr lang="en-US" dirty="0" smtClean="0"/>
              <a:t> </a:t>
            </a:r>
            <a:r>
              <a:rPr lang="en-US" dirty="0" err="1" smtClean="0"/>
              <a:t>başka</a:t>
            </a:r>
            <a:r>
              <a:rPr lang="en-US" dirty="0" smtClean="0"/>
              <a:t> </a:t>
            </a:r>
            <a:r>
              <a:rPr lang="en-US" dirty="0" err="1" smtClean="0"/>
              <a:t>bir</a:t>
            </a:r>
            <a:r>
              <a:rPr lang="en-US" dirty="0" smtClean="0"/>
              <a:t> </a:t>
            </a:r>
            <a:r>
              <a:rPr lang="en-US" dirty="0" err="1" smtClean="0"/>
              <a:t>Ar</a:t>
            </a:r>
            <a:r>
              <a:rPr lang="en-US" dirty="0" smtClean="0"/>
              <a:t>-Ge </a:t>
            </a:r>
            <a:r>
              <a:rPr lang="en-US" dirty="0" err="1" smtClean="0"/>
              <a:t>projesinin</a:t>
            </a:r>
            <a:r>
              <a:rPr lang="en-US" dirty="0" smtClean="0"/>
              <a:t> </a:t>
            </a:r>
            <a:r>
              <a:rPr lang="en-US" dirty="0" err="1" smtClean="0"/>
              <a:t>ön</a:t>
            </a:r>
            <a:r>
              <a:rPr lang="en-US" dirty="0" smtClean="0"/>
              <a:t> </a:t>
            </a:r>
            <a:r>
              <a:rPr lang="en-US" dirty="0" err="1" smtClean="0"/>
              <a:t>çalışmasının</a:t>
            </a:r>
            <a:r>
              <a:rPr lang="en-US" dirty="0" smtClean="0"/>
              <a:t> </a:t>
            </a:r>
            <a:r>
              <a:rPr lang="en-US" dirty="0" err="1" smtClean="0"/>
              <a:t>gerçekleştirilebilmesi</a:t>
            </a:r>
            <a:r>
              <a:rPr lang="en-US" dirty="0" smtClean="0"/>
              <a:t>.</a:t>
            </a:r>
            <a:endParaRPr lang="en-US" dirty="0"/>
          </a:p>
        </p:txBody>
      </p:sp>
    </p:spTree>
    <p:extLst>
      <p:ext uri="{BB962C8B-B14F-4D97-AF65-F5344CB8AC3E}">
        <p14:creationId xmlns:p14="http://schemas.microsoft.com/office/powerpoint/2010/main" val="1295374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88640"/>
            <a:ext cx="8640960" cy="5124480"/>
          </a:xfrm>
          <a:prstGeom prst="rect">
            <a:avLst/>
          </a:prstGeom>
        </p:spPr>
        <p:txBody>
          <a:bodyPr wrap="square">
            <a:spAutoFit/>
          </a:bodyPr>
          <a:lstStyle/>
          <a:p>
            <a:pPr algn="just"/>
            <a:r>
              <a:rPr lang="tr-TR" sz="2800" b="1" dirty="0" smtClean="0"/>
              <a:t>2.Projenin Gerekçesi: </a:t>
            </a:r>
          </a:p>
          <a:p>
            <a:pPr algn="just"/>
            <a:endParaRPr lang="tr-TR" sz="1300" b="1" dirty="0" smtClean="0"/>
          </a:p>
          <a:p>
            <a:pPr algn="just"/>
            <a:r>
              <a:rPr lang="tr-TR" b="1" dirty="0" smtClean="0"/>
              <a:t>Sorun: </a:t>
            </a:r>
            <a:r>
              <a:rPr lang="tr-TR" sz="1300" dirty="0" err="1" smtClean="0"/>
              <a:t>Geminiviridae</a:t>
            </a:r>
            <a:r>
              <a:rPr lang="tr-TR" sz="1300" dirty="0" smtClean="0"/>
              <a:t> </a:t>
            </a:r>
            <a:r>
              <a:rPr lang="tr-TR" sz="1300" dirty="0"/>
              <a:t>familyası tek zincirli DNA virüsleri olarak bilinen ve 325 tür ile tanımlanmış 7 cinsi içerinde barındıran bitki </a:t>
            </a:r>
            <a:r>
              <a:rPr lang="tr-TR" sz="1300" dirty="0" smtClean="0"/>
              <a:t>virüsleri olup tüm </a:t>
            </a:r>
            <a:r>
              <a:rPr lang="tr-TR" sz="1300" dirty="0"/>
              <a:t>dünyada </a:t>
            </a:r>
            <a:r>
              <a:rPr lang="tr-TR" sz="1300" dirty="0" smtClean="0"/>
              <a:t>tarımsal </a:t>
            </a:r>
            <a:r>
              <a:rPr lang="tr-TR" sz="1300" dirty="0"/>
              <a:t>üretime </a:t>
            </a:r>
            <a:r>
              <a:rPr lang="tr-TR" sz="1300" dirty="0" smtClean="0"/>
              <a:t>önemli ölçüde zarar </a:t>
            </a:r>
            <a:r>
              <a:rPr lang="tr-TR" sz="1300" dirty="0"/>
              <a:t>verdiği bilinmektedir. Bu virüsler dünyada birçok tarımsal bitkide konakçı olabilmekte ve yıllar içerisinde epidemi oranlarını artırarak bir tarımsal bitkinin üretimini belirli bir bölgede tamamen ortadan kaldırabilmektedir. Bu virüs familyasının en bilindik örneklerinden </a:t>
            </a:r>
            <a:r>
              <a:rPr lang="tr-TR" sz="1300" dirty="0" err="1"/>
              <a:t>Curtovirus</a:t>
            </a:r>
            <a:r>
              <a:rPr lang="tr-TR" sz="1300" dirty="0"/>
              <a:t> cinsi </a:t>
            </a:r>
            <a:r>
              <a:rPr lang="tr-TR" sz="1300" dirty="0" smtClean="0"/>
              <a:t>virüsler </a:t>
            </a:r>
            <a:r>
              <a:rPr lang="tr-TR" sz="1300" dirty="0"/>
              <a:t>şeker pancarında bir dönem çok yoğun hastalık yaparak </a:t>
            </a:r>
            <a:r>
              <a:rPr lang="tr-TR" sz="1300" dirty="0" smtClean="0"/>
              <a:t>Amerika'da </a:t>
            </a:r>
            <a:r>
              <a:rPr lang="tr-TR" sz="1300" dirty="0"/>
              <a:t>belli bölgelerde </a:t>
            </a:r>
            <a:r>
              <a:rPr lang="tr-TR" sz="1300" dirty="0" smtClean="0"/>
              <a:t>pancar üretimini </a:t>
            </a:r>
            <a:r>
              <a:rPr lang="tr-TR" sz="1300" dirty="0"/>
              <a:t>tamamen durdurmuştur. </a:t>
            </a:r>
            <a:endParaRPr lang="tr-TR" sz="1300" dirty="0" smtClean="0"/>
          </a:p>
          <a:p>
            <a:pPr lvl="0" algn="just"/>
            <a:r>
              <a:rPr lang="tr-TR" b="1" dirty="0">
                <a:solidFill>
                  <a:prstClr val="black"/>
                </a:solidFill>
              </a:rPr>
              <a:t>Hipotez: </a:t>
            </a:r>
            <a:r>
              <a:rPr lang="tr-TR" sz="1300" dirty="0">
                <a:solidFill>
                  <a:prstClr val="black"/>
                </a:solidFill>
              </a:rPr>
              <a:t>Bu kapsamda son birkaç yıldır bilim dünyasının en sıcak konulardan olan </a:t>
            </a:r>
            <a:r>
              <a:rPr lang="tr-TR" sz="1300" dirty="0" err="1">
                <a:solidFill>
                  <a:prstClr val="black"/>
                </a:solidFill>
              </a:rPr>
              <a:t>Crispr</a:t>
            </a:r>
            <a:r>
              <a:rPr lang="tr-TR" sz="1300" dirty="0">
                <a:solidFill>
                  <a:prstClr val="black"/>
                </a:solidFill>
              </a:rPr>
              <a:t>/Cas9 sisteminin virüslere karşı bitkilerde 100% dayanımın kazandırılabileceğine dair ilk ipuçları yayınlanmıştır. Bu sistem hedeflenen bir genom bölgesine göre dizayn edilecek si-</a:t>
            </a:r>
            <a:r>
              <a:rPr lang="tr-TR" sz="1300" dirty="0" err="1">
                <a:solidFill>
                  <a:prstClr val="black"/>
                </a:solidFill>
              </a:rPr>
              <a:t>gRNA</a:t>
            </a:r>
            <a:r>
              <a:rPr lang="tr-TR" sz="1300" dirty="0">
                <a:solidFill>
                  <a:prstClr val="black"/>
                </a:solidFill>
              </a:rPr>
              <a:t> (</a:t>
            </a:r>
            <a:r>
              <a:rPr lang="tr-TR" sz="1300" dirty="0" err="1">
                <a:solidFill>
                  <a:prstClr val="black"/>
                </a:solidFill>
              </a:rPr>
              <a:t>small</a:t>
            </a:r>
            <a:r>
              <a:rPr lang="tr-TR" sz="1300" dirty="0">
                <a:solidFill>
                  <a:prstClr val="black"/>
                </a:solidFill>
              </a:rPr>
              <a:t> </a:t>
            </a:r>
            <a:r>
              <a:rPr lang="tr-TR" sz="1300" dirty="0" err="1">
                <a:solidFill>
                  <a:prstClr val="black"/>
                </a:solidFill>
              </a:rPr>
              <a:t>interfering</a:t>
            </a:r>
            <a:r>
              <a:rPr lang="tr-TR" sz="1300" dirty="0">
                <a:solidFill>
                  <a:prstClr val="black"/>
                </a:solidFill>
              </a:rPr>
              <a:t> </a:t>
            </a:r>
            <a:r>
              <a:rPr lang="tr-TR" sz="1300" dirty="0" err="1">
                <a:solidFill>
                  <a:prstClr val="black"/>
                </a:solidFill>
              </a:rPr>
              <a:t>guide</a:t>
            </a:r>
            <a:r>
              <a:rPr lang="tr-TR" sz="1300" dirty="0">
                <a:solidFill>
                  <a:prstClr val="black"/>
                </a:solidFill>
              </a:rPr>
              <a:t> RNA) dizisinin yardımıyla Cas9 enzimi tarafından kesilmesine dayanmaktadır. Dolayısı ile tüm DNA virüsleri için dizayn edilecek bir si-</a:t>
            </a:r>
            <a:r>
              <a:rPr lang="tr-TR" sz="1300" dirty="0" err="1">
                <a:solidFill>
                  <a:prstClr val="black"/>
                </a:solidFill>
              </a:rPr>
              <a:t>gRNA</a:t>
            </a:r>
            <a:r>
              <a:rPr lang="tr-TR" sz="1300" dirty="0">
                <a:solidFill>
                  <a:prstClr val="black"/>
                </a:solidFill>
              </a:rPr>
              <a:t>/Cas9 sistemi ile tarımsal bitkilerde 100% dayanıklılığın oluşturulması mümkün görünmektedir. </a:t>
            </a:r>
            <a:endParaRPr lang="tr-TR" sz="1300" dirty="0" smtClean="0">
              <a:solidFill>
                <a:prstClr val="black"/>
              </a:solidFill>
            </a:endParaRPr>
          </a:p>
          <a:p>
            <a:pPr lvl="0" algn="just"/>
            <a:endParaRPr lang="tr-TR" sz="1300" dirty="0" smtClean="0">
              <a:solidFill>
                <a:prstClr val="black"/>
              </a:solidFill>
            </a:endParaRPr>
          </a:p>
          <a:p>
            <a:pPr lvl="0" algn="just"/>
            <a:r>
              <a:rPr lang="tr-TR" b="1" dirty="0" smtClean="0">
                <a:solidFill>
                  <a:prstClr val="black"/>
                </a:solidFill>
              </a:rPr>
              <a:t>Yöntem:</a:t>
            </a:r>
            <a:r>
              <a:rPr lang="tr-TR" dirty="0" smtClean="0">
                <a:solidFill>
                  <a:prstClr val="black"/>
                </a:solidFill>
              </a:rPr>
              <a:t> </a:t>
            </a:r>
            <a:r>
              <a:rPr lang="tr-TR" sz="1400" dirty="0" smtClean="0">
                <a:solidFill>
                  <a:prstClr val="black"/>
                </a:solidFill>
              </a:rPr>
              <a:t>önerilen projede </a:t>
            </a:r>
            <a:r>
              <a:rPr lang="tr-TR" sz="1400" dirty="0" err="1" smtClean="0">
                <a:solidFill>
                  <a:prstClr val="black"/>
                </a:solidFill>
              </a:rPr>
              <a:t>virus</a:t>
            </a:r>
            <a:r>
              <a:rPr lang="tr-TR" sz="1400" dirty="0" smtClean="0">
                <a:solidFill>
                  <a:prstClr val="black"/>
                </a:solidFill>
              </a:rPr>
              <a:t> genomlarında özellikle kılıf, </a:t>
            </a:r>
            <a:r>
              <a:rPr lang="tr-TR" sz="1400" dirty="0" err="1" smtClean="0">
                <a:solidFill>
                  <a:prstClr val="black"/>
                </a:solidFill>
              </a:rPr>
              <a:t>replikasyon</a:t>
            </a:r>
            <a:r>
              <a:rPr lang="tr-TR" sz="1400" dirty="0" smtClean="0">
                <a:solidFill>
                  <a:prstClr val="black"/>
                </a:solidFill>
              </a:rPr>
              <a:t> ve hareket proteinlerini hedef alan </a:t>
            </a:r>
            <a:r>
              <a:rPr lang="tr-TR" sz="1400" dirty="0" err="1" smtClean="0">
                <a:solidFill>
                  <a:prstClr val="black"/>
                </a:solidFill>
              </a:rPr>
              <a:t>gRNA</a:t>
            </a:r>
            <a:r>
              <a:rPr lang="tr-TR" sz="1400" dirty="0" smtClean="0">
                <a:solidFill>
                  <a:prstClr val="black"/>
                </a:solidFill>
              </a:rPr>
              <a:t> tasarımları yapılarak öncelikle </a:t>
            </a:r>
            <a:r>
              <a:rPr lang="tr-TR" sz="1400" dirty="0" err="1" smtClean="0">
                <a:solidFill>
                  <a:prstClr val="black"/>
                </a:solidFill>
              </a:rPr>
              <a:t>transient</a:t>
            </a:r>
            <a:r>
              <a:rPr lang="tr-TR" sz="1400" dirty="0" smtClean="0">
                <a:solidFill>
                  <a:prstClr val="black"/>
                </a:solidFill>
              </a:rPr>
              <a:t> olarak şeker pancarında ifade edilecektir. Ardından seçilecek  en etkin </a:t>
            </a:r>
            <a:r>
              <a:rPr lang="tr-TR" sz="1400" dirty="0" err="1" smtClean="0">
                <a:solidFill>
                  <a:prstClr val="black"/>
                </a:solidFill>
              </a:rPr>
              <a:t>gRNA</a:t>
            </a:r>
            <a:r>
              <a:rPr lang="tr-TR" sz="1400" dirty="0" smtClean="0">
                <a:solidFill>
                  <a:prstClr val="black"/>
                </a:solidFill>
              </a:rPr>
              <a:t>/cas9 kompleksi şeker pancarına kalıcı olarak </a:t>
            </a:r>
            <a:r>
              <a:rPr lang="tr-TR" sz="1400" dirty="0" err="1" smtClean="0">
                <a:solidFill>
                  <a:prstClr val="black"/>
                </a:solidFill>
              </a:rPr>
              <a:t>transforme</a:t>
            </a:r>
            <a:r>
              <a:rPr lang="tr-TR" sz="1400" dirty="0" smtClean="0">
                <a:solidFill>
                  <a:prstClr val="black"/>
                </a:solidFill>
              </a:rPr>
              <a:t> edilerek farklı </a:t>
            </a:r>
            <a:r>
              <a:rPr lang="tr-TR" sz="1400" dirty="0" err="1" smtClean="0">
                <a:solidFill>
                  <a:prstClr val="black"/>
                </a:solidFill>
              </a:rPr>
              <a:t>virus</a:t>
            </a:r>
            <a:r>
              <a:rPr lang="tr-TR" sz="1400" dirty="0" smtClean="0">
                <a:solidFill>
                  <a:prstClr val="black"/>
                </a:solidFill>
              </a:rPr>
              <a:t> türlerine karşı toptan dayanıklılık sağlayacak bir sistem uygulanmış olacaktır.</a:t>
            </a:r>
            <a:endParaRPr lang="tr-TR" sz="1400" b="1" dirty="0" smtClean="0">
              <a:solidFill>
                <a:prstClr val="black"/>
              </a:solidFill>
            </a:endParaRPr>
          </a:p>
          <a:p>
            <a:pPr lvl="0" algn="just"/>
            <a:endParaRPr lang="tr-TR" sz="1300" dirty="0">
              <a:solidFill>
                <a:prstClr val="black"/>
              </a:solidFill>
            </a:endParaRPr>
          </a:p>
          <a:p>
            <a:pPr lvl="0" algn="just"/>
            <a:r>
              <a:rPr lang="tr-TR" b="1" dirty="0" smtClean="0">
                <a:solidFill>
                  <a:prstClr val="black"/>
                </a:solidFill>
              </a:rPr>
              <a:t>Yaygın etki ve özgün değer; </a:t>
            </a:r>
            <a:r>
              <a:rPr lang="tr-TR" sz="1400" dirty="0" smtClean="0">
                <a:solidFill>
                  <a:prstClr val="black"/>
                </a:solidFill>
              </a:rPr>
              <a:t>Daha önce </a:t>
            </a:r>
            <a:r>
              <a:rPr lang="tr-TR" sz="1400" dirty="0" err="1" smtClean="0">
                <a:solidFill>
                  <a:prstClr val="black"/>
                </a:solidFill>
              </a:rPr>
              <a:t>crıspr</a:t>
            </a:r>
            <a:r>
              <a:rPr lang="tr-TR" sz="1400" dirty="0" smtClean="0">
                <a:solidFill>
                  <a:prstClr val="black"/>
                </a:solidFill>
              </a:rPr>
              <a:t> çalışmalarının bitkisel </a:t>
            </a:r>
            <a:r>
              <a:rPr lang="tr-TR" sz="1400" dirty="0" err="1" smtClean="0">
                <a:solidFill>
                  <a:prstClr val="black"/>
                </a:solidFill>
              </a:rPr>
              <a:t>viruslere</a:t>
            </a:r>
            <a:r>
              <a:rPr lang="tr-TR" sz="1400" dirty="0" smtClean="0">
                <a:solidFill>
                  <a:prstClr val="black"/>
                </a:solidFill>
              </a:rPr>
              <a:t> karşı kullanıldığı ilk çalışmalar yayınlanmış ancak tarımsal bitkide çoklu ve kalıcı dayanıklılık sağlayacak bir sistem geliştirilememiştir. Önerilen projenin gerçekleştirilmesi durumunda dünyada ilk defa DNA </a:t>
            </a:r>
            <a:r>
              <a:rPr lang="tr-TR" sz="1400" dirty="0" err="1" smtClean="0">
                <a:solidFill>
                  <a:prstClr val="black"/>
                </a:solidFill>
              </a:rPr>
              <a:t>viruslerine</a:t>
            </a:r>
            <a:r>
              <a:rPr lang="tr-TR" sz="1400" dirty="0" smtClean="0">
                <a:solidFill>
                  <a:prstClr val="black"/>
                </a:solidFill>
              </a:rPr>
              <a:t> karşı toptan bir </a:t>
            </a:r>
            <a:r>
              <a:rPr lang="tr-TR" sz="1400" dirty="0" err="1" smtClean="0">
                <a:solidFill>
                  <a:prstClr val="black"/>
                </a:solidFill>
              </a:rPr>
              <a:t>daynıklılık</a:t>
            </a:r>
            <a:r>
              <a:rPr lang="tr-TR" sz="1400" dirty="0" smtClean="0">
                <a:solidFill>
                  <a:prstClr val="black"/>
                </a:solidFill>
              </a:rPr>
              <a:t> sisteminin geliştirilmesi ve tarımsal üretime destek sunulması mümkün olacaktır.  </a:t>
            </a:r>
            <a:endParaRPr lang="tr-TR" sz="1300" dirty="0" smtClean="0">
              <a:solidFill>
                <a:prstClr val="black"/>
              </a:solidFill>
            </a:endParaRPr>
          </a:p>
        </p:txBody>
      </p:sp>
    </p:spTree>
    <p:extLst>
      <p:ext uri="{BB962C8B-B14F-4D97-AF65-F5344CB8AC3E}">
        <p14:creationId xmlns:p14="http://schemas.microsoft.com/office/powerpoint/2010/main" val="1190151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7505" y="188642"/>
            <a:ext cx="8712968" cy="5755422"/>
          </a:xfrm>
          <a:prstGeom prst="rect">
            <a:avLst/>
          </a:prstGeom>
        </p:spPr>
        <p:txBody>
          <a:bodyPr wrap="square">
            <a:spAutoFit/>
          </a:bodyPr>
          <a:lstStyle/>
          <a:p>
            <a:pPr lvl="0" algn="just"/>
            <a:r>
              <a:rPr lang="tr-TR" b="1" dirty="0" smtClean="0">
                <a:solidFill>
                  <a:prstClr val="black"/>
                </a:solidFill>
              </a:rPr>
              <a:t>Eğer projeniz;</a:t>
            </a:r>
          </a:p>
          <a:p>
            <a:pPr lvl="0" algn="just"/>
            <a:endParaRPr lang="tr-TR" sz="1400" dirty="0">
              <a:solidFill>
                <a:prstClr val="black"/>
              </a:solidFill>
            </a:endParaRPr>
          </a:p>
          <a:p>
            <a:pPr marL="285750" lvl="0" indent="-285750" algn="just">
              <a:buFont typeface="Arial" panose="020B0604020202020204" pitchFamily="34" charset="0"/>
              <a:buChar char="•"/>
            </a:pPr>
            <a:r>
              <a:rPr lang="tr-TR" sz="1400" b="1" dirty="0">
                <a:solidFill>
                  <a:prstClr val="black"/>
                </a:solidFill>
              </a:rPr>
              <a:t>Yürütülmekte olan diğer bir Ar-Ge projesinde ortaya çıkan tamamlayıcı ve acil bir gereksinimin </a:t>
            </a:r>
            <a:r>
              <a:rPr lang="tr-TR" sz="1400" b="1" dirty="0" smtClean="0">
                <a:solidFill>
                  <a:prstClr val="black"/>
                </a:solidFill>
              </a:rPr>
              <a:t>giderilmesi ise,</a:t>
            </a:r>
          </a:p>
          <a:p>
            <a:pPr marL="355600" lvl="0" algn="just"/>
            <a:r>
              <a:rPr lang="tr-TR" sz="1400" dirty="0" smtClean="0">
                <a:solidFill>
                  <a:prstClr val="black"/>
                </a:solidFill>
              </a:rPr>
              <a:t>- Diğer AR-GE projesini tanımlayınız ve ortaya çıkan sonuçlar ile tamamlayıcı acil durumun ne olduğunu bir detaylıca belirtiniz. Yaptınız yayınların bu kısmında belirtilmesi önemlidir. </a:t>
            </a:r>
            <a:endParaRPr lang="tr-TR" sz="1400" dirty="0">
              <a:solidFill>
                <a:prstClr val="black"/>
              </a:solidFill>
            </a:endParaRPr>
          </a:p>
          <a:p>
            <a:pPr lvl="0" algn="just"/>
            <a:endParaRPr lang="tr-TR" sz="1400" dirty="0">
              <a:solidFill>
                <a:prstClr val="black"/>
              </a:solidFill>
            </a:endParaRPr>
          </a:p>
          <a:p>
            <a:pPr lvl="0" algn="just"/>
            <a:endParaRPr lang="tr-TR" sz="1400" dirty="0">
              <a:solidFill>
                <a:prstClr val="black"/>
              </a:solidFill>
            </a:endParaRPr>
          </a:p>
          <a:p>
            <a:pPr lvl="0" algn="just"/>
            <a:r>
              <a:rPr lang="tr-TR" sz="1400" dirty="0">
                <a:solidFill>
                  <a:prstClr val="black"/>
                </a:solidFill>
              </a:rPr>
              <a:t>•  </a:t>
            </a:r>
            <a:r>
              <a:rPr lang="tr-TR" sz="1400" b="1" dirty="0">
                <a:solidFill>
                  <a:prstClr val="black"/>
                </a:solidFill>
              </a:rPr>
              <a:t>Doktora tezinin yürütülmesi sırasında oluşan gereksinimin giderilmesi </a:t>
            </a:r>
          </a:p>
          <a:p>
            <a:pPr lvl="0" algn="just"/>
            <a:endParaRPr lang="tr-TR" sz="1400" dirty="0">
              <a:solidFill>
                <a:prstClr val="black"/>
              </a:solidFill>
            </a:endParaRPr>
          </a:p>
          <a:p>
            <a:pPr marL="641350" lvl="0" indent="-285750" algn="just">
              <a:buFontTx/>
              <a:buChar char="-"/>
            </a:pPr>
            <a:r>
              <a:rPr lang="tr-TR" sz="1400" dirty="0" smtClean="0">
                <a:solidFill>
                  <a:prstClr val="black"/>
                </a:solidFill>
              </a:rPr>
              <a:t>1002 projeleri bir yıllık projeler olduğundan, tüm doktorayı değil, doktora çalışmalarının bir kısmını karşılayacaktır. Bu nedenle doktora çalışması sırasında yaptığınız ön çalışmaları ve  elde ettiniz sonuçları </a:t>
            </a:r>
            <a:r>
              <a:rPr lang="tr-TR" sz="1400" b="1" u="sng" dirty="0" smtClean="0">
                <a:solidFill>
                  <a:prstClr val="black"/>
                </a:solidFill>
              </a:rPr>
              <a:t>özetleyiniz. </a:t>
            </a:r>
          </a:p>
          <a:p>
            <a:pPr marL="355600" lvl="0" algn="just"/>
            <a:endParaRPr lang="tr-TR" sz="1400" dirty="0">
              <a:solidFill>
                <a:prstClr val="black"/>
              </a:solidFill>
            </a:endParaRPr>
          </a:p>
          <a:p>
            <a:pPr marL="355600" lvl="0" algn="just"/>
            <a:r>
              <a:rPr lang="tr-TR" sz="1400" dirty="0" smtClean="0">
                <a:solidFill>
                  <a:prstClr val="black"/>
                </a:solidFill>
              </a:rPr>
              <a:t>- Doktora </a:t>
            </a:r>
            <a:r>
              <a:rPr lang="tr-TR" sz="1400" dirty="0">
                <a:solidFill>
                  <a:prstClr val="black"/>
                </a:solidFill>
              </a:rPr>
              <a:t>tezinin desteklendiği başka bir kaynak olması durumunda bu desteğin </a:t>
            </a:r>
            <a:r>
              <a:rPr lang="tr-TR" sz="1400" dirty="0" smtClean="0">
                <a:solidFill>
                  <a:prstClr val="black"/>
                </a:solidFill>
              </a:rPr>
              <a:t>tamamlayıcı rolünü </a:t>
            </a:r>
            <a:r>
              <a:rPr lang="tr-TR" sz="1400" b="1" u="sng" dirty="0" smtClean="0">
                <a:solidFill>
                  <a:prstClr val="black"/>
                </a:solidFill>
              </a:rPr>
              <a:t>yaygın etkiden sonra ki bir paragrafta</a:t>
            </a:r>
            <a:r>
              <a:rPr lang="tr-TR" sz="1400" dirty="0" smtClean="0">
                <a:solidFill>
                  <a:prstClr val="black"/>
                </a:solidFill>
              </a:rPr>
              <a:t> belirtiniz. Projeler genelde BAP tarafından desteklendiğinden, bu desteğin sadece ön çalışmalar için yeterli destek sunduğundan bahsedin. İleriki çalışmalar için ekstra maliyetlerin neler olduğunu yazın.</a:t>
            </a:r>
            <a:endParaRPr lang="tr-TR" sz="1400" dirty="0">
              <a:solidFill>
                <a:prstClr val="black"/>
              </a:solidFill>
            </a:endParaRPr>
          </a:p>
          <a:p>
            <a:pPr lvl="0" algn="just"/>
            <a:endParaRPr lang="tr-TR" sz="1400" dirty="0">
              <a:solidFill>
                <a:prstClr val="black"/>
              </a:solidFill>
            </a:endParaRPr>
          </a:p>
          <a:p>
            <a:pPr lvl="0" algn="just"/>
            <a:r>
              <a:rPr lang="tr-TR" sz="1400" b="1" dirty="0">
                <a:solidFill>
                  <a:prstClr val="black"/>
                </a:solidFill>
              </a:rPr>
              <a:t>•  Planlanan başka bir Ar-Ge projesinin ön çalışmasının gerçekleştirilebilmesi</a:t>
            </a:r>
          </a:p>
          <a:p>
            <a:pPr lvl="0" algn="just"/>
            <a:endParaRPr lang="tr-TR" sz="1400" b="1" dirty="0" smtClean="0">
              <a:solidFill>
                <a:prstClr val="black"/>
              </a:solidFill>
            </a:endParaRPr>
          </a:p>
          <a:p>
            <a:pPr marL="641350" lvl="0" indent="-285750" algn="just">
              <a:buFontTx/>
              <a:buChar char="-"/>
            </a:pPr>
            <a:r>
              <a:rPr lang="tr-TR" sz="1400" dirty="0" smtClean="0">
                <a:solidFill>
                  <a:prstClr val="black"/>
                </a:solidFill>
              </a:rPr>
              <a:t>Projede yürüteceğiniz çalışmaların ileride </a:t>
            </a:r>
            <a:r>
              <a:rPr lang="tr-TR" sz="1400" dirty="0" err="1" smtClean="0">
                <a:solidFill>
                  <a:prstClr val="black"/>
                </a:solidFill>
              </a:rPr>
              <a:t>Tubitak</a:t>
            </a:r>
            <a:r>
              <a:rPr lang="tr-TR" sz="1400" dirty="0" smtClean="0">
                <a:solidFill>
                  <a:prstClr val="black"/>
                </a:solidFill>
              </a:rPr>
              <a:t> 1001 projesinin ön testleri için gerekli olduğunu ve elde edeceğiniz ön sonuçlar ile çok daha geniş kapsamlı bir çalışmanın planlandığını vurgulayın. Bu geniş çalışmanın sonucunda ne tür çalışmaların elde edileceğini detaylı yazın.</a:t>
            </a:r>
            <a:endParaRPr lang="tr-TR" sz="1400" dirty="0">
              <a:solidFill>
                <a:prstClr val="black"/>
              </a:solidFill>
            </a:endParaRPr>
          </a:p>
          <a:p>
            <a:pPr lvl="0" algn="just"/>
            <a:endParaRPr lang="tr-TR" sz="1400" b="1" dirty="0" smtClean="0">
              <a:solidFill>
                <a:prstClr val="black"/>
              </a:solidFill>
            </a:endParaRPr>
          </a:p>
          <a:p>
            <a:pPr marL="285750" lvl="0" indent="-285750" algn="just">
              <a:buFont typeface="Arial" panose="020B0604020202020204" pitchFamily="34" charset="0"/>
              <a:buChar char="•"/>
            </a:pPr>
            <a:r>
              <a:rPr lang="tr-TR" sz="1400" b="1" dirty="0" smtClean="0">
                <a:solidFill>
                  <a:prstClr val="black"/>
                </a:solidFill>
              </a:rPr>
              <a:t>!!!! Bunları yazarken projenin 1 yıllık olduğunu ve yoğun iş programının ve uzun çalışmaların projenin süresi içinde bitirilmesini engelleyeceğini unutmayın</a:t>
            </a:r>
            <a:endParaRPr lang="tr-TR" sz="1400" b="1" dirty="0">
              <a:solidFill>
                <a:prstClr val="black"/>
              </a:solidFill>
            </a:endParaRPr>
          </a:p>
        </p:txBody>
      </p:sp>
    </p:spTree>
    <p:extLst>
      <p:ext uri="{BB962C8B-B14F-4D97-AF65-F5344CB8AC3E}">
        <p14:creationId xmlns:p14="http://schemas.microsoft.com/office/powerpoint/2010/main" val="3521625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683568" y="1196753"/>
            <a:ext cx="8136904" cy="3785652"/>
          </a:xfrm>
          <a:prstGeom prst="rect">
            <a:avLst/>
          </a:prstGeom>
          <a:noFill/>
        </p:spPr>
        <p:txBody>
          <a:bodyPr wrap="square" rtlCol="0">
            <a:spAutoFit/>
          </a:bodyPr>
          <a:lstStyle/>
          <a:p>
            <a:pPr algn="ctr"/>
            <a:r>
              <a:rPr lang="tr-TR" sz="4000" dirty="0" smtClean="0"/>
              <a:t>Lütfen 10 Dakika içerisinde projenizdeki sorunu, hipotezi, birkaç cümle ile özetleyiniz. </a:t>
            </a:r>
          </a:p>
          <a:p>
            <a:pPr algn="ctr"/>
            <a:endParaRPr lang="tr-TR" sz="4000" dirty="0"/>
          </a:p>
          <a:p>
            <a:pPr algn="ctr"/>
            <a:r>
              <a:rPr lang="tr-TR" sz="4000" dirty="0" smtClean="0"/>
              <a:t>1002 projesinin hangi başlığa uyduğunu birkaç cümle ile belirtiniz.</a:t>
            </a:r>
          </a:p>
        </p:txBody>
      </p:sp>
    </p:spTree>
    <p:extLst>
      <p:ext uri="{BB962C8B-B14F-4D97-AF65-F5344CB8AC3E}">
        <p14:creationId xmlns:p14="http://schemas.microsoft.com/office/powerpoint/2010/main" val="1916487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5" y="260649"/>
            <a:ext cx="8928992" cy="5755422"/>
          </a:xfrm>
          <a:prstGeom prst="rect">
            <a:avLst/>
          </a:prstGeom>
        </p:spPr>
        <p:txBody>
          <a:bodyPr wrap="square">
            <a:spAutoFit/>
          </a:bodyPr>
          <a:lstStyle/>
          <a:p>
            <a:pPr lvl="0"/>
            <a:r>
              <a:rPr lang="tr-TR" sz="2400" b="1" dirty="0"/>
              <a:t>KONUNUN ÖNEMİ VE ÖZGÜN </a:t>
            </a:r>
            <a:r>
              <a:rPr lang="tr-TR" sz="2400" b="1" dirty="0" smtClean="0"/>
              <a:t>DEĞERİ</a:t>
            </a:r>
          </a:p>
          <a:p>
            <a:pPr lvl="0"/>
            <a:endParaRPr lang="tr-TR" sz="2400" b="1" dirty="0"/>
          </a:p>
          <a:p>
            <a:pPr marL="457200" lvl="0" indent="-457200">
              <a:buAutoNum type="arabicPeriod"/>
            </a:pPr>
            <a:r>
              <a:rPr lang="tr-TR" sz="2400" b="1" dirty="0" smtClean="0"/>
              <a:t>Konunun önemi;</a:t>
            </a:r>
          </a:p>
          <a:p>
            <a:pPr lvl="0"/>
            <a:endParaRPr lang="tr-TR" sz="2400" b="1" dirty="0" smtClean="0"/>
          </a:p>
          <a:p>
            <a:pPr marL="342900" indent="-342900">
              <a:buFont typeface="Arial" panose="020B0604020202020204" pitchFamily="34" charset="0"/>
              <a:buChar char="•"/>
            </a:pPr>
            <a:r>
              <a:rPr lang="tr-TR" sz="2400" b="1" dirty="0" smtClean="0"/>
              <a:t>Literatür taraması ve özeti;</a:t>
            </a:r>
            <a:r>
              <a:rPr lang="tr-TR" sz="2000" dirty="0" smtClean="0"/>
              <a:t> projenin en uzun süren kısmıdır</a:t>
            </a:r>
          </a:p>
          <a:p>
            <a:pPr marL="342900" indent="-342900">
              <a:buFont typeface="Arial" panose="020B0604020202020204" pitchFamily="34" charset="0"/>
              <a:buChar char="•"/>
            </a:pPr>
            <a:endParaRPr lang="tr-TR" sz="2000" b="1" dirty="0" smtClean="0"/>
          </a:p>
          <a:p>
            <a:pPr marL="719138" indent="-452438" algn="just">
              <a:buFont typeface="Arial" panose="020B0604020202020204" pitchFamily="34" charset="0"/>
              <a:buChar char="•"/>
            </a:pPr>
            <a:r>
              <a:rPr lang="tr-TR" sz="2000" dirty="0" smtClean="0"/>
              <a:t>Literatür taraması, belirli bir konuda önceden yapılmış çalışmalarda elde edilmiş bilgilerin incelenmesi, önemli noktalarının gözden geçirilmesi ve özetlenmesidir. </a:t>
            </a:r>
          </a:p>
          <a:p>
            <a:pPr marL="719138" indent="-452438" algn="just">
              <a:buFont typeface="Arial" panose="020B0604020202020204" pitchFamily="34" charset="0"/>
              <a:buChar char="•"/>
            </a:pPr>
            <a:endParaRPr lang="tr-TR" sz="2000" dirty="0" smtClean="0"/>
          </a:p>
          <a:p>
            <a:pPr marL="719138" indent="-452438" algn="just">
              <a:buFont typeface="Arial" panose="020B0604020202020204" pitchFamily="34" charset="0"/>
              <a:buChar char="•"/>
            </a:pPr>
            <a:r>
              <a:rPr lang="tr-TR" sz="2000" dirty="0" smtClean="0"/>
              <a:t>Araştırma problemi belirlenmeden önce araştırmacı bir ön literatür taraması yapar. </a:t>
            </a:r>
          </a:p>
          <a:p>
            <a:pPr marL="719138" indent="-452438" algn="just">
              <a:buFont typeface="Arial" panose="020B0604020202020204" pitchFamily="34" charset="0"/>
              <a:buChar char="•"/>
            </a:pPr>
            <a:endParaRPr lang="tr-TR" sz="2000" dirty="0" smtClean="0"/>
          </a:p>
          <a:p>
            <a:pPr marL="719138" indent="-452438" algn="just">
              <a:buFont typeface="Arial" panose="020B0604020202020204" pitchFamily="34" charset="0"/>
              <a:buChar char="•"/>
            </a:pPr>
            <a:r>
              <a:rPr lang="tr-TR" sz="2000" dirty="0" smtClean="0"/>
              <a:t>Araştırma problemini oluşturduktan sonra ilgili literatür taraması, detaylı bir şekilde incelenir, problem gözden geçirir ve ilgili literatürle ilişkilendirir. </a:t>
            </a:r>
          </a:p>
          <a:p>
            <a:pPr marL="342900" indent="-342900">
              <a:buFont typeface="Arial" panose="020B0604020202020204" pitchFamily="34" charset="0"/>
              <a:buChar char="•"/>
            </a:pPr>
            <a:endParaRPr lang="tr-TR" sz="2400" dirty="0" smtClean="0"/>
          </a:p>
          <a:p>
            <a:pPr marL="457200" lvl="0" indent="-457200">
              <a:buAutoNum type="arabicPeriod"/>
            </a:pPr>
            <a:endParaRPr lang="en-US"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0"/>
            <a:ext cx="1596604" cy="181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3626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7699" y="1568947"/>
            <a:ext cx="7200800" cy="4154984"/>
          </a:xfrm>
          <a:prstGeom prst="rect">
            <a:avLst/>
          </a:prstGeom>
        </p:spPr>
        <p:txBody>
          <a:bodyPr wrap="square">
            <a:spAutoFit/>
          </a:bodyPr>
          <a:lstStyle/>
          <a:p>
            <a:pPr algn="just">
              <a:buFontTx/>
              <a:buNone/>
            </a:pPr>
            <a:endParaRPr lang="tr-TR" altLang="en-US" sz="2200" i="1" dirty="0">
              <a:latin typeface="Comic Sans MS" pitchFamily="66" charset="0"/>
            </a:endParaRPr>
          </a:p>
          <a:p>
            <a:pPr algn="just">
              <a:buFontTx/>
              <a:buNone/>
            </a:pPr>
            <a:endParaRPr lang="tr-TR" altLang="en-US" sz="2200" i="1" dirty="0" smtClean="0">
              <a:latin typeface="Comic Sans MS" pitchFamily="66" charset="0"/>
            </a:endParaRPr>
          </a:p>
          <a:p>
            <a:pPr marL="342900" lvl="0" indent="-342900" algn="just">
              <a:buFont typeface="Arial" panose="020B0604020202020204" pitchFamily="34" charset="0"/>
              <a:buChar char="•"/>
            </a:pPr>
            <a:r>
              <a:rPr lang="tr-TR" sz="2200" dirty="0">
                <a:solidFill>
                  <a:prstClr val="black"/>
                </a:solidFill>
              </a:rPr>
              <a:t>Literatür taraması proje fikri oluşturulduktan sonra ilk yapılması gereken </a:t>
            </a:r>
            <a:r>
              <a:rPr lang="tr-TR" sz="2200" dirty="0" smtClean="0">
                <a:solidFill>
                  <a:prstClr val="black"/>
                </a:solidFill>
              </a:rPr>
              <a:t>şeydir</a:t>
            </a:r>
          </a:p>
          <a:p>
            <a:pPr marL="342900" lvl="0" indent="-342900" algn="just">
              <a:buFont typeface="Arial" panose="020B0604020202020204" pitchFamily="34" charset="0"/>
              <a:buChar char="•"/>
            </a:pPr>
            <a:endParaRPr lang="tr-TR" sz="2200" dirty="0">
              <a:solidFill>
                <a:prstClr val="black"/>
              </a:solidFill>
            </a:endParaRPr>
          </a:p>
          <a:p>
            <a:pPr marL="342900" lvl="0" indent="-342900" algn="just">
              <a:buFont typeface="Arial" panose="020B0604020202020204" pitchFamily="34" charset="0"/>
              <a:buChar char="•"/>
            </a:pPr>
            <a:r>
              <a:rPr lang="tr-TR" sz="2200" dirty="0">
                <a:solidFill>
                  <a:prstClr val="black"/>
                </a:solidFill>
              </a:rPr>
              <a:t>Eğer </a:t>
            </a:r>
            <a:r>
              <a:rPr lang="tr-TR" sz="2200" dirty="0" smtClean="0">
                <a:solidFill>
                  <a:prstClr val="black"/>
                </a:solidFill>
              </a:rPr>
              <a:t>literatür </a:t>
            </a:r>
            <a:r>
              <a:rPr lang="tr-TR" sz="2200" dirty="0">
                <a:solidFill>
                  <a:prstClr val="black"/>
                </a:solidFill>
              </a:rPr>
              <a:t>taraması sonucu, proje hedeflerinin halihazırda yapıldığı ve sizin hedeflerin birebir </a:t>
            </a:r>
            <a:r>
              <a:rPr lang="tr-TR" sz="2200" dirty="0" smtClean="0">
                <a:solidFill>
                  <a:prstClr val="black"/>
                </a:solidFill>
              </a:rPr>
              <a:t>gerçekleştiği </a:t>
            </a:r>
            <a:r>
              <a:rPr lang="tr-TR" sz="2200" dirty="0">
                <a:solidFill>
                  <a:prstClr val="black"/>
                </a:solidFill>
              </a:rPr>
              <a:t>tespit ederseniz </a:t>
            </a:r>
            <a:r>
              <a:rPr lang="tr-TR" sz="2200" dirty="0" smtClean="0">
                <a:solidFill>
                  <a:prstClr val="black"/>
                </a:solidFill>
              </a:rPr>
              <a:t>projeyi yazmak için uğraşmayın!!!</a:t>
            </a:r>
            <a:endParaRPr lang="tr-TR" sz="2200" dirty="0">
              <a:solidFill>
                <a:prstClr val="black"/>
              </a:solidFill>
            </a:endParaRPr>
          </a:p>
          <a:p>
            <a:pPr marL="342900" lvl="0" indent="-342900" algn="just">
              <a:buFont typeface="Arial" panose="020B0604020202020204" pitchFamily="34" charset="0"/>
              <a:buChar char="•"/>
            </a:pPr>
            <a:endParaRPr lang="tr-TR" sz="2200" dirty="0" smtClean="0">
              <a:solidFill>
                <a:prstClr val="black"/>
              </a:solidFill>
            </a:endParaRPr>
          </a:p>
          <a:p>
            <a:pPr marL="342900" lvl="0" indent="-342900" algn="just">
              <a:buFont typeface="Arial" panose="020B0604020202020204" pitchFamily="34" charset="0"/>
              <a:buChar char="•"/>
            </a:pPr>
            <a:endParaRPr lang="tr-TR" sz="2200" dirty="0">
              <a:solidFill>
                <a:prstClr val="black"/>
              </a:solidFill>
            </a:endParaRPr>
          </a:p>
          <a:p>
            <a:pPr marL="342900" lvl="0" indent="-342900" algn="just">
              <a:buFont typeface="Arial" panose="020B0604020202020204" pitchFamily="34" charset="0"/>
              <a:buChar char="•"/>
            </a:pPr>
            <a:r>
              <a:rPr lang="tr-TR" sz="2200" dirty="0">
                <a:solidFill>
                  <a:prstClr val="black"/>
                </a:solidFill>
              </a:rPr>
              <a:t>Zira projeniz özgün değerden geçemeyecektir.</a:t>
            </a:r>
          </a:p>
          <a:p>
            <a:pPr algn="just">
              <a:buFontTx/>
              <a:buNone/>
            </a:pPr>
            <a:endParaRPr lang="tr-TR" altLang="en-US" sz="2200" i="1" dirty="0" smtClean="0">
              <a:latin typeface="Comic Sans MS" pitchFamily="66" charset="0"/>
            </a:endParaRPr>
          </a:p>
        </p:txBody>
      </p:sp>
      <p:pic>
        <p:nvPicPr>
          <p:cNvPr id="5130"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256" y="1856980"/>
            <a:ext cx="1255444" cy="1074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256" y="3225130"/>
            <a:ext cx="1223851" cy="1125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8498" y="4665291"/>
            <a:ext cx="1248138"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187699" y="497340"/>
            <a:ext cx="8441408" cy="1200329"/>
          </a:xfrm>
          <a:prstGeom prst="rect">
            <a:avLst/>
          </a:prstGeom>
        </p:spPr>
        <p:txBody>
          <a:bodyPr wrap="square">
            <a:spAutoFit/>
          </a:bodyPr>
          <a:lstStyle/>
          <a:p>
            <a:pPr algn="just">
              <a:buFontTx/>
              <a:buNone/>
            </a:pPr>
            <a:r>
              <a:rPr lang="tr-TR" altLang="en-US" sz="2400" i="1" dirty="0" smtClean="0">
                <a:latin typeface="Comic Sans MS" pitchFamily="66" charset="0"/>
              </a:rPr>
              <a:t>Araştırmacı, araştırmasına başlarken o konuda yapılan önceki araştırmaları ve kavramsal literatürü bilmek durumundadır. </a:t>
            </a:r>
          </a:p>
        </p:txBody>
      </p:sp>
    </p:spTree>
    <p:extLst>
      <p:ext uri="{BB962C8B-B14F-4D97-AF65-F5344CB8AC3E}">
        <p14:creationId xmlns:p14="http://schemas.microsoft.com/office/powerpoint/2010/main" val="1139230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9512" y="980728"/>
            <a:ext cx="8712968" cy="5355312"/>
          </a:xfrm>
          <a:prstGeom prst="rect">
            <a:avLst/>
          </a:prstGeom>
        </p:spPr>
        <p:txBody>
          <a:bodyPr wrap="square">
            <a:spAutoFit/>
          </a:bodyPr>
          <a:lstStyle/>
          <a:p>
            <a:pPr algn="just"/>
            <a:r>
              <a:rPr lang="tr-TR" dirty="0" smtClean="0">
                <a:latin typeface="+mn-lt"/>
              </a:rPr>
              <a:t>Literatür taramasını yapmak için farklı stratejiler bulunsa da en etkin yöntem </a:t>
            </a:r>
            <a:r>
              <a:rPr lang="tr-TR" b="1" dirty="0" smtClean="0">
                <a:latin typeface="+mn-lt"/>
              </a:rPr>
              <a:t>Google</a:t>
            </a:r>
            <a:r>
              <a:rPr lang="tr-TR" dirty="0" smtClean="0">
                <a:latin typeface="+mn-lt"/>
              </a:rPr>
              <a:t> taramasıdır. (Değerlendiricilerde aynı yöntemi kullanır). Tarama yaparken;</a:t>
            </a:r>
          </a:p>
          <a:p>
            <a:pPr algn="just"/>
            <a:endParaRPr lang="tr-TR" dirty="0" smtClean="0">
              <a:latin typeface="+mn-lt"/>
            </a:endParaRPr>
          </a:p>
          <a:p>
            <a:pPr marL="285750" indent="-285750" algn="just">
              <a:buFont typeface="Arial" panose="020B0604020202020204" pitchFamily="34" charset="0"/>
              <a:buChar char="•"/>
            </a:pPr>
            <a:r>
              <a:rPr lang="tr-TR" dirty="0" smtClean="0">
                <a:latin typeface="+mn-lt"/>
              </a:rPr>
              <a:t>Eğer başlığınız belli ise, başlığınız tamamını yazarak Google'da aratın. Aramayı hem </a:t>
            </a:r>
            <a:r>
              <a:rPr lang="tr-TR" dirty="0" err="1" smtClean="0">
                <a:latin typeface="+mn-lt"/>
              </a:rPr>
              <a:t>türkçe</a:t>
            </a:r>
            <a:r>
              <a:rPr lang="tr-TR" dirty="0" smtClean="0">
                <a:latin typeface="+mn-lt"/>
              </a:rPr>
              <a:t> hem </a:t>
            </a:r>
            <a:r>
              <a:rPr lang="tr-TR" dirty="0" err="1" smtClean="0">
                <a:latin typeface="+mn-lt"/>
              </a:rPr>
              <a:t>ingilizce</a:t>
            </a:r>
            <a:r>
              <a:rPr lang="tr-TR" dirty="0" smtClean="0">
                <a:latin typeface="+mn-lt"/>
              </a:rPr>
              <a:t> yapın.</a:t>
            </a:r>
          </a:p>
          <a:p>
            <a:pPr marL="285750" indent="-285750" algn="just">
              <a:buFont typeface="Arial" panose="020B0604020202020204" pitchFamily="34" charset="0"/>
              <a:buChar char="•"/>
            </a:pPr>
            <a:endParaRPr lang="tr-TR" dirty="0"/>
          </a:p>
          <a:p>
            <a:pPr marL="285750" indent="-285750" algn="just">
              <a:buFont typeface="Arial" panose="020B0604020202020204" pitchFamily="34" charset="0"/>
              <a:buChar char="•"/>
            </a:pPr>
            <a:r>
              <a:rPr lang="tr-TR" dirty="0" smtClean="0"/>
              <a:t>Daha sonra, </a:t>
            </a:r>
            <a:r>
              <a:rPr lang="tr-TR" dirty="0" smtClean="0">
                <a:latin typeface="+mn-lt"/>
              </a:rPr>
              <a:t>araştırma konusuna ilişkin  </a:t>
            </a:r>
            <a:r>
              <a:rPr lang="tr-TR" b="1" dirty="0" smtClean="0">
                <a:latin typeface="+mn-lt"/>
              </a:rPr>
              <a:t>anahtar sözcükleri </a:t>
            </a:r>
            <a:r>
              <a:rPr lang="tr-TR" dirty="0" smtClean="0">
                <a:latin typeface="+mn-lt"/>
              </a:rPr>
              <a:t>virgüllerle ayırarak olan </a:t>
            </a:r>
            <a:r>
              <a:rPr lang="tr-TR" dirty="0" err="1" smtClean="0">
                <a:latin typeface="+mn-lt"/>
              </a:rPr>
              <a:t>google</a:t>
            </a:r>
            <a:r>
              <a:rPr lang="tr-TR" dirty="0" smtClean="0">
                <a:latin typeface="+mn-lt"/>
              </a:rPr>
              <a:t> yazın. Taramayı hem </a:t>
            </a:r>
            <a:r>
              <a:rPr lang="tr-TR" dirty="0" err="1" smtClean="0">
                <a:latin typeface="+mn-lt"/>
              </a:rPr>
              <a:t>ingilizce</a:t>
            </a:r>
            <a:r>
              <a:rPr lang="tr-TR" dirty="0" smtClean="0">
                <a:latin typeface="+mn-lt"/>
              </a:rPr>
              <a:t> hem </a:t>
            </a:r>
            <a:r>
              <a:rPr lang="tr-TR" dirty="0" err="1" smtClean="0">
                <a:latin typeface="+mn-lt"/>
              </a:rPr>
              <a:t>türkçe</a:t>
            </a:r>
            <a:r>
              <a:rPr lang="tr-TR" dirty="0" smtClean="0">
                <a:latin typeface="+mn-lt"/>
              </a:rPr>
              <a:t> yapın.</a:t>
            </a:r>
          </a:p>
          <a:p>
            <a:pPr marL="285750" indent="-285750" algn="just">
              <a:buFont typeface="Arial" panose="020B0604020202020204" pitchFamily="34" charset="0"/>
              <a:buChar char="•"/>
            </a:pPr>
            <a:endParaRPr lang="tr-TR" dirty="0"/>
          </a:p>
          <a:p>
            <a:pPr marL="285750" indent="-285750" algn="just">
              <a:buFont typeface="Arial" panose="020B0604020202020204" pitchFamily="34" charset="0"/>
              <a:buChar char="•"/>
            </a:pPr>
            <a:r>
              <a:rPr lang="tr-TR" dirty="0" smtClean="0"/>
              <a:t>Öncelikle yeni çalışmalarla başlayıp geriye doğru gidin.</a:t>
            </a:r>
          </a:p>
          <a:p>
            <a:pPr marL="285750" indent="-285750" algn="just">
              <a:buFont typeface="Arial" panose="020B0604020202020204" pitchFamily="34" charset="0"/>
              <a:buChar char="•"/>
            </a:pPr>
            <a:endParaRPr lang="tr-TR" dirty="0" smtClean="0"/>
          </a:p>
          <a:p>
            <a:pPr marL="285750" indent="-285750" algn="just">
              <a:buFont typeface="Arial" panose="020B0604020202020204" pitchFamily="34" charset="0"/>
              <a:buChar char="•"/>
            </a:pPr>
            <a:r>
              <a:rPr lang="tr-TR" dirty="0" smtClean="0"/>
              <a:t>Konu ile ilgili makalelerin önce özet kısmını okuyun. </a:t>
            </a:r>
          </a:p>
          <a:p>
            <a:pPr marL="285750" indent="-285750" algn="just">
              <a:buFont typeface="Arial" panose="020B0604020202020204" pitchFamily="34" charset="0"/>
              <a:buChar char="•"/>
            </a:pPr>
            <a:endParaRPr lang="tr-TR" dirty="0"/>
          </a:p>
          <a:p>
            <a:pPr marL="285750" indent="-285750" algn="just">
              <a:buFont typeface="Arial" panose="020B0604020202020204" pitchFamily="34" charset="0"/>
              <a:buChar char="•"/>
            </a:pPr>
            <a:r>
              <a:rPr lang="tr-TR" dirty="0" smtClean="0"/>
              <a:t>Eğer konu ile ilgili ise birincil kaynağa ulaşın, yöntem ile sonuç kısımlarını okuyarak not alın.</a:t>
            </a:r>
          </a:p>
          <a:p>
            <a:pPr marL="285750" indent="-285750" algn="just">
              <a:buFont typeface="Arial" panose="020B0604020202020204" pitchFamily="34" charset="0"/>
              <a:buChar char="•"/>
            </a:pPr>
            <a:endParaRPr lang="tr-TR" dirty="0"/>
          </a:p>
          <a:p>
            <a:pPr marL="285750" indent="-285750" algn="just">
              <a:buFont typeface="Arial" panose="020B0604020202020204" pitchFamily="34" charset="0"/>
              <a:buChar char="•"/>
            </a:pPr>
            <a:r>
              <a:rPr lang="tr-TR" dirty="0" smtClean="0"/>
              <a:t>Kaynağı projeye yazacaksanız, referans vermeyi unutmayın. </a:t>
            </a:r>
          </a:p>
          <a:p>
            <a:pPr marL="285750" indent="-285750" algn="just">
              <a:buFont typeface="Arial" panose="020B0604020202020204" pitchFamily="34" charset="0"/>
              <a:buChar char="•"/>
            </a:pPr>
            <a:endParaRPr lang="tr-TR" dirty="0"/>
          </a:p>
          <a:p>
            <a:pPr marL="285750" indent="-285750" algn="just">
              <a:buFont typeface="Arial" panose="020B0604020202020204" pitchFamily="34" charset="0"/>
              <a:buChar char="•"/>
            </a:pPr>
            <a:r>
              <a:rPr lang="tr-TR" dirty="0" smtClean="0"/>
              <a:t>Kullandığınız her referansı, kaynakçaya (Ek2) mutlaka yazılması gerektiğini unutmayın</a:t>
            </a:r>
            <a:r>
              <a:rPr lang="tr-TR" b="1" dirty="0" smtClean="0"/>
              <a:t>!!!!!</a:t>
            </a:r>
          </a:p>
        </p:txBody>
      </p:sp>
      <p:sp>
        <p:nvSpPr>
          <p:cNvPr id="4" name="Dikdörtgen 3"/>
          <p:cNvSpPr/>
          <p:nvPr/>
        </p:nvSpPr>
        <p:spPr>
          <a:xfrm>
            <a:off x="251520" y="116634"/>
            <a:ext cx="4050532" cy="461665"/>
          </a:xfrm>
          <a:prstGeom prst="rect">
            <a:avLst/>
          </a:prstGeom>
        </p:spPr>
        <p:txBody>
          <a:bodyPr wrap="none">
            <a:spAutoFit/>
          </a:bodyPr>
          <a:lstStyle/>
          <a:p>
            <a:r>
              <a:rPr lang="tr-TR" sz="2400" b="1" dirty="0" smtClean="0"/>
              <a:t>Literatür taraması nasıl yapılır</a:t>
            </a:r>
            <a:r>
              <a:rPr lang="tr-TR" b="1" dirty="0" smtClean="0"/>
              <a:t>;</a:t>
            </a:r>
            <a:endParaRPr lang="tr-TR" dirty="0"/>
          </a:p>
        </p:txBody>
      </p:sp>
    </p:spTree>
    <p:extLst>
      <p:ext uri="{BB962C8B-B14F-4D97-AF65-F5344CB8AC3E}">
        <p14:creationId xmlns:p14="http://schemas.microsoft.com/office/powerpoint/2010/main" val="2444314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2060850"/>
            <a:ext cx="8928992" cy="4238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etin kutusu 1"/>
          <p:cNvSpPr txBox="1"/>
          <p:nvPr/>
        </p:nvSpPr>
        <p:spPr>
          <a:xfrm>
            <a:off x="89754" y="620690"/>
            <a:ext cx="8826647" cy="1200329"/>
          </a:xfrm>
          <a:prstGeom prst="rect">
            <a:avLst/>
          </a:prstGeom>
          <a:noFill/>
        </p:spPr>
        <p:txBody>
          <a:bodyPr wrap="none" rtlCol="0">
            <a:spAutoFit/>
          </a:bodyPr>
          <a:lstStyle/>
          <a:p>
            <a:r>
              <a:rPr lang="tr-TR" dirty="0" err="1" smtClean="0"/>
              <a:t>Litaratür</a:t>
            </a:r>
            <a:r>
              <a:rPr lang="tr-TR" dirty="0" smtClean="0"/>
              <a:t> taraması sırasında yapılması gereken ikinci önemli tarama </a:t>
            </a:r>
            <a:r>
              <a:rPr lang="tr-TR" b="1" dirty="0" smtClean="0"/>
              <a:t>TÜBİTAK veri tabanıdır</a:t>
            </a:r>
            <a:r>
              <a:rPr lang="tr-TR" dirty="0" smtClean="0"/>
              <a:t>.</a:t>
            </a:r>
          </a:p>
          <a:p>
            <a:endParaRPr lang="tr-TR" dirty="0" smtClean="0"/>
          </a:p>
          <a:p>
            <a:pPr marL="285750" indent="-285750">
              <a:buFont typeface="Arial" panose="020B0604020202020204" pitchFamily="34" charset="0"/>
              <a:buChar char="•"/>
            </a:pPr>
            <a:r>
              <a:rPr lang="tr-TR" dirty="0" smtClean="0">
                <a:hlinkClick r:id="rId3"/>
              </a:rPr>
              <a:t>www.cabim.ulakbim.gov.tr</a:t>
            </a:r>
            <a:r>
              <a:rPr lang="tr-TR" dirty="0" smtClean="0"/>
              <a:t>  adresinde bulunan sayfada </a:t>
            </a:r>
            <a:r>
              <a:rPr lang="tr-TR" dirty="0" err="1" smtClean="0"/>
              <a:t>tubitak</a:t>
            </a:r>
            <a:r>
              <a:rPr lang="tr-TR" dirty="0" smtClean="0"/>
              <a:t> tabanlı proje </a:t>
            </a:r>
            <a:r>
              <a:rPr lang="tr-TR" dirty="0" err="1" smtClean="0"/>
              <a:t>veritabanına</a:t>
            </a:r>
            <a:r>
              <a:rPr lang="tr-TR" dirty="0" smtClean="0"/>
              <a:t> </a:t>
            </a:r>
          </a:p>
          <a:p>
            <a:r>
              <a:rPr lang="tr-TR" dirty="0" smtClean="0"/>
              <a:t>ulaşabilirsiniz</a:t>
            </a:r>
            <a:endParaRPr lang="tr-TR" dirty="0"/>
          </a:p>
        </p:txBody>
      </p:sp>
      <p:sp>
        <p:nvSpPr>
          <p:cNvPr id="4" name="Dikdörtgen 3"/>
          <p:cNvSpPr/>
          <p:nvPr/>
        </p:nvSpPr>
        <p:spPr>
          <a:xfrm>
            <a:off x="107504" y="116633"/>
            <a:ext cx="4050532" cy="461665"/>
          </a:xfrm>
          <a:prstGeom prst="rect">
            <a:avLst/>
          </a:prstGeom>
        </p:spPr>
        <p:txBody>
          <a:bodyPr wrap="none">
            <a:spAutoFit/>
          </a:bodyPr>
          <a:lstStyle/>
          <a:p>
            <a:r>
              <a:rPr lang="tr-TR" sz="2400" b="1" dirty="0" smtClean="0"/>
              <a:t>Literatür taraması nasıl yapılır</a:t>
            </a:r>
            <a:r>
              <a:rPr lang="tr-TR" b="1" dirty="0" smtClean="0"/>
              <a:t>;</a:t>
            </a:r>
            <a:endParaRPr lang="tr-TR" dirty="0"/>
          </a:p>
        </p:txBody>
      </p:sp>
    </p:spTree>
    <p:extLst>
      <p:ext uri="{BB962C8B-B14F-4D97-AF65-F5344CB8AC3E}">
        <p14:creationId xmlns:p14="http://schemas.microsoft.com/office/powerpoint/2010/main" val="3878754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116634"/>
            <a:ext cx="4320480" cy="3287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7" y="3284984"/>
            <a:ext cx="5784473"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Düz Ok Bağlayıcısı 5"/>
          <p:cNvCxnSpPr/>
          <p:nvPr/>
        </p:nvCxnSpPr>
        <p:spPr>
          <a:xfrm flipH="1" flipV="1">
            <a:off x="5328084" y="5805288"/>
            <a:ext cx="792088" cy="43204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Metin kutusu 6"/>
          <p:cNvSpPr txBox="1"/>
          <p:nvPr/>
        </p:nvSpPr>
        <p:spPr>
          <a:xfrm>
            <a:off x="5338333" y="6202180"/>
            <a:ext cx="3717749" cy="646331"/>
          </a:xfrm>
          <a:prstGeom prst="rect">
            <a:avLst/>
          </a:prstGeom>
          <a:noFill/>
        </p:spPr>
        <p:txBody>
          <a:bodyPr wrap="none" rtlCol="0">
            <a:spAutoFit/>
          </a:bodyPr>
          <a:lstStyle/>
          <a:p>
            <a:r>
              <a:rPr lang="tr-TR" dirty="0" err="1" smtClean="0"/>
              <a:t>Tubitak</a:t>
            </a:r>
            <a:r>
              <a:rPr lang="tr-TR" dirty="0" smtClean="0"/>
              <a:t> projelerini tıklayarak kırmızıya</a:t>
            </a:r>
          </a:p>
          <a:p>
            <a:r>
              <a:rPr lang="tr-TR" dirty="0" smtClean="0"/>
              <a:t> dönmesini sağlayın</a:t>
            </a:r>
            <a:endParaRPr lang="tr-TR" dirty="0"/>
          </a:p>
        </p:txBody>
      </p:sp>
      <p:sp>
        <p:nvSpPr>
          <p:cNvPr id="8" name="Metin kutusu 7"/>
          <p:cNvSpPr txBox="1"/>
          <p:nvPr/>
        </p:nvSpPr>
        <p:spPr>
          <a:xfrm>
            <a:off x="4499994" y="404665"/>
            <a:ext cx="4644007" cy="2308324"/>
          </a:xfrm>
          <a:prstGeom prst="rect">
            <a:avLst/>
          </a:prstGeom>
          <a:noFill/>
        </p:spPr>
        <p:txBody>
          <a:bodyPr wrap="square" rtlCol="0">
            <a:spAutoFit/>
          </a:bodyPr>
          <a:lstStyle/>
          <a:p>
            <a:pPr marL="285750" indent="-285750">
              <a:buFont typeface="Arial" panose="020B0604020202020204" pitchFamily="34" charset="0"/>
              <a:buChar char="•"/>
            </a:pPr>
            <a:r>
              <a:rPr lang="tr-TR" dirty="0" smtClean="0"/>
              <a:t>Burada hem </a:t>
            </a:r>
            <a:r>
              <a:rPr lang="tr-TR" dirty="0" err="1" smtClean="0"/>
              <a:t>türkiyedeki</a:t>
            </a:r>
            <a:r>
              <a:rPr lang="tr-TR" dirty="0" smtClean="0"/>
              <a:t> </a:t>
            </a:r>
            <a:r>
              <a:rPr lang="tr-TR" dirty="0" err="1" smtClean="0"/>
              <a:t>degilerde</a:t>
            </a:r>
            <a:r>
              <a:rPr lang="tr-TR" dirty="0" smtClean="0"/>
              <a:t> yapılan </a:t>
            </a:r>
          </a:p>
          <a:p>
            <a:r>
              <a:rPr lang="tr-TR" dirty="0" smtClean="0"/>
              <a:t>      yayınlara hem de projelere ulaşmak</a:t>
            </a:r>
          </a:p>
          <a:p>
            <a:r>
              <a:rPr lang="tr-TR" dirty="0" smtClean="0"/>
              <a:t>      mümkündür</a:t>
            </a:r>
          </a:p>
          <a:p>
            <a:endParaRPr lang="tr-TR" dirty="0"/>
          </a:p>
          <a:p>
            <a:pPr marL="285750" indent="-285750">
              <a:buFont typeface="Arial" panose="020B0604020202020204" pitchFamily="34" charset="0"/>
              <a:buChar char="•"/>
            </a:pPr>
            <a:r>
              <a:rPr lang="tr-TR" dirty="0" smtClean="0"/>
              <a:t>Bu tarama sonucunda benzer konuda çalışan insanlara ulaşarak projede yer almalarını isteyebilir, böylece uzman ekiplerle çalışma imkanı bulabilirsiniz.</a:t>
            </a:r>
            <a:endParaRPr lang="tr-TR" dirty="0"/>
          </a:p>
        </p:txBody>
      </p:sp>
    </p:spTree>
    <p:extLst>
      <p:ext uri="{BB962C8B-B14F-4D97-AF65-F5344CB8AC3E}">
        <p14:creationId xmlns:p14="http://schemas.microsoft.com/office/powerpoint/2010/main" val="747270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ata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594142"/>
            <a:ext cx="2000672" cy="2000673"/>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2483769" y="576253"/>
            <a:ext cx="6336704" cy="5355312"/>
          </a:xfrm>
          <a:prstGeom prst="rect">
            <a:avLst/>
          </a:prstGeom>
          <a:noFill/>
        </p:spPr>
        <p:txBody>
          <a:bodyPr wrap="square" rtlCol="0">
            <a:spAutoFit/>
          </a:bodyPr>
          <a:lstStyle/>
          <a:p>
            <a:pPr algn="just"/>
            <a:r>
              <a:rPr lang="tr-TR" dirty="0" smtClean="0"/>
              <a:t>Birçok projede İngilizce yeterliliğinden dolayı, literatür detaylı taranmamakta sadece Türkçe kaynaklarla sınırlı literatür taraması yapılmaktadır. </a:t>
            </a:r>
          </a:p>
          <a:p>
            <a:pPr algn="just"/>
            <a:endParaRPr lang="tr-TR" dirty="0"/>
          </a:p>
          <a:p>
            <a:pPr algn="just"/>
            <a:r>
              <a:rPr lang="tr-TR" u="sng" dirty="0" smtClean="0"/>
              <a:t>Bu durum projelerin desteklenmemesinin en önemli sebepleri arasındadır. </a:t>
            </a:r>
            <a:r>
              <a:rPr lang="tr-TR" dirty="0" smtClean="0"/>
              <a:t>Proje konusu ile ilgili çalışmalar genelde yurt dışında yapılmakta ve çoğunlukla benzer konular çalışılmış ve sonuçlandırılmış  olmaktadır.</a:t>
            </a:r>
          </a:p>
          <a:p>
            <a:pPr algn="just"/>
            <a:endParaRPr lang="tr-TR" dirty="0"/>
          </a:p>
          <a:p>
            <a:pPr algn="just"/>
            <a:r>
              <a:rPr lang="tr-TR" dirty="0" smtClean="0"/>
              <a:t>Bu durum projenin özgün değerini etkilediğinden projenizin desteklenmemesine sebep olmaktadır.</a:t>
            </a:r>
          </a:p>
          <a:p>
            <a:pPr algn="just"/>
            <a:endParaRPr lang="tr-TR" dirty="0"/>
          </a:p>
          <a:p>
            <a:pPr algn="just"/>
            <a:r>
              <a:rPr lang="tr-TR" dirty="0" smtClean="0"/>
              <a:t>Değerlendiricilerin  sizin projenizi bırakmak için literatürü altüst ettiğini unutmayınız. Bu nedenle literatür taramasının çok iyi yapılması ve sizin araştırma konunuza yakın makalelerdeki bulguları ile sizin projenizin farkını net olarak ortaya koymalısınız.</a:t>
            </a:r>
          </a:p>
          <a:p>
            <a:pPr algn="just"/>
            <a:endParaRPr lang="tr-TR" dirty="0"/>
          </a:p>
          <a:p>
            <a:pPr algn="just"/>
            <a:r>
              <a:rPr lang="tr-TR" dirty="0" smtClean="0"/>
              <a:t>Bazı projelerde çok temel makalelere atıfta bulunulmaması çok eleştiri almaktadır.</a:t>
            </a:r>
            <a:endParaRPr lang="tr-TR" dirty="0"/>
          </a:p>
        </p:txBody>
      </p:sp>
    </p:spTree>
    <p:extLst>
      <p:ext uri="{BB962C8B-B14F-4D97-AF65-F5344CB8AC3E}">
        <p14:creationId xmlns:p14="http://schemas.microsoft.com/office/powerpoint/2010/main" val="3899480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3" y="260648"/>
            <a:ext cx="4095865" cy="523220"/>
          </a:xfrm>
          <a:prstGeom prst="rect">
            <a:avLst/>
          </a:prstGeom>
          <a:noFill/>
        </p:spPr>
        <p:txBody>
          <a:bodyPr wrap="none" rtlCol="0">
            <a:spAutoFit/>
          </a:bodyPr>
          <a:lstStyle/>
          <a:p>
            <a:r>
              <a:rPr lang="tr-TR" sz="2800" b="1" dirty="0" smtClean="0"/>
              <a:t>Literatür özeti nasıl yazılır;</a:t>
            </a:r>
            <a:endParaRPr lang="tr-TR" sz="2800" b="1" dirty="0"/>
          </a:p>
        </p:txBody>
      </p:sp>
      <p:sp>
        <p:nvSpPr>
          <p:cNvPr id="3" name="Metin kutusu 2"/>
          <p:cNvSpPr txBox="1"/>
          <p:nvPr/>
        </p:nvSpPr>
        <p:spPr>
          <a:xfrm>
            <a:off x="214174" y="1043445"/>
            <a:ext cx="8678307" cy="4985980"/>
          </a:xfrm>
          <a:prstGeom prst="rect">
            <a:avLst/>
          </a:prstGeom>
          <a:noFill/>
        </p:spPr>
        <p:txBody>
          <a:bodyPr wrap="square" rtlCol="0">
            <a:spAutoFit/>
          </a:bodyPr>
          <a:lstStyle/>
          <a:p>
            <a:pPr marL="285750" indent="-285750" algn="just">
              <a:buFont typeface="Arial" panose="020B0604020202020204" pitchFamily="34" charset="0"/>
              <a:buChar char="•"/>
            </a:pPr>
            <a:r>
              <a:rPr lang="tr-TR" dirty="0" smtClean="0"/>
              <a:t>Literatür özeti için öncelikle projede bahsetmeniz gereken başlıkları belirleyin ve bu başlıklar üzerinden makale taramalarınızı yapın.</a:t>
            </a:r>
          </a:p>
          <a:p>
            <a:endParaRPr lang="tr-TR" dirty="0" smtClean="0"/>
          </a:p>
          <a:p>
            <a:r>
              <a:rPr lang="tr-TR" sz="2000" dirty="0" smtClean="0"/>
              <a:t>Örnek;</a:t>
            </a:r>
          </a:p>
          <a:p>
            <a:endParaRPr lang="tr-TR" sz="2000" dirty="0" smtClean="0"/>
          </a:p>
          <a:p>
            <a:pPr lvl="0"/>
            <a:r>
              <a:rPr lang="tr-TR" sz="1400" b="1" dirty="0" smtClean="0"/>
              <a:t>1.Geminiviridae </a:t>
            </a:r>
            <a:r>
              <a:rPr lang="tr-TR" sz="1400" b="1" dirty="0"/>
              <a:t>familyası virüslerinin Biyolojik Özellikleri</a:t>
            </a:r>
            <a:r>
              <a:rPr lang="tr-TR" sz="1400" b="1" dirty="0" smtClean="0"/>
              <a:t>;</a:t>
            </a:r>
          </a:p>
          <a:p>
            <a:pPr lvl="0"/>
            <a:endParaRPr lang="tr-TR" sz="1400" b="1" dirty="0"/>
          </a:p>
          <a:p>
            <a:r>
              <a:rPr lang="tr-TR" sz="1400" b="1" dirty="0" smtClean="0"/>
              <a:t>2. Şeker </a:t>
            </a:r>
            <a:r>
              <a:rPr lang="tr-TR" sz="1400" b="1" dirty="0"/>
              <a:t>pancarının Türkiye ve önerilen projenin uygulanması için önemi; </a:t>
            </a:r>
            <a:endParaRPr lang="en-US" sz="1400" dirty="0"/>
          </a:p>
          <a:p>
            <a:pPr lvl="0"/>
            <a:endParaRPr lang="tr-TR" sz="1400" dirty="0" smtClean="0"/>
          </a:p>
          <a:p>
            <a:r>
              <a:rPr lang="tr-TR" sz="1400" b="1" dirty="0" smtClean="0"/>
              <a:t>3. Dünyada </a:t>
            </a:r>
            <a:r>
              <a:rPr lang="tr-TR" sz="1400" b="1" dirty="0"/>
              <a:t>ve Ülkemizde Şeker Pancarındaki </a:t>
            </a:r>
            <a:r>
              <a:rPr lang="tr-TR" sz="1400" b="1" dirty="0" err="1" smtClean="0"/>
              <a:t>Curtovirüs</a:t>
            </a:r>
            <a:r>
              <a:rPr lang="tr-TR" sz="1400" b="1" dirty="0" smtClean="0"/>
              <a:t> </a:t>
            </a:r>
            <a:r>
              <a:rPr lang="tr-TR" sz="1400" b="1" dirty="0"/>
              <a:t>Yayılışı Ve Yarattığı Ekonomik </a:t>
            </a:r>
            <a:r>
              <a:rPr lang="tr-TR" sz="1400" b="1" dirty="0" smtClean="0"/>
              <a:t>Zarar</a:t>
            </a:r>
          </a:p>
          <a:p>
            <a:endParaRPr lang="tr-TR" sz="1400" b="1" dirty="0"/>
          </a:p>
          <a:p>
            <a:pPr lvl="0"/>
            <a:r>
              <a:rPr lang="tr-TR" sz="1400" b="1" dirty="0" smtClean="0"/>
              <a:t>4.</a:t>
            </a:r>
            <a:r>
              <a:rPr lang="tr-TR" sz="1400" b="1" dirty="0"/>
              <a:t> </a:t>
            </a:r>
            <a:r>
              <a:rPr lang="tr-TR" sz="1400" b="1" dirty="0" err="1"/>
              <a:t>Crispr</a:t>
            </a:r>
            <a:r>
              <a:rPr lang="tr-TR" sz="1400" b="1" dirty="0"/>
              <a:t>/Cas9 Nedir ve Nasıl Çalışır?</a:t>
            </a:r>
            <a:endParaRPr lang="en-US" sz="1400" dirty="0"/>
          </a:p>
          <a:p>
            <a:endParaRPr lang="en-US" sz="1400" dirty="0"/>
          </a:p>
          <a:p>
            <a:r>
              <a:rPr lang="tr-TR" sz="1400" b="1" dirty="0" smtClean="0"/>
              <a:t>5.Crispr/Cas9 </a:t>
            </a:r>
            <a:r>
              <a:rPr lang="tr-TR" sz="1400" b="1" dirty="0"/>
              <a:t>Sisteminin </a:t>
            </a:r>
            <a:r>
              <a:rPr lang="tr-TR" sz="1400" b="1" dirty="0" smtClean="0"/>
              <a:t>DNA virüslerine karşı </a:t>
            </a:r>
            <a:r>
              <a:rPr lang="tr-TR" sz="1400" b="1" dirty="0" err="1" smtClean="0"/>
              <a:t>immün</a:t>
            </a:r>
            <a:r>
              <a:rPr lang="tr-TR" sz="1400" b="1" dirty="0" smtClean="0"/>
              <a:t> sistemde kullanılması</a:t>
            </a:r>
            <a:endParaRPr lang="en-US" sz="1400" dirty="0"/>
          </a:p>
          <a:p>
            <a:pPr lvl="0"/>
            <a:endParaRPr lang="tr-TR" sz="1200" dirty="0" smtClean="0"/>
          </a:p>
          <a:p>
            <a:pPr lvl="0"/>
            <a:endParaRPr lang="tr-TR" sz="1200" dirty="0"/>
          </a:p>
          <a:p>
            <a:pPr marL="171450" lvl="0" indent="-171450" algn="just">
              <a:buFont typeface="Arial" panose="020B0604020202020204" pitchFamily="34" charset="0"/>
              <a:buChar char="•"/>
            </a:pPr>
            <a:r>
              <a:rPr lang="tr-TR" dirty="0" smtClean="0"/>
              <a:t>Literatür özetinde belirli başlıkları doldururken, çalışmalar/makaleler sonuçları ile birlikte özetlenmeli, sizin projenin bu çalışmalardan tam olarak farkı ortaya konulmalıdır. Bu sayede projenin özgün değerine vurgu yapmış olursunuz.</a:t>
            </a:r>
          </a:p>
          <a:p>
            <a:pPr lvl="0" algn="just"/>
            <a:endParaRPr lang="en-US" sz="2000" dirty="0"/>
          </a:p>
        </p:txBody>
      </p:sp>
    </p:spTree>
    <p:extLst>
      <p:ext uri="{BB962C8B-B14F-4D97-AF65-F5344CB8AC3E}">
        <p14:creationId xmlns:p14="http://schemas.microsoft.com/office/powerpoint/2010/main" val="1497800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683568" y="332656"/>
            <a:ext cx="8136904" cy="5632311"/>
          </a:xfrm>
          <a:prstGeom prst="rect">
            <a:avLst/>
          </a:prstGeom>
          <a:noFill/>
        </p:spPr>
        <p:txBody>
          <a:bodyPr wrap="square" rtlCol="0">
            <a:spAutoFit/>
          </a:bodyPr>
          <a:lstStyle/>
          <a:p>
            <a:pPr algn="ctr"/>
            <a:r>
              <a:rPr lang="tr-TR" sz="4000" dirty="0" smtClean="0"/>
              <a:t>Lütfen 10 Dakika içerisinde proje başlığı ve anahtar kelimeleri Google dan (Türkçe ve İngilizce)tarayınız.</a:t>
            </a:r>
          </a:p>
          <a:p>
            <a:pPr algn="ctr"/>
            <a:endParaRPr lang="tr-TR" sz="4000" dirty="0"/>
          </a:p>
          <a:p>
            <a:pPr algn="ctr"/>
            <a:r>
              <a:rPr lang="tr-TR" sz="4000" dirty="0" smtClean="0"/>
              <a:t>Konuya çok yakın makaleleri inceleyerek, referansları not alınız.</a:t>
            </a:r>
          </a:p>
          <a:p>
            <a:pPr algn="ctr"/>
            <a:endParaRPr lang="tr-TR" sz="4000" dirty="0" smtClean="0"/>
          </a:p>
          <a:p>
            <a:pPr algn="ctr"/>
            <a:r>
              <a:rPr lang="tr-TR" sz="4000" dirty="0" smtClean="0"/>
              <a:t>Ayrıca detaylı literatür taraması yapacağınız başlıkları belirleyiniz.</a:t>
            </a:r>
          </a:p>
        </p:txBody>
      </p:sp>
    </p:spTree>
    <p:extLst>
      <p:ext uri="{BB962C8B-B14F-4D97-AF65-F5344CB8AC3E}">
        <p14:creationId xmlns:p14="http://schemas.microsoft.com/office/powerpoint/2010/main" val="1084358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23529" y="332656"/>
            <a:ext cx="8126007" cy="4154984"/>
          </a:xfrm>
          <a:prstGeom prst="rect">
            <a:avLst/>
          </a:prstGeom>
          <a:noFill/>
        </p:spPr>
        <p:txBody>
          <a:bodyPr wrap="none" rtlCol="0">
            <a:spAutoFit/>
          </a:bodyPr>
          <a:lstStyle/>
          <a:p>
            <a:r>
              <a:rPr lang="tr-TR" sz="2400" b="1" dirty="0">
                <a:solidFill>
                  <a:prstClr val="black"/>
                </a:solidFill>
              </a:rPr>
              <a:t>İyi proje fikri;</a:t>
            </a:r>
          </a:p>
          <a:p>
            <a:endParaRPr lang="tr-TR" sz="2400" b="1" dirty="0">
              <a:solidFill>
                <a:prstClr val="black"/>
              </a:solidFill>
            </a:endParaRPr>
          </a:p>
          <a:p>
            <a:pPr marL="285750" indent="-285750">
              <a:buFont typeface="Arial" panose="020B0604020202020204" pitchFamily="34" charset="0"/>
              <a:buChar char="•"/>
            </a:pPr>
            <a:r>
              <a:rPr lang="tr-TR" b="1" dirty="0">
                <a:solidFill>
                  <a:prstClr val="black"/>
                </a:solidFill>
              </a:rPr>
              <a:t>Net bir soruna net bir çözüm getirmeli </a:t>
            </a:r>
            <a:r>
              <a:rPr lang="tr-TR" dirty="0">
                <a:solidFill>
                  <a:prstClr val="black"/>
                </a:solidFill>
              </a:rPr>
              <a:t>(sorun ne)</a:t>
            </a:r>
          </a:p>
          <a:p>
            <a:pPr marL="285750" indent="-285750">
              <a:buFont typeface="Arial" panose="020B0604020202020204" pitchFamily="34" charset="0"/>
              <a:buChar char="•"/>
            </a:pPr>
            <a:endParaRPr lang="tr-TR" b="1" u="sng" dirty="0">
              <a:solidFill>
                <a:prstClr val="black"/>
              </a:solidFill>
            </a:endParaRPr>
          </a:p>
          <a:p>
            <a:pPr marL="285750" indent="-285750">
              <a:buFont typeface="Arial" panose="020B0604020202020204" pitchFamily="34" charset="0"/>
              <a:buChar char="•"/>
            </a:pPr>
            <a:r>
              <a:rPr lang="tr-TR" b="1" u="sng" dirty="0">
                <a:solidFill>
                  <a:prstClr val="black"/>
                </a:solidFill>
              </a:rPr>
              <a:t>Özgünlük ve </a:t>
            </a:r>
            <a:r>
              <a:rPr lang="tr-TR" b="1" u="sng" dirty="0" err="1">
                <a:solidFill>
                  <a:prstClr val="black"/>
                </a:solidFill>
              </a:rPr>
              <a:t>İnovasyon</a:t>
            </a:r>
            <a:r>
              <a:rPr lang="tr-TR" b="1" u="sng" dirty="0">
                <a:solidFill>
                  <a:prstClr val="black"/>
                </a:solidFill>
              </a:rPr>
              <a:t> Düzeyi yüksek olmalı </a:t>
            </a:r>
            <a:r>
              <a:rPr lang="tr-TR" dirty="0">
                <a:solidFill>
                  <a:prstClr val="black"/>
                </a:solidFill>
              </a:rPr>
              <a:t>(dik çıkar merdiven)</a:t>
            </a:r>
          </a:p>
          <a:p>
            <a:pPr marL="285750" indent="-285750">
              <a:buFont typeface="Arial" panose="020B0604020202020204" pitchFamily="34" charset="0"/>
              <a:buChar char="•"/>
            </a:pPr>
            <a:endParaRPr lang="tr-TR" dirty="0">
              <a:solidFill>
                <a:prstClr val="black"/>
              </a:solidFill>
            </a:endParaRPr>
          </a:p>
          <a:p>
            <a:pPr marL="285750" indent="-285750">
              <a:buFont typeface="Arial" panose="020B0604020202020204" pitchFamily="34" charset="0"/>
              <a:buChar char="•"/>
            </a:pPr>
            <a:endParaRPr lang="tr-TR" dirty="0">
              <a:solidFill>
                <a:prstClr val="black"/>
              </a:solidFill>
            </a:endParaRPr>
          </a:p>
          <a:p>
            <a:pPr marL="285750" indent="-285750">
              <a:buFont typeface="Arial" panose="020B0604020202020204" pitchFamily="34" charset="0"/>
              <a:buChar char="•"/>
            </a:pPr>
            <a:r>
              <a:rPr lang="tr-TR" b="1" u="sng" dirty="0">
                <a:solidFill>
                  <a:prstClr val="black"/>
                </a:solidFill>
              </a:rPr>
              <a:t>Yapılabilirliği yüksek olmalı </a:t>
            </a:r>
            <a:r>
              <a:rPr lang="tr-TR" dirty="0">
                <a:solidFill>
                  <a:prstClr val="black"/>
                </a:solidFill>
              </a:rPr>
              <a:t>(tasarım)</a:t>
            </a:r>
          </a:p>
          <a:p>
            <a:pPr marL="285750" indent="-285750">
              <a:buFont typeface="Arial" panose="020B0604020202020204" pitchFamily="34" charset="0"/>
              <a:buChar char="•"/>
            </a:pPr>
            <a:endParaRPr lang="tr-TR" dirty="0">
              <a:solidFill>
                <a:prstClr val="black"/>
              </a:solidFill>
            </a:endParaRPr>
          </a:p>
          <a:p>
            <a:pPr marL="285750" indent="-285750">
              <a:buFont typeface="Arial" panose="020B0604020202020204" pitchFamily="34" charset="0"/>
              <a:buChar char="•"/>
            </a:pPr>
            <a:endParaRPr lang="en-US" dirty="0">
              <a:solidFill>
                <a:prstClr val="black"/>
              </a:solidFill>
            </a:endParaRPr>
          </a:p>
          <a:p>
            <a:pPr marL="285750" indent="-285750">
              <a:buFont typeface="Arial" panose="020B0604020202020204" pitchFamily="34" charset="0"/>
              <a:buChar char="•"/>
            </a:pPr>
            <a:r>
              <a:rPr lang="tr-TR" dirty="0">
                <a:solidFill>
                  <a:prstClr val="black"/>
                </a:solidFill>
              </a:rPr>
              <a:t> </a:t>
            </a:r>
            <a:r>
              <a:rPr lang="tr-TR" b="1" u="sng" dirty="0">
                <a:solidFill>
                  <a:prstClr val="black"/>
                </a:solidFill>
              </a:rPr>
              <a:t>Yaygın etkisi yüksek olmalı; </a:t>
            </a:r>
            <a:r>
              <a:rPr lang="tr-TR" dirty="0">
                <a:solidFill>
                  <a:prstClr val="black"/>
                </a:solidFill>
              </a:rPr>
              <a:t>elde edilen ürün bir soruna çözüm getirmeli ve başka</a:t>
            </a:r>
          </a:p>
          <a:p>
            <a:r>
              <a:rPr lang="tr-TR" dirty="0">
                <a:solidFill>
                  <a:prstClr val="black"/>
                </a:solidFill>
              </a:rPr>
              <a:t>       sektörler içinde kullanılabilir olmalı</a:t>
            </a:r>
            <a:endParaRPr lang="tr-TR" u="sng" dirty="0">
              <a:solidFill>
                <a:prstClr val="black"/>
              </a:solidFill>
            </a:endParaRPr>
          </a:p>
          <a:p>
            <a:endParaRPr lang="tr-TR" dirty="0">
              <a:solidFill>
                <a:prstClr val="black"/>
              </a:solidFill>
            </a:endParaRPr>
          </a:p>
          <a:p>
            <a:endParaRPr lang="tr-TR" dirty="0">
              <a:solidFill>
                <a:prstClr val="black"/>
              </a:solidFill>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7" y="4005064"/>
            <a:ext cx="3095625"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631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9512" y="260649"/>
            <a:ext cx="4392488" cy="492443"/>
          </a:xfrm>
          <a:prstGeom prst="rect">
            <a:avLst/>
          </a:prstGeom>
        </p:spPr>
        <p:txBody>
          <a:bodyPr vert="horz" wrap="square" lIns="0" tIns="0" rIns="0" bIns="0" rtlCol="0">
            <a:spAutoFit/>
          </a:bodyPr>
          <a:lstStyle/>
          <a:p>
            <a:pPr marL="11397"/>
            <a:r>
              <a:rPr sz="3200" b="1" spc="-4" dirty="0" err="1" smtClean="0">
                <a:solidFill>
                  <a:srgbClr val="000000"/>
                </a:solidFill>
              </a:rPr>
              <a:t>Proje</a:t>
            </a:r>
            <a:r>
              <a:rPr sz="3200" b="1" spc="-85" dirty="0" smtClean="0">
                <a:solidFill>
                  <a:srgbClr val="000000"/>
                </a:solidFill>
              </a:rPr>
              <a:t> </a:t>
            </a:r>
            <a:r>
              <a:rPr lang="tr-TR" sz="3200" b="1" dirty="0" smtClean="0">
                <a:solidFill>
                  <a:srgbClr val="000000"/>
                </a:solidFill>
              </a:rPr>
              <a:t>değerlendirilmesi</a:t>
            </a:r>
            <a:endParaRPr sz="3200" b="1" dirty="0"/>
          </a:p>
        </p:txBody>
      </p:sp>
      <p:sp>
        <p:nvSpPr>
          <p:cNvPr id="6" name="object 6"/>
          <p:cNvSpPr txBox="1"/>
          <p:nvPr/>
        </p:nvSpPr>
        <p:spPr>
          <a:xfrm>
            <a:off x="4926" y="980728"/>
            <a:ext cx="5354026" cy="4424288"/>
          </a:xfrm>
          <a:prstGeom prst="rect">
            <a:avLst/>
          </a:prstGeom>
        </p:spPr>
        <p:txBody>
          <a:bodyPr vert="horz" wrap="square" lIns="0" tIns="0" rIns="0" bIns="0" rtlCol="0">
            <a:spAutoFit/>
          </a:bodyPr>
          <a:lstStyle/>
          <a:p>
            <a:pPr marL="1021020" indent="-342900">
              <a:buFont typeface="Wingdings" panose="05000000000000000000" pitchFamily="2" charset="2"/>
              <a:buChar char="q"/>
            </a:pPr>
            <a:r>
              <a:rPr lang="tr-TR" sz="2500" spc="-4" dirty="0" smtClean="0">
                <a:solidFill>
                  <a:prstClr val="black"/>
                </a:solidFill>
                <a:cs typeface="Calibri"/>
              </a:rPr>
              <a:t>Özgünlük</a:t>
            </a:r>
            <a:endParaRPr sz="2500" dirty="0">
              <a:solidFill>
                <a:prstClr val="black"/>
              </a:solidFill>
              <a:cs typeface="Calibri"/>
            </a:endParaRPr>
          </a:p>
          <a:p>
            <a:pPr marL="1021020" indent="-342900">
              <a:spcBef>
                <a:spcPts val="2100"/>
              </a:spcBef>
              <a:buFont typeface="Wingdings" panose="05000000000000000000" pitchFamily="2" charset="2"/>
              <a:buChar char="q"/>
            </a:pPr>
            <a:r>
              <a:rPr lang="tr-TR" sz="2500" spc="-4" dirty="0">
                <a:solidFill>
                  <a:prstClr val="black"/>
                </a:solidFill>
                <a:cs typeface="Calibri"/>
              </a:rPr>
              <a:t>Yöntem</a:t>
            </a:r>
          </a:p>
          <a:p>
            <a:pPr marL="1021020" indent="-342900">
              <a:spcBef>
                <a:spcPts val="2100"/>
              </a:spcBef>
              <a:buFont typeface="Wingdings" panose="05000000000000000000" pitchFamily="2" charset="2"/>
              <a:buChar char="q"/>
            </a:pPr>
            <a:r>
              <a:rPr lang="tr-TR" sz="2500" spc="-4" dirty="0">
                <a:solidFill>
                  <a:prstClr val="black"/>
                </a:solidFill>
                <a:cs typeface="Calibri"/>
              </a:rPr>
              <a:t>Proje yönetimi</a:t>
            </a:r>
          </a:p>
          <a:p>
            <a:pPr marL="1021020" indent="-342900">
              <a:buFont typeface="Arial" panose="020B0604020202020204" pitchFamily="34" charset="0"/>
              <a:buChar char="•"/>
            </a:pPr>
            <a:r>
              <a:rPr lang="tr-TR" sz="2500" dirty="0">
                <a:solidFill>
                  <a:prstClr val="black"/>
                </a:solidFill>
                <a:cs typeface="Calibri"/>
              </a:rPr>
              <a:t>Ekip ve ekipman yeterliliği</a:t>
            </a:r>
          </a:p>
          <a:p>
            <a:pPr marL="1021020" indent="-342900">
              <a:buFont typeface="Arial" panose="020B0604020202020204" pitchFamily="34" charset="0"/>
              <a:buChar char="•"/>
            </a:pPr>
            <a:r>
              <a:rPr lang="tr-TR" sz="2500" dirty="0">
                <a:solidFill>
                  <a:prstClr val="black"/>
                </a:solidFill>
                <a:cs typeface="Calibri"/>
              </a:rPr>
              <a:t>İş-zaman çizelgesi</a:t>
            </a:r>
          </a:p>
          <a:p>
            <a:pPr marL="1021020" indent="-342900">
              <a:buFont typeface="Arial" panose="020B0604020202020204" pitchFamily="34" charset="0"/>
              <a:buChar char="•"/>
            </a:pPr>
            <a:r>
              <a:rPr lang="tr-TR" sz="2500" dirty="0">
                <a:solidFill>
                  <a:prstClr val="black"/>
                </a:solidFill>
                <a:cs typeface="Calibri"/>
              </a:rPr>
              <a:t>Risk Yönetimi</a:t>
            </a:r>
          </a:p>
          <a:p>
            <a:pPr marL="1021020" indent="-342900">
              <a:spcBef>
                <a:spcPts val="2100"/>
              </a:spcBef>
              <a:buFont typeface="Wingdings" panose="05000000000000000000" pitchFamily="2" charset="2"/>
              <a:buChar char="q"/>
            </a:pPr>
            <a:r>
              <a:rPr lang="tr-TR" sz="2500" spc="-157" dirty="0">
                <a:solidFill>
                  <a:prstClr val="black"/>
                </a:solidFill>
                <a:cs typeface="Calibri"/>
              </a:rPr>
              <a:t>Yaygın Etki</a:t>
            </a:r>
            <a:endParaRPr sz="2500" dirty="0">
              <a:solidFill>
                <a:prstClr val="black"/>
              </a:solidFill>
              <a:cs typeface="Calibri"/>
            </a:endParaRPr>
          </a:p>
          <a:p>
            <a:pPr>
              <a:spcBef>
                <a:spcPts val="40"/>
              </a:spcBef>
            </a:pPr>
            <a:endParaRPr lang="tr-TR" sz="2000" dirty="0">
              <a:solidFill>
                <a:prstClr val="black"/>
              </a:solidFill>
              <a:latin typeface="Times New Roman"/>
              <a:cs typeface="Times New Roman"/>
            </a:endParaRPr>
          </a:p>
          <a:p>
            <a:pPr>
              <a:spcBef>
                <a:spcPts val="40"/>
              </a:spcBef>
            </a:pPr>
            <a:endParaRPr lang="tr-TR" sz="2000" dirty="0">
              <a:solidFill>
                <a:prstClr val="black"/>
              </a:solidFill>
              <a:latin typeface="Times New Roman"/>
              <a:cs typeface="Times New Roman"/>
            </a:endParaRPr>
          </a:p>
          <a:p>
            <a:pPr>
              <a:spcBef>
                <a:spcPts val="40"/>
              </a:spcBef>
            </a:pPr>
            <a:endParaRPr sz="2000" dirty="0">
              <a:solidFill>
                <a:prstClr val="black"/>
              </a:solidFill>
              <a:latin typeface="Times New Roman"/>
              <a:cs typeface="Times New Roman"/>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7193" y="4509120"/>
            <a:ext cx="1764417" cy="234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yapılabilirlik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357" y="893976"/>
            <a:ext cx="3067608" cy="306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568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u="sng" dirty="0" smtClean="0"/>
              <a:t>Özgünlük ve İnovasyon Düzeyi</a:t>
            </a:r>
            <a:endParaRPr lang="tr-TR" u="sng"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4" y="1772818"/>
            <a:ext cx="2859087"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50726" y="5229202"/>
            <a:ext cx="8640960" cy="1384995"/>
          </a:xfrm>
          <a:prstGeom prst="rect">
            <a:avLst/>
          </a:prstGeom>
        </p:spPr>
        <p:txBody>
          <a:bodyPr wrap="square">
            <a:spAutoFit/>
          </a:bodyPr>
          <a:lstStyle/>
          <a:p>
            <a:pPr algn="ctr"/>
            <a:r>
              <a:rPr lang="tr-TR" sz="2800" dirty="0">
                <a:solidFill>
                  <a:prstClr val="black"/>
                </a:solidFill>
              </a:rPr>
              <a:t>Önerilen projenin; teknoloji, metot,ürün veya kuram açısından bilime insanlığa ve dünyaya </a:t>
            </a:r>
            <a:r>
              <a:rPr lang="tr-TR" sz="2800" b="1" u="sng" dirty="0">
                <a:solidFill>
                  <a:prstClr val="black"/>
                </a:solidFill>
              </a:rPr>
              <a:t>yeni bir katkı </a:t>
            </a:r>
            <a:r>
              <a:rPr lang="tr-TR" sz="2800" dirty="0">
                <a:solidFill>
                  <a:prstClr val="black"/>
                </a:solidFill>
              </a:rPr>
              <a:t>sunmalıdır. </a:t>
            </a:r>
          </a:p>
        </p:txBody>
      </p:sp>
    </p:spTree>
    <p:extLst>
      <p:ext uri="{BB962C8B-B14F-4D97-AF65-F5344CB8AC3E}">
        <p14:creationId xmlns:p14="http://schemas.microsoft.com/office/powerpoint/2010/main" val="1571542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u="sng" dirty="0" smtClean="0"/>
              <a:t>Özgünlük ve İnovasyon Düzeyi</a:t>
            </a:r>
            <a:endParaRPr lang="tr-TR" u="sng" dirty="0"/>
          </a:p>
        </p:txBody>
      </p:sp>
      <p:sp>
        <p:nvSpPr>
          <p:cNvPr id="3" name="Dikdörtgen 2"/>
          <p:cNvSpPr/>
          <p:nvPr/>
        </p:nvSpPr>
        <p:spPr>
          <a:xfrm>
            <a:off x="291960" y="1196752"/>
            <a:ext cx="8712968" cy="5262979"/>
          </a:xfrm>
          <a:prstGeom prst="rect">
            <a:avLst/>
          </a:prstGeom>
        </p:spPr>
        <p:txBody>
          <a:bodyPr wrap="square">
            <a:spAutoFit/>
          </a:bodyPr>
          <a:lstStyle/>
          <a:p>
            <a:pPr marL="285750" indent="-285750" algn="just">
              <a:buFont typeface="Wingdings" panose="05000000000000000000" pitchFamily="2" charset="2"/>
              <a:buChar char="Ø"/>
            </a:pPr>
            <a:r>
              <a:rPr lang="tr-TR" sz="2800" dirty="0" smtClean="0"/>
              <a:t> En     önemli kriterdir. Bu kriter karşılanmadığında proje TÜBİTAK'a ikinci kez sunulamaz</a:t>
            </a:r>
          </a:p>
          <a:p>
            <a:pPr algn="just"/>
            <a:endParaRPr lang="tr-TR" sz="2800" dirty="0" smtClean="0"/>
          </a:p>
          <a:p>
            <a:pPr marL="457200" indent="-457200" algn="just">
              <a:buFont typeface="Wingdings" panose="05000000000000000000" pitchFamily="2" charset="2"/>
              <a:buChar char="Ø"/>
            </a:pPr>
            <a:r>
              <a:rPr lang="tr-TR" sz="2800" dirty="0" smtClean="0"/>
              <a:t> Proje  önerisinde özgün değer net olarak  ortaya konmalı.</a:t>
            </a:r>
          </a:p>
          <a:p>
            <a:pPr marL="457200" indent="-457200" algn="just">
              <a:buFont typeface="Wingdings" panose="05000000000000000000" pitchFamily="2" charset="2"/>
              <a:buChar char="Ø"/>
            </a:pPr>
            <a:endParaRPr lang="tr-TR" sz="2800" dirty="0"/>
          </a:p>
          <a:p>
            <a:pPr marL="457200" indent="-457200" algn="just">
              <a:buFont typeface="Wingdings" panose="05000000000000000000" pitchFamily="2" charset="2"/>
              <a:buChar char="Ø"/>
            </a:pPr>
            <a:r>
              <a:rPr lang="tr-TR" sz="2800" dirty="0" smtClean="0"/>
              <a:t>Çalışmanın özgün değeri ortaya konulurken literatür taramasıyla desteklenmeli</a:t>
            </a:r>
          </a:p>
          <a:p>
            <a:pPr marL="457200" indent="-457200" algn="just">
              <a:buFont typeface="Wingdings" panose="05000000000000000000" pitchFamily="2" charset="2"/>
              <a:buChar char="Ø"/>
            </a:pPr>
            <a:endParaRPr lang="tr-TR" sz="2800" dirty="0"/>
          </a:p>
          <a:p>
            <a:pPr marL="457200" indent="-457200" algn="just">
              <a:buFont typeface="Wingdings" panose="05000000000000000000" pitchFamily="2" charset="2"/>
              <a:buChar char="Ø"/>
            </a:pPr>
            <a:r>
              <a:rPr lang="tr-TR" sz="2800" dirty="0" smtClean="0"/>
              <a:t>Mevcut  çalışmalardan farkı, ulusal ve  uluslararası bilime veya topluma katkısı ortaya  konmalı.</a:t>
            </a:r>
          </a:p>
          <a:p>
            <a:pPr marL="457200" indent="-457200" algn="just">
              <a:buFont typeface="Wingdings" panose="05000000000000000000" pitchFamily="2" charset="2"/>
              <a:buChar char="Ø"/>
            </a:pPr>
            <a:endParaRPr lang="tr-TR" sz="2800" dirty="0"/>
          </a:p>
        </p:txBody>
      </p:sp>
    </p:spTree>
    <p:extLst>
      <p:ext uri="{BB962C8B-B14F-4D97-AF65-F5344CB8AC3E}">
        <p14:creationId xmlns:p14="http://schemas.microsoft.com/office/powerpoint/2010/main" val="1983295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u="sng" dirty="0" smtClean="0"/>
              <a:t>Özgünlük ve İnovasyon Düzeyi</a:t>
            </a:r>
            <a:endParaRPr lang="tr-TR" u="sng" dirty="0"/>
          </a:p>
        </p:txBody>
      </p:sp>
      <p:sp>
        <p:nvSpPr>
          <p:cNvPr id="7" name="object 2"/>
          <p:cNvSpPr txBox="1"/>
          <p:nvPr/>
        </p:nvSpPr>
        <p:spPr>
          <a:xfrm>
            <a:off x="395536" y="1916833"/>
            <a:ext cx="8262620" cy="2149306"/>
          </a:xfrm>
          <a:prstGeom prst="rect">
            <a:avLst/>
          </a:prstGeom>
        </p:spPr>
        <p:txBody>
          <a:bodyPr vert="horz" wrap="square" lIns="0" tIns="0" rIns="0" bIns="0" rtlCol="0">
            <a:spAutoFit/>
          </a:bodyPr>
          <a:lstStyle/>
          <a:p>
            <a:pPr marL="355600" marR="264795" indent="-343535" algn="ctr">
              <a:lnSpc>
                <a:spcPts val="3800"/>
              </a:lnSpc>
            </a:pPr>
            <a:endParaRPr sz="4600" dirty="0">
              <a:solidFill>
                <a:prstClr val="black"/>
              </a:solidFill>
              <a:latin typeface="Times New Roman"/>
              <a:cs typeface="Times New Roman"/>
            </a:endParaRPr>
          </a:p>
          <a:p>
            <a:pPr marL="355600" marR="5080" indent="-343535" algn="ctr"/>
            <a:r>
              <a:rPr sz="3600" spc="-240" dirty="0" err="1" smtClean="0">
                <a:solidFill>
                  <a:prstClr val="black"/>
                </a:solidFill>
                <a:cs typeface="Calibri"/>
              </a:rPr>
              <a:t>Önerilen</a:t>
            </a:r>
            <a:r>
              <a:rPr sz="3600" spc="-240" dirty="0" smtClean="0">
                <a:solidFill>
                  <a:prstClr val="black"/>
                </a:solidFill>
                <a:cs typeface="Calibri"/>
              </a:rPr>
              <a:t> </a:t>
            </a:r>
            <a:r>
              <a:rPr sz="3600" dirty="0">
                <a:solidFill>
                  <a:prstClr val="black"/>
                </a:solidFill>
                <a:cs typeface="Calibri"/>
              </a:rPr>
              <a:t>çalışmanın </a:t>
            </a:r>
            <a:r>
              <a:rPr sz="3600" spc="-5" dirty="0">
                <a:solidFill>
                  <a:prstClr val="black"/>
                </a:solidFill>
                <a:cs typeface="Calibri"/>
              </a:rPr>
              <a:t>Türkiye’de ilk defa </a:t>
            </a:r>
            <a:r>
              <a:rPr sz="3600" dirty="0">
                <a:solidFill>
                  <a:prstClr val="black"/>
                </a:solidFill>
                <a:cs typeface="Calibri"/>
              </a:rPr>
              <a:t>yapılıyor  </a:t>
            </a:r>
            <a:r>
              <a:rPr sz="3600" spc="-5" dirty="0">
                <a:solidFill>
                  <a:prstClr val="black"/>
                </a:solidFill>
                <a:cs typeface="Calibri"/>
              </a:rPr>
              <a:t>olması </a:t>
            </a:r>
            <a:r>
              <a:rPr sz="3600" dirty="0" err="1">
                <a:solidFill>
                  <a:prstClr val="black"/>
                </a:solidFill>
                <a:cs typeface="Calibri"/>
              </a:rPr>
              <a:t>çalışmaya</a:t>
            </a:r>
            <a:r>
              <a:rPr sz="3600" dirty="0">
                <a:solidFill>
                  <a:prstClr val="black"/>
                </a:solidFill>
                <a:cs typeface="Calibri"/>
              </a:rPr>
              <a:t> </a:t>
            </a:r>
            <a:endParaRPr lang="tr-TR" sz="3600" dirty="0" smtClean="0">
              <a:solidFill>
                <a:prstClr val="black"/>
              </a:solidFill>
              <a:cs typeface="Calibri"/>
            </a:endParaRPr>
          </a:p>
          <a:p>
            <a:pPr marL="355600" marR="5080" indent="-343535" algn="ctr"/>
            <a:r>
              <a:rPr sz="3600" b="1" i="1" u="heavy" spc="-5" dirty="0" err="1" smtClean="0">
                <a:solidFill>
                  <a:srgbClr val="FF0000"/>
                </a:solidFill>
                <a:cs typeface="Calibri"/>
              </a:rPr>
              <a:t>özgünlük</a:t>
            </a:r>
            <a:r>
              <a:rPr sz="3600" b="1" i="1" u="heavy" spc="-85" dirty="0" smtClean="0">
                <a:solidFill>
                  <a:srgbClr val="FF0000"/>
                </a:solidFill>
                <a:cs typeface="Calibri"/>
              </a:rPr>
              <a:t> </a:t>
            </a:r>
            <a:r>
              <a:rPr sz="3600" b="1" i="1" u="heavy" dirty="0">
                <a:solidFill>
                  <a:srgbClr val="FF0000"/>
                </a:solidFill>
                <a:cs typeface="Calibri"/>
              </a:rPr>
              <a:t>katmaz</a:t>
            </a:r>
            <a:endParaRPr sz="3600" dirty="0">
              <a:solidFill>
                <a:prstClr val="black"/>
              </a:solidFill>
              <a:cs typeface="Calibri"/>
            </a:endParaRPr>
          </a:p>
        </p:txBody>
      </p:sp>
    </p:spTree>
    <p:extLst>
      <p:ext uri="{BB962C8B-B14F-4D97-AF65-F5344CB8AC3E}">
        <p14:creationId xmlns:p14="http://schemas.microsoft.com/office/powerpoint/2010/main" val="1859936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Özgün değer nasıl yazılır</a:t>
            </a:r>
            <a:endParaRPr lang="tr-TR" dirty="0"/>
          </a:p>
        </p:txBody>
      </p:sp>
      <p:sp>
        <p:nvSpPr>
          <p:cNvPr id="4" name="Dikdörtgen 3"/>
          <p:cNvSpPr/>
          <p:nvPr/>
        </p:nvSpPr>
        <p:spPr>
          <a:xfrm>
            <a:off x="467545" y="1484784"/>
            <a:ext cx="8496944" cy="3785652"/>
          </a:xfrm>
          <a:prstGeom prst="rect">
            <a:avLst/>
          </a:prstGeom>
        </p:spPr>
        <p:txBody>
          <a:bodyPr wrap="square">
            <a:spAutoFit/>
          </a:bodyPr>
          <a:lstStyle/>
          <a:p>
            <a:r>
              <a:rPr lang="tr-TR" sz="2400" dirty="0"/>
              <a:t>Proje önerisinin, özgün değeri (bilimsel kalitesi</a:t>
            </a:r>
            <a:r>
              <a:rPr lang="tr-TR" sz="2400" dirty="0" smtClean="0"/>
              <a:t>);</a:t>
            </a:r>
          </a:p>
          <a:p>
            <a:endParaRPr lang="tr-TR" sz="2400" dirty="0"/>
          </a:p>
          <a:p>
            <a:r>
              <a:rPr lang="tr-TR" sz="2400" dirty="0"/>
              <a:t>• </a:t>
            </a:r>
            <a:r>
              <a:rPr lang="tr-TR" sz="2400" i="1" dirty="0"/>
              <a:t>farklılığı ve yeniliği,</a:t>
            </a:r>
          </a:p>
          <a:p>
            <a:r>
              <a:rPr lang="tr-TR" sz="2400" dirty="0"/>
              <a:t>• </a:t>
            </a:r>
            <a:r>
              <a:rPr lang="tr-TR" sz="2400" i="1" dirty="0"/>
              <a:t>hangi eksikliği nasıl gidereceği</a:t>
            </a:r>
          </a:p>
          <a:p>
            <a:r>
              <a:rPr lang="tr-TR" sz="2400" dirty="0"/>
              <a:t>• </a:t>
            </a:r>
            <a:r>
              <a:rPr lang="tr-TR" sz="2400" i="1" dirty="0"/>
              <a:t>hangi soruna nasıl bir çözüm geliştireceği</a:t>
            </a:r>
          </a:p>
          <a:p>
            <a:r>
              <a:rPr lang="tr-TR" sz="2400" dirty="0"/>
              <a:t>• </a:t>
            </a:r>
            <a:r>
              <a:rPr lang="tr-TR" sz="2400" i="1" dirty="0"/>
              <a:t>ilgili bilim/teknoloji alan(</a:t>
            </a:r>
            <a:r>
              <a:rPr lang="tr-TR" sz="2400" i="1" dirty="0" err="1"/>
              <a:t>lar</a:t>
            </a:r>
            <a:r>
              <a:rPr lang="tr-TR" sz="2400" i="1" dirty="0"/>
              <a:t>)</a:t>
            </a:r>
            <a:r>
              <a:rPr lang="tr-TR" sz="2400" i="1" dirty="0" err="1"/>
              <a:t>ına</a:t>
            </a:r>
            <a:r>
              <a:rPr lang="tr-TR" sz="2400" i="1" dirty="0"/>
              <a:t> metodolojik/kavramsal/kuramsal</a:t>
            </a:r>
          </a:p>
          <a:p>
            <a:r>
              <a:rPr lang="tr-TR" sz="2400" i="1" dirty="0"/>
              <a:t>olarak ne gibi özgün katkılarda bulunacağı vb. ile ölçülür</a:t>
            </a:r>
            <a:r>
              <a:rPr lang="tr-TR" sz="2400" i="1" dirty="0" smtClean="0"/>
              <a:t>….</a:t>
            </a:r>
          </a:p>
          <a:p>
            <a:endParaRPr lang="tr-TR" sz="2400" i="1" dirty="0"/>
          </a:p>
          <a:p>
            <a:r>
              <a:rPr lang="tr-TR" sz="2400" dirty="0"/>
              <a:t>Bu sebeple de özgün değer tüm bu kriterleri açıklar mahiyette</a:t>
            </a:r>
          </a:p>
          <a:p>
            <a:r>
              <a:rPr lang="tr-TR" sz="2400" dirty="0" smtClean="0"/>
              <a:t>Literatüre dayandırılarak yazılmalıdır</a:t>
            </a:r>
            <a:r>
              <a:rPr lang="tr-TR" sz="2400" dirty="0"/>
              <a:t>.</a:t>
            </a:r>
          </a:p>
        </p:txBody>
      </p:sp>
    </p:spTree>
    <p:extLst>
      <p:ext uri="{BB962C8B-B14F-4D97-AF65-F5344CB8AC3E}">
        <p14:creationId xmlns:p14="http://schemas.microsoft.com/office/powerpoint/2010/main" val="30109972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1" y="0"/>
            <a:ext cx="8229600" cy="822191"/>
          </a:xfrm>
        </p:spPr>
        <p:txBody>
          <a:bodyPr/>
          <a:lstStyle/>
          <a:p>
            <a:r>
              <a:rPr lang="tr-TR" dirty="0" smtClean="0"/>
              <a:t>Özgün değer nasıl yazılır-Örnek</a:t>
            </a:r>
            <a:endParaRPr lang="tr-TR" dirty="0"/>
          </a:p>
        </p:txBody>
      </p:sp>
      <p:sp>
        <p:nvSpPr>
          <p:cNvPr id="4" name="Dikdörtgen 3"/>
          <p:cNvSpPr/>
          <p:nvPr/>
        </p:nvSpPr>
        <p:spPr>
          <a:xfrm>
            <a:off x="202931" y="692696"/>
            <a:ext cx="8784976" cy="2492990"/>
          </a:xfrm>
          <a:prstGeom prst="rect">
            <a:avLst/>
          </a:prstGeom>
        </p:spPr>
        <p:txBody>
          <a:bodyPr wrap="square">
            <a:spAutoFit/>
          </a:bodyPr>
          <a:lstStyle/>
          <a:p>
            <a:pPr marL="285750" indent="-285750" algn="just">
              <a:buFont typeface="Arial" panose="020B0604020202020204" pitchFamily="34" charset="0"/>
              <a:buChar char="•"/>
            </a:pPr>
            <a:r>
              <a:rPr lang="tr-TR" sz="1600" dirty="0" smtClean="0"/>
              <a:t>Literatürü yazdıktan sonra özgün değer başlığı atarak bir paragraf açınız. Burada, proje ile (varsa) daha önceki çalışmalarla olan farkı net olarak ortaya konur. Sonraki bir paragrafta proje ile </a:t>
            </a:r>
            <a:r>
              <a:rPr lang="tr-TR" sz="1600" b="1" u="sng" dirty="0" smtClean="0"/>
              <a:t>ilk defa neyin </a:t>
            </a:r>
            <a:r>
              <a:rPr lang="tr-TR" sz="1600" dirty="0" smtClean="0"/>
              <a:t>oluşturulacağı vurgulanır.</a:t>
            </a:r>
          </a:p>
          <a:p>
            <a:pPr marL="285750" indent="-285750" algn="just">
              <a:buFont typeface="Arial" panose="020B0604020202020204" pitchFamily="34" charset="0"/>
              <a:buChar char="•"/>
            </a:pPr>
            <a:endParaRPr lang="tr-TR" sz="1600" dirty="0" smtClean="0"/>
          </a:p>
          <a:p>
            <a:pPr marL="285750" indent="-285750" algn="just">
              <a:buFont typeface="Arial" panose="020B0604020202020204" pitchFamily="34" charset="0"/>
              <a:buChar char="•"/>
            </a:pPr>
            <a:r>
              <a:rPr lang="tr-TR" sz="1600" dirty="0" smtClean="0"/>
              <a:t>Bu paragraftan sonraki başka bir paragrafta, elde edilecek sonuçların başka nerelerde kullanılabileceğini ve yaygın etkisini birkaç cümle ile belirtiniz. </a:t>
            </a:r>
          </a:p>
          <a:p>
            <a:pPr marL="285750" indent="-285750" algn="just">
              <a:buFont typeface="Arial" panose="020B0604020202020204" pitchFamily="34" charset="0"/>
              <a:buChar char="•"/>
            </a:pPr>
            <a:endParaRPr lang="tr-TR" sz="1600" dirty="0" smtClean="0"/>
          </a:p>
          <a:p>
            <a:pPr marL="285750" indent="-285750" algn="just">
              <a:buFont typeface="Arial" panose="020B0604020202020204" pitchFamily="34" charset="0"/>
              <a:buChar char="•"/>
            </a:pPr>
            <a:r>
              <a:rPr lang="tr-TR" sz="1600" dirty="0" smtClean="0"/>
              <a:t>Dikkat çekmek için bazı noktaların koyu ve altı çizgili yazılması uygun olur.</a:t>
            </a:r>
            <a:endParaRPr lang="tr-TR" sz="1600" dirty="0"/>
          </a:p>
          <a:p>
            <a:pPr algn="just"/>
            <a:endParaRPr lang="tr-TR" sz="1400" dirty="0" smtClean="0">
              <a:solidFill>
                <a:srgbClr val="FF0000"/>
              </a:solidFill>
            </a:endParaRPr>
          </a:p>
          <a:p>
            <a:pPr algn="just"/>
            <a:r>
              <a:rPr lang="tr-TR" sz="1400" dirty="0" smtClean="0"/>
              <a:t> </a:t>
            </a:r>
          </a:p>
        </p:txBody>
      </p:sp>
      <p:sp>
        <p:nvSpPr>
          <p:cNvPr id="3" name="Dikdörtgen 2"/>
          <p:cNvSpPr/>
          <p:nvPr/>
        </p:nvSpPr>
        <p:spPr>
          <a:xfrm>
            <a:off x="202931" y="2873548"/>
            <a:ext cx="6240297" cy="3847207"/>
          </a:xfrm>
          <a:prstGeom prst="rect">
            <a:avLst/>
          </a:prstGeom>
        </p:spPr>
        <p:txBody>
          <a:bodyPr wrap="square">
            <a:spAutoFit/>
          </a:bodyPr>
          <a:lstStyle/>
          <a:p>
            <a:pPr lvl="0" algn="just"/>
            <a:r>
              <a:rPr lang="tr-TR" sz="1400" b="1" dirty="0">
                <a:solidFill>
                  <a:prstClr val="black"/>
                </a:solidFill>
              </a:rPr>
              <a:t>Özgün değer;</a:t>
            </a:r>
          </a:p>
          <a:p>
            <a:pPr lvl="0" algn="just"/>
            <a:r>
              <a:rPr lang="tr-TR" sz="1200" dirty="0">
                <a:solidFill>
                  <a:srgbClr val="FF0000"/>
                </a:solidFill>
              </a:rPr>
              <a:t>Literatür özetinde belirtildiği üzere, </a:t>
            </a:r>
            <a:r>
              <a:rPr lang="tr-TR" sz="1200" dirty="0">
                <a:solidFill>
                  <a:prstClr val="black"/>
                </a:solidFill>
              </a:rPr>
              <a:t>2015 yılında yayınlanan üç makalede tütün ve </a:t>
            </a:r>
            <a:r>
              <a:rPr lang="tr-TR" sz="1200" dirty="0" err="1">
                <a:solidFill>
                  <a:prstClr val="black"/>
                </a:solidFill>
              </a:rPr>
              <a:t>arabidopsis</a:t>
            </a:r>
            <a:r>
              <a:rPr lang="tr-TR" sz="1200" dirty="0">
                <a:solidFill>
                  <a:prstClr val="black"/>
                </a:solidFill>
              </a:rPr>
              <a:t> bitkilerine virüs </a:t>
            </a:r>
            <a:r>
              <a:rPr lang="tr-TR" sz="1200" dirty="0" err="1">
                <a:solidFill>
                  <a:prstClr val="black"/>
                </a:solidFill>
              </a:rPr>
              <a:t>DNAsının</a:t>
            </a:r>
            <a:r>
              <a:rPr lang="tr-TR" sz="1200" dirty="0">
                <a:solidFill>
                  <a:prstClr val="black"/>
                </a:solidFill>
              </a:rPr>
              <a:t> REP ve kılıf proteinlerine özgü dizayn edilmiş </a:t>
            </a:r>
            <a:r>
              <a:rPr lang="tr-TR" sz="1200" dirty="0" err="1">
                <a:solidFill>
                  <a:prstClr val="black"/>
                </a:solidFill>
              </a:rPr>
              <a:t>sigRNA</a:t>
            </a:r>
            <a:r>
              <a:rPr lang="tr-TR" sz="1200" dirty="0">
                <a:solidFill>
                  <a:prstClr val="black"/>
                </a:solidFill>
              </a:rPr>
              <a:t>/</a:t>
            </a:r>
            <a:r>
              <a:rPr lang="tr-TR" sz="1200" dirty="0" err="1">
                <a:solidFill>
                  <a:prstClr val="black"/>
                </a:solidFill>
              </a:rPr>
              <a:t>Cas</a:t>
            </a:r>
            <a:r>
              <a:rPr lang="tr-TR" sz="1200" dirty="0">
                <a:solidFill>
                  <a:prstClr val="black"/>
                </a:solidFill>
              </a:rPr>
              <a:t> sistemi aktarılmıştır. Virüs DNA sının analizi, yerleştirilen sistemin virüs DNA'sını kestiğini ve  mutasyonlar yaratarak virüsün çoğalmasını engellediğini gösterilmiştir (Ali et al 2015, </a:t>
            </a:r>
            <a:r>
              <a:rPr lang="tr-TR" sz="1200" dirty="0" err="1">
                <a:solidFill>
                  <a:prstClr val="black"/>
                </a:solidFill>
              </a:rPr>
              <a:t>Ji</a:t>
            </a:r>
            <a:r>
              <a:rPr lang="tr-TR" sz="1200" dirty="0">
                <a:solidFill>
                  <a:prstClr val="black"/>
                </a:solidFill>
              </a:rPr>
              <a:t> et al 2015, </a:t>
            </a:r>
            <a:r>
              <a:rPr lang="tr-TR" sz="1200" dirty="0" err="1">
                <a:solidFill>
                  <a:prstClr val="black"/>
                </a:solidFill>
              </a:rPr>
              <a:t>Baltes</a:t>
            </a:r>
            <a:r>
              <a:rPr lang="tr-TR" sz="1200" dirty="0">
                <a:solidFill>
                  <a:prstClr val="black"/>
                </a:solidFill>
              </a:rPr>
              <a:t> et al 2015). </a:t>
            </a:r>
            <a:r>
              <a:rPr lang="tr-TR" sz="1200" dirty="0">
                <a:solidFill>
                  <a:srgbClr val="FF0000"/>
                </a:solidFill>
              </a:rPr>
              <a:t>Ancak yapılan bu çalışmalar sadece metodolojik olarak bir yaklaşım sergilemiş olup tarımsal bitkilere uygulama açısından ön bir uygulama niteliği taşımaktadır. </a:t>
            </a:r>
            <a:r>
              <a:rPr lang="tr-TR" sz="1200" dirty="0" err="1">
                <a:solidFill>
                  <a:srgbClr val="FF0000"/>
                </a:solidFill>
              </a:rPr>
              <a:t>sigRNA</a:t>
            </a:r>
            <a:r>
              <a:rPr lang="tr-TR" sz="1200" dirty="0">
                <a:solidFill>
                  <a:srgbClr val="FF0000"/>
                </a:solidFill>
              </a:rPr>
              <a:t>/Cas9 sisteminin gerçek etkinliğinin kontrol edilebilmesi için tarımsal bitkilerde kalıcı olarak aktarılarak virüs </a:t>
            </a:r>
            <a:r>
              <a:rPr lang="tr-TR" sz="1200" dirty="0" err="1">
                <a:solidFill>
                  <a:srgbClr val="FF0000"/>
                </a:solidFill>
              </a:rPr>
              <a:t>inokulasyonları</a:t>
            </a:r>
            <a:r>
              <a:rPr lang="tr-TR" sz="1200" dirty="0">
                <a:solidFill>
                  <a:srgbClr val="FF0000"/>
                </a:solidFill>
              </a:rPr>
              <a:t> ile beraber hastalık oluşumunun birkaç nesil boyunca gözlenmesi gerekmektedir. </a:t>
            </a:r>
          </a:p>
          <a:p>
            <a:pPr lvl="0" algn="just"/>
            <a:endParaRPr lang="tr-TR" sz="1200" dirty="0">
              <a:solidFill>
                <a:prstClr val="black"/>
              </a:solidFill>
            </a:endParaRPr>
          </a:p>
          <a:p>
            <a:pPr lvl="0" algn="just"/>
            <a:r>
              <a:rPr lang="tr-TR" sz="1200" dirty="0">
                <a:solidFill>
                  <a:srgbClr val="FF0000"/>
                </a:solidFill>
              </a:rPr>
              <a:t>Önerilen proje daha önce yayınlanan çalışmalardan farklı olarak; </a:t>
            </a:r>
            <a:r>
              <a:rPr lang="tr-TR" sz="1200" dirty="0">
                <a:solidFill>
                  <a:prstClr val="black"/>
                </a:solidFill>
              </a:rPr>
              <a:t>(Ali et al 2015, </a:t>
            </a:r>
            <a:r>
              <a:rPr lang="tr-TR" sz="1200" dirty="0" err="1">
                <a:solidFill>
                  <a:prstClr val="black"/>
                </a:solidFill>
              </a:rPr>
              <a:t>Ji</a:t>
            </a:r>
            <a:r>
              <a:rPr lang="tr-TR" sz="1200" dirty="0">
                <a:solidFill>
                  <a:prstClr val="black"/>
                </a:solidFill>
              </a:rPr>
              <a:t> et al 2015, </a:t>
            </a:r>
            <a:r>
              <a:rPr lang="tr-TR" sz="1200" dirty="0" err="1">
                <a:solidFill>
                  <a:prstClr val="black"/>
                </a:solidFill>
              </a:rPr>
              <a:t>Baltes</a:t>
            </a:r>
            <a:r>
              <a:rPr lang="tr-TR" sz="1200" dirty="0">
                <a:solidFill>
                  <a:prstClr val="black"/>
                </a:solidFill>
              </a:rPr>
              <a:t> et al 2015)  tek bir </a:t>
            </a:r>
            <a:r>
              <a:rPr lang="tr-TR" sz="1200" dirty="0" err="1">
                <a:solidFill>
                  <a:prstClr val="black"/>
                </a:solidFill>
              </a:rPr>
              <a:t>gRNA</a:t>
            </a:r>
            <a:r>
              <a:rPr lang="tr-TR" sz="1200" dirty="0">
                <a:solidFill>
                  <a:prstClr val="black"/>
                </a:solidFill>
              </a:rPr>
              <a:t> dizaynı ve transformasyonu ile şeker pancarında tüm </a:t>
            </a:r>
            <a:r>
              <a:rPr lang="tr-TR" sz="1200" dirty="0" err="1">
                <a:solidFill>
                  <a:prstClr val="black"/>
                </a:solidFill>
              </a:rPr>
              <a:t>Curtovirus</a:t>
            </a:r>
            <a:r>
              <a:rPr lang="tr-TR" sz="1200" dirty="0">
                <a:solidFill>
                  <a:prstClr val="black"/>
                </a:solidFill>
              </a:rPr>
              <a:t> cinsi virüslerine karşı çoklu-dayanıklılık sisteminin yaratılması hedeflenmiştir. Bu sayede bakterilerin virüslere karşı geliştirdiği </a:t>
            </a:r>
            <a:r>
              <a:rPr lang="tr-TR" sz="1200" dirty="0" err="1">
                <a:solidFill>
                  <a:prstClr val="black"/>
                </a:solidFill>
              </a:rPr>
              <a:t>immün</a:t>
            </a:r>
            <a:r>
              <a:rPr lang="tr-TR" sz="1200" dirty="0">
                <a:solidFill>
                  <a:prstClr val="black"/>
                </a:solidFill>
              </a:rPr>
              <a:t> sistemin </a:t>
            </a:r>
            <a:r>
              <a:rPr lang="tr-TR" sz="1400" b="1" u="sng" dirty="0">
                <a:solidFill>
                  <a:prstClr val="black"/>
                </a:solidFill>
              </a:rPr>
              <a:t>ilk defa tarımsal bir bitkide </a:t>
            </a:r>
            <a:r>
              <a:rPr lang="tr-TR" sz="1200" dirty="0">
                <a:solidFill>
                  <a:prstClr val="black"/>
                </a:solidFill>
              </a:rPr>
              <a:t>uygulanması mümkün olacaktır. </a:t>
            </a:r>
            <a:endParaRPr lang="tr-TR" sz="1200" dirty="0" smtClean="0">
              <a:solidFill>
                <a:prstClr val="black"/>
              </a:solidFill>
            </a:endParaRPr>
          </a:p>
          <a:p>
            <a:pPr lvl="0" algn="just"/>
            <a:r>
              <a:rPr lang="tr-TR" sz="1200" dirty="0" smtClean="0">
                <a:solidFill>
                  <a:prstClr val="black"/>
                </a:solidFill>
              </a:rPr>
              <a:t>Bu </a:t>
            </a:r>
            <a:r>
              <a:rPr lang="tr-TR" sz="1200" dirty="0">
                <a:solidFill>
                  <a:prstClr val="black"/>
                </a:solidFill>
              </a:rPr>
              <a:t>sayede, </a:t>
            </a:r>
            <a:r>
              <a:rPr lang="tr-TR" sz="1200" b="1" dirty="0">
                <a:solidFill>
                  <a:prstClr val="black"/>
                </a:solidFill>
              </a:rPr>
              <a:t>DNA virüslerinden etkilenen diğer tarımsal bitkilerin tek bir transformasyon ile  ani  virüs salgınlarına karşı dayanıklı genotiplerin hızlı bir şekilde geliştirilmesi mümkün olacaktır.</a:t>
            </a:r>
            <a:r>
              <a:rPr lang="tr-TR" sz="1200" dirty="0">
                <a:solidFill>
                  <a:prstClr val="black"/>
                </a:solidFill>
              </a:rPr>
              <a:t> </a:t>
            </a:r>
            <a:r>
              <a:rPr lang="tr-TR" sz="1200" dirty="0">
                <a:solidFill>
                  <a:srgbClr val="FF0000"/>
                </a:solidFill>
              </a:rPr>
              <a:t>Dolayısı ile yapılacak çalışma hem metodolojik </a:t>
            </a:r>
            <a:r>
              <a:rPr lang="tr-TR" sz="1200" dirty="0" err="1">
                <a:solidFill>
                  <a:srgbClr val="FF0000"/>
                </a:solidFill>
              </a:rPr>
              <a:t>hemde</a:t>
            </a:r>
            <a:r>
              <a:rPr lang="tr-TR" sz="1200" dirty="0">
                <a:solidFill>
                  <a:srgbClr val="FF0000"/>
                </a:solidFill>
              </a:rPr>
              <a:t> hedefleri açısından özgün olup bitki virüs hastalıklarına karşı yenilikçi yaratıcı ve gelecek vadeden bir uygulama içermektedir</a:t>
            </a:r>
            <a:r>
              <a:rPr lang="tr-TR" sz="1200" dirty="0">
                <a:solidFill>
                  <a:prstClr val="black"/>
                </a:solidFill>
              </a:rPr>
              <a:t>.</a:t>
            </a:r>
          </a:p>
        </p:txBody>
      </p:sp>
      <p:sp>
        <p:nvSpPr>
          <p:cNvPr id="5" name="Sağ Ayraç 4"/>
          <p:cNvSpPr/>
          <p:nvPr/>
        </p:nvSpPr>
        <p:spPr>
          <a:xfrm>
            <a:off x="6167037" y="3053571"/>
            <a:ext cx="576064"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6" name="Metin kutusu 5"/>
          <p:cNvSpPr txBox="1"/>
          <p:nvPr/>
        </p:nvSpPr>
        <p:spPr>
          <a:xfrm>
            <a:off x="6743101" y="3676382"/>
            <a:ext cx="2230995" cy="338554"/>
          </a:xfrm>
          <a:prstGeom prst="rect">
            <a:avLst/>
          </a:prstGeom>
          <a:noFill/>
        </p:spPr>
        <p:txBody>
          <a:bodyPr wrap="none" rtlCol="0">
            <a:spAutoFit/>
          </a:bodyPr>
          <a:lstStyle/>
          <a:p>
            <a:r>
              <a:rPr lang="tr-TR" sz="1600" dirty="0" smtClean="0"/>
              <a:t>Diğer çalışmalardan farkı</a:t>
            </a:r>
            <a:endParaRPr lang="tr-TR" sz="1600" dirty="0"/>
          </a:p>
        </p:txBody>
      </p:sp>
      <p:sp>
        <p:nvSpPr>
          <p:cNvPr id="7" name="Sağ Ayraç 6"/>
          <p:cNvSpPr/>
          <p:nvPr/>
        </p:nvSpPr>
        <p:spPr>
          <a:xfrm>
            <a:off x="6353944" y="4869160"/>
            <a:ext cx="377316" cy="8640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8" name="Metin kutusu 7"/>
          <p:cNvSpPr txBox="1"/>
          <p:nvPr/>
        </p:nvSpPr>
        <p:spPr>
          <a:xfrm>
            <a:off x="6876256" y="5059923"/>
            <a:ext cx="1236557" cy="338554"/>
          </a:xfrm>
          <a:prstGeom prst="rect">
            <a:avLst/>
          </a:prstGeom>
          <a:noFill/>
        </p:spPr>
        <p:txBody>
          <a:bodyPr wrap="none" rtlCol="0">
            <a:spAutoFit/>
          </a:bodyPr>
          <a:lstStyle/>
          <a:p>
            <a:r>
              <a:rPr lang="tr-TR" sz="1600" dirty="0" smtClean="0"/>
              <a:t>Özgün değer</a:t>
            </a:r>
            <a:endParaRPr lang="tr-TR" sz="1600" dirty="0"/>
          </a:p>
        </p:txBody>
      </p:sp>
      <p:sp>
        <p:nvSpPr>
          <p:cNvPr id="9" name="Sağ Ayraç 8"/>
          <p:cNvSpPr/>
          <p:nvPr/>
        </p:nvSpPr>
        <p:spPr>
          <a:xfrm>
            <a:off x="6353944" y="5733256"/>
            <a:ext cx="377316" cy="8640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0" name="Metin kutusu 9"/>
          <p:cNvSpPr txBox="1"/>
          <p:nvPr/>
        </p:nvSpPr>
        <p:spPr>
          <a:xfrm>
            <a:off x="6965286" y="5924019"/>
            <a:ext cx="1058495" cy="338554"/>
          </a:xfrm>
          <a:prstGeom prst="rect">
            <a:avLst/>
          </a:prstGeom>
          <a:noFill/>
        </p:spPr>
        <p:txBody>
          <a:bodyPr wrap="none" rtlCol="0">
            <a:spAutoFit/>
          </a:bodyPr>
          <a:lstStyle/>
          <a:p>
            <a:r>
              <a:rPr lang="tr-TR" sz="1600" dirty="0" smtClean="0"/>
              <a:t>Yaygın Etki</a:t>
            </a:r>
            <a:endParaRPr lang="tr-TR" sz="1600" dirty="0"/>
          </a:p>
        </p:txBody>
      </p:sp>
    </p:spTree>
    <p:extLst>
      <p:ext uri="{BB962C8B-B14F-4D97-AF65-F5344CB8AC3E}">
        <p14:creationId xmlns:p14="http://schemas.microsoft.com/office/powerpoint/2010/main" val="1646996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3. ARAŞTIRMA SORUSU VEYA HİPOTEZİ İLE AMACI ve HEDEFİ</a:t>
            </a:r>
          </a:p>
        </p:txBody>
      </p:sp>
      <p:sp>
        <p:nvSpPr>
          <p:cNvPr id="3" name="Dikdörtgen 2"/>
          <p:cNvSpPr/>
          <p:nvPr/>
        </p:nvSpPr>
        <p:spPr>
          <a:xfrm>
            <a:off x="483723" y="1484784"/>
            <a:ext cx="8424936" cy="1729704"/>
          </a:xfrm>
          <a:prstGeom prst="rect">
            <a:avLst/>
          </a:prstGeom>
        </p:spPr>
        <p:txBody>
          <a:bodyPr wrap="square">
            <a:spAutoFit/>
          </a:bodyPr>
          <a:lstStyle/>
          <a:p>
            <a:pPr marL="241300" marR="6350" indent="-228600" algn="just">
              <a:lnSpc>
                <a:spcPct val="120000"/>
              </a:lnSpc>
              <a:spcBef>
                <a:spcPts val="100"/>
              </a:spcBef>
              <a:buClr>
                <a:srgbClr val="B80D0E"/>
              </a:buClr>
              <a:buFont typeface="Arial"/>
              <a:buChar char="•"/>
              <a:tabLst>
                <a:tab pos="241300" algn="l"/>
              </a:tabLst>
            </a:pPr>
            <a:r>
              <a:rPr lang="tr-TR" dirty="0">
                <a:solidFill>
                  <a:prstClr val="black"/>
                </a:solidFill>
                <a:latin typeface="Times New Roman"/>
                <a:cs typeface="Times New Roman"/>
              </a:rPr>
              <a:t>AMAÇ, </a:t>
            </a:r>
            <a:r>
              <a:rPr lang="tr-TR" spc="-5" dirty="0">
                <a:solidFill>
                  <a:prstClr val="black"/>
                </a:solidFill>
                <a:latin typeface="Times New Roman"/>
                <a:cs typeface="Times New Roman"/>
              </a:rPr>
              <a:t>projenin ulaşmaya çalıştığı nihai </a:t>
            </a:r>
            <a:r>
              <a:rPr lang="tr-TR" spc="-15" dirty="0">
                <a:solidFill>
                  <a:prstClr val="black"/>
                </a:solidFill>
                <a:latin typeface="Times New Roman"/>
                <a:cs typeface="Times New Roman"/>
              </a:rPr>
              <a:t>sonuçtur. </a:t>
            </a:r>
            <a:r>
              <a:rPr lang="tr-TR" spc="-5" dirty="0">
                <a:solidFill>
                  <a:prstClr val="black"/>
                </a:solidFill>
                <a:latin typeface="Times New Roman"/>
                <a:cs typeface="Times New Roman"/>
              </a:rPr>
              <a:t>“Bu proje neden </a:t>
            </a:r>
            <a:r>
              <a:rPr lang="tr-TR" spc="-15" dirty="0">
                <a:solidFill>
                  <a:prstClr val="black"/>
                </a:solidFill>
                <a:latin typeface="Times New Roman"/>
                <a:cs typeface="Times New Roman"/>
              </a:rPr>
              <a:t>yapılıyor?’’ </a:t>
            </a:r>
            <a:r>
              <a:rPr lang="tr-TR" spc="-5" dirty="0">
                <a:solidFill>
                  <a:prstClr val="black"/>
                </a:solidFill>
                <a:latin typeface="Times New Roman"/>
                <a:cs typeface="Times New Roman"/>
              </a:rPr>
              <a:t>sorusunun  </a:t>
            </a:r>
            <a:r>
              <a:rPr lang="tr-TR" spc="-10" dirty="0">
                <a:solidFill>
                  <a:prstClr val="black"/>
                </a:solidFill>
                <a:latin typeface="Times New Roman"/>
                <a:cs typeface="Times New Roman"/>
              </a:rPr>
              <a:t>cevabıdır.</a:t>
            </a:r>
            <a:endParaRPr lang="tr-TR" dirty="0">
              <a:solidFill>
                <a:prstClr val="black"/>
              </a:solidFill>
              <a:latin typeface="Times New Roman"/>
              <a:cs typeface="Times New Roman"/>
            </a:endParaRPr>
          </a:p>
          <a:p>
            <a:pPr>
              <a:buClr>
                <a:srgbClr val="B80D0E"/>
              </a:buClr>
              <a:buFont typeface="Arial"/>
              <a:buChar char="•"/>
            </a:pPr>
            <a:endParaRPr lang="tr-TR" sz="2000" dirty="0">
              <a:solidFill>
                <a:prstClr val="black"/>
              </a:solidFill>
              <a:latin typeface="Times New Roman"/>
              <a:cs typeface="Times New Roman"/>
            </a:endParaRPr>
          </a:p>
          <a:p>
            <a:pPr marL="241300" marR="5080" indent="-228600" algn="just">
              <a:lnSpc>
                <a:spcPct val="120100"/>
              </a:lnSpc>
              <a:buClr>
                <a:srgbClr val="B80D0E"/>
              </a:buClr>
              <a:buFont typeface="Arial"/>
              <a:buChar char="•"/>
              <a:tabLst>
                <a:tab pos="241300" algn="l"/>
              </a:tabLst>
            </a:pPr>
            <a:r>
              <a:rPr lang="tr-TR" spc="-25" dirty="0" smtClean="0">
                <a:solidFill>
                  <a:prstClr val="black"/>
                </a:solidFill>
                <a:latin typeface="Times New Roman"/>
                <a:cs typeface="Times New Roman"/>
              </a:rPr>
              <a:t>HEDEF</a:t>
            </a:r>
            <a:r>
              <a:rPr lang="tr-TR" spc="-25" dirty="0">
                <a:solidFill>
                  <a:prstClr val="black"/>
                </a:solidFill>
                <a:latin typeface="Times New Roman"/>
                <a:cs typeface="Times New Roman"/>
              </a:rPr>
              <a:t>, </a:t>
            </a:r>
            <a:r>
              <a:rPr lang="tr-TR" spc="-5" dirty="0">
                <a:solidFill>
                  <a:prstClr val="black"/>
                </a:solidFill>
                <a:latin typeface="Times New Roman"/>
                <a:cs typeface="Times New Roman"/>
              </a:rPr>
              <a:t>projenin ulaşmaya çalıştığı </a:t>
            </a:r>
            <a:r>
              <a:rPr lang="tr-TR" spc="-10" dirty="0">
                <a:solidFill>
                  <a:prstClr val="black"/>
                </a:solidFill>
                <a:latin typeface="Times New Roman"/>
                <a:cs typeface="Times New Roman"/>
              </a:rPr>
              <a:t>somut </a:t>
            </a:r>
            <a:r>
              <a:rPr lang="tr-TR" spc="-15" dirty="0">
                <a:solidFill>
                  <a:prstClr val="black"/>
                </a:solidFill>
                <a:latin typeface="Times New Roman"/>
                <a:cs typeface="Times New Roman"/>
              </a:rPr>
              <a:t>amaçlardır. </a:t>
            </a:r>
            <a:r>
              <a:rPr lang="tr-TR" spc="-5" dirty="0" smtClean="0">
                <a:solidFill>
                  <a:prstClr val="black"/>
                </a:solidFill>
                <a:latin typeface="Times New Roman"/>
                <a:cs typeface="Times New Roman"/>
              </a:rPr>
              <a:t>Hedefler, yöntem kısmında temel amaca ulaşmak için yapacağınız işleri ve iş paketlerini içermelidir.</a:t>
            </a:r>
            <a:r>
              <a:rPr lang="tr-TR" spc="-15" dirty="0" smtClean="0">
                <a:solidFill>
                  <a:prstClr val="black"/>
                </a:solidFill>
                <a:latin typeface="Times New Roman"/>
                <a:cs typeface="Times New Roman"/>
              </a:rPr>
              <a:t> </a:t>
            </a:r>
            <a:endParaRPr lang="tr-TR" dirty="0">
              <a:solidFill>
                <a:prstClr val="black"/>
              </a:solidFill>
              <a:latin typeface="Times New Roman"/>
              <a:cs typeface="Times New Roman"/>
            </a:endParaRPr>
          </a:p>
        </p:txBody>
      </p:sp>
      <p:sp>
        <p:nvSpPr>
          <p:cNvPr id="4" name="object 4"/>
          <p:cNvSpPr/>
          <p:nvPr/>
        </p:nvSpPr>
        <p:spPr>
          <a:xfrm>
            <a:off x="4034577" y="5174952"/>
            <a:ext cx="1172528" cy="1563370"/>
          </a:xfrm>
          <a:custGeom>
            <a:avLst/>
            <a:gdLst/>
            <a:ahLst/>
            <a:cxnLst/>
            <a:rect l="l" t="t" r="r" b="b"/>
            <a:pathLst>
              <a:path w="1563370" h="1563370">
                <a:moveTo>
                  <a:pt x="781558" y="0"/>
                </a:moveTo>
                <a:lnTo>
                  <a:pt x="733944" y="1426"/>
                </a:lnTo>
                <a:lnTo>
                  <a:pt x="687085" y="5650"/>
                </a:lnTo>
                <a:lnTo>
                  <a:pt x="641063" y="12590"/>
                </a:lnTo>
                <a:lnTo>
                  <a:pt x="595960" y="22165"/>
                </a:lnTo>
                <a:lnTo>
                  <a:pt x="551856" y="34293"/>
                </a:lnTo>
                <a:lnTo>
                  <a:pt x="508834" y="48892"/>
                </a:lnTo>
                <a:lnTo>
                  <a:pt x="466976" y="65881"/>
                </a:lnTo>
                <a:lnTo>
                  <a:pt x="426363" y="85176"/>
                </a:lnTo>
                <a:lnTo>
                  <a:pt x="387077" y="106698"/>
                </a:lnTo>
                <a:lnTo>
                  <a:pt x="349199" y="130364"/>
                </a:lnTo>
                <a:lnTo>
                  <a:pt x="312812" y="156093"/>
                </a:lnTo>
                <a:lnTo>
                  <a:pt x="277997" y="183802"/>
                </a:lnTo>
                <a:lnTo>
                  <a:pt x="244836" y="213410"/>
                </a:lnTo>
                <a:lnTo>
                  <a:pt x="213410" y="244836"/>
                </a:lnTo>
                <a:lnTo>
                  <a:pt x="183802" y="277997"/>
                </a:lnTo>
                <a:lnTo>
                  <a:pt x="156093" y="312812"/>
                </a:lnTo>
                <a:lnTo>
                  <a:pt x="130364" y="349199"/>
                </a:lnTo>
                <a:lnTo>
                  <a:pt x="106698" y="387077"/>
                </a:lnTo>
                <a:lnTo>
                  <a:pt x="85176" y="426363"/>
                </a:lnTo>
                <a:lnTo>
                  <a:pt x="65881" y="466976"/>
                </a:lnTo>
                <a:lnTo>
                  <a:pt x="48892" y="508834"/>
                </a:lnTo>
                <a:lnTo>
                  <a:pt x="34293" y="551856"/>
                </a:lnTo>
                <a:lnTo>
                  <a:pt x="22165" y="595960"/>
                </a:lnTo>
                <a:lnTo>
                  <a:pt x="12590" y="641063"/>
                </a:lnTo>
                <a:lnTo>
                  <a:pt x="5650" y="687085"/>
                </a:lnTo>
                <a:lnTo>
                  <a:pt x="1426" y="733944"/>
                </a:lnTo>
                <a:lnTo>
                  <a:pt x="0" y="781557"/>
                </a:lnTo>
                <a:lnTo>
                  <a:pt x="1426" y="829171"/>
                </a:lnTo>
                <a:lnTo>
                  <a:pt x="5650" y="876030"/>
                </a:lnTo>
                <a:lnTo>
                  <a:pt x="12590" y="922052"/>
                </a:lnTo>
                <a:lnTo>
                  <a:pt x="22165" y="967155"/>
                </a:lnTo>
                <a:lnTo>
                  <a:pt x="34293" y="1011259"/>
                </a:lnTo>
                <a:lnTo>
                  <a:pt x="48892" y="1054281"/>
                </a:lnTo>
                <a:lnTo>
                  <a:pt x="65881" y="1096139"/>
                </a:lnTo>
                <a:lnTo>
                  <a:pt x="85176" y="1136752"/>
                </a:lnTo>
                <a:lnTo>
                  <a:pt x="106698" y="1176038"/>
                </a:lnTo>
                <a:lnTo>
                  <a:pt x="130364" y="1213916"/>
                </a:lnTo>
                <a:lnTo>
                  <a:pt x="156093" y="1250303"/>
                </a:lnTo>
                <a:lnTo>
                  <a:pt x="183802" y="1285118"/>
                </a:lnTo>
                <a:lnTo>
                  <a:pt x="213410" y="1318279"/>
                </a:lnTo>
                <a:lnTo>
                  <a:pt x="244836" y="1349705"/>
                </a:lnTo>
                <a:lnTo>
                  <a:pt x="277997" y="1379313"/>
                </a:lnTo>
                <a:lnTo>
                  <a:pt x="312812" y="1407022"/>
                </a:lnTo>
                <a:lnTo>
                  <a:pt x="349199" y="1432751"/>
                </a:lnTo>
                <a:lnTo>
                  <a:pt x="387077" y="1456417"/>
                </a:lnTo>
                <a:lnTo>
                  <a:pt x="426363" y="1477939"/>
                </a:lnTo>
                <a:lnTo>
                  <a:pt x="466976" y="1497234"/>
                </a:lnTo>
                <a:lnTo>
                  <a:pt x="508834" y="1514223"/>
                </a:lnTo>
                <a:lnTo>
                  <a:pt x="551856" y="1528822"/>
                </a:lnTo>
                <a:lnTo>
                  <a:pt x="595960" y="1540950"/>
                </a:lnTo>
                <a:lnTo>
                  <a:pt x="641063" y="1550525"/>
                </a:lnTo>
                <a:lnTo>
                  <a:pt x="687085" y="1557465"/>
                </a:lnTo>
                <a:lnTo>
                  <a:pt x="733944" y="1561689"/>
                </a:lnTo>
                <a:lnTo>
                  <a:pt x="781558" y="1563116"/>
                </a:lnTo>
                <a:lnTo>
                  <a:pt x="829171" y="1561689"/>
                </a:lnTo>
                <a:lnTo>
                  <a:pt x="876030" y="1557465"/>
                </a:lnTo>
                <a:lnTo>
                  <a:pt x="922052" y="1550525"/>
                </a:lnTo>
                <a:lnTo>
                  <a:pt x="967155" y="1540950"/>
                </a:lnTo>
                <a:lnTo>
                  <a:pt x="1011259" y="1528822"/>
                </a:lnTo>
                <a:lnTo>
                  <a:pt x="1054281" y="1514223"/>
                </a:lnTo>
                <a:lnTo>
                  <a:pt x="1096139" y="1497234"/>
                </a:lnTo>
                <a:lnTo>
                  <a:pt x="1136752" y="1477939"/>
                </a:lnTo>
                <a:lnTo>
                  <a:pt x="1176038" y="1456417"/>
                </a:lnTo>
                <a:lnTo>
                  <a:pt x="1213916" y="1432751"/>
                </a:lnTo>
                <a:lnTo>
                  <a:pt x="1250303" y="1407022"/>
                </a:lnTo>
                <a:lnTo>
                  <a:pt x="1285118" y="1379313"/>
                </a:lnTo>
                <a:lnTo>
                  <a:pt x="1318279" y="1349705"/>
                </a:lnTo>
                <a:lnTo>
                  <a:pt x="1349705" y="1318279"/>
                </a:lnTo>
                <a:lnTo>
                  <a:pt x="1379313" y="1285118"/>
                </a:lnTo>
                <a:lnTo>
                  <a:pt x="1407022" y="1250303"/>
                </a:lnTo>
                <a:lnTo>
                  <a:pt x="1432751" y="1213916"/>
                </a:lnTo>
                <a:lnTo>
                  <a:pt x="1456417" y="1176038"/>
                </a:lnTo>
                <a:lnTo>
                  <a:pt x="1477939" y="1136752"/>
                </a:lnTo>
                <a:lnTo>
                  <a:pt x="1497234" y="1096139"/>
                </a:lnTo>
                <a:lnTo>
                  <a:pt x="1514223" y="1054281"/>
                </a:lnTo>
                <a:lnTo>
                  <a:pt x="1528822" y="1011259"/>
                </a:lnTo>
                <a:lnTo>
                  <a:pt x="1540950" y="967155"/>
                </a:lnTo>
                <a:lnTo>
                  <a:pt x="1550525" y="922052"/>
                </a:lnTo>
                <a:lnTo>
                  <a:pt x="1557465" y="876030"/>
                </a:lnTo>
                <a:lnTo>
                  <a:pt x="1561689" y="829171"/>
                </a:lnTo>
                <a:lnTo>
                  <a:pt x="1563115" y="781557"/>
                </a:lnTo>
                <a:lnTo>
                  <a:pt x="1561689" y="733944"/>
                </a:lnTo>
                <a:lnTo>
                  <a:pt x="1557465" y="687085"/>
                </a:lnTo>
                <a:lnTo>
                  <a:pt x="1550525" y="641063"/>
                </a:lnTo>
                <a:lnTo>
                  <a:pt x="1540950" y="595960"/>
                </a:lnTo>
                <a:lnTo>
                  <a:pt x="1528822" y="551856"/>
                </a:lnTo>
                <a:lnTo>
                  <a:pt x="1514223" y="508834"/>
                </a:lnTo>
                <a:lnTo>
                  <a:pt x="1497234" y="466976"/>
                </a:lnTo>
                <a:lnTo>
                  <a:pt x="1477939" y="426363"/>
                </a:lnTo>
                <a:lnTo>
                  <a:pt x="1456417" y="387077"/>
                </a:lnTo>
                <a:lnTo>
                  <a:pt x="1432751" y="349199"/>
                </a:lnTo>
                <a:lnTo>
                  <a:pt x="1407022" y="312812"/>
                </a:lnTo>
                <a:lnTo>
                  <a:pt x="1379313" y="277997"/>
                </a:lnTo>
                <a:lnTo>
                  <a:pt x="1349705" y="244836"/>
                </a:lnTo>
                <a:lnTo>
                  <a:pt x="1318279" y="213410"/>
                </a:lnTo>
                <a:lnTo>
                  <a:pt x="1285118" y="183802"/>
                </a:lnTo>
                <a:lnTo>
                  <a:pt x="1250303" y="156093"/>
                </a:lnTo>
                <a:lnTo>
                  <a:pt x="1213916" y="130364"/>
                </a:lnTo>
                <a:lnTo>
                  <a:pt x="1176038" y="106698"/>
                </a:lnTo>
                <a:lnTo>
                  <a:pt x="1136752" y="85176"/>
                </a:lnTo>
                <a:lnTo>
                  <a:pt x="1096139" y="65881"/>
                </a:lnTo>
                <a:lnTo>
                  <a:pt x="1054281" y="48892"/>
                </a:lnTo>
                <a:lnTo>
                  <a:pt x="1011259" y="34293"/>
                </a:lnTo>
                <a:lnTo>
                  <a:pt x="967155" y="22165"/>
                </a:lnTo>
                <a:lnTo>
                  <a:pt x="922052" y="12590"/>
                </a:lnTo>
                <a:lnTo>
                  <a:pt x="876030" y="5650"/>
                </a:lnTo>
                <a:lnTo>
                  <a:pt x="829171" y="1426"/>
                </a:lnTo>
                <a:lnTo>
                  <a:pt x="781558" y="0"/>
                </a:lnTo>
                <a:close/>
              </a:path>
            </a:pathLst>
          </a:custGeom>
          <a:solidFill>
            <a:srgbClr val="B80D0E"/>
          </a:solidFill>
        </p:spPr>
        <p:txBody>
          <a:bodyPr wrap="square" lIns="0" tIns="0" rIns="0" bIns="0" rtlCol="0"/>
          <a:lstStyle/>
          <a:p>
            <a:endParaRPr>
              <a:solidFill>
                <a:prstClr val="black"/>
              </a:solidFill>
            </a:endParaRPr>
          </a:p>
        </p:txBody>
      </p:sp>
      <p:sp>
        <p:nvSpPr>
          <p:cNvPr id="5" name="object 5"/>
          <p:cNvSpPr/>
          <p:nvPr/>
        </p:nvSpPr>
        <p:spPr>
          <a:xfrm>
            <a:off x="4034577" y="5174952"/>
            <a:ext cx="1172528" cy="1563370"/>
          </a:xfrm>
          <a:custGeom>
            <a:avLst/>
            <a:gdLst/>
            <a:ahLst/>
            <a:cxnLst/>
            <a:rect l="l" t="t" r="r" b="b"/>
            <a:pathLst>
              <a:path w="1563370" h="1563370">
                <a:moveTo>
                  <a:pt x="0" y="781557"/>
                </a:moveTo>
                <a:lnTo>
                  <a:pt x="1426" y="733944"/>
                </a:lnTo>
                <a:lnTo>
                  <a:pt x="5650" y="687085"/>
                </a:lnTo>
                <a:lnTo>
                  <a:pt x="12590" y="641063"/>
                </a:lnTo>
                <a:lnTo>
                  <a:pt x="22165" y="595960"/>
                </a:lnTo>
                <a:lnTo>
                  <a:pt x="34293" y="551856"/>
                </a:lnTo>
                <a:lnTo>
                  <a:pt x="48892" y="508834"/>
                </a:lnTo>
                <a:lnTo>
                  <a:pt x="65881" y="466976"/>
                </a:lnTo>
                <a:lnTo>
                  <a:pt x="85176" y="426363"/>
                </a:lnTo>
                <a:lnTo>
                  <a:pt x="106698" y="387077"/>
                </a:lnTo>
                <a:lnTo>
                  <a:pt x="130364" y="349199"/>
                </a:lnTo>
                <a:lnTo>
                  <a:pt x="156093" y="312812"/>
                </a:lnTo>
                <a:lnTo>
                  <a:pt x="183802" y="277997"/>
                </a:lnTo>
                <a:lnTo>
                  <a:pt x="213410" y="244836"/>
                </a:lnTo>
                <a:lnTo>
                  <a:pt x="244836" y="213410"/>
                </a:lnTo>
                <a:lnTo>
                  <a:pt x="277997" y="183802"/>
                </a:lnTo>
                <a:lnTo>
                  <a:pt x="312812" y="156093"/>
                </a:lnTo>
                <a:lnTo>
                  <a:pt x="349199" y="130364"/>
                </a:lnTo>
                <a:lnTo>
                  <a:pt x="387077" y="106698"/>
                </a:lnTo>
                <a:lnTo>
                  <a:pt x="426363" y="85176"/>
                </a:lnTo>
                <a:lnTo>
                  <a:pt x="466976" y="65881"/>
                </a:lnTo>
                <a:lnTo>
                  <a:pt x="508834" y="48892"/>
                </a:lnTo>
                <a:lnTo>
                  <a:pt x="551856" y="34293"/>
                </a:lnTo>
                <a:lnTo>
                  <a:pt x="595960" y="22165"/>
                </a:lnTo>
                <a:lnTo>
                  <a:pt x="641063" y="12590"/>
                </a:lnTo>
                <a:lnTo>
                  <a:pt x="687085" y="5650"/>
                </a:lnTo>
                <a:lnTo>
                  <a:pt x="733944" y="1426"/>
                </a:lnTo>
                <a:lnTo>
                  <a:pt x="781558" y="0"/>
                </a:lnTo>
                <a:lnTo>
                  <a:pt x="829171" y="1426"/>
                </a:lnTo>
                <a:lnTo>
                  <a:pt x="876030" y="5650"/>
                </a:lnTo>
                <a:lnTo>
                  <a:pt x="922052" y="12590"/>
                </a:lnTo>
                <a:lnTo>
                  <a:pt x="967155" y="22165"/>
                </a:lnTo>
                <a:lnTo>
                  <a:pt x="1011259" y="34293"/>
                </a:lnTo>
                <a:lnTo>
                  <a:pt x="1054281" y="48892"/>
                </a:lnTo>
                <a:lnTo>
                  <a:pt x="1096139" y="65881"/>
                </a:lnTo>
                <a:lnTo>
                  <a:pt x="1136752" y="85176"/>
                </a:lnTo>
                <a:lnTo>
                  <a:pt x="1176038" y="106698"/>
                </a:lnTo>
                <a:lnTo>
                  <a:pt x="1213916" y="130364"/>
                </a:lnTo>
                <a:lnTo>
                  <a:pt x="1250303" y="156093"/>
                </a:lnTo>
                <a:lnTo>
                  <a:pt x="1285118" y="183802"/>
                </a:lnTo>
                <a:lnTo>
                  <a:pt x="1318279" y="213410"/>
                </a:lnTo>
                <a:lnTo>
                  <a:pt x="1349705" y="244836"/>
                </a:lnTo>
                <a:lnTo>
                  <a:pt x="1379313" y="277997"/>
                </a:lnTo>
                <a:lnTo>
                  <a:pt x="1407022" y="312812"/>
                </a:lnTo>
                <a:lnTo>
                  <a:pt x="1432751" y="349199"/>
                </a:lnTo>
                <a:lnTo>
                  <a:pt x="1456417" y="387077"/>
                </a:lnTo>
                <a:lnTo>
                  <a:pt x="1477939" y="426363"/>
                </a:lnTo>
                <a:lnTo>
                  <a:pt x="1497234" y="466976"/>
                </a:lnTo>
                <a:lnTo>
                  <a:pt x="1514223" y="508834"/>
                </a:lnTo>
                <a:lnTo>
                  <a:pt x="1528822" y="551856"/>
                </a:lnTo>
                <a:lnTo>
                  <a:pt x="1540950" y="595960"/>
                </a:lnTo>
                <a:lnTo>
                  <a:pt x="1550525" y="641063"/>
                </a:lnTo>
                <a:lnTo>
                  <a:pt x="1557465" y="687085"/>
                </a:lnTo>
                <a:lnTo>
                  <a:pt x="1561689" y="733944"/>
                </a:lnTo>
                <a:lnTo>
                  <a:pt x="1563115" y="781557"/>
                </a:lnTo>
                <a:lnTo>
                  <a:pt x="1561689" y="829171"/>
                </a:lnTo>
                <a:lnTo>
                  <a:pt x="1557465" y="876030"/>
                </a:lnTo>
                <a:lnTo>
                  <a:pt x="1550525" y="922052"/>
                </a:lnTo>
                <a:lnTo>
                  <a:pt x="1540950" y="967155"/>
                </a:lnTo>
                <a:lnTo>
                  <a:pt x="1528822" y="1011259"/>
                </a:lnTo>
                <a:lnTo>
                  <a:pt x="1514223" y="1054281"/>
                </a:lnTo>
                <a:lnTo>
                  <a:pt x="1497234" y="1096139"/>
                </a:lnTo>
                <a:lnTo>
                  <a:pt x="1477939" y="1136752"/>
                </a:lnTo>
                <a:lnTo>
                  <a:pt x="1456417" y="1176038"/>
                </a:lnTo>
                <a:lnTo>
                  <a:pt x="1432751" y="1213916"/>
                </a:lnTo>
                <a:lnTo>
                  <a:pt x="1407022" y="1250303"/>
                </a:lnTo>
                <a:lnTo>
                  <a:pt x="1379313" y="1285118"/>
                </a:lnTo>
                <a:lnTo>
                  <a:pt x="1349705" y="1318279"/>
                </a:lnTo>
                <a:lnTo>
                  <a:pt x="1318279" y="1349705"/>
                </a:lnTo>
                <a:lnTo>
                  <a:pt x="1285118" y="1379313"/>
                </a:lnTo>
                <a:lnTo>
                  <a:pt x="1250303" y="1407022"/>
                </a:lnTo>
                <a:lnTo>
                  <a:pt x="1213916" y="1432751"/>
                </a:lnTo>
                <a:lnTo>
                  <a:pt x="1176038" y="1456417"/>
                </a:lnTo>
                <a:lnTo>
                  <a:pt x="1136752" y="1477939"/>
                </a:lnTo>
                <a:lnTo>
                  <a:pt x="1096139" y="1497234"/>
                </a:lnTo>
                <a:lnTo>
                  <a:pt x="1054281" y="1514223"/>
                </a:lnTo>
                <a:lnTo>
                  <a:pt x="1011259" y="1528822"/>
                </a:lnTo>
                <a:lnTo>
                  <a:pt x="967155" y="1540950"/>
                </a:lnTo>
                <a:lnTo>
                  <a:pt x="922052" y="1550525"/>
                </a:lnTo>
                <a:lnTo>
                  <a:pt x="876030" y="1557465"/>
                </a:lnTo>
                <a:lnTo>
                  <a:pt x="829171" y="1561689"/>
                </a:lnTo>
                <a:lnTo>
                  <a:pt x="781558" y="1563116"/>
                </a:lnTo>
                <a:lnTo>
                  <a:pt x="733944" y="1561689"/>
                </a:lnTo>
                <a:lnTo>
                  <a:pt x="687085" y="1557465"/>
                </a:lnTo>
                <a:lnTo>
                  <a:pt x="641063" y="1550525"/>
                </a:lnTo>
                <a:lnTo>
                  <a:pt x="595960" y="1540950"/>
                </a:lnTo>
                <a:lnTo>
                  <a:pt x="551856" y="1528822"/>
                </a:lnTo>
                <a:lnTo>
                  <a:pt x="508834" y="1514223"/>
                </a:lnTo>
                <a:lnTo>
                  <a:pt x="466976" y="1497234"/>
                </a:lnTo>
                <a:lnTo>
                  <a:pt x="426363" y="1477939"/>
                </a:lnTo>
                <a:lnTo>
                  <a:pt x="387077" y="1456417"/>
                </a:lnTo>
                <a:lnTo>
                  <a:pt x="349199" y="1432751"/>
                </a:lnTo>
                <a:lnTo>
                  <a:pt x="312812" y="1407022"/>
                </a:lnTo>
                <a:lnTo>
                  <a:pt x="277997" y="1379313"/>
                </a:lnTo>
                <a:lnTo>
                  <a:pt x="244836" y="1349705"/>
                </a:lnTo>
                <a:lnTo>
                  <a:pt x="213410" y="1318279"/>
                </a:lnTo>
                <a:lnTo>
                  <a:pt x="183802" y="1285118"/>
                </a:lnTo>
                <a:lnTo>
                  <a:pt x="156093" y="1250303"/>
                </a:lnTo>
                <a:lnTo>
                  <a:pt x="130364" y="1213916"/>
                </a:lnTo>
                <a:lnTo>
                  <a:pt x="106698" y="1176038"/>
                </a:lnTo>
                <a:lnTo>
                  <a:pt x="85176" y="1136752"/>
                </a:lnTo>
                <a:lnTo>
                  <a:pt x="65881" y="1096139"/>
                </a:lnTo>
                <a:lnTo>
                  <a:pt x="48892" y="1054281"/>
                </a:lnTo>
                <a:lnTo>
                  <a:pt x="34293" y="1011259"/>
                </a:lnTo>
                <a:lnTo>
                  <a:pt x="22165" y="967155"/>
                </a:lnTo>
                <a:lnTo>
                  <a:pt x="12590" y="922052"/>
                </a:lnTo>
                <a:lnTo>
                  <a:pt x="5650" y="876030"/>
                </a:lnTo>
                <a:lnTo>
                  <a:pt x="1426" y="829171"/>
                </a:lnTo>
                <a:lnTo>
                  <a:pt x="0" y="781557"/>
                </a:lnTo>
                <a:close/>
              </a:path>
            </a:pathLst>
          </a:custGeom>
          <a:ln w="19050">
            <a:solidFill>
              <a:srgbClr val="FFFFFF"/>
            </a:solidFill>
          </a:ln>
        </p:spPr>
        <p:txBody>
          <a:bodyPr wrap="square" lIns="0" tIns="0" rIns="0" bIns="0" rtlCol="0"/>
          <a:lstStyle/>
          <a:p>
            <a:endParaRPr>
              <a:solidFill>
                <a:prstClr val="black"/>
              </a:solidFill>
            </a:endParaRPr>
          </a:p>
        </p:txBody>
      </p:sp>
      <p:sp>
        <p:nvSpPr>
          <p:cNvPr id="6" name="object 6"/>
          <p:cNvSpPr txBox="1"/>
          <p:nvPr/>
        </p:nvSpPr>
        <p:spPr>
          <a:xfrm>
            <a:off x="4246605" y="5660096"/>
            <a:ext cx="748664" cy="382156"/>
          </a:xfrm>
          <a:prstGeom prst="rect">
            <a:avLst/>
          </a:prstGeom>
        </p:spPr>
        <p:txBody>
          <a:bodyPr vert="horz" wrap="square" lIns="0" tIns="12700" rIns="0" bIns="0" rtlCol="0">
            <a:spAutoFit/>
          </a:bodyPr>
          <a:lstStyle/>
          <a:p>
            <a:pPr marL="12700">
              <a:spcBef>
                <a:spcPts val="100"/>
              </a:spcBef>
            </a:pPr>
            <a:r>
              <a:rPr sz="2400" dirty="0">
                <a:solidFill>
                  <a:srgbClr val="FFFFFF"/>
                </a:solidFill>
                <a:latin typeface="Times New Roman"/>
                <a:cs typeface="Times New Roman"/>
              </a:rPr>
              <a:t>Am</a:t>
            </a:r>
            <a:r>
              <a:rPr sz="2400" spc="5" dirty="0">
                <a:solidFill>
                  <a:srgbClr val="FFFFFF"/>
                </a:solidFill>
                <a:latin typeface="Times New Roman"/>
                <a:cs typeface="Times New Roman"/>
              </a:rPr>
              <a:t>a</a:t>
            </a:r>
            <a:r>
              <a:rPr sz="2400" dirty="0">
                <a:solidFill>
                  <a:srgbClr val="FFFFFF"/>
                </a:solidFill>
                <a:latin typeface="Times New Roman"/>
                <a:cs typeface="Times New Roman"/>
              </a:rPr>
              <a:t>ç</a:t>
            </a:r>
            <a:endParaRPr sz="2400" dirty="0">
              <a:solidFill>
                <a:prstClr val="black"/>
              </a:solidFill>
              <a:latin typeface="Times New Roman"/>
              <a:cs typeface="Times New Roman"/>
            </a:endParaRPr>
          </a:p>
        </p:txBody>
      </p:sp>
      <p:sp>
        <p:nvSpPr>
          <p:cNvPr id="7" name="object 7"/>
          <p:cNvSpPr/>
          <p:nvPr/>
        </p:nvSpPr>
        <p:spPr>
          <a:xfrm>
            <a:off x="3302105" y="4669619"/>
            <a:ext cx="795814" cy="853440"/>
          </a:xfrm>
          <a:custGeom>
            <a:avLst/>
            <a:gdLst/>
            <a:ahLst/>
            <a:cxnLst/>
            <a:rect l="l" t="t" r="r" b="b"/>
            <a:pathLst>
              <a:path w="1061085" h="853439">
                <a:moveTo>
                  <a:pt x="153288" y="0"/>
                </a:moveTo>
                <a:lnTo>
                  <a:pt x="0" y="218948"/>
                </a:lnTo>
                <a:lnTo>
                  <a:pt x="801624" y="780161"/>
                </a:lnTo>
                <a:lnTo>
                  <a:pt x="750442" y="853186"/>
                </a:lnTo>
                <a:lnTo>
                  <a:pt x="1060703" y="798449"/>
                </a:lnTo>
                <a:lnTo>
                  <a:pt x="1018833" y="561213"/>
                </a:lnTo>
                <a:lnTo>
                  <a:pt x="954913" y="561213"/>
                </a:lnTo>
                <a:lnTo>
                  <a:pt x="153288" y="0"/>
                </a:lnTo>
                <a:close/>
              </a:path>
              <a:path w="1061085" h="853439">
                <a:moveTo>
                  <a:pt x="1005966" y="488315"/>
                </a:moveTo>
                <a:lnTo>
                  <a:pt x="954913" y="561213"/>
                </a:lnTo>
                <a:lnTo>
                  <a:pt x="1018833" y="561213"/>
                </a:lnTo>
                <a:lnTo>
                  <a:pt x="1005966" y="488315"/>
                </a:lnTo>
                <a:close/>
              </a:path>
            </a:pathLst>
          </a:custGeom>
          <a:solidFill>
            <a:srgbClr val="A6977C"/>
          </a:solidFill>
        </p:spPr>
        <p:txBody>
          <a:bodyPr wrap="square" lIns="0" tIns="0" rIns="0" bIns="0" rtlCol="0"/>
          <a:lstStyle/>
          <a:p>
            <a:endParaRPr>
              <a:solidFill>
                <a:prstClr val="black"/>
              </a:solidFill>
            </a:endParaRPr>
          </a:p>
        </p:txBody>
      </p:sp>
      <p:sp>
        <p:nvSpPr>
          <p:cNvPr id="8" name="object 8"/>
          <p:cNvSpPr/>
          <p:nvPr/>
        </p:nvSpPr>
        <p:spPr>
          <a:xfrm>
            <a:off x="2802711" y="4185117"/>
            <a:ext cx="1113949" cy="1188085"/>
          </a:xfrm>
          <a:custGeom>
            <a:avLst/>
            <a:gdLst/>
            <a:ahLst/>
            <a:cxnLst/>
            <a:rect l="l" t="t" r="r" b="b"/>
            <a:pathLst>
              <a:path w="1485264" h="1188085">
                <a:moveTo>
                  <a:pt x="1366265" y="0"/>
                </a:moveTo>
                <a:lnTo>
                  <a:pt x="118872" y="0"/>
                </a:lnTo>
                <a:lnTo>
                  <a:pt x="72598" y="9338"/>
                </a:lnTo>
                <a:lnTo>
                  <a:pt x="34813" y="34798"/>
                </a:lnTo>
                <a:lnTo>
                  <a:pt x="9340" y="72544"/>
                </a:lnTo>
                <a:lnTo>
                  <a:pt x="0" y="118744"/>
                </a:lnTo>
                <a:lnTo>
                  <a:pt x="0" y="1069213"/>
                </a:lnTo>
                <a:lnTo>
                  <a:pt x="9340" y="1115413"/>
                </a:lnTo>
                <a:lnTo>
                  <a:pt x="34813" y="1153160"/>
                </a:lnTo>
                <a:lnTo>
                  <a:pt x="72598" y="1178619"/>
                </a:lnTo>
                <a:lnTo>
                  <a:pt x="118872" y="1187958"/>
                </a:lnTo>
                <a:lnTo>
                  <a:pt x="1366265" y="1187958"/>
                </a:lnTo>
                <a:lnTo>
                  <a:pt x="1412466" y="1178619"/>
                </a:lnTo>
                <a:lnTo>
                  <a:pt x="1450212" y="1153160"/>
                </a:lnTo>
                <a:lnTo>
                  <a:pt x="1475672" y="1115413"/>
                </a:lnTo>
                <a:lnTo>
                  <a:pt x="1485011" y="1069213"/>
                </a:lnTo>
                <a:lnTo>
                  <a:pt x="1485011" y="118744"/>
                </a:lnTo>
                <a:lnTo>
                  <a:pt x="1475672" y="72544"/>
                </a:lnTo>
                <a:lnTo>
                  <a:pt x="1450213" y="34798"/>
                </a:lnTo>
                <a:lnTo>
                  <a:pt x="1412466" y="9338"/>
                </a:lnTo>
                <a:lnTo>
                  <a:pt x="1366265" y="0"/>
                </a:lnTo>
                <a:close/>
              </a:path>
            </a:pathLst>
          </a:custGeom>
          <a:solidFill>
            <a:srgbClr val="A6977C"/>
          </a:solidFill>
        </p:spPr>
        <p:txBody>
          <a:bodyPr wrap="square" lIns="0" tIns="0" rIns="0" bIns="0" rtlCol="0"/>
          <a:lstStyle/>
          <a:p>
            <a:endParaRPr>
              <a:solidFill>
                <a:prstClr val="black"/>
              </a:solidFill>
            </a:endParaRPr>
          </a:p>
        </p:txBody>
      </p:sp>
      <p:sp>
        <p:nvSpPr>
          <p:cNvPr id="9" name="object 9"/>
          <p:cNvSpPr/>
          <p:nvPr/>
        </p:nvSpPr>
        <p:spPr>
          <a:xfrm>
            <a:off x="2802711" y="4185117"/>
            <a:ext cx="1113949" cy="1188085"/>
          </a:xfrm>
          <a:custGeom>
            <a:avLst/>
            <a:gdLst/>
            <a:ahLst/>
            <a:cxnLst/>
            <a:rect l="l" t="t" r="r" b="b"/>
            <a:pathLst>
              <a:path w="1485264" h="1188085">
                <a:moveTo>
                  <a:pt x="0" y="118744"/>
                </a:moveTo>
                <a:lnTo>
                  <a:pt x="9340" y="72544"/>
                </a:lnTo>
                <a:lnTo>
                  <a:pt x="34813" y="34797"/>
                </a:lnTo>
                <a:lnTo>
                  <a:pt x="72598" y="9338"/>
                </a:lnTo>
                <a:lnTo>
                  <a:pt x="118872" y="0"/>
                </a:lnTo>
                <a:lnTo>
                  <a:pt x="1366265" y="0"/>
                </a:lnTo>
                <a:lnTo>
                  <a:pt x="1412466" y="9338"/>
                </a:lnTo>
                <a:lnTo>
                  <a:pt x="1450213" y="34798"/>
                </a:lnTo>
                <a:lnTo>
                  <a:pt x="1475672" y="72544"/>
                </a:lnTo>
                <a:lnTo>
                  <a:pt x="1485011" y="118744"/>
                </a:lnTo>
                <a:lnTo>
                  <a:pt x="1485011" y="1069213"/>
                </a:lnTo>
                <a:lnTo>
                  <a:pt x="1475672" y="1115413"/>
                </a:lnTo>
                <a:lnTo>
                  <a:pt x="1450213" y="1153159"/>
                </a:lnTo>
                <a:lnTo>
                  <a:pt x="1412466" y="1178619"/>
                </a:lnTo>
                <a:lnTo>
                  <a:pt x="1366265" y="1187958"/>
                </a:lnTo>
                <a:lnTo>
                  <a:pt x="118872" y="1187958"/>
                </a:lnTo>
                <a:lnTo>
                  <a:pt x="72598" y="1178619"/>
                </a:lnTo>
                <a:lnTo>
                  <a:pt x="34813" y="1153160"/>
                </a:lnTo>
                <a:lnTo>
                  <a:pt x="9340" y="1115413"/>
                </a:lnTo>
                <a:lnTo>
                  <a:pt x="0" y="1069213"/>
                </a:lnTo>
                <a:lnTo>
                  <a:pt x="0" y="118744"/>
                </a:lnTo>
                <a:close/>
              </a:path>
            </a:pathLst>
          </a:custGeom>
          <a:ln w="19049">
            <a:solidFill>
              <a:srgbClr val="FFFFFF"/>
            </a:solidFill>
          </a:ln>
        </p:spPr>
        <p:txBody>
          <a:bodyPr wrap="square" lIns="0" tIns="0" rIns="0" bIns="0" rtlCol="0"/>
          <a:lstStyle/>
          <a:p>
            <a:endParaRPr>
              <a:solidFill>
                <a:prstClr val="black"/>
              </a:solidFill>
            </a:endParaRPr>
          </a:p>
        </p:txBody>
      </p:sp>
      <p:sp>
        <p:nvSpPr>
          <p:cNvPr id="10" name="object 10"/>
          <p:cNvSpPr txBox="1"/>
          <p:nvPr/>
        </p:nvSpPr>
        <p:spPr>
          <a:xfrm>
            <a:off x="2924820" y="4519125"/>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5" dirty="0">
                <a:solidFill>
                  <a:srgbClr val="FFFFFF"/>
                </a:solidFill>
                <a:latin typeface="Times New Roman"/>
                <a:cs typeface="Times New Roman"/>
              </a:rPr>
              <a:t> </a:t>
            </a:r>
            <a:r>
              <a:rPr sz="2000" spc="-5" dirty="0">
                <a:solidFill>
                  <a:srgbClr val="FFFFFF"/>
                </a:solidFill>
                <a:latin typeface="Times New Roman"/>
                <a:cs typeface="Times New Roman"/>
              </a:rPr>
              <a:t>1</a:t>
            </a:r>
            <a:endParaRPr sz="2000" dirty="0">
              <a:solidFill>
                <a:prstClr val="black"/>
              </a:solidFill>
              <a:latin typeface="Times New Roman"/>
              <a:cs typeface="Times New Roman"/>
            </a:endParaRPr>
          </a:p>
        </p:txBody>
      </p:sp>
      <p:sp>
        <p:nvSpPr>
          <p:cNvPr id="11" name="object 11"/>
          <p:cNvSpPr/>
          <p:nvPr/>
        </p:nvSpPr>
        <p:spPr>
          <a:xfrm>
            <a:off x="4453677" y="3903809"/>
            <a:ext cx="334328" cy="1201420"/>
          </a:xfrm>
          <a:custGeom>
            <a:avLst/>
            <a:gdLst/>
            <a:ahLst/>
            <a:cxnLst/>
            <a:rect l="l" t="t" r="r" b="b"/>
            <a:pathLst>
              <a:path w="445770" h="1201420">
                <a:moveTo>
                  <a:pt x="445516" y="978535"/>
                </a:moveTo>
                <a:lnTo>
                  <a:pt x="0" y="978535"/>
                </a:lnTo>
                <a:lnTo>
                  <a:pt x="222758" y="1201166"/>
                </a:lnTo>
                <a:lnTo>
                  <a:pt x="445516" y="978535"/>
                </a:lnTo>
                <a:close/>
              </a:path>
              <a:path w="445770" h="1201420">
                <a:moveTo>
                  <a:pt x="356362" y="0"/>
                </a:moveTo>
                <a:lnTo>
                  <a:pt x="89154" y="0"/>
                </a:lnTo>
                <a:lnTo>
                  <a:pt x="89154" y="978535"/>
                </a:lnTo>
                <a:lnTo>
                  <a:pt x="356362" y="978535"/>
                </a:lnTo>
                <a:lnTo>
                  <a:pt x="356362" y="0"/>
                </a:lnTo>
                <a:close/>
              </a:path>
            </a:pathLst>
          </a:custGeom>
          <a:solidFill>
            <a:srgbClr val="9A9F77"/>
          </a:solidFill>
        </p:spPr>
        <p:txBody>
          <a:bodyPr wrap="square" lIns="0" tIns="0" rIns="0" bIns="0" rtlCol="0"/>
          <a:lstStyle/>
          <a:p>
            <a:endParaRPr>
              <a:solidFill>
                <a:prstClr val="black"/>
              </a:solidFill>
            </a:endParaRPr>
          </a:p>
        </p:txBody>
      </p:sp>
      <p:sp>
        <p:nvSpPr>
          <p:cNvPr id="12" name="object 12"/>
          <p:cNvSpPr/>
          <p:nvPr/>
        </p:nvSpPr>
        <p:spPr>
          <a:xfrm>
            <a:off x="4063916" y="3309833"/>
            <a:ext cx="1113949" cy="1188085"/>
          </a:xfrm>
          <a:custGeom>
            <a:avLst/>
            <a:gdLst/>
            <a:ahLst/>
            <a:cxnLst/>
            <a:rect l="l" t="t" r="r" b="b"/>
            <a:pathLst>
              <a:path w="1485265" h="1188085">
                <a:moveTo>
                  <a:pt x="1366139" y="0"/>
                </a:moveTo>
                <a:lnTo>
                  <a:pt x="118744" y="0"/>
                </a:lnTo>
                <a:lnTo>
                  <a:pt x="72544" y="9320"/>
                </a:lnTo>
                <a:lnTo>
                  <a:pt x="34798" y="34750"/>
                </a:lnTo>
                <a:lnTo>
                  <a:pt x="9338" y="72491"/>
                </a:lnTo>
                <a:lnTo>
                  <a:pt x="0" y="118745"/>
                </a:lnTo>
                <a:lnTo>
                  <a:pt x="0" y="1069086"/>
                </a:lnTo>
                <a:lnTo>
                  <a:pt x="9338" y="1115359"/>
                </a:lnTo>
                <a:lnTo>
                  <a:pt x="34797" y="1153144"/>
                </a:lnTo>
                <a:lnTo>
                  <a:pt x="72544" y="1178617"/>
                </a:lnTo>
                <a:lnTo>
                  <a:pt x="118744" y="1187958"/>
                </a:lnTo>
                <a:lnTo>
                  <a:pt x="1366139" y="1187958"/>
                </a:lnTo>
                <a:lnTo>
                  <a:pt x="1412339" y="1178617"/>
                </a:lnTo>
                <a:lnTo>
                  <a:pt x="1450086" y="1153144"/>
                </a:lnTo>
                <a:lnTo>
                  <a:pt x="1475545" y="1115359"/>
                </a:lnTo>
                <a:lnTo>
                  <a:pt x="1484884" y="1069086"/>
                </a:lnTo>
                <a:lnTo>
                  <a:pt x="1484884" y="118745"/>
                </a:lnTo>
                <a:lnTo>
                  <a:pt x="1475545" y="72491"/>
                </a:lnTo>
                <a:lnTo>
                  <a:pt x="1450086" y="34750"/>
                </a:lnTo>
                <a:lnTo>
                  <a:pt x="1412339" y="9320"/>
                </a:lnTo>
                <a:lnTo>
                  <a:pt x="1366139" y="0"/>
                </a:lnTo>
                <a:close/>
              </a:path>
            </a:pathLst>
          </a:custGeom>
          <a:solidFill>
            <a:srgbClr val="9A9F77"/>
          </a:solidFill>
        </p:spPr>
        <p:txBody>
          <a:bodyPr wrap="square" lIns="0" tIns="0" rIns="0" bIns="0" rtlCol="0"/>
          <a:lstStyle/>
          <a:p>
            <a:endParaRPr>
              <a:solidFill>
                <a:prstClr val="black"/>
              </a:solidFill>
            </a:endParaRPr>
          </a:p>
        </p:txBody>
      </p:sp>
      <p:sp>
        <p:nvSpPr>
          <p:cNvPr id="13" name="object 13"/>
          <p:cNvSpPr/>
          <p:nvPr/>
        </p:nvSpPr>
        <p:spPr>
          <a:xfrm>
            <a:off x="4063916" y="3309833"/>
            <a:ext cx="1113949" cy="1188085"/>
          </a:xfrm>
          <a:custGeom>
            <a:avLst/>
            <a:gdLst/>
            <a:ahLst/>
            <a:cxnLst/>
            <a:rect l="l" t="t" r="r" b="b"/>
            <a:pathLst>
              <a:path w="1485265" h="1188085">
                <a:moveTo>
                  <a:pt x="0" y="118745"/>
                </a:moveTo>
                <a:lnTo>
                  <a:pt x="9338" y="72491"/>
                </a:lnTo>
                <a:lnTo>
                  <a:pt x="34798" y="34750"/>
                </a:lnTo>
                <a:lnTo>
                  <a:pt x="72544" y="9320"/>
                </a:lnTo>
                <a:lnTo>
                  <a:pt x="118744" y="0"/>
                </a:lnTo>
                <a:lnTo>
                  <a:pt x="1366139" y="0"/>
                </a:lnTo>
                <a:lnTo>
                  <a:pt x="1412339" y="9320"/>
                </a:lnTo>
                <a:lnTo>
                  <a:pt x="1450086" y="34750"/>
                </a:lnTo>
                <a:lnTo>
                  <a:pt x="1475545" y="72491"/>
                </a:lnTo>
                <a:lnTo>
                  <a:pt x="1484884" y="118745"/>
                </a:lnTo>
                <a:lnTo>
                  <a:pt x="1484884" y="1069086"/>
                </a:lnTo>
                <a:lnTo>
                  <a:pt x="1475545" y="1115359"/>
                </a:lnTo>
                <a:lnTo>
                  <a:pt x="1450086" y="1153144"/>
                </a:lnTo>
                <a:lnTo>
                  <a:pt x="1412339" y="1178617"/>
                </a:lnTo>
                <a:lnTo>
                  <a:pt x="1366139" y="1187958"/>
                </a:lnTo>
                <a:lnTo>
                  <a:pt x="118744" y="1187958"/>
                </a:lnTo>
                <a:lnTo>
                  <a:pt x="72544" y="1178617"/>
                </a:lnTo>
                <a:lnTo>
                  <a:pt x="34797" y="1153144"/>
                </a:lnTo>
                <a:lnTo>
                  <a:pt x="9338" y="1115359"/>
                </a:lnTo>
                <a:lnTo>
                  <a:pt x="0" y="1069086"/>
                </a:lnTo>
                <a:lnTo>
                  <a:pt x="0" y="118745"/>
                </a:lnTo>
                <a:close/>
              </a:path>
            </a:pathLst>
          </a:custGeom>
          <a:ln w="19050">
            <a:solidFill>
              <a:srgbClr val="FFFFFF"/>
            </a:solidFill>
          </a:ln>
        </p:spPr>
        <p:txBody>
          <a:bodyPr wrap="square" lIns="0" tIns="0" rIns="0" bIns="0" rtlCol="0"/>
          <a:lstStyle/>
          <a:p>
            <a:endParaRPr>
              <a:solidFill>
                <a:prstClr val="black"/>
              </a:solidFill>
            </a:endParaRPr>
          </a:p>
        </p:txBody>
      </p:sp>
      <p:sp>
        <p:nvSpPr>
          <p:cNvPr id="14" name="object 14"/>
          <p:cNvSpPr txBox="1"/>
          <p:nvPr/>
        </p:nvSpPr>
        <p:spPr>
          <a:xfrm>
            <a:off x="4186026" y="3643841"/>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0" dirty="0">
                <a:solidFill>
                  <a:srgbClr val="FFFFFF"/>
                </a:solidFill>
                <a:latin typeface="Times New Roman"/>
                <a:cs typeface="Times New Roman"/>
              </a:rPr>
              <a:t> </a:t>
            </a:r>
            <a:r>
              <a:rPr sz="2000" spc="-5" dirty="0">
                <a:solidFill>
                  <a:srgbClr val="FFFFFF"/>
                </a:solidFill>
                <a:latin typeface="Times New Roman"/>
                <a:cs typeface="Times New Roman"/>
              </a:rPr>
              <a:t>2</a:t>
            </a:r>
            <a:endParaRPr sz="2000" dirty="0">
              <a:solidFill>
                <a:prstClr val="black"/>
              </a:solidFill>
              <a:latin typeface="Times New Roman"/>
              <a:cs typeface="Times New Roman"/>
            </a:endParaRPr>
          </a:p>
        </p:txBody>
      </p:sp>
      <p:sp>
        <p:nvSpPr>
          <p:cNvPr id="15" name="object 15"/>
          <p:cNvSpPr/>
          <p:nvPr/>
        </p:nvSpPr>
        <p:spPr>
          <a:xfrm>
            <a:off x="5143859" y="4669619"/>
            <a:ext cx="795814" cy="853440"/>
          </a:xfrm>
          <a:custGeom>
            <a:avLst/>
            <a:gdLst/>
            <a:ahLst/>
            <a:cxnLst/>
            <a:rect l="l" t="t" r="r" b="b"/>
            <a:pathLst>
              <a:path w="1061084" h="853439">
                <a:moveTo>
                  <a:pt x="54737" y="488315"/>
                </a:moveTo>
                <a:lnTo>
                  <a:pt x="0" y="798449"/>
                </a:lnTo>
                <a:lnTo>
                  <a:pt x="310261" y="853186"/>
                </a:lnTo>
                <a:lnTo>
                  <a:pt x="259080" y="780161"/>
                </a:lnTo>
                <a:lnTo>
                  <a:pt x="571820" y="561213"/>
                </a:lnTo>
                <a:lnTo>
                  <a:pt x="105791" y="561213"/>
                </a:lnTo>
                <a:lnTo>
                  <a:pt x="54737" y="488315"/>
                </a:lnTo>
                <a:close/>
              </a:path>
              <a:path w="1061084" h="853439">
                <a:moveTo>
                  <a:pt x="907415" y="0"/>
                </a:moveTo>
                <a:lnTo>
                  <a:pt x="105791" y="561213"/>
                </a:lnTo>
                <a:lnTo>
                  <a:pt x="571820" y="561213"/>
                </a:lnTo>
                <a:lnTo>
                  <a:pt x="1060704" y="218948"/>
                </a:lnTo>
                <a:lnTo>
                  <a:pt x="907415" y="0"/>
                </a:lnTo>
                <a:close/>
              </a:path>
            </a:pathLst>
          </a:custGeom>
          <a:solidFill>
            <a:srgbClr val="7E9A70"/>
          </a:solidFill>
        </p:spPr>
        <p:txBody>
          <a:bodyPr wrap="square" lIns="0" tIns="0" rIns="0" bIns="0" rtlCol="0"/>
          <a:lstStyle/>
          <a:p>
            <a:endParaRPr>
              <a:solidFill>
                <a:prstClr val="black"/>
              </a:solidFill>
            </a:endParaRPr>
          </a:p>
        </p:txBody>
      </p:sp>
      <p:sp>
        <p:nvSpPr>
          <p:cNvPr id="16" name="object 16"/>
          <p:cNvSpPr/>
          <p:nvPr/>
        </p:nvSpPr>
        <p:spPr>
          <a:xfrm>
            <a:off x="5325026" y="4185117"/>
            <a:ext cx="1113949" cy="1188085"/>
          </a:xfrm>
          <a:custGeom>
            <a:avLst/>
            <a:gdLst/>
            <a:ahLst/>
            <a:cxnLst/>
            <a:rect l="l" t="t" r="r" b="b"/>
            <a:pathLst>
              <a:path w="1485265" h="1188085">
                <a:moveTo>
                  <a:pt x="1366138" y="0"/>
                </a:moveTo>
                <a:lnTo>
                  <a:pt x="118744" y="0"/>
                </a:lnTo>
                <a:lnTo>
                  <a:pt x="72544" y="9338"/>
                </a:lnTo>
                <a:lnTo>
                  <a:pt x="34797" y="34798"/>
                </a:lnTo>
                <a:lnTo>
                  <a:pt x="9338" y="72544"/>
                </a:lnTo>
                <a:lnTo>
                  <a:pt x="0" y="118744"/>
                </a:lnTo>
                <a:lnTo>
                  <a:pt x="0" y="1069213"/>
                </a:lnTo>
                <a:lnTo>
                  <a:pt x="9338" y="1115413"/>
                </a:lnTo>
                <a:lnTo>
                  <a:pt x="34797" y="1153160"/>
                </a:lnTo>
                <a:lnTo>
                  <a:pt x="72544" y="1178619"/>
                </a:lnTo>
                <a:lnTo>
                  <a:pt x="118744" y="1187958"/>
                </a:lnTo>
                <a:lnTo>
                  <a:pt x="1366138" y="1187958"/>
                </a:lnTo>
                <a:lnTo>
                  <a:pt x="1412392" y="1178619"/>
                </a:lnTo>
                <a:lnTo>
                  <a:pt x="1450133" y="1153160"/>
                </a:lnTo>
                <a:lnTo>
                  <a:pt x="1475563" y="1115413"/>
                </a:lnTo>
                <a:lnTo>
                  <a:pt x="1484883" y="1069213"/>
                </a:lnTo>
                <a:lnTo>
                  <a:pt x="1484883" y="118744"/>
                </a:lnTo>
                <a:lnTo>
                  <a:pt x="1475563" y="72544"/>
                </a:lnTo>
                <a:lnTo>
                  <a:pt x="1450133" y="34798"/>
                </a:lnTo>
                <a:lnTo>
                  <a:pt x="1412392" y="9338"/>
                </a:lnTo>
                <a:lnTo>
                  <a:pt x="1366138" y="0"/>
                </a:lnTo>
                <a:close/>
              </a:path>
            </a:pathLst>
          </a:custGeom>
          <a:solidFill>
            <a:srgbClr val="7E9A70"/>
          </a:solidFill>
        </p:spPr>
        <p:txBody>
          <a:bodyPr wrap="square" lIns="0" tIns="0" rIns="0" bIns="0" rtlCol="0"/>
          <a:lstStyle/>
          <a:p>
            <a:endParaRPr>
              <a:solidFill>
                <a:prstClr val="black"/>
              </a:solidFill>
            </a:endParaRPr>
          </a:p>
        </p:txBody>
      </p:sp>
      <p:sp>
        <p:nvSpPr>
          <p:cNvPr id="17" name="object 17"/>
          <p:cNvSpPr/>
          <p:nvPr/>
        </p:nvSpPr>
        <p:spPr>
          <a:xfrm>
            <a:off x="5325026" y="4185117"/>
            <a:ext cx="1113949" cy="1188085"/>
          </a:xfrm>
          <a:custGeom>
            <a:avLst/>
            <a:gdLst/>
            <a:ahLst/>
            <a:cxnLst/>
            <a:rect l="l" t="t" r="r" b="b"/>
            <a:pathLst>
              <a:path w="1485265" h="1188085">
                <a:moveTo>
                  <a:pt x="0" y="118744"/>
                </a:moveTo>
                <a:lnTo>
                  <a:pt x="9338" y="72544"/>
                </a:lnTo>
                <a:lnTo>
                  <a:pt x="34797" y="34797"/>
                </a:lnTo>
                <a:lnTo>
                  <a:pt x="72544" y="9338"/>
                </a:lnTo>
                <a:lnTo>
                  <a:pt x="118744" y="0"/>
                </a:lnTo>
                <a:lnTo>
                  <a:pt x="1366138" y="0"/>
                </a:lnTo>
                <a:lnTo>
                  <a:pt x="1412392" y="9338"/>
                </a:lnTo>
                <a:lnTo>
                  <a:pt x="1450133" y="34798"/>
                </a:lnTo>
                <a:lnTo>
                  <a:pt x="1475563" y="72544"/>
                </a:lnTo>
                <a:lnTo>
                  <a:pt x="1484883" y="118744"/>
                </a:lnTo>
                <a:lnTo>
                  <a:pt x="1484883" y="1069213"/>
                </a:lnTo>
                <a:lnTo>
                  <a:pt x="1475563" y="1115413"/>
                </a:lnTo>
                <a:lnTo>
                  <a:pt x="1450133" y="1153159"/>
                </a:lnTo>
                <a:lnTo>
                  <a:pt x="1412392" y="1178619"/>
                </a:lnTo>
                <a:lnTo>
                  <a:pt x="1366138" y="1187958"/>
                </a:lnTo>
                <a:lnTo>
                  <a:pt x="118744" y="1187958"/>
                </a:lnTo>
                <a:lnTo>
                  <a:pt x="72544" y="1178619"/>
                </a:lnTo>
                <a:lnTo>
                  <a:pt x="34797" y="1153160"/>
                </a:lnTo>
                <a:lnTo>
                  <a:pt x="9338" y="1115413"/>
                </a:lnTo>
                <a:lnTo>
                  <a:pt x="0" y="1069213"/>
                </a:lnTo>
                <a:lnTo>
                  <a:pt x="0" y="118744"/>
                </a:lnTo>
                <a:close/>
              </a:path>
            </a:pathLst>
          </a:custGeom>
          <a:ln w="19050">
            <a:solidFill>
              <a:srgbClr val="FFFFFF"/>
            </a:solidFill>
          </a:ln>
        </p:spPr>
        <p:txBody>
          <a:bodyPr wrap="square" lIns="0" tIns="0" rIns="0" bIns="0" rtlCol="0"/>
          <a:lstStyle/>
          <a:p>
            <a:endParaRPr>
              <a:solidFill>
                <a:prstClr val="black"/>
              </a:solidFill>
            </a:endParaRPr>
          </a:p>
        </p:txBody>
      </p:sp>
      <p:sp>
        <p:nvSpPr>
          <p:cNvPr id="18" name="object 18"/>
          <p:cNvSpPr txBox="1"/>
          <p:nvPr/>
        </p:nvSpPr>
        <p:spPr>
          <a:xfrm>
            <a:off x="5447421" y="4519125"/>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5" dirty="0">
                <a:solidFill>
                  <a:srgbClr val="FFFFFF"/>
                </a:solidFill>
                <a:latin typeface="Times New Roman"/>
                <a:cs typeface="Times New Roman"/>
              </a:rPr>
              <a:t> </a:t>
            </a:r>
            <a:r>
              <a:rPr sz="2000" spc="-5" dirty="0">
                <a:solidFill>
                  <a:srgbClr val="FFFFFF"/>
                </a:solidFill>
                <a:latin typeface="Times New Roman"/>
                <a:cs typeface="Times New Roman"/>
              </a:rPr>
              <a:t>3</a:t>
            </a:r>
            <a:endParaRPr sz="2000" dirty="0">
              <a:solidFill>
                <a:prstClr val="black"/>
              </a:solidFill>
              <a:latin typeface="Times New Roman"/>
              <a:cs typeface="Times New Roman"/>
            </a:endParaRPr>
          </a:p>
        </p:txBody>
      </p:sp>
    </p:spTree>
    <p:extLst>
      <p:ext uri="{BB962C8B-B14F-4D97-AF65-F5344CB8AC3E}">
        <p14:creationId xmlns:p14="http://schemas.microsoft.com/office/powerpoint/2010/main" val="7377651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3. ARAŞTIRMA SORUSU VEYA HİPOTEZİ İLE AMACI ve </a:t>
            </a:r>
            <a:r>
              <a:rPr lang="tr-TR" sz="3200" dirty="0" smtClean="0"/>
              <a:t>HEDEFİ,</a:t>
            </a:r>
            <a:br>
              <a:rPr lang="tr-TR" sz="3200" dirty="0" smtClean="0"/>
            </a:br>
            <a:r>
              <a:rPr lang="tr-TR" sz="3200" dirty="0" smtClean="0"/>
              <a:t>NASIL YAZILIR</a:t>
            </a:r>
            <a:endParaRPr lang="tr-TR" sz="3200" dirty="0"/>
          </a:p>
        </p:txBody>
      </p:sp>
      <p:sp>
        <p:nvSpPr>
          <p:cNvPr id="19" name="object 6"/>
          <p:cNvSpPr txBox="1"/>
          <p:nvPr/>
        </p:nvSpPr>
        <p:spPr>
          <a:xfrm>
            <a:off x="395536" y="2204864"/>
            <a:ext cx="8496944" cy="3129703"/>
          </a:xfrm>
          <a:prstGeom prst="rect">
            <a:avLst/>
          </a:prstGeom>
        </p:spPr>
        <p:txBody>
          <a:bodyPr vert="horz" wrap="square" lIns="0" tIns="13335" rIns="0" bIns="0" rtlCol="0">
            <a:spAutoFit/>
          </a:bodyPr>
          <a:lstStyle/>
          <a:p>
            <a:pPr marL="241300" indent="-228600">
              <a:spcBef>
                <a:spcPts val="105"/>
              </a:spcBef>
              <a:buClr>
                <a:srgbClr val="B80D0E"/>
              </a:buClr>
              <a:buFont typeface="Arial"/>
              <a:buChar char="•"/>
              <a:tabLst>
                <a:tab pos="240665" algn="l"/>
                <a:tab pos="241300" algn="l"/>
              </a:tabLst>
            </a:pPr>
            <a:r>
              <a:rPr sz="2000" dirty="0">
                <a:solidFill>
                  <a:prstClr val="black"/>
                </a:solidFill>
                <a:latin typeface="Times New Roman"/>
                <a:cs typeface="Times New Roman"/>
              </a:rPr>
              <a:t>Projenin </a:t>
            </a:r>
            <a:r>
              <a:rPr sz="2000" spc="-5" dirty="0">
                <a:solidFill>
                  <a:prstClr val="black"/>
                </a:solidFill>
                <a:latin typeface="Times New Roman"/>
                <a:cs typeface="Times New Roman"/>
              </a:rPr>
              <a:t>amacı/amaçları </a:t>
            </a:r>
            <a:r>
              <a:rPr sz="2000" dirty="0">
                <a:solidFill>
                  <a:prstClr val="black"/>
                </a:solidFill>
                <a:latin typeface="Times New Roman"/>
                <a:cs typeface="Times New Roman"/>
              </a:rPr>
              <a:t>ve </a:t>
            </a:r>
            <a:r>
              <a:rPr sz="2000" spc="-5" dirty="0">
                <a:solidFill>
                  <a:prstClr val="black"/>
                </a:solidFill>
                <a:latin typeface="Times New Roman"/>
                <a:cs typeface="Times New Roman"/>
              </a:rPr>
              <a:t>erişilmek istenen </a:t>
            </a:r>
            <a:r>
              <a:rPr sz="2000" dirty="0">
                <a:solidFill>
                  <a:prstClr val="black"/>
                </a:solidFill>
                <a:latin typeface="Times New Roman"/>
                <a:cs typeface="Times New Roman"/>
              </a:rPr>
              <a:t>sonuçlar net olarak</a:t>
            </a:r>
            <a:r>
              <a:rPr sz="2000" spc="-110" dirty="0">
                <a:solidFill>
                  <a:prstClr val="black"/>
                </a:solidFill>
                <a:latin typeface="Times New Roman"/>
                <a:cs typeface="Times New Roman"/>
              </a:rPr>
              <a:t> </a:t>
            </a:r>
            <a:r>
              <a:rPr sz="2000" spc="-10" dirty="0">
                <a:solidFill>
                  <a:prstClr val="black"/>
                </a:solidFill>
                <a:latin typeface="Times New Roman"/>
                <a:cs typeface="Times New Roman"/>
              </a:rPr>
              <a:t>belirtilmelidir.</a:t>
            </a:r>
            <a:endParaRPr sz="2000" dirty="0">
              <a:solidFill>
                <a:prstClr val="black"/>
              </a:solidFill>
              <a:latin typeface="Times New Roman"/>
              <a:cs typeface="Times New Roman"/>
            </a:endParaRPr>
          </a:p>
          <a:p>
            <a:pPr marL="241300" indent="-228600">
              <a:spcBef>
                <a:spcPts val="1475"/>
              </a:spcBef>
              <a:buClr>
                <a:srgbClr val="B80D0E"/>
              </a:buClr>
              <a:buFont typeface="Arial"/>
              <a:buChar char="•"/>
              <a:tabLst>
                <a:tab pos="240665" algn="l"/>
                <a:tab pos="241300" algn="l"/>
              </a:tabLst>
            </a:pPr>
            <a:r>
              <a:rPr sz="2000" dirty="0">
                <a:solidFill>
                  <a:prstClr val="black"/>
                </a:solidFill>
                <a:latin typeface="Times New Roman"/>
                <a:cs typeface="Times New Roman"/>
              </a:rPr>
              <a:t>Proje konusunun </a:t>
            </a:r>
            <a:r>
              <a:rPr sz="2000" spc="-5" dirty="0">
                <a:solidFill>
                  <a:prstClr val="black"/>
                </a:solidFill>
                <a:latin typeface="Times New Roman"/>
                <a:cs typeface="Times New Roman"/>
              </a:rPr>
              <a:t>önemi vurgulanıp </a:t>
            </a:r>
            <a:r>
              <a:rPr sz="2000" dirty="0">
                <a:solidFill>
                  <a:prstClr val="black"/>
                </a:solidFill>
                <a:latin typeface="Times New Roman"/>
                <a:cs typeface="Times New Roman"/>
              </a:rPr>
              <a:t>amaç-proje </a:t>
            </a:r>
            <a:r>
              <a:rPr sz="2000" spc="-5" dirty="0">
                <a:solidFill>
                  <a:prstClr val="black"/>
                </a:solidFill>
                <a:latin typeface="Times New Roman"/>
                <a:cs typeface="Times New Roman"/>
              </a:rPr>
              <a:t>çıktıları</a:t>
            </a:r>
            <a:r>
              <a:rPr sz="2000" spc="-150" dirty="0">
                <a:solidFill>
                  <a:prstClr val="black"/>
                </a:solidFill>
                <a:latin typeface="Times New Roman"/>
                <a:cs typeface="Times New Roman"/>
              </a:rPr>
              <a:t> </a:t>
            </a:r>
            <a:r>
              <a:rPr sz="2000" spc="-10" dirty="0">
                <a:solidFill>
                  <a:prstClr val="black"/>
                </a:solidFill>
                <a:latin typeface="Times New Roman"/>
                <a:cs typeface="Times New Roman"/>
              </a:rPr>
              <a:t>ilişkilendirilmelidir.</a:t>
            </a:r>
            <a:endParaRPr sz="2000" dirty="0">
              <a:solidFill>
                <a:prstClr val="black"/>
              </a:solidFill>
              <a:latin typeface="Times New Roman"/>
              <a:cs typeface="Times New Roman"/>
            </a:endParaRPr>
          </a:p>
          <a:p>
            <a:pPr marL="241300" indent="-228600">
              <a:spcBef>
                <a:spcPts val="1490"/>
              </a:spcBef>
              <a:buClr>
                <a:srgbClr val="B80D0E"/>
              </a:buClr>
              <a:buFont typeface="Arial"/>
              <a:buChar char="•"/>
              <a:tabLst>
                <a:tab pos="240665" algn="l"/>
                <a:tab pos="241300" algn="l"/>
              </a:tabLst>
            </a:pPr>
            <a:r>
              <a:rPr sz="2000" dirty="0">
                <a:solidFill>
                  <a:prstClr val="black"/>
                </a:solidFill>
                <a:latin typeface="Times New Roman"/>
                <a:cs typeface="Times New Roman"/>
              </a:rPr>
              <a:t>Çok uzun veya çok kısa</a:t>
            </a:r>
            <a:r>
              <a:rPr sz="2000" spc="-80" dirty="0">
                <a:solidFill>
                  <a:prstClr val="black"/>
                </a:solidFill>
                <a:latin typeface="Times New Roman"/>
                <a:cs typeface="Times New Roman"/>
              </a:rPr>
              <a:t> </a:t>
            </a:r>
            <a:r>
              <a:rPr sz="2000" spc="-15" dirty="0">
                <a:solidFill>
                  <a:prstClr val="black"/>
                </a:solidFill>
                <a:latin typeface="Times New Roman"/>
                <a:cs typeface="Times New Roman"/>
              </a:rPr>
              <a:t>olmamalıdır.</a:t>
            </a:r>
            <a:endParaRPr sz="2000" dirty="0">
              <a:solidFill>
                <a:prstClr val="black"/>
              </a:solidFill>
              <a:latin typeface="Times New Roman"/>
              <a:cs typeface="Times New Roman"/>
            </a:endParaRPr>
          </a:p>
          <a:p>
            <a:pPr marL="241300" indent="-228600">
              <a:spcBef>
                <a:spcPts val="1475"/>
              </a:spcBef>
              <a:buClr>
                <a:srgbClr val="B80D0E"/>
              </a:buClr>
              <a:buFont typeface="Arial"/>
              <a:buChar char="•"/>
              <a:tabLst>
                <a:tab pos="240665" algn="l"/>
                <a:tab pos="241300" algn="l"/>
              </a:tabLst>
            </a:pPr>
            <a:r>
              <a:rPr sz="2000" b="1" u="sng" spc="-5" dirty="0">
                <a:solidFill>
                  <a:prstClr val="black"/>
                </a:solidFill>
                <a:latin typeface="Times New Roman"/>
                <a:cs typeface="Times New Roman"/>
              </a:rPr>
              <a:t>Başlık </a:t>
            </a:r>
            <a:r>
              <a:rPr sz="2000" b="1" u="sng" dirty="0">
                <a:solidFill>
                  <a:prstClr val="black"/>
                </a:solidFill>
                <a:latin typeface="Times New Roman"/>
                <a:cs typeface="Times New Roman"/>
              </a:rPr>
              <a:t>ve özgün değerle </a:t>
            </a:r>
            <a:r>
              <a:rPr sz="2000" b="1" u="sng" spc="-5" dirty="0">
                <a:solidFill>
                  <a:prstClr val="black"/>
                </a:solidFill>
                <a:latin typeface="Times New Roman"/>
                <a:cs typeface="Times New Roman"/>
              </a:rPr>
              <a:t>uyumlu</a:t>
            </a:r>
            <a:r>
              <a:rPr sz="2000" b="1" u="sng" spc="-100" dirty="0">
                <a:solidFill>
                  <a:prstClr val="black"/>
                </a:solidFill>
                <a:latin typeface="Times New Roman"/>
                <a:cs typeface="Times New Roman"/>
              </a:rPr>
              <a:t> </a:t>
            </a:r>
            <a:r>
              <a:rPr sz="2000" b="1" u="sng" spc="-15" dirty="0">
                <a:solidFill>
                  <a:prstClr val="black"/>
                </a:solidFill>
                <a:latin typeface="Times New Roman"/>
                <a:cs typeface="Times New Roman"/>
              </a:rPr>
              <a:t>olmalıdır.</a:t>
            </a:r>
            <a:endParaRPr sz="2000" b="1" u="sng" dirty="0">
              <a:solidFill>
                <a:prstClr val="black"/>
              </a:solidFill>
              <a:latin typeface="Times New Roman"/>
              <a:cs typeface="Times New Roman"/>
            </a:endParaRPr>
          </a:p>
          <a:p>
            <a:pPr marL="241300" indent="-228600">
              <a:spcBef>
                <a:spcPts val="1480"/>
              </a:spcBef>
              <a:buClr>
                <a:srgbClr val="B80D0E"/>
              </a:buClr>
              <a:buFont typeface="Arial"/>
              <a:buChar char="•"/>
              <a:tabLst>
                <a:tab pos="240665" algn="l"/>
                <a:tab pos="241300" algn="l"/>
              </a:tabLst>
            </a:pPr>
            <a:r>
              <a:rPr sz="2000" spc="-5" dirty="0">
                <a:solidFill>
                  <a:prstClr val="black"/>
                </a:solidFill>
                <a:latin typeface="Times New Roman"/>
                <a:cs typeface="Times New Roman"/>
              </a:rPr>
              <a:t>İyi, </a:t>
            </a:r>
            <a:r>
              <a:rPr sz="2000" dirty="0">
                <a:solidFill>
                  <a:prstClr val="black"/>
                </a:solidFill>
                <a:latin typeface="Times New Roman"/>
                <a:cs typeface="Times New Roman"/>
              </a:rPr>
              <a:t>kötü, </a:t>
            </a:r>
            <a:r>
              <a:rPr sz="2000" spc="-5" dirty="0">
                <a:solidFill>
                  <a:prstClr val="black"/>
                </a:solidFill>
                <a:latin typeface="Times New Roman"/>
                <a:cs typeface="Times New Roman"/>
              </a:rPr>
              <a:t>az, </a:t>
            </a:r>
            <a:r>
              <a:rPr sz="2000" dirty="0">
                <a:solidFill>
                  <a:prstClr val="black"/>
                </a:solidFill>
                <a:latin typeface="Times New Roman"/>
                <a:cs typeface="Times New Roman"/>
              </a:rPr>
              <a:t>çok, </a:t>
            </a:r>
            <a:r>
              <a:rPr sz="2000" spc="-5" dirty="0">
                <a:solidFill>
                  <a:prstClr val="black"/>
                </a:solidFill>
                <a:latin typeface="Times New Roman"/>
                <a:cs typeface="Times New Roman"/>
              </a:rPr>
              <a:t>muhteşem </a:t>
            </a:r>
            <a:r>
              <a:rPr sz="2000" dirty="0">
                <a:solidFill>
                  <a:prstClr val="black"/>
                </a:solidFill>
                <a:latin typeface="Times New Roman"/>
                <a:cs typeface="Times New Roman"/>
              </a:rPr>
              <a:t>gibi </a:t>
            </a:r>
            <a:r>
              <a:rPr sz="2000" spc="-5" dirty="0">
                <a:solidFill>
                  <a:prstClr val="black"/>
                </a:solidFill>
                <a:latin typeface="Times New Roman"/>
                <a:cs typeface="Times New Roman"/>
              </a:rPr>
              <a:t>kelimeleri </a:t>
            </a:r>
            <a:r>
              <a:rPr sz="2000" dirty="0">
                <a:solidFill>
                  <a:prstClr val="black"/>
                </a:solidFill>
                <a:latin typeface="Times New Roman"/>
                <a:cs typeface="Times New Roman"/>
              </a:rPr>
              <a:t>kullanmaktan</a:t>
            </a:r>
            <a:r>
              <a:rPr sz="2000" spc="-130" dirty="0">
                <a:solidFill>
                  <a:prstClr val="black"/>
                </a:solidFill>
                <a:latin typeface="Times New Roman"/>
                <a:cs typeface="Times New Roman"/>
              </a:rPr>
              <a:t> </a:t>
            </a:r>
            <a:r>
              <a:rPr sz="2000" spc="-10" dirty="0" err="1">
                <a:solidFill>
                  <a:prstClr val="black"/>
                </a:solidFill>
                <a:latin typeface="Times New Roman"/>
                <a:cs typeface="Times New Roman"/>
              </a:rPr>
              <a:t>kaçınılmalıdır</a:t>
            </a:r>
            <a:r>
              <a:rPr sz="2000" spc="-10" dirty="0" smtClean="0">
                <a:solidFill>
                  <a:prstClr val="black"/>
                </a:solidFill>
                <a:latin typeface="Times New Roman"/>
                <a:cs typeface="Times New Roman"/>
              </a:rPr>
              <a:t>.</a:t>
            </a:r>
            <a:endParaRPr lang="tr-TR" sz="2000" spc="-10" dirty="0" smtClean="0">
              <a:solidFill>
                <a:prstClr val="black"/>
              </a:solidFill>
              <a:latin typeface="Times New Roman"/>
              <a:cs typeface="Times New Roman"/>
            </a:endParaRPr>
          </a:p>
          <a:p>
            <a:pPr marL="241300" indent="-228600">
              <a:spcBef>
                <a:spcPts val="1480"/>
              </a:spcBef>
              <a:buClr>
                <a:srgbClr val="B80D0E"/>
              </a:buClr>
              <a:buFont typeface="Arial"/>
              <a:buChar char="•"/>
              <a:tabLst>
                <a:tab pos="240665" algn="l"/>
                <a:tab pos="241300" algn="l"/>
              </a:tabLst>
            </a:pPr>
            <a:r>
              <a:rPr lang="tr-TR" sz="2000" spc="-10" dirty="0" smtClean="0">
                <a:solidFill>
                  <a:prstClr val="black"/>
                </a:solidFill>
                <a:latin typeface="Times New Roman"/>
                <a:cs typeface="Times New Roman"/>
              </a:rPr>
              <a:t>İlk defa sözcüğü kullanılmalı, dikkat çekilecek yerler koyu ve altı çizgili vurgulanmalı</a:t>
            </a:r>
          </a:p>
        </p:txBody>
      </p:sp>
    </p:spTree>
    <p:extLst>
      <p:ext uri="{BB962C8B-B14F-4D97-AF65-F5344CB8AC3E}">
        <p14:creationId xmlns:p14="http://schemas.microsoft.com/office/powerpoint/2010/main" val="8508741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3. ARAŞTIRMA SORUSU VEYA HİPOTEZİ İLE AMACI ve </a:t>
            </a:r>
            <a:r>
              <a:rPr lang="tr-TR" sz="3200" dirty="0" smtClean="0"/>
              <a:t>HEDEFİ,</a:t>
            </a:r>
            <a:br>
              <a:rPr lang="tr-TR" sz="3200" dirty="0" smtClean="0"/>
            </a:br>
            <a:r>
              <a:rPr lang="tr-TR" sz="3200" dirty="0" smtClean="0"/>
              <a:t>NASIL YAZILIR</a:t>
            </a:r>
            <a:endParaRPr lang="tr-TR" sz="3200" dirty="0"/>
          </a:p>
        </p:txBody>
      </p:sp>
      <p:sp>
        <p:nvSpPr>
          <p:cNvPr id="19" name="object 6"/>
          <p:cNvSpPr txBox="1"/>
          <p:nvPr/>
        </p:nvSpPr>
        <p:spPr>
          <a:xfrm>
            <a:off x="395536" y="2204864"/>
            <a:ext cx="8496944" cy="3475952"/>
          </a:xfrm>
          <a:prstGeom prst="rect">
            <a:avLst/>
          </a:prstGeom>
        </p:spPr>
        <p:txBody>
          <a:bodyPr vert="horz" wrap="square" lIns="0" tIns="13335" rIns="0" bIns="0" rtlCol="0">
            <a:spAutoFit/>
          </a:bodyPr>
          <a:lstStyle/>
          <a:p>
            <a:pPr marL="241300" indent="-228600">
              <a:spcBef>
                <a:spcPts val="105"/>
              </a:spcBef>
              <a:buClr>
                <a:srgbClr val="B80D0E"/>
              </a:buClr>
              <a:buFont typeface="Arial"/>
              <a:buChar char="•"/>
              <a:tabLst>
                <a:tab pos="240665" algn="l"/>
                <a:tab pos="241300" algn="l"/>
              </a:tabLst>
            </a:pPr>
            <a:r>
              <a:rPr lang="tr-TR" sz="2000" dirty="0">
                <a:solidFill>
                  <a:prstClr val="black"/>
                </a:solidFill>
                <a:latin typeface="Times New Roman"/>
                <a:cs typeface="Times New Roman"/>
              </a:rPr>
              <a:t>Amaçlar uzun vadelidir, hedefler ise genellikle kısa ya da orta vadede gerçekleştirilir.</a:t>
            </a:r>
          </a:p>
          <a:p>
            <a:pPr marL="241300" indent="-228600">
              <a:spcBef>
                <a:spcPts val="105"/>
              </a:spcBef>
              <a:buClr>
                <a:srgbClr val="B80D0E"/>
              </a:buClr>
              <a:buFont typeface="Arial"/>
              <a:buChar char="•"/>
              <a:tabLst>
                <a:tab pos="240665" algn="l"/>
                <a:tab pos="241300" algn="l"/>
              </a:tabLst>
            </a:pPr>
            <a:endParaRPr lang="tr-TR" sz="2000" dirty="0">
              <a:solidFill>
                <a:prstClr val="black"/>
              </a:solidFill>
              <a:latin typeface="Times New Roman"/>
              <a:cs typeface="Times New Roman"/>
            </a:endParaRPr>
          </a:p>
          <a:p>
            <a:pPr marL="241300" indent="-228600">
              <a:spcBef>
                <a:spcPts val="105"/>
              </a:spcBef>
              <a:buClr>
                <a:srgbClr val="B80D0E"/>
              </a:buClr>
              <a:buFont typeface="Arial"/>
              <a:buChar char="•"/>
              <a:tabLst>
                <a:tab pos="240665" algn="l"/>
                <a:tab pos="241300" algn="l"/>
              </a:tabLst>
            </a:pPr>
            <a:endParaRPr lang="tr-TR" sz="2000" dirty="0">
              <a:solidFill>
                <a:prstClr val="black"/>
              </a:solidFill>
              <a:latin typeface="Times New Roman"/>
              <a:cs typeface="Times New Roman"/>
            </a:endParaRPr>
          </a:p>
          <a:p>
            <a:pPr marL="241300" indent="-228600">
              <a:spcBef>
                <a:spcPts val="105"/>
              </a:spcBef>
              <a:buClr>
                <a:srgbClr val="B80D0E"/>
              </a:buClr>
              <a:buFont typeface="Arial"/>
              <a:buChar char="•"/>
              <a:tabLst>
                <a:tab pos="240665" algn="l"/>
                <a:tab pos="241300" algn="l"/>
              </a:tabLst>
            </a:pPr>
            <a:r>
              <a:rPr lang="tr-TR" sz="2000" dirty="0">
                <a:solidFill>
                  <a:prstClr val="black"/>
                </a:solidFill>
                <a:latin typeface="Times New Roman"/>
                <a:cs typeface="Times New Roman"/>
              </a:rPr>
              <a:t>Hedefler daha çok yakın zaman dilimi için geçerlidir ve sayısal ölçeklerle belirlenir. Kullanılan  sayısal ölçekler net ve somut olmalıdır. Amaç ise uzun vadeye yayılmış, genel ve soyut bir  kavramdır.</a:t>
            </a:r>
          </a:p>
          <a:p>
            <a:pPr marL="241300" indent="-228600">
              <a:spcBef>
                <a:spcPts val="105"/>
              </a:spcBef>
              <a:buClr>
                <a:srgbClr val="B80D0E"/>
              </a:buClr>
              <a:buFont typeface="Arial"/>
              <a:buChar char="•"/>
              <a:tabLst>
                <a:tab pos="240665" algn="l"/>
                <a:tab pos="241300" algn="l"/>
              </a:tabLst>
            </a:pPr>
            <a:endParaRPr lang="tr-TR" sz="2000" dirty="0">
              <a:solidFill>
                <a:prstClr val="black"/>
              </a:solidFill>
              <a:latin typeface="Times New Roman"/>
              <a:cs typeface="Times New Roman"/>
            </a:endParaRPr>
          </a:p>
          <a:p>
            <a:pPr marL="241300" indent="-228600">
              <a:spcBef>
                <a:spcPts val="105"/>
              </a:spcBef>
              <a:buClr>
                <a:srgbClr val="B80D0E"/>
              </a:buClr>
              <a:buFont typeface="Arial"/>
              <a:buChar char="•"/>
              <a:tabLst>
                <a:tab pos="240665" algn="l"/>
                <a:tab pos="241300" algn="l"/>
              </a:tabLst>
            </a:pPr>
            <a:endParaRPr lang="tr-TR" sz="2000" dirty="0">
              <a:solidFill>
                <a:prstClr val="black"/>
              </a:solidFill>
              <a:latin typeface="Times New Roman"/>
              <a:cs typeface="Times New Roman"/>
            </a:endParaRPr>
          </a:p>
          <a:p>
            <a:pPr marL="241300" indent="-228600">
              <a:spcBef>
                <a:spcPts val="105"/>
              </a:spcBef>
              <a:buClr>
                <a:srgbClr val="B80D0E"/>
              </a:buClr>
              <a:buFont typeface="Arial"/>
              <a:buChar char="•"/>
              <a:tabLst>
                <a:tab pos="240665" algn="l"/>
                <a:tab pos="241300" algn="l"/>
              </a:tabLst>
            </a:pPr>
            <a:r>
              <a:rPr lang="tr-TR" sz="2000" dirty="0">
                <a:solidFill>
                  <a:prstClr val="black"/>
                </a:solidFill>
                <a:latin typeface="Times New Roman"/>
                <a:cs typeface="Times New Roman"/>
              </a:rPr>
              <a:t>Bir amaca ulaşmak için çeşitli hedefler konulabilir, amaç bütün olarak hedeflerin toplamından   oluşmaktadır.</a:t>
            </a:r>
          </a:p>
        </p:txBody>
      </p:sp>
    </p:spTree>
    <p:extLst>
      <p:ext uri="{BB962C8B-B14F-4D97-AF65-F5344CB8AC3E}">
        <p14:creationId xmlns:p14="http://schemas.microsoft.com/office/powerpoint/2010/main" val="5653516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4886" y="1239410"/>
            <a:ext cx="3631049" cy="438721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3" name="object 3"/>
          <p:cNvSpPr txBox="1"/>
          <p:nvPr/>
        </p:nvSpPr>
        <p:spPr>
          <a:xfrm>
            <a:off x="4139952" y="2458712"/>
            <a:ext cx="4824536" cy="1717778"/>
          </a:xfrm>
          <a:prstGeom prst="rect">
            <a:avLst/>
          </a:prstGeom>
        </p:spPr>
        <p:txBody>
          <a:bodyPr vert="horz" wrap="square" lIns="0" tIns="12065" rIns="0" bIns="0" rtlCol="0">
            <a:spAutoFit/>
          </a:bodyPr>
          <a:lstStyle/>
          <a:p>
            <a:pPr marL="184785" indent="-172085">
              <a:spcBef>
                <a:spcPts val="95"/>
              </a:spcBef>
              <a:buFontTx/>
              <a:buChar char="•"/>
              <a:tabLst>
                <a:tab pos="185420" algn="l"/>
              </a:tabLst>
            </a:pPr>
            <a:r>
              <a:rPr sz="2000" spc="-10" dirty="0">
                <a:solidFill>
                  <a:prstClr val="black"/>
                </a:solidFill>
                <a:latin typeface="Times New Roman"/>
                <a:cs typeface="Times New Roman"/>
              </a:rPr>
              <a:t>Bilime </a:t>
            </a:r>
            <a:r>
              <a:rPr sz="2000" spc="-5" dirty="0" err="1">
                <a:solidFill>
                  <a:prstClr val="black"/>
                </a:solidFill>
                <a:latin typeface="Times New Roman"/>
                <a:cs typeface="Times New Roman"/>
              </a:rPr>
              <a:t>yenilik</a:t>
            </a:r>
            <a:r>
              <a:rPr sz="2000" spc="40" dirty="0">
                <a:solidFill>
                  <a:prstClr val="black"/>
                </a:solidFill>
                <a:latin typeface="Times New Roman"/>
                <a:cs typeface="Times New Roman"/>
              </a:rPr>
              <a:t> </a:t>
            </a:r>
            <a:r>
              <a:rPr sz="2000" spc="-10" dirty="0" err="1" smtClean="0">
                <a:solidFill>
                  <a:prstClr val="black"/>
                </a:solidFill>
                <a:latin typeface="Times New Roman"/>
                <a:cs typeface="Times New Roman"/>
              </a:rPr>
              <a:t>getirme</a:t>
            </a:r>
            <a:endParaRPr lang="tr-TR" sz="2000" spc="-10" dirty="0" smtClean="0">
              <a:solidFill>
                <a:prstClr val="black"/>
              </a:solidFill>
              <a:latin typeface="Times New Roman"/>
              <a:cs typeface="Times New Roman"/>
            </a:endParaRPr>
          </a:p>
          <a:p>
            <a:pPr marL="184785" indent="-172085">
              <a:spcBef>
                <a:spcPts val="95"/>
              </a:spcBef>
              <a:buFontTx/>
              <a:buChar char="•"/>
              <a:tabLst>
                <a:tab pos="185420" algn="l"/>
              </a:tabLst>
            </a:pPr>
            <a:endParaRPr sz="2000" dirty="0">
              <a:solidFill>
                <a:prstClr val="black"/>
              </a:solidFill>
              <a:latin typeface="Times New Roman"/>
              <a:cs typeface="Times New Roman"/>
            </a:endParaRPr>
          </a:p>
          <a:p>
            <a:pPr marL="184785" indent="-172085">
              <a:spcBef>
                <a:spcPts val="10"/>
              </a:spcBef>
              <a:buFontTx/>
              <a:buChar char="•"/>
              <a:tabLst>
                <a:tab pos="185420" algn="l"/>
              </a:tabLst>
            </a:pPr>
            <a:r>
              <a:rPr sz="2000" spc="-45" dirty="0">
                <a:solidFill>
                  <a:prstClr val="black"/>
                </a:solidFill>
                <a:latin typeface="Times New Roman"/>
                <a:cs typeface="Times New Roman"/>
              </a:rPr>
              <a:t>Yeni </a:t>
            </a:r>
            <a:r>
              <a:rPr sz="2000" spc="-10" dirty="0">
                <a:solidFill>
                  <a:prstClr val="black"/>
                </a:solidFill>
                <a:latin typeface="Times New Roman"/>
                <a:cs typeface="Times New Roman"/>
              </a:rPr>
              <a:t>bilimsel </a:t>
            </a:r>
            <a:r>
              <a:rPr sz="2000" spc="-5" dirty="0" err="1">
                <a:solidFill>
                  <a:prstClr val="black"/>
                </a:solidFill>
                <a:latin typeface="Times New Roman"/>
                <a:cs typeface="Times New Roman"/>
              </a:rPr>
              <a:t>yöntem</a:t>
            </a:r>
            <a:r>
              <a:rPr sz="2000" spc="65" dirty="0">
                <a:solidFill>
                  <a:prstClr val="black"/>
                </a:solidFill>
                <a:latin typeface="Times New Roman"/>
                <a:cs typeface="Times New Roman"/>
              </a:rPr>
              <a:t> </a:t>
            </a:r>
            <a:r>
              <a:rPr sz="2000" spc="-5" dirty="0" err="1" smtClean="0">
                <a:solidFill>
                  <a:prstClr val="black"/>
                </a:solidFill>
                <a:latin typeface="Times New Roman"/>
                <a:cs typeface="Times New Roman"/>
              </a:rPr>
              <a:t>geliştirme</a:t>
            </a:r>
            <a:endParaRPr lang="tr-TR" sz="2000" spc="-5" dirty="0" smtClean="0">
              <a:solidFill>
                <a:prstClr val="black"/>
              </a:solidFill>
              <a:latin typeface="Times New Roman"/>
              <a:cs typeface="Times New Roman"/>
            </a:endParaRPr>
          </a:p>
          <a:p>
            <a:pPr marL="184785" indent="-172085">
              <a:spcBef>
                <a:spcPts val="10"/>
              </a:spcBef>
              <a:buFontTx/>
              <a:buChar char="•"/>
              <a:tabLst>
                <a:tab pos="185420" algn="l"/>
              </a:tabLst>
            </a:pPr>
            <a:endParaRPr sz="2000" dirty="0">
              <a:solidFill>
                <a:prstClr val="black"/>
              </a:solidFill>
              <a:latin typeface="Times New Roman"/>
              <a:cs typeface="Times New Roman"/>
            </a:endParaRPr>
          </a:p>
          <a:p>
            <a:pPr marL="184785" indent="-172085">
              <a:lnSpc>
                <a:spcPts val="1789"/>
              </a:lnSpc>
              <a:spcBef>
                <a:spcPts val="15"/>
              </a:spcBef>
              <a:buFontTx/>
              <a:buChar char="•"/>
              <a:tabLst>
                <a:tab pos="185420" algn="l"/>
              </a:tabLst>
            </a:pPr>
            <a:r>
              <a:rPr sz="2000" spc="-5" dirty="0">
                <a:solidFill>
                  <a:prstClr val="black"/>
                </a:solidFill>
                <a:latin typeface="Times New Roman"/>
                <a:cs typeface="Times New Roman"/>
              </a:rPr>
              <a:t>Bilinen bir </a:t>
            </a:r>
            <a:r>
              <a:rPr sz="2000" spc="-10" dirty="0">
                <a:solidFill>
                  <a:prstClr val="black"/>
                </a:solidFill>
                <a:latin typeface="Times New Roman"/>
                <a:cs typeface="Times New Roman"/>
              </a:rPr>
              <a:t>yöntemi </a:t>
            </a:r>
            <a:r>
              <a:rPr sz="2000" spc="-5" dirty="0">
                <a:solidFill>
                  <a:prstClr val="black"/>
                </a:solidFill>
                <a:latin typeface="Times New Roman"/>
                <a:cs typeface="Times New Roman"/>
              </a:rPr>
              <a:t>yeni bir</a:t>
            </a:r>
            <a:r>
              <a:rPr sz="2000" spc="95" dirty="0">
                <a:solidFill>
                  <a:prstClr val="black"/>
                </a:solidFill>
                <a:latin typeface="Times New Roman"/>
                <a:cs typeface="Times New Roman"/>
              </a:rPr>
              <a:t> </a:t>
            </a:r>
            <a:r>
              <a:rPr sz="2000" spc="-5" dirty="0">
                <a:solidFill>
                  <a:prstClr val="black"/>
                </a:solidFill>
                <a:latin typeface="Times New Roman"/>
                <a:cs typeface="Times New Roman"/>
              </a:rPr>
              <a:t>alana</a:t>
            </a:r>
            <a:endParaRPr sz="2000" dirty="0">
              <a:solidFill>
                <a:prstClr val="black"/>
              </a:solidFill>
              <a:latin typeface="Times New Roman"/>
              <a:cs typeface="Times New Roman"/>
            </a:endParaRPr>
          </a:p>
          <a:p>
            <a:pPr marL="184785">
              <a:lnSpc>
                <a:spcPts val="1789"/>
              </a:lnSpc>
            </a:pPr>
            <a:r>
              <a:rPr sz="2000" spc="-10" dirty="0">
                <a:solidFill>
                  <a:prstClr val="black"/>
                </a:solidFill>
                <a:latin typeface="Times New Roman"/>
                <a:cs typeface="Times New Roman"/>
              </a:rPr>
              <a:t>uygulama</a:t>
            </a:r>
            <a:endParaRPr sz="2000" dirty="0">
              <a:solidFill>
                <a:prstClr val="black"/>
              </a:solidFill>
              <a:latin typeface="Times New Roman"/>
              <a:cs typeface="Times New Roman"/>
            </a:endParaRPr>
          </a:p>
        </p:txBody>
      </p:sp>
      <p:sp>
        <p:nvSpPr>
          <p:cNvPr id="5" name="Dikdörtgen 4"/>
          <p:cNvSpPr/>
          <p:nvPr/>
        </p:nvSpPr>
        <p:spPr>
          <a:xfrm>
            <a:off x="479395" y="35913"/>
            <a:ext cx="3161378" cy="584775"/>
          </a:xfrm>
          <a:prstGeom prst="rect">
            <a:avLst/>
          </a:prstGeom>
        </p:spPr>
        <p:txBody>
          <a:bodyPr wrap="none">
            <a:spAutoFit/>
          </a:bodyPr>
          <a:lstStyle/>
          <a:p>
            <a:pPr algn="just"/>
            <a:r>
              <a:rPr lang="en-US" sz="3200" b="1" dirty="0" smtClean="0"/>
              <a:t>PROJENİN </a:t>
            </a:r>
            <a:r>
              <a:rPr lang="tr-TR" sz="3200" b="1" dirty="0" smtClean="0"/>
              <a:t>AMACI</a:t>
            </a:r>
            <a:endParaRPr lang="en-US" sz="3200" b="1" dirty="0" smtClean="0"/>
          </a:p>
        </p:txBody>
      </p:sp>
      <p:sp>
        <p:nvSpPr>
          <p:cNvPr id="7" name="object 5"/>
          <p:cNvSpPr txBox="1">
            <a:spLocks/>
          </p:cNvSpPr>
          <p:nvPr/>
        </p:nvSpPr>
        <p:spPr>
          <a:xfrm>
            <a:off x="848262" y="3071796"/>
            <a:ext cx="2664296" cy="829073"/>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5"/>
              </a:spcBef>
            </a:pPr>
            <a:r>
              <a:rPr lang="tr-TR" sz="5300" dirty="0" smtClean="0">
                <a:latin typeface="Times New Roman"/>
                <a:cs typeface="Times New Roman"/>
              </a:rPr>
              <a:t>AMAÇ</a:t>
            </a:r>
            <a:endParaRPr lang="tr-TR" sz="5300" dirty="0">
              <a:latin typeface="Times New Roman"/>
              <a:cs typeface="Times New Roman"/>
            </a:endParaRPr>
          </a:p>
        </p:txBody>
      </p:sp>
    </p:spTree>
    <p:extLst>
      <p:ext uri="{BB962C8B-B14F-4D97-AF65-F5344CB8AC3E}">
        <p14:creationId xmlns:p14="http://schemas.microsoft.com/office/powerpoint/2010/main" val="40590885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364886" y="1239410"/>
            <a:ext cx="4135106" cy="449384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3" name="object 4"/>
          <p:cNvSpPr txBox="1"/>
          <p:nvPr/>
        </p:nvSpPr>
        <p:spPr>
          <a:xfrm>
            <a:off x="4833963" y="2420888"/>
            <a:ext cx="3405518" cy="1859483"/>
          </a:xfrm>
          <a:prstGeom prst="rect">
            <a:avLst/>
          </a:prstGeom>
        </p:spPr>
        <p:txBody>
          <a:bodyPr vert="horz" wrap="square" lIns="0" tIns="12700" rIns="0" bIns="0" rtlCol="0">
            <a:spAutoFit/>
          </a:bodyPr>
          <a:lstStyle/>
          <a:p>
            <a:pPr marL="241300" indent="-228600">
              <a:spcBef>
                <a:spcPts val="100"/>
              </a:spcBef>
              <a:buFont typeface="Times New Roman"/>
              <a:buChar char="•"/>
              <a:tabLst>
                <a:tab pos="241300" algn="l"/>
              </a:tabLst>
            </a:pPr>
            <a:r>
              <a:rPr sz="2400" b="1" spc="-5" dirty="0">
                <a:solidFill>
                  <a:prstClr val="black"/>
                </a:solidFill>
                <a:latin typeface="Times New Roman"/>
                <a:cs typeface="Times New Roman"/>
              </a:rPr>
              <a:t>S</a:t>
            </a:r>
            <a:r>
              <a:rPr spc="-5" dirty="0">
                <a:solidFill>
                  <a:prstClr val="black"/>
                </a:solidFill>
                <a:latin typeface="Times New Roman"/>
                <a:cs typeface="Times New Roman"/>
              </a:rPr>
              <a:t>pesific</a:t>
            </a:r>
            <a:r>
              <a:rPr spc="-20" dirty="0">
                <a:solidFill>
                  <a:prstClr val="black"/>
                </a:solidFill>
                <a:latin typeface="Times New Roman"/>
                <a:cs typeface="Times New Roman"/>
              </a:rPr>
              <a:t> </a:t>
            </a:r>
            <a:r>
              <a:rPr dirty="0">
                <a:solidFill>
                  <a:prstClr val="black"/>
                </a:solidFill>
                <a:latin typeface="Times New Roman"/>
                <a:cs typeface="Times New Roman"/>
              </a:rPr>
              <a:t>(Özel)</a:t>
            </a:r>
          </a:p>
          <a:p>
            <a:pPr marL="241300" indent="-228600">
              <a:spcBef>
                <a:spcPts val="10"/>
              </a:spcBef>
              <a:buFont typeface="Times New Roman"/>
              <a:buChar char="•"/>
              <a:tabLst>
                <a:tab pos="241300" algn="l"/>
              </a:tabLst>
            </a:pPr>
            <a:r>
              <a:rPr sz="2400" b="1" dirty="0">
                <a:solidFill>
                  <a:prstClr val="black"/>
                </a:solidFill>
                <a:latin typeface="Times New Roman"/>
                <a:cs typeface="Times New Roman"/>
              </a:rPr>
              <a:t>M</a:t>
            </a:r>
            <a:r>
              <a:rPr dirty="0">
                <a:solidFill>
                  <a:prstClr val="black"/>
                </a:solidFill>
                <a:latin typeface="Times New Roman"/>
                <a:cs typeface="Times New Roman"/>
              </a:rPr>
              <a:t>easurable</a:t>
            </a:r>
            <a:r>
              <a:rPr spc="-35" dirty="0">
                <a:solidFill>
                  <a:prstClr val="black"/>
                </a:solidFill>
                <a:latin typeface="Times New Roman"/>
                <a:cs typeface="Times New Roman"/>
              </a:rPr>
              <a:t> </a:t>
            </a:r>
            <a:r>
              <a:rPr dirty="0">
                <a:solidFill>
                  <a:prstClr val="black"/>
                </a:solidFill>
                <a:latin typeface="Times New Roman"/>
                <a:cs typeface="Times New Roman"/>
              </a:rPr>
              <a:t>(Ölçülebilir)</a:t>
            </a:r>
          </a:p>
          <a:p>
            <a:pPr marL="241300" indent="-228600">
              <a:spcBef>
                <a:spcPts val="25"/>
              </a:spcBef>
              <a:buFont typeface="Times New Roman"/>
              <a:buChar char="•"/>
              <a:tabLst>
                <a:tab pos="241300" algn="l"/>
              </a:tabLst>
            </a:pPr>
            <a:r>
              <a:rPr sz="2400" b="1" dirty="0">
                <a:solidFill>
                  <a:prstClr val="black"/>
                </a:solidFill>
                <a:latin typeface="Times New Roman"/>
                <a:cs typeface="Times New Roman"/>
              </a:rPr>
              <a:t>A</a:t>
            </a:r>
            <a:r>
              <a:rPr dirty="0">
                <a:solidFill>
                  <a:prstClr val="black"/>
                </a:solidFill>
                <a:latin typeface="Times New Roman"/>
                <a:cs typeface="Times New Roman"/>
              </a:rPr>
              <a:t>ccurate</a:t>
            </a:r>
            <a:r>
              <a:rPr spc="-30" dirty="0">
                <a:solidFill>
                  <a:prstClr val="black"/>
                </a:solidFill>
                <a:latin typeface="Times New Roman"/>
                <a:cs typeface="Times New Roman"/>
              </a:rPr>
              <a:t> </a:t>
            </a:r>
            <a:r>
              <a:rPr spc="-5" dirty="0">
                <a:solidFill>
                  <a:prstClr val="black"/>
                </a:solidFill>
                <a:latin typeface="Times New Roman"/>
                <a:cs typeface="Times New Roman"/>
              </a:rPr>
              <a:t>(Tutarlı)</a:t>
            </a:r>
            <a:endParaRPr dirty="0">
              <a:solidFill>
                <a:prstClr val="black"/>
              </a:solidFill>
              <a:latin typeface="Times New Roman"/>
              <a:cs typeface="Times New Roman"/>
            </a:endParaRPr>
          </a:p>
          <a:p>
            <a:pPr marL="241300" indent="-228600">
              <a:spcBef>
                <a:spcPts val="15"/>
              </a:spcBef>
              <a:buFont typeface="Times New Roman"/>
              <a:buChar char="•"/>
              <a:tabLst>
                <a:tab pos="241300" algn="l"/>
              </a:tabLst>
            </a:pPr>
            <a:r>
              <a:rPr sz="2400" b="1" dirty="0">
                <a:solidFill>
                  <a:prstClr val="black"/>
                </a:solidFill>
                <a:latin typeface="Times New Roman"/>
                <a:cs typeface="Times New Roman"/>
              </a:rPr>
              <a:t>R</a:t>
            </a:r>
            <a:r>
              <a:rPr dirty="0">
                <a:solidFill>
                  <a:prstClr val="black"/>
                </a:solidFill>
                <a:latin typeface="Times New Roman"/>
                <a:cs typeface="Times New Roman"/>
              </a:rPr>
              <a:t>ealistic</a:t>
            </a:r>
            <a:r>
              <a:rPr spc="-35" dirty="0">
                <a:solidFill>
                  <a:prstClr val="black"/>
                </a:solidFill>
                <a:latin typeface="Times New Roman"/>
                <a:cs typeface="Times New Roman"/>
              </a:rPr>
              <a:t> </a:t>
            </a:r>
            <a:r>
              <a:rPr dirty="0">
                <a:solidFill>
                  <a:prstClr val="black"/>
                </a:solidFill>
                <a:latin typeface="Times New Roman"/>
                <a:cs typeface="Times New Roman"/>
              </a:rPr>
              <a:t>(Gerçekçi)</a:t>
            </a:r>
          </a:p>
          <a:p>
            <a:pPr marL="241300" indent="-228600">
              <a:spcBef>
                <a:spcPts val="20"/>
              </a:spcBef>
              <a:buFont typeface="Times New Roman"/>
              <a:buChar char="•"/>
              <a:tabLst>
                <a:tab pos="241300" algn="l"/>
              </a:tabLst>
            </a:pPr>
            <a:r>
              <a:rPr sz="2400" b="1" spc="-5" dirty="0">
                <a:solidFill>
                  <a:prstClr val="black"/>
                </a:solidFill>
                <a:latin typeface="Times New Roman"/>
                <a:cs typeface="Times New Roman"/>
              </a:rPr>
              <a:t>T</a:t>
            </a:r>
            <a:r>
              <a:rPr spc="-5" dirty="0">
                <a:solidFill>
                  <a:prstClr val="black"/>
                </a:solidFill>
                <a:latin typeface="Times New Roman"/>
                <a:cs typeface="Times New Roman"/>
              </a:rPr>
              <a:t>ime </a:t>
            </a:r>
            <a:r>
              <a:rPr dirty="0" smtClean="0">
                <a:solidFill>
                  <a:prstClr val="black"/>
                </a:solidFill>
                <a:latin typeface="Times New Roman"/>
                <a:cs typeface="Times New Roman"/>
              </a:rPr>
              <a:t>Bound</a:t>
            </a:r>
            <a:r>
              <a:rPr lang="tr-TR" dirty="0" err="1" smtClean="0">
                <a:solidFill>
                  <a:prstClr val="black"/>
                </a:solidFill>
                <a:latin typeface="Times New Roman"/>
                <a:cs typeface="Times New Roman"/>
              </a:rPr>
              <a:t>ed</a:t>
            </a:r>
            <a:r>
              <a:rPr dirty="0" smtClean="0">
                <a:solidFill>
                  <a:prstClr val="black"/>
                </a:solidFill>
                <a:latin typeface="Times New Roman"/>
                <a:cs typeface="Times New Roman"/>
              </a:rPr>
              <a:t> </a:t>
            </a:r>
            <a:r>
              <a:rPr spc="-5" dirty="0">
                <a:solidFill>
                  <a:prstClr val="black"/>
                </a:solidFill>
                <a:latin typeface="Times New Roman"/>
                <a:cs typeface="Times New Roman"/>
              </a:rPr>
              <a:t>(Zamana</a:t>
            </a:r>
            <a:r>
              <a:rPr spc="-55" dirty="0">
                <a:solidFill>
                  <a:prstClr val="black"/>
                </a:solidFill>
                <a:latin typeface="Times New Roman"/>
                <a:cs typeface="Times New Roman"/>
              </a:rPr>
              <a:t> </a:t>
            </a:r>
            <a:r>
              <a:rPr dirty="0">
                <a:solidFill>
                  <a:prstClr val="black"/>
                </a:solidFill>
                <a:latin typeface="Times New Roman"/>
                <a:cs typeface="Times New Roman"/>
              </a:rPr>
              <a:t>Bağlı)</a:t>
            </a:r>
          </a:p>
        </p:txBody>
      </p:sp>
      <p:sp>
        <p:nvSpPr>
          <p:cNvPr id="4" name="object 5"/>
          <p:cNvSpPr txBox="1">
            <a:spLocks/>
          </p:cNvSpPr>
          <p:nvPr/>
        </p:nvSpPr>
        <p:spPr>
          <a:xfrm>
            <a:off x="1187624" y="3071796"/>
            <a:ext cx="2664296" cy="829073"/>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5"/>
              </a:spcBef>
            </a:pPr>
            <a:r>
              <a:rPr lang="tr-TR" sz="5300" dirty="0" smtClean="0">
                <a:latin typeface="Times New Roman"/>
                <a:cs typeface="Times New Roman"/>
              </a:rPr>
              <a:t>SMA</a:t>
            </a:r>
            <a:r>
              <a:rPr lang="tr-TR" sz="5300" spc="-325" dirty="0" smtClean="0">
                <a:latin typeface="Times New Roman"/>
                <a:cs typeface="Times New Roman"/>
              </a:rPr>
              <a:t>R</a:t>
            </a:r>
            <a:r>
              <a:rPr lang="tr-TR" sz="5300" dirty="0" smtClean="0">
                <a:latin typeface="Times New Roman"/>
                <a:cs typeface="Times New Roman"/>
              </a:rPr>
              <a:t>T</a:t>
            </a:r>
            <a:endParaRPr lang="tr-TR" sz="5300" dirty="0">
              <a:latin typeface="Times New Roman"/>
              <a:cs typeface="Times New Roman"/>
            </a:endParaRPr>
          </a:p>
        </p:txBody>
      </p:sp>
      <p:sp>
        <p:nvSpPr>
          <p:cNvPr id="6" name="Dikdörtgen 5"/>
          <p:cNvSpPr/>
          <p:nvPr/>
        </p:nvSpPr>
        <p:spPr>
          <a:xfrm>
            <a:off x="157993" y="35913"/>
            <a:ext cx="3804183" cy="584775"/>
          </a:xfrm>
          <a:prstGeom prst="rect">
            <a:avLst/>
          </a:prstGeom>
        </p:spPr>
        <p:txBody>
          <a:bodyPr wrap="none">
            <a:spAutoFit/>
          </a:bodyPr>
          <a:lstStyle/>
          <a:p>
            <a:pPr algn="just"/>
            <a:r>
              <a:rPr lang="en-US" sz="3200" b="1" dirty="0" smtClean="0"/>
              <a:t>PROJENİN </a:t>
            </a:r>
            <a:r>
              <a:rPr lang="tr-TR" sz="3200" b="1" dirty="0" smtClean="0"/>
              <a:t>HEDEFLERİ</a:t>
            </a:r>
            <a:endParaRPr lang="en-US" sz="3200" b="1" dirty="0" smtClean="0"/>
          </a:p>
        </p:txBody>
      </p:sp>
    </p:spTree>
    <p:extLst>
      <p:ext uri="{BB962C8B-B14F-4D97-AF65-F5344CB8AC3E}">
        <p14:creationId xmlns:p14="http://schemas.microsoft.com/office/powerpoint/2010/main" val="11236754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p:cNvSpPr txBox="1"/>
          <p:nvPr/>
        </p:nvSpPr>
        <p:spPr>
          <a:xfrm>
            <a:off x="107505" y="1700808"/>
            <a:ext cx="6552728" cy="5022529"/>
          </a:xfrm>
          <a:prstGeom prst="rect">
            <a:avLst/>
          </a:prstGeom>
        </p:spPr>
        <p:txBody>
          <a:bodyPr vert="horz" wrap="square" lIns="0" tIns="13335" rIns="0" bIns="0" rtlCol="0">
            <a:spAutoFit/>
          </a:bodyPr>
          <a:lstStyle/>
          <a:p>
            <a:pPr marL="241300" indent="-228600" algn="just">
              <a:spcBef>
                <a:spcPts val="105"/>
              </a:spcBef>
              <a:buClr>
                <a:srgbClr val="B80D0E"/>
              </a:buClr>
              <a:buFont typeface="Arial"/>
              <a:buChar char="•"/>
              <a:tabLst>
                <a:tab pos="240665" algn="l"/>
                <a:tab pos="241300" algn="l"/>
              </a:tabLst>
            </a:pPr>
            <a:r>
              <a:rPr lang="tr-TR" sz="1400" b="1" dirty="0" smtClean="0">
                <a:solidFill>
                  <a:prstClr val="black"/>
                </a:solidFill>
                <a:latin typeface="Times New Roman"/>
                <a:cs typeface="Times New Roman"/>
              </a:rPr>
              <a:t>Araştırma sorusu; </a:t>
            </a:r>
            <a:r>
              <a:rPr sz="1400" b="1" dirty="0" err="1" smtClean="0">
                <a:solidFill>
                  <a:prstClr val="black"/>
                </a:solidFill>
                <a:latin typeface="Times New Roman"/>
                <a:cs typeface="Times New Roman"/>
              </a:rPr>
              <a:t>Örnek</a:t>
            </a:r>
            <a:r>
              <a:rPr sz="1400" b="1" dirty="0" smtClean="0">
                <a:solidFill>
                  <a:prstClr val="black"/>
                </a:solidFill>
                <a:latin typeface="Times New Roman"/>
                <a:cs typeface="Times New Roman"/>
              </a:rPr>
              <a:t> </a:t>
            </a:r>
            <a:r>
              <a:rPr sz="1400" b="1" dirty="0">
                <a:solidFill>
                  <a:prstClr val="black"/>
                </a:solidFill>
                <a:latin typeface="Times New Roman"/>
                <a:cs typeface="Times New Roman"/>
              </a:rPr>
              <a:t>1: </a:t>
            </a:r>
            <a:r>
              <a:rPr sz="1400" spc="-5" dirty="0">
                <a:solidFill>
                  <a:prstClr val="black"/>
                </a:solidFill>
                <a:latin typeface="Times New Roman"/>
                <a:cs typeface="Times New Roman"/>
              </a:rPr>
              <a:t>Ortamda </a:t>
            </a:r>
            <a:r>
              <a:rPr sz="1400" dirty="0" err="1">
                <a:solidFill>
                  <a:prstClr val="black"/>
                </a:solidFill>
                <a:latin typeface="Times New Roman"/>
                <a:cs typeface="Times New Roman"/>
              </a:rPr>
              <a:t>bulunan</a:t>
            </a:r>
            <a:r>
              <a:rPr sz="1400" dirty="0">
                <a:solidFill>
                  <a:prstClr val="black"/>
                </a:solidFill>
                <a:latin typeface="Times New Roman"/>
                <a:cs typeface="Times New Roman"/>
              </a:rPr>
              <a:t> </a:t>
            </a:r>
            <a:r>
              <a:rPr lang="tr-TR" sz="1400" spc="-5" dirty="0" smtClean="0">
                <a:solidFill>
                  <a:prstClr val="black"/>
                </a:solidFill>
                <a:latin typeface="Times New Roman"/>
                <a:cs typeface="Times New Roman"/>
              </a:rPr>
              <a:t>metan</a:t>
            </a:r>
            <a:r>
              <a:rPr sz="1400" spc="-5" dirty="0" smtClean="0">
                <a:solidFill>
                  <a:prstClr val="black"/>
                </a:solidFill>
                <a:latin typeface="Times New Roman"/>
                <a:cs typeface="Times New Roman"/>
              </a:rPr>
              <a:t> </a:t>
            </a:r>
            <a:r>
              <a:rPr sz="1400" dirty="0" err="1">
                <a:solidFill>
                  <a:prstClr val="black"/>
                </a:solidFill>
                <a:latin typeface="Times New Roman"/>
                <a:cs typeface="Times New Roman"/>
              </a:rPr>
              <a:t>gazının</a:t>
            </a:r>
            <a:r>
              <a:rPr sz="1400" dirty="0">
                <a:solidFill>
                  <a:prstClr val="black"/>
                </a:solidFill>
                <a:latin typeface="Times New Roman"/>
                <a:cs typeface="Times New Roman"/>
              </a:rPr>
              <a:t> </a:t>
            </a:r>
            <a:r>
              <a:rPr lang="tr-TR" sz="1400" dirty="0" smtClean="0">
                <a:solidFill>
                  <a:prstClr val="black"/>
                </a:solidFill>
                <a:latin typeface="Times New Roman"/>
                <a:cs typeface="Times New Roman"/>
              </a:rPr>
              <a:t>menekşenin çiçeklenmesine </a:t>
            </a:r>
            <a:r>
              <a:rPr sz="1400" spc="-5" dirty="0" err="1" smtClean="0">
                <a:solidFill>
                  <a:prstClr val="black"/>
                </a:solidFill>
                <a:latin typeface="Times New Roman"/>
                <a:cs typeface="Times New Roman"/>
              </a:rPr>
              <a:t>etkisi</a:t>
            </a:r>
            <a:r>
              <a:rPr sz="1400" spc="-5" dirty="0" smtClean="0">
                <a:solidFill>
                  <a:prstClr val="black"/>
                </a:solidFill>
                <a:latin typeface="Times New Roman"/>
                <a:cs typeface="Times New Roman"/>
              </a:rPr>
              <a:t> </a:t>
            </a:r>
            <a:r>
              <a:rPr sz="1400" dirty="0">
                <a:solidFill>
                  <a:prstClr val="black"/>
                </a:solidFill>
                <a:latin typeface="Times New Roman"/>
                <a:cs typeface="Times New Roman"/>
              </a:rPr>
              <a:t>nedir? </a:t>
            </a:r>
            <a:r>
              <a:rPr sz="1400" spc="-30" dirty="0">
                <a:solidFill>
                  <a:prstClr val="black"/>
                </a:solidFill>
                <a:latin typeface="Times New Roman"/>
                <a:cs typeface="Times New Roman"/>
              </a:rPr>
              <a:t>(</a:t>
            </a:r>
            <a:r>
              <a:rPr sz="1400" spc="-30" dirty="0" err="1">
                <a:solidFill>
                  <a:prstClr val="black"/>
                </a:solidFill>
                <a:latin typeface="Times New Roman"/>
                <a:cs typeface="Times New Roman"/>
              </a:rPr>
              <a:t>Yanlış</a:t>
            </a:r>
            <a:r>
              <a:rPr sz="1400" spc="-280" dirty="0">
                <a:solidFill>
                  <a:prstClr val="black"/>
                </a:solidFill>
                <a:latin typeface="Times New Roman"/>
                <a:cs typeface="Times New Roman"/>
              </a:rPr>
              <a:t> </a:t>
            </a:r>
            <a:r>
              <a:rPr lang="tr-TR" sz="1400" spc="-280" dirty="0" smtClean="0">
                <a:solidFill>
                  <a:prstClr val="black"/>
                </a:solidFill>
                <a:latin typeface="Times New Roman"/>
                <a:cs typeface="Times New Roman"/>
              </a:rPr>
              <a:t> </a:t>
            </a:r>
            <a:r>
              <a:rPr sz="1400" dirty="0" err="1" smtClean="0">
                <a:solidFill>
                  <a:prstClr val="black"/>
                </a:solidFill>
                <a:latin typeface="Times New Roman"/>
                <a:cs typeface="Times New Roman"/>
              </a:rPr>
              <a:t>Önerme</a:t>
            </a:r>
            <a:r>
              <a:rPr sz="1400" dirty="0" smtClean="0">
                <a:solidFill>
                  <a:prstClr val="black"/>
                </a:solidFill>
                <a:latin typeface="Times New Roman"/>
                <a:cs typeface="Times New Roman"/>
              </a:rPr>
              <a:t>)</a:t>
            </a:r>
            <a:r>
              <a:rPr lang="tr-TR" sz="1400" dirty="0" smtClean="0">
                <a:solidFill>
                  <a:prstClr val="black"/>
                </a:solidFill>
                <a:latin typeface="Times New Roman"/>
                <a:cs typeface="Times New Roman"/>
              </a:rPr>
              <a:t> (her konu araştırma konusu değildir, literatür desteği gerekir)</a:t>
            </a:r>
            <a:endParaRPr sz="14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400" b="1" dirty="0">
                <a:solidFill>
                  <a:prstClr val="black"/>
                </a:solidFill>
                <a:latin typeface="Times New Roman"/>
                <a:cs typeface="Times New Roman"/>
              </a:rPr>
              <a:t>Araştırma sorusu; </a:t>
            </a:r>
            <a:r>
              <a:rPr sz="1400" b="1" dirty="0" err="1" smtClean="0">
                <a:solidFill>
                  <a:prstClr val="black"/>
                </a:solidFill>
                <a:latin typeface="Times New Roman"/>
                <a:cs typeface="Times New Roman"/>
              </a:rPr>
              <a:t>Örnek</a:t>
            </a:r>
            <a:r>
              <a:rPr sz="1400" b="1" dirty="0" smtClean="0">
                <a:solidFill>
                  <a:prstClr val="black"/>
                </a:solidFill>
                <a:latin typeface="Times New Roman"/>
                <a:cs typeface="Times New Roman"/>
              </a:rPr>
              <a:t> </a:t>
            </a:r>
            <a:r>
              <a:rPr sz="1400" b="1" dirty="0">
                <a:solidFill>
                  <a:prstClr val="black"/>
                </a:solidFill>
                <a:latin typeface="Times New Roman"/>
                <a:cs typeface="Times New Roman"/>
              </a:rPr>
              <a:t>2: </a:t>
            </a:r>
            <a:r>
              <a:rPr lang="tr-TR" sz="1400" dirty="0" smtClean="0">
                <a:solidFill>
                  <a:prstClr val="black"/>
                </a:solidFill>
                <a:latin typeface="Times New Roman"/>
                <a:cs typeface="Times New Roman"/>
              </a:rPr>
              <a:t>Menekşenin </a:t>
            </a:r>
            <a:r>
              <a:rPr sz="1400" dirty="0" err="1" smtClean="0">
                <a:solidFill>
                  <a:prstClr val="black"/>
                </a:solidFill>
                <a:latin typeface="Times New Roman"/>
                <a:cs typeface="Times New Roman"/>
              </a:rPr>
              <a:t>çiçekleri</a:t>
            </a:r>
            <a:r>
              <a:rPr sz="1400" dirty="0" smtClean="0">
                <a:solidFill>
                  <a:prstClr val="black"/>
                </a:solidFill>
                <a:latin typeface="Times New Roman"/>
                <a:cs typeface="Times New Roman"/>
              </a:rPr>
              <a:t> </a:t>
            </a:r>
            <a:r>
              <a:rPr lang="tr-TR" sz="1400" spc="-5" dirty="0" smtClean="0">
                <a:solidFill>
                  <a:prstClr val="black"/>
                </a:solidFill>
                <a:latin typeface="Times New Roman"/>
                <a:cs typeface="Times New Roman"/>
              </a:rPr>
              <a:t>metan</a:t>
            </a:r>
            <a:r>
              <a:rPr sz="1400" spc="-5" dirty="0" smtClean="0">
                <a:solidFill>
                  <a:prstClr val="black"/>
                </a:solidFill>
                <a:latin typeface="Times New Roman"/>
                <a:cs typeface="Times New Roman"/>
              </a:rPr>
              <a:t> </a:t>
            </a:r>
            <a:r>
              <a:rPr sz="1400" spc="-5" dirty="0">
                <a:solidFill>
                  <a:prstClr val="black"/>
                </a:solidFill>
                <a:latin typeface="Times New Roman"/>
                <a:cs typeface="Times New Roman"/>
              </a:rPr>
              <a:t>ortamında </a:t>
            </a:r>
            <a:r>
              <a:rPr sz="1400" dirty="0">
                <a:solidFill>
                  <a:prstClr val="black"/>
                </a:solidFill>
                <a:latin typeface="Times New Roman"/>
                <a:cs typeface="Times New Roman"/>
              </a:rPr>
              <a:t>daha hızlı </a:t>
            </a:r>
            <a:r>
              <a:rPr sz="1400" spc="-5" dirty="0">
                <a:solidFill>
                  <a:prstClr val="black"/>
                </a:solidFill>
                <a:latin typeface="Times New Roman"/>
                <a:cs typeface="Times New Roman"/>
              </a:rPr>
              <a:t>açar </a:t>
            </a:r>
            <a:r>
              <a:rPr sz="1400" spc="-10" dirty="0">
                <a:solidFill>
                  <a:prstClr val="black"/>
                </a:solidFill>
                <a:latin typeface="Times New Roman"/>
                <a:cs typeface="Times New Roman"/>
              </a:rPr>
              <a:t>mı? </a:t>
            </a:r>
            <a:r>
              <a:rPr sz="1400" dirty="0" smtClean="0">
                <a:solidFill>
                  <a:prstClr val="black"/>
                </a:solidFill>
                <a:latin typeface="Times New Roman"/>
                <a:cs typeface="Times New Roman"/>
              </a:rPr>
              <a:t>(</a:t>
            </a:r>
            <a:r>
              <a:rPr sz="1400" dirty="0" err="1" smtClean="0">
                <a:solidFill>
                  <a:prstClr val="black"/>
                </a:solidFill>
                <a:latin typeface="Times New Roman"/>
                <a:cs typeface="Times New Roman"/>
              </a:rPr>
              <a:t>Doğru</a:t>
            </a:r>
            <a:r>
              <a:rPr sz="1400" spc="-235" dirty="0" smtClean="0">
                <a:solidFill>
                  <a:prstClr val="black"/>
                </a:solidFill>
                <a:latin typeface="Times New Roman"/>
                <a:cs typeface="Times New Roman"/>
              </a:rPr>
              <a:t> </a:t>
            </a:r>
            <a:r>
              <a:rPr sz="1400" spc="-5" dirty="0" err="1">
                <a:solidFill>
                  <a:prstClr val="black"/>
                </a:solidFill>
                <a:latin typeface="Times New Roman"/>
                <a:cs typeface="Times New Roman"/>
              </a:rPr>
              <a:t>Önerme</a:t>
            </a:r>
            <a:r>
              <a:rPr sz="1400" spc="-5" dirty="0" smtClean="0">
                <a:solidFill>
                  <a:prstClr val="black"/>
                </a:solidFill>
                <a:latin typeface="Times New Roman"/>
                <a:cs typeface="Times New Roman"/>
              </a:rPr>
              <a:t>)</a:t>
            </a:r>
            <a:r>
              <a:rPr lang="tr-TR" sz="1400" spc="-10" dirty="0">
                <a:solidFill>
                  <a:prstClr val="black"/>
                </a:solidFill>
                <a:latin typeface="Times New Roman"/>
                <a:cs typeface="Times New Roman"/>
              </a:rPr>
              <a:t> (literatürde başka bitkilere olan etkisi </a:t>
            </a:r>
            <a:r>
              <a:rPr lang="tr-TR" sz="1400" spc="-10" dirty="0" smtClean="0">
                <a:solidFill>
                  <a:prstClr val="black"/>
                </a:solidFill>
                <a:latin typeface="Times New Roman"/>
                <a:cs typeface="Times New Roman"/>
              </a:rPr>
              <a:t>varsa) </a:t>
            </a:r>
            <a:endParaRPr sz="14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sz="1400" b="1" dirty="0" err="1" smtClean="0">
                <a:solidFill>
                  <a:prstClr val="black"/>
                </a:solidFill>
                <a:latin typeface="Times New Roman"/>
                <a:cs typeface="Times New Roman"/>
              </a:rPr>
              <a:t>Hipotez</a:t>
            </a:r>
            <a:r>
              <a:rPr sz="1400" b="1" dirty="0">
                <a:solidFill>
                  <a:prstClr val="black"/>
                </a:solidFill>
                <a:latin typeface="Times New Roman"/>
                <a:cs typeface="Times New Roman"/>
              </a:rPr>
              <a:t>: </a:t>
            </a:r>
            <a:r>
              <a:rPr sz="1400" dirty="0" err="1">
                <a:solidFill>
                  <a:prstClr val="black"/>
                </a:solidFill>
                <a:latin typeface="Times New Roman"/>
                <a:cs typeface="Times New Roman"/>
              </a:rPr>
              <a:t>Eğer</a:t>
            </a:r>
            <a:r>
              <a:rPr sz="1400" dirty="0">
                <a:solidFill>
                  <a:prstClr val="black"/>
                </a:solidFill>
                <a:latin typeface="Times New Roman"/>
                <a:cs typeface="Times New Roman"/>
              </a:rPr>
              <a:t> </a:t>
            </a:r>
            <a:r>
              <a:rPr lang="tr-TR" sz="1400" dirty="0" smtClean="0">
                <a:solidFill>
                  <a:prstClr val="black"/>
                </a:solidFill>
                <a:latin typeface="Times New Roman"/>
                <a:cs typeface="Times New Roman"/>
              </a:rPr>
              <a:t>menekşe</a:t>
            </a:r>
            <a:r>
              <a:rPr sz="1400" dirty="0" smtClean="0">
                <a:solidFill>
                  <a:prstClr val="black"/>
                </a:solidFill>
                <a:latin typeface="Times New Roman"/>
                <a:cs typeface="Times New Roman"/>
              </a:rPr>
              <a:t> </a:t>
            </a:r>
            <a:r>
              <a:rPr sz="1400" dirty="0" err="1">
                <a:solidFill>
                  <a:prstClr val="black"/>
                </a:solidFill>
                <a:latin typeface="Times New Roman"/>
                <a:cs typeface="Times New Roman"/>
              </a:rPr>
              <a:t>bitkisi</a:t>
            </a:r>
            <a:r>
              <a:rPr sz="1400" dirty="0">
                <a:solidFill>
                  <a:prstClr val="black"/>
                </a:solidFill>
                <a:latin typeface="Times New Roman"/>
                <a:cs typeface="Times New Roman"/>
              </a:rPr>
              <a:t> </a:t>
            </a:r>
            <a:r>
              <a:rPr lang="tr-TR" sz="1400" dirty="0" smtClean="0">
                <a:solidFill>
                  <a:prstClr val="black"/>
                </a:solidFill>
                <a:latin typeface="Times New Roman"/>
                <a:cs typeface="Times New Roman"/>
              </a:rPr>
              <a:t>belirli</a:t>
            </a:r>
            <a:r>
              <a:rPr sz="1400" dirty="0" smtClean="0">
                <a:solidFill>
                  <a:prstClr val="black"/>
                </a:solidFill>
                <a:latin typeface="Times New Roman"/>
                <a:cs typeface="Times New Roman"/>
              </a:rPr>
              <a:t> </a:t>
            </a:r>
            <a:r>
              <a:rPr sz="1400" dirty="0" err="1" smtClean="0">
                <a:solidFill>
                  <a:prstClr val="black"/>
                </a:solidFill>
                <a:latin typeface="Times New Roman"/>
                <a:cs typeface="Times New Roman"/>
              </a:rPr>
              <a:t>oranda</a:t>
            </a:r>
            <a:r>
              <a:rPr sz="1400" dirty="0" smtClean="0">
                <a:solidFill>
                  <a:prstClr val="black"/>
                </a:solidFill>
                <a:latin typeface="Times New Roman"/>
                <a:cs typeface="Times New Roman"/>
              </a:rPr>
              <a:t> </a:t>
            </a:r>
            <a:r>
              <a:rPr lang="tr-TR" sz="1400" spc="-5" dirty="0" smtClean="0">
                <a:solidFill>
                  <a:prstClr val="black"/>
                </a:solidFill>
                <a:latin typeface="Times New Roman"/>
                <a:cs typeface="Times New Roman"/>
              </a:rPr>
              <a:t>metan</a:t>
            </a:r>
            <a:r>
              <a:rPr sz="1400" spc="-5" dirty="0" smtClean="0">
                <a:solidFill>
                  <a:prstClr val="black"/>
                </a:solidFill>
                <a:latin typeface="Times New Roman"/>
                <a:cs typeface="Times New Roman"/>
              </a:rPr>
              <a:t> </a:t>
            </a:r>
            <a:r>
              <a:rPr sz="1400" spc="-5" dirty="0">
                <a:solidFill>
                  <a:prstClr val="black"/>
                </a:solidFill>
                <a:latin typeface="Times New Roman"/>
                <a:cs typeface="Times New Roman"/>
              </a:rPr>
              <a:t>ortamında yetiştirilirse </a:t>
            </a:r>
            <a:r>
              <a:rPr sz="1400" dirty="0">
                <a:solidFill>
                  <a:prstClr val="black"/>
                </a:solidFill>
                <a:latin typeface="Times New Roman"/>
                <a:cs typeface="Times New Roman"/>
              </a:rPr>
              <a:t>çiçekleri daha hizlı</a:t>
            </a:r>
            <a:r>
              <a:rPr sz="1400" spc="-285" dirty="0">
                <a:solidFill>
                  <a:prstClr val="black"/>
                </a:solidFill>
                <a:latin typeface="Times New Roman"/>
                <a:cs typeface="Times New Roman"/>
              </a:rPr>
              <a:t> </a:t>
            </a:r>
            <a:r>
              <a:rPr sz="1400" spc="-25" dirty="0" err="1">
                <a:solidFill>
                  <a:prstClr val="black"/>
                </a:solidFill>
                <a:latin typeface="Times New Roman"/>
                <a:cs typeface="Times New Roman"/>
              </a:rPr>
              <a:t>açar</a:t>
            </a:r>
            <a:r>
              <a:rPr sz="1400" spc="-25" dirty="0" smtClean="0">
                <a:solidFill>
                  <a:prstClr val="black"/>
                </a:solidFill>
                <a:latin typeface="Times New Roman"/>
                <a:cs typeface="Times New Roman"/>
              </a:rPr>
              <a:t>.</a:t>
            </a:r>
            <a:endParaRPr lang="tr-TR" sz="1400" spc="-25" dirty="0" smtClean="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400" b="1" spc="-25" dirty="0" smtClean="0">
                <a:solidFill>
                  <a:prstClr val="black"/>
                </a:solidFill>
                <a:latin typeface="Times New Roman"/>
                <a:cs typeface="Times New Roman"/>
              </a:rPr>
              <a:t>Amaç: </a:t>
            </a:r>
            <a:r>
              <a:rPr lang="tr-TR" sz="1400" spc="-25" dirty="0" smtClean="0">
                <a:solidFill>
                  <a:prstClr val="black"/>
                </a:solidFill>
                <a:latin typeface="Times New Roman"/>
                <a:cs typeface="Times New Roman"/>
              </a:rPr>
              <a:t>Menekşe bitkisinde çiçeklenmeyi sağlayacak en uygun metan oranının belirlenmesi.</a:t>
            </a:r>
            <a:endParaRPr sz="14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400" b="1" dirty="0" smtClean="0">
                <a:solidFill>
                  <a:prstClr val="black"/>
                </a:solidFill>
                <a:latin typeface="Times New Roman"/>
                <a:cs typeface="Times New Roman"/>
              </a:rPr>
              <a:t>Hedef 1. </a:t>
            </a:r>
            <a:r>
              <a:rPr sz="1400" b="1" dirty="0" smtClean="0">
                <a:solidFill>
                  <a:prstClr val="black"/>
                </a:solidFill>
                <a:latin typeface="Times New Roman"/>
                <a:cs typeface="Times New Roman"/>
              </a:rPr>
              <a:t> </a:t>
            </a:r>
            <a:r>
              <a:rPr lang="tr-TR" sz="1400" dirty="0" smtClean="0">
                <a:solidFill>
                  <a:prstClr val="black"/>
                </a:solidFill>
                <a:latin typeface="Times New Roman"/>
                <a:cs typeface="Times New Roman"/>
              </a:rPr>
              <a:t>en az 30 bitkiden oluşan 3 farklı menekşe bitki grubunun toplanması, ( sayılar ve yüzdeler verilmeli)</a:t>
            </a:r>
          </a:p>
          <a:p>
            <a:pPr marL="241300" indent="-228600" algn="just">
              <a:spcBef>
                <a:spcPts val="1475"/>
              </a:spcBef>
              <a:buClr>
                <a:srgbClr val="B80D0E"/>
              </a:buClr>
              <a:buFont typeface="Arial"/>
              <a:buChar char="•"/>
              <a:tabLst>
                <a:tab pos="240665" algn="l"/>
                <a:tab pos="241300" algn="l"/>
              </a:tabLst>
            </a:pPr>
            <a:r>
              <a:rPr lang="tr-TR" sz="1400" b="1" dirty="0" smtClean="0">
                <a:solidFill>
                  <a:prstClr val="black"/>
                </a:solidFill>
                <a:latin typeface="Times New Roman"/>
                <a:cs typeface="Times New Roman"/>
              </a:rPr>
              <a:t>Hedef 2. (</a:t>
            </a:r>
            <a:r>
              <a:rPr sz="1400" dirty="0" smtClean="0">
                <a:solidFill>
                  <a:prstClr val="black"/>
                </a:solidFill>
                <a:latin typeface="Times New Roman"/>
                <a:cs typeface="Times New Roman"/>
              </a:rPr>
              <a:t>3</a:t>
            </a:r>
            <a:r>
              <a:rPr lang="tr-TR" sz="1400" dirty="0" smtClean="0">
                <a:solidFill>
                  <a:prstClr val="black"/>
                </a:solidFill>
                <a:latin typeface="Times New Roman"/>
                <a:cs typeface="Times New Roman"/>
              </a:rPr>
              <a:t>x30) 90</a:t>
            </a:r>
            <a:r>
              <a:rPr sz="1400" spc="-5" dirty="0" smtClean="0">
                <a:solidFill>
                  <a:prstClr val="black"/>
                </a:solidFill>
                <a:latin typeface="Times New Roman"/>
                <a:cs typeface="Times New Roman"/>
              </a:rPr>
              <a:t> </a:t>
            </a:r>
            <a:r>
              <a:rPr lang="tr-TR" sz="1400" dirty="0" smtClean="0">
                <a:solidFill>
                  <a:prstClr val="black"/>
                </a:solidFill>
                <a:latin typeface="Times New Roman"/>
                <a:cs typeface="Times New Roman"/>
              </a:rPr>
              <a:t>menekşe</a:t>
            </a:r>
            <a:r>
              <a:rPr sz="1400" dirty="0" smtClean="0">
                <a:solidFill>
                  <a:prstClr val="black"/>
                </a:solidFill>
                <a:latin typeface="Times New Roman"/>
                <a:cs typeface="Times New Roman"/>
              </a:rPr>
              <a:t> </a:t>
            </a:r>
            <a:r>
              <a:rPr sz="1400" spc="-5" dirty="0" err="1" smtClean="0">
                <a:solidFill>
                  <a:prstClr val="black"/>
                </a:solidFill>
                <a:latin typeface="Times New Roman"/>
                <a:cs typeface="Times New Roman"/>
              </a:rPr>
              <a:t>bitkisi</a:t>
            </a:r>
            <a:r>
              <a:rPr lang="tr-TR" sz="1400" spc="-5" dirty="0" smtClean="0">
                <a:solidFill>
                  <a:prstClr val="black"/>
                </a:solidFill>
                <a:latin typeface="Times New Roman"/>
                <a:cs typeface="Times New Roman"/>
              </a:rPr>
              <a:t>ne</a:t>
            </a:r>
            <a:r>
              <a:rPr sz="1400" spc="-5" dirty="0" smtClean="0">
                <a:solidFill>
                  <a:prstClr val="black"/>
                </a:solidFill>
                <a:latin typeface="Times New Roman"/>
                <a:cs typeface="Times New Roman"/>
              </a:rPr>
              <a:t> </a:t>
            </a:r>
            <a:r>
              <a:rPr sz="1400" spc="-5" dirty="0">
                <a:solidFill>
                  <a:prstClr val="black"/>
                </a:solidFill>
                <a:latin typeface="Times New Roman"/>
                <a:cs typeface="Times New Roman"/>
              </a:rPr>
              <a:t>sabit güneş </a:t>
            </a:r>
            <a:r>
              <a:rPr sz="1400" spc="-10" dirty="0">
                <a:solidFill>
                  <a:prstClr val="black"/>
                </a:solidFill>
                <a:latin typeface="Times New Roman"/>
                <a:cs typeface="Times New Roman"/>
              </a:rPr>
              <a:t>ışığı </a:t>
            </a:r>
            <a:r>
              <a:rPr sz="1400" dirty="0">
                <a:solidFill>
                  <a:prstClr val="black"/>
                </a:solidFill>
                <a:latin typeface="Times New Roman"/>
                <a:cs typeface="Times New Roman"/>
              </a:rPr>
              <a:t>ve </a:t>
            </a:r>
            <a:r>
              <a:rPr sz="1400" spc="-5" dirty="0">
                <a:solidFill>
                  <a:prstClr val="black"/>
                </a:solidFill>
                <a:latin typeface="Times New Roman"/>
                <a:cs typeface="Times New Roman"/>
              </a:rPr>
              <a:t>sulama </a:t>
            </a:r>
            <a:r>
              <a:rPr sz="1400" spc="-5" dirty="0" err="1">
                <a:solidFill>
                  <a:prstClr val="black"/>
                </a:solidFill>
                <a:latin typeface="Times New Roman"/>
                <a:cs typeface="Times New Roman"/>
              </a:rPr>
              <a:t>miktarı</a:t>
            </a:r>
            <a:r>
              <a:rPr sz="1400" spc="-5" dirty="0">
                <a:solidFill>
                  <a:prstClr val="black"/>
                </a:solidFill>
                <a:latin typeface="Times New Roman"/>
                <a:cs typeface="Times New Roman"/>
              </a:rPr>
              <a:t> </a:t>
            </a:r>
            <a:r>
              <a:rPr lang="tr-TR" sz="1400" spc="-10" dirty="0" smtClean="0">
                <a:solidFill>
                  <a:prstClr val="black"/>
                </a:solidFill>
                <a:latin typeface="Times New Roman"/>
                <a:cs typeface="Times New Roman"/>
              </a:rPr>
              <a:t>altında 30 gün boyunca</a:t>
            </a:r>
            <a:r>
              <a:rPr sz="1400" spc="-10" dirty="0" smtClean="0">
                <a:solidFill>
                  <a:prstClr val="black"/>
                </a:solidFill>
                <a:latin typeface="Times New Roman"/>
                <a:cs typeface="Times New Roman"/>
              </a:rPr>
              <a:t> </a:t>
            </a:r>
            <a:r>
              <a:rPr lang="tr-TR" sz="1400" spc="-10" dirty="0" smtClean="0">
                <a:solidFill>
                  <a:prstClr val="black"/>
                </a:solidFill>
                <a:latin typeface="Times New Roman"/>
                <a:cs typeface="Times New Roman"/>
              </a:rPr>
              <a:t>değişik oranlarda metan gazına maruz bırakılması </a:t>
            </a:r>
          </a:p>
          <a:p>
            <a:pPr marL="241300" indent="-228600" algn="just">
              <a:spcBef>
                <a:spcPts val="1475"/>
              </a:spcBef>
              <a:buClr>
                <a:srgbClr val="B80D0E"/>
              </a:buClr>
              <a:buFont typeface="Arial"/>
              <a:buChar char="•"/>
              <a:tabLst>
                <a:tab pos="240665" algn="l"/>
                <a:tab pos="241300" algn="l"/>
              </a:tabLst>
            </a:pPr>
            <a:r>
              <a:rPr lang="tr-TR" sz="1400" b="1" spc="-10" dirty="0" smtClean="0">
                <a:solidFill>
                  <a:prstClr val="black"/>
                </a:solidFill>
                <a:latin typeface="Times New Roman"/>
                <a:cs typeface="Times New Roman"/>
              </a:rPr>
              <a:t>Hedef 3. </a:t>
            </a:r>
            <a:r>
              <a:rPr lang="tr-TR" sz="1400" spc="-10" dirty="0" smtClean="0">
                <a:solidFill>
                  <a:prstClr val="black"/>
                </a:solidFill>
                <a:latin typeface="Times New Roman"/>
                <a:cs typeface="Times New Roman"/>
              </a:rPr>
              <a:t>uygulama sonucunda çiçek açmış ve açmamış bitkilerin sayılarak oransal verilerinin analiz edilmesi (istatistik!!!)</a:t>
            </a:r>
          </a:p>
          <a:p>
            <a:pPr marL="241300" indent="-228600" algn="just">
              <a:spcBef>
                <a:spcPts val="1475"/>
              </a:spcBef>
              <a:buClr>
                <a:srgbClr val="B80D0E"/>
              </a:buClr>
              <a:buFont typeface="Arial"/>
              <a:buChar char="•"/>
              <a:tabLst>
                <a:tab pos="240665" algn="l"/>
                <a:tab pos="241300" algn="l"/>
              </a:tabLst>
            </a:pPr>
            <a:r>
              <a:rPr lang="tr-TR" sz="1400" b="1" spc="-10" dirty="0" smtClean="0">
                <a:solidFill>
                  <a:prstClr val="black"/>
                </a:solidFill>
                <a:latin typeface="Times New Roman"/>
                <a:cs typeface="Times New Roman"/>
              </a:rPr>
              <a:t>Özgün değer ve Yaygın etki; </a:t>
            </a:r>
            <a:r>
              <a:rPr lang="tr-TR" sz="1400" spc="-10" dirty="0" smtClean="0">
                <a:solidFill>
                  <a:prstClr val="black"/>
                </a:solidFill>
                <a:latin typeface="Times New Roman"/>
                <a:cs typeface="Times New Roman"/>
              </a:rPr>
              <a:t>Eğer sonuç başarılı olursa metan gazı </a:t>
            </a:r>
            <a:r>
              <a:rPr lang="tr-TR" sz="1400" b="1" u="sng" spc="-10" dirty="0" smtClean="0">
                <a:solidFill>
                  <a:prstClr val="black"/>
                </a:solidFill>
                <a:latin typeface="Times New Roman"/>
                <a:cs typeface="Times New Roman"/>
              </a:rPr>
              <a:t>ilk defa </a:t>
            </a:r>
            <a:r>
              <a:rPr lang="tr-TR" sz="1400" spc="-10" dirty="0" smtClean="0">
                <a:solidFill>
                  <a:prstClr val="black"/>
                </a:solidFill>
                <a:latin typeface="Times New Roman"/>
                <a:cs typeface="Times New Roman"/>
              </a:rPr>
              <a:t>hem menekşe hem de yakın türlerde çiçeklenme için kullanılabilir. Bu durum </a:t>
            </a:r>
            <a:r>
              <a:rPr lang="tr-TR" sz="1400" spc="-10" dirty="0" err="1" smtClean="0">
                <a:solidFill>
                  <a:prstClr val="black"/>
                </a:solidFill>
                <a:latin typeface="Times New Roman"/>
                <a:cs typeface="Times New Roman"/>
              </a:rPr>
              <a:t>çiçekcilik</a:t>
            </a:r>
            <a:r>
              <a:rPr lang="tr-TR" sz="1400" spc="-10" dirty="0" smtClean="0">
                <a:solidFill>
                  <a:prstClr val="black"/>
                </a:solidFill>
                <a:latin typeface="Times New Roman"/>
                <a:cs typeface="Times New Roman"/>
              </a:rPr>
              <a:t> </a:t>
            </a:r>
            <a:r>
              <a:rPr lang="tr-TR" sz="1400" spc="-10" dirty="0" err="1" smtClean="0">
                <a:solidFill>
                  <a:prstClr val="black"/>
                </a:solidFill>
                <a:latin typeface="Times New Roman"/>
                <a:cs typeface="Times New Roman"/>
              </a:rPr>
              <a:t>ensutrisinde</a:t>
            </a:r>
            <a:r>
              <a:rPr lang="tr-TR" sz="1400" spc="-10" dirty="0" smtClean="0">
                <a:solidFill>
                  <a:prstClr val="black"/>
                </a:solidFill>
                <a:latin typeface="Times New Roman"/>
                <a:cs typeface="Times New Roman"/>
              </a:rPr>
              <a:t> yeni uygulamaların doğmasına sebep olacaktır.</a:t>
            </a:r>
            <a:endParaRPr sz="1400" dirty="0">
              <a:solidFill>
                <a:prstClr val="black"/>
              </a:solidFill>
              <a:latin typeface="Times New Roman"/>
              <a:cs typeface="Times New Roman"/>
            </a:endParaRPr>
          </a:p>
        </p:txBody>
      </p:sp>
      <p:sp>
        <p:nvSpPr>
          <p:cNvPr id="4" name="Başlık 1"/>
          <p:cNvSpPr>
            <a:spLocks noGrp="1"/>
          </p:cNvSpPr>
          <p:nvPr>
            <p:ph type="title"/>
          </p:nvPr>
        </p:nvSpPr>
        <p:spPr>
          <a:xfrm>
            <a:off x="457200" y="274638"/>
            <a:ext cx="8229600" cy="1143000"/>
          </a:xfrm>
        </p:spPr>
        <p:txBody>
          <a:bodyPr>
            <a:noAutofit/>
          </a:bodyPr>
          <a:lstStyle/>
          <a:p>
            <a:r>
              <a:rPr lang="tr-TR" sz="3200" dirty="0"/>
              <a:t>3. ARAŞTIRMA SORUSU VEYA HİPOTEZİ İLE AMACI ve </a:t>
            </a:r>
            <a:r>
              <a:rPr lang="tr-TR" sz="3200" dirty="0" smtClean="0"/>
              <a:t>HEDEFİ,</a:t>
            </a:r>
            <a:br>
              <a:rPr lang="tr-TR" sz="3200" dirty="0" smtClean="0"/>
            </a:br>
            <a:r>
              <a:rPr lang="tr-TR" sz="3200" dirty="0" smtClean="0"/>
              <a:t>NASIL YAZILIR</a:t>
            </a:r>
            <a:endParaRPr lang="tr-TR" sz="3200" dirty="0"/>
          </a:p>
        </p:txBody>
      </p:sp>
      <p:pic>
        <p:nvPicPr>
          <p:cNvPr id="2050" name="Picture 2" descr="ethylene flower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484784"/>
            <a:ext cx="2190750" cy="495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5141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3372140015"/>
              </p:ext>
            </p:extLst>
          </p:nvPr>
        </p:nvGraphicFramePr>
        <p:xfrm>
          <a:off x="104534" y="15916"/>
          <a:ext cx="7228452" cy="6715760"/>
        </p:xfrm>
        <a:graphic>
          <a:graphicData uri="http://schemas.openxmlformats.org/drawingml/2006/table">
            <a:tbl>
              <a:tblPr>
                <a:tableStyleId>{5C22544A-7EE6-4342-B048-85BDC9FD1C3A}</a:tableStyleId>
              </a:tblPr>
              <a:tblGrid>
                <a:gridCol w="7228452"/>
              </a:tblGrid>
              <a:tr h="5356221">
                <a:tc>
                  <a:txBody>
                    <a:bodyPr/>
                    <a:lstStyle/>
                    <a:p>
                      <a:pPr algn="just">
                        <a:spcBef>
                          <a:spcPts val="1400"/>
                        </a:spcBef>
                        <a:spcAft>
                          <a:spcPts val="0"/>
                        </a:spcAft>
                      </a:pPr>
                      <a:r>
                        <a:rPr lang="tr-TR" sz="1100" dirty="0">
                          <a:effectLst/>
                        </a:rPr>
                        <a:t> </a:t>
                      </a:r>
                      <a:endParaRPr lang="tr-TR" sz="1100" dirty="0" smtClean="0">
                        <a:effectLst/>
                      </a:endParaRPr>
                    </a:p>
                    <a:p>
                      <a:pPr algn="just">
                        <a:spcBef>
                          <a:spcPts val="300"/>
                        </a:spcBef>
                        <a:spcAft>
                          <a:spcPts val="300"/>
                        </a:spcAft>
                      </a:pPr>
                      <a:endParaRPr lang="tr-TR" sz="1100" u="sng" dirty="0" smtClean="0">
                        <a:effectLst/>
                      </a:endParaRPr>
                    </a:p>
                    <a:p>
                      <a:pPr algn="just">
                        <a:spcBef>
                          <a:spcPts val="300"/>
                        </a:spcBef>
                        <a:spcAft>
                          <a:spcPts val="300"/>
                        </a:spcAft>
                      </a:pPr>
                      <a:r>
                        <a:rPr lang="tr-TR" sz="1100" u="sng" dirty="0" smtClean="0">
                          <a:effectLst/>
                        </a:rPr>
                        <a:t>Bitki DNA virüsleri dünyada birçok tarımsal bitkide konakçı olabilmekte ve yıllar içerisinde epidemi oranlarını artırarak bir tarımsal bitkinin üretimini belirli bir bölgede tamamen ortadan kaldırabilmektedir. Tarımsal ürünlerde yaşanan virüs temelli kayıpları önlemenin yegane yolu virüse dayanıklı yeni genotiplerin geliştirilmesidir. </a:t>
                      </a:r>
                      <a:r>
                        <a:rPr lang="tr-TR" sz="1100" b="1" u="sng" dirty="0" smtClean="0">
                          <a:effectLst/>
                        </a:rPr>
                        <a:t>Önerilen projenin</a:t>
                      </a:r>
                      <a:r>
                        <a:rPr lang="tr-TR" sz="1100" b="1" u="sng" baseline="0" dirty="0" smtClean="0">
                          <a:effectLst/>
                        </a:rPr>
                        <a:t> </a:t>
                      </a:r>
                      <a:r>
                        <a:rPr lang="tr-TR" sz="1100" b="1" u="sng" dirty="0" smtClean="0">
                          <a:effectLst/>
                        </a:rPr>
                        <a:t>temel araştırma sorusu </a:t>
                      </a:r>
                      <a:r>
                        <a:rPr lang="tr-TR" sz="1100" u="sng" dirty="0" smtClean="0">
                          <a:effectLst/>
                        </a:rPr>
                        <a:t>bakteriyel </a:t>
                      </a:r>
                      <a:r>
                        <a:rPr lang="tr-TR" sz="1100" u="sng" dirty="0" err="1" smtClean="0">
                          <a:effectLst/>
                        </a:rPr>
                        <a:t>immün</a:t>
                      </a:r>
                      <a:r>
                        <a:rPr lang="tr-TR" sz="1100" u="sng" dirty="0" smtClean="0">
                          <a:effectLst/>
                        </a:rPr>
                        <a:t> sistemde görev alan CRSPR/Cas9 yapısının bitkilerde DNA virüslerine karşı dayanıklılık için kullanılıp kullanılmayacağıdır.</a:t>
                      </a:r>
                    </a:p>
                    <a:p>
                      <a:pPr algn="just">
                        <a:spcBef>
                          <a:spcPts val="300"/>
                        </a:spcBef>
                        <a:spcAft>
                          <a:spcPts val="300"/>
                        </a:spcAft>
                      </a:pPr>
                      <a:r>
                        <a:rPr lang="tr-TR" sz="1100" u="sng" baseline="0" dirty="0" smtClean="0">
                          <a:effectLst/>
                        </a:rPr>
                        <a:t> </a:t>
                      </a:r>
                      <a:r>
                        <a:rPr lang="tr-TR" sz="1100" u="sng" dirty="0" smtClean="0">
                          <a:effectLst/>
                        </a:rPr>
                        <a:t>Literatür özetinde verilen </a:t>
                      </a:r>
                      <a:r>
                        <a:rPr lang="tr-TR" sz="1100" u="sng" dirty="0">
                          <a:effectLst/>
                        </a:rPr>
                        <a:t>bilgiler ışığında projenin </a:t>
                      </a:r>
                      <a:r>
                        <a:rPr lang="tr-TR" sz="1100" b="1" u="sng" dirty="0">
                          <a:effectLst/>
                        </a:rPr>
                        <a:t>temel hipotezi </a:t>
                      </a:r>
                      <a:r>
                        <a:rPr lang="tr-TR" sz="1100" b="1" u="sng" dirty="0" smtClean="0">
                          <a:effectLst/>
                        </a:rPr>
                        <a:t>ise; </a:t>
                      </a:r>
                      <a:r>
                        <a:rPr lang="tr-TR" sz="1100" u="sng" dirty="0" smtClean="0">
                          <a:effectLst/>
                        </a:rPr>
                        <a:t>tarımsal </a:t>
                      </a:r>
                      <a:r>
                        <a:rPr lang="tr-TR" sz="1100" u="sng" dirty="0">
                          <a:effectLst/>
                        </a:rPr>
                        <a:t>bitkilerde ciddi zararlara neden olan DNA virüslerine (</a:t>
                      </a:r>
                      <a:r>
                        <a:rPr lang="tr-TR" sz="1100" u="sng" dirty="0" err="1">
                          <a:effectLst/>
                        </a:rPr>
                        <a:t>Geminiviridae</a:t>
                      </a:r>
                      <a:r>
                        <a:rPr lang="tr-TR" sz="1100" u="sng" dirty="0">
                          <a:effectLst/>
                        </a:rPr>
                        <a:t>) karşı si-</a:t>
                      </a:r>
                      <a:r>
                        <a:rPr lang="tr-TR" sz="1100" u="sng" dirty="0" err="1">
                          <a:effectLst/>
                        </a:rPr>
                        <a:t>gRNA</a:t>
                      </a:r>
                      <a:r>
                        <a:rPr lang="tr-TR" sz="1100" u="sng" dirty="0">
                          <a:effectLst/>
                        </a:rPr>
                        <a:t>/Cas9 temelli </a:t>
                      </a:r>
                      <a:r>
                        <a:rPr lang="tr-TR" sz="1100" u="sng" dirty="0" err="1" smtClean="0">
                          <a:effectLst/>
                        </a:rPr>
                        <a:t>viral</a:t>
                      </a:r>
                      <a:r>
                        <a:rPr lang="tr-TR" sz="1100" u="sng" dirty="0" smtClean="0">
                          <a:effectLst/>
                        </a:rPr>
                        <a:t> toleransın </a:t>
                      </a:r>
                      <a:r>
                        <a:rPr lang="tr-TR" sz="1100" u="sng" dirty="0">
                          <a:effectLst/>
                        </a:rPr>
                        <a:t>geliştirilmesinin mümkün olduğudur. </a:t>
                      </a:r>
                      <a:endParaRPr lang="en-US" sz="1600" dirty="0">
                        <a:effectLst/>
                      </a:endParaRPr>
                    </a:p>
                    <a:p>
                      <a:pPr algn="just">
                        <a:spcBef>
                          <a:spcPts val="300"/>
                        </a:spcBef>
                        <a:spcAft>
                          <a:spcPts val="300"/>
                        </a:spcAft>
                      </a:pPr>
                      <a:r>
                        <a:rPr lang="tr-TR" sz="1100" u="none" strike="noStrike" dirty="0">
                          <a:effectLst/>
                        </a:rPr>
                        <a:t> </a:t>
                      </a:r>
                      <a:endParaRPr lang="en-US" sz="1600" dirty="0">
                        <a:effectLst/>
                      </a:endParaRPr>
                    </a:p>
                    <a:p>
                      <a:pPr algn="just">
                        <a:spcBef>
                          <a:spcPts val="300"/>
                        </a:spcBef>
                        <a:spcAft>
                          <a:spcPts val="300"/>
                        </a:spcAft>
                      </a:pPr>
                      <a:r>
                        <a:rPr lang="tr-TR" sz="1100" dirty="0">
                          <a:effectLst/>
                        </a:rPr>
                        <a:t>Bu nedenle önerilen projede bu sistemin </a:t>
                      </a:r>
                      <a:r>
                        <a:rPr lang="tr-TR" sz="1100" u="sng" dirty="0">
                          <a:effectLst/>
                        </a:rPr>
                        <a:t>uygunluğunu test etmek amacıyla </a:t>
                      </a:r>
                      <a:r>
                        <a:rPr lang="tr-TR" sz="1100" dirty="0" smtClean="0">
                          <a:effectLst/>
                        </a:rPr>
                        <a:t> </a:t>
                      </a:r>
                      <a:r>
                        <a:rPr lang="tr-TR" sz="1100" dirty="0">
                          <a:effectLst/>
                        </a:rPr>
                        <a:t>DNA virüslerinden </a:t>
                      </a:r>
                      <a:r>
                        <a:rPr lang="tr-TR" sz="1100" dirty="0" err="1">
                          <a:effectLst/>
                        </a:rPr>
                        <a:t>curtovirüs</a:t>
                      </a:r>
                      <a:r>
                        <a:rPr lang="tr-TR" sz="1100" dirty="0">
                          <a:effectLst/>
                        </a:rPr>
                        <a:t> grubunun en yoğun zarar verdiği ve her yıl artan şekilde Türkiye’de epidemilerin rapor edildiği şeker pancarı, si-</a:t>
                      </a:r>
                      <a:r>
                        <a:rPr lang="tr-TR" sz="1100" dirty="0" err="1">
                          <a:effectLst/>
                        </a:rPr>
                        <a:t>gRNA</a:t>
                      </a:r>
                      <a:r>
                        <a:rPr lang="tr-TR" sz="1100" dirty="0">
                          <a:effectLst/>
                        </a:rPr>
                        <a:t>/Cas9 sisteminin uygulanacağı test bitkisi olarak seçilmiştir. Türkiye için stratejik öneme sahip olması ve tüm genom sekansının bilinmesi şeker pancarının si-</a:t>
                      </a:r>
                      <a:r>
                        <a:rPr lang="tr-TR" sz="1100" dirty="0" err="1">
                          <a:effectLst/>
                        </a:rPr>
                        <a:t>gRNA</a:t>
                      </a:r>
                      <a:r>
                        <a:rPr lang="tr-TR" sz="1100" dirty="0">
                          <a:effectLst/>
                        </a:rPr>
                        <a:t>/Cas9 sisteminin uygulanacağı model organizma olarak seçilmesinin diğer nedenleri olmuştur. </a:t>
                      </a:r>
                      <a:r>
                        <a:rPr lang="tr-TR" sz="1100" b="1" u="sng" dirty="0" smtClean="0">
                          <a:effectLst/>
                        </a:rPr>
                        <a:t>Bu </a:t>
                      </a:r>
                      <a:r>
                        <a:rPr lang="tr-TR" sz="1100" b="1" u="sng" dirty="0">
                          <a:effectLst/>
                        </a:rPr>
                        <a:t>kapsamda proje ile ulaşılmak istenen nihai amaç; </a:t>
                      </a:r>
                      <a:r>
                        <a:rPr lang="tr-TR" sz="1100" dirty="0">
                          <a:effectLst/>
                        </a:rPr>
                        <a:t>şeker pancarında </a:t>
                      </a:r>
                      <a:r>
                        <a:rPr lang="tr-TR" sz="1100" dirty="0" err="1">
                          <a:effectLst/>
                        </a:rPr>
                        <a:t>Curtoviruslere</a:t>
                      </a:r>
                      <a:r>
                        <a:rPr lang="tr-TR" sz="1100" dirty="0">
                          <a:effectLst/>
                        </a:rPr>
                        <a:t> karşı </a:t>
                      </a:r>
                      <a:r>
                        <a:rPr lang="tr-TR" sz="1100" dirty="0" err="1">
                          <a:effectLst/>
                        </a:rPr>
                        <a:t>sigRNA</a:t>
                      </a:r>
                      <a:r>
                        <a:rPr lang="tr-TR" sz="1100" dirty="0">
                          <a:effectLst/>
                        </a:rPr>
                        <a:t>/Cas9 sistemine bağlı dayanıklı genotiplerinin geliştirilmesidir. Bu nihai amaç için ulaşılması gereken hedefler aşağıda maddeler halinde verilmiştir.  </a:t>
                      </a:r>
                      <a:endParaRPr lang="en-US" sz="1600" dirty="0">
                        <a:effectLst/>
                      </a:endParaRPr>
                    </a:p>
                    <a:p>
                      <a:pPr algn="just">
                        <a:spcBef>
                          <a:spcPts val="300"/>
                        </a:spcBef>
                        <a:spcAft>
                          <a:spcPts val="300"/>
                        </a:spcAft>
                      </a:pPr>
                      <a:r>
                        <a:rPr lang="tr-TR" sz="1100" dirty="0">
                          <a:effectLst/>
                        </a:rPr>
                        <a:t> </a:t>
                      </a:r>
                      <a:endParaRPr lang="en-US" sz="1600" dirty="0">
                        <a:effectLst/>
                      </a:endParaRPr>
                    </a:p>
                    <a:p>
                      <a:pPr marL="342900" lvl="0" indent="-342900" algn="just">
                        <a:spcBef>
                          <a:spcPts val="300"/>
                        </a:spcBef>
                        <a:spcAft>
                          <a:spcPts val="300"/>
                        </a:spcAft>
                        <a:buFont typeface="+mj-lt"/>
                        <a:buAutoNum type="arabicPeriod"/>
                      </a:pPr>
                      <a:r>
                        <a:rPr lang="tr-TR" sz="1100" dirty="0" err="1">
                          <a:effectLst/>
                        </a:rPr>
                        <a:t>Curtovirüs</a:t>
                      </a:r>
                      <a:r>
                        <a:rPr lang="tr-TR" sz="1100" dirty="0">
                          <a:effectLst/>
                        </a:rPr>
                        <a:t> bulaşmış enfeksiyonlu bitkilerin toplanması ve  virüslerin moleküler olarak tanımlanarak, bu virüs türlerinin yayılım ve zarar potansiyellerinin belirlenmesi hedeflenmiştir.</a:t>
                      </a:r>
                      <a:endParaRPr lang="en-US" sz="1600" dirty="0">
                        <a:effectLst/>
                      </a:endParaRPr>
                    </a:p>
                    <a:p>
                      <a:pPr marL="342900" lvl="0" indent="-342900" algn="just">
                        <a:spcBef>
                          <a:spcPts val="300"/>
                        </a:spcBef>
                        <a:spcAft>
                          <a:spcPts val="300"/>
                        </a:spcAft>
                        <a:buFont typeface="+mj-lt"/>
                        <a:buAutoNum type="arabicPeriod"/>
                      </a:pPr>
                      <a:r>
                        <a:rPr lang="tr-TR" sz="1100" dirty="0">
                          <a:effectLst/>
                        </a:rPr>
                        <a:t>Tüm </a:t>
                      </a:r>
                      <a:r>
                        <a:rPr lang="tr-TR" sz="1100" dirty="0" err="1">
                          <a:effectLst/>
                        </a:rPr>
                        <a:t>curtovirus</a:t>
                      </a:r>
                      <a:r>
                        <a:rPr lang="tr-TR" sz="1100" dirty="0">
                          <a:effectLst/>
                        </a:rPr>
                        <a:t> cinsi virüslerin özellikle kılıf proteini ile </a:t>
                      </a:r>
                      <a:r>
                        <a:rPr lang="tr-TR" sz="1100" dirty="0" err="1">
                          <a:effectLst/>
                        </a:rPr>
                        <a:t>replikasyon</a:t>
                      </a:r>
                      <a:r>
                        <a:rPr lang="tr-TR" sz="1100" dirty="0">
                          <a:effectLst/>
                        </a:rPr>
                        <a:t> orijinlerine denk gelecek korunmuş si-</a:t>
                      </a:r>
                      <a:r>
                        <a:rPr lang="tr-TR" sz="1100" dirty="0" err="1">
                          <a:effectLst/>
                        </a:rPr>
                        <a:t>gRNA</a:t>
                      </a:r>
                      <a:r>
                        <a:rPr lang="tr-TR" sz="1100" dirty="0">
                          <a:effectLst/>
                        </a:rPr>
                        <a:t> hedef bölgelerinin belirlenmesi hedeflenmektedir. </a:t>
                      </a:r>
                      <a:endParaRPr lang="en-US" sz="1600" dirty="0">
                        <a:effectLst/>
                      </a:endParaRPr>
                    </a:p>
                    <a:p>
                      <a:pPr marL="342900" lvl="0" indent="-342900" algn="just">
                        <a:spcBef>
                          <a:spcPts val="300"/>
                        </a:spcBef>
                        <a:spcAft>
                          <a:spcPts val="300"/>
                        </a:spcAft>
                        <a:buFont typeface="+mj-lt"/>
                        <a:buAutoNum type="arabicPeriod"/>
                      </a:pPr>
                      <a:r>
                        <a:rPr lang="tr-TR" sz="1100" dirty="0">
                          <a:effectLst/>
                        </a:rPr>
                        <a:t>Virüs DNA </a:t>
                      </a:r>
                      <a:r>
                        <a:rPr lang="tr-TR" sz="1100" dirty="0" err="1">
                          <a:effectLst/>
                        </a:rPr>
                        <a:t>sında</a:t>
                      </a:r>
                      <a:r>
                        <a:rPr lang="tr-TR" sz="1100" dirty="0">
                          <a:effectLst/>
                        </a:rPr>
                        <a:t> korunmuş bölgelere göre dizayn edilmiş si-</a:t>
                      </a:r>
                      <a:r>
                        <a:rPr lang="tr-TR" sz="1100" dirty="0" err="1">
                          <a:effectLst/>
                        </a:rPr>
                        <a:t>gRNAların</a:t>
                      </a:r>
                      <a:r>
                        <a:rPr lang="tr-TR" sz="1100" dirty="0">
                          <a:effectLst/>
                        </a:rPr>
                        <a:t> Cas9 enzimi içeren vektörlerle birlikte şeker pancarında </a:t>
                      </a:r>
                      <a:r>
                        <a:rPr lang="tr-TR" sz="1100" dirty="0" err="1">
                          <a:effectLst/>
                        </a:rPr>
                        <a:t>transient</a:t>
                      </a:r>
                      <a:r>
                        <a:rPr lang="tr-TR" sz="1100" dirty="0">
                          <a:effectLst/>
                        </a:rPr>
                        <a:t> olarak aktarılması hedeflenmektedir. Böylece virüs toleransı için en etkin si-</a:t>
                      </a:r>
                      <a:r>
                        <a:rPr lang="tr-TR" sz="1100" dirty="0" err="1">
                          <a:effectLst/>
                        </a:rPr>
                        <a:t>gRNA</a:t>
                      </a:r>
                      <a:r>
                        <a:rPr lang="tr-TR" sz="1100" dirty="0">
                          <a:effectLst/>
                        </a:rPr>
                        <a:t> hedef bölgesinin belirlenmesi </a:t>
                      </a:r>
                      <a:endParaRPr lang="tr-TR" sz="1100" dirty="0" smtClean="0">
                        <a:effectLst/>
                      </a:endParaRPr>
                    </a:p>
                    <a:p>
                      <a:pPr marL="342900" lvl="0" indent="-342900" algn="just">
                        <a:spcBef>
                          <a:spcPts val="300"/>
                        </a:spcBef>
                        <a:spcAft>
                          <a:spcPts val="300"/>
                        </a:spcAft>
                        <a:buFont typeface="+mj-lt"/>
                        <a:buAutoNum type="arabicPeriod"/>
                      </a:pPr>
                      <a:r>
                        <a:rPr lang="tr-TR" sz="1100" dirty="0" smtClean="0">
                          <a:effectLst/>
                        </a:rPr>
                        <a:t>Etkinliği </a:t>
                      </a:r>
                      <a:r>
                        <a:rPr lang="tr-TR" sz="1100" dirty="0">
                          <a:effectLst/>
                        </a:rPr>
                        <a:t>kanıtlanan si-</a:t>
                      </a:r>
                      <a:r>
                        <a:rPr lang="tr-TR" sz="1100" dirty="0" err="1">
                          <a:effectLst/>
                        </a:rPr>
                        <a:t>gRNAların</a:t>
                      </a:r>
                      <a:r>
                        <a:rPr lang="tr-TR" sz="1100" dirty="0">
                          <a:effectLst/>
                        </a:rPr>
                        <a:t> Cas9 ile birlikte tek bir vektörde birleştirilerek şeker pancarına </a:t>
                      </a:r>
                      <a:r>
                        <a:rPr lang="tr-TR" sz="1100" dirty="0" err="1">
                          <a:effectLst/>
                        </a:rPr>
                        <a:t>stable</a:t>
                      </a:r>
                      <a:r>
                        <a:rPr lang="tr-TR" sz="1100" dirty="0">
                          <a:effectLst/>
                        </a:rPr>
                        <a:t> olarak aktarılması, böylece tek bir vektör dizaynı ile tüm </a:t>
                      </a:r>
                      <a:r>
                        <a:rPr lang="tr-TR" sz="1100" dirty="0" err="1">
                          <a:effectLst/>
                        </a:rPr>
                        <a:t>cutrovirus</a:t>
                      </a:r>
                      <a:r>
                        <a:rPr lang="tr-TR" sz="1100" dirty="0">
                          <a:effectLst/>
                        </a:rPr>
                        <a:t> türlerine karşı şeker pancarında dayanıklılığın oluşturulması hedeflenmektedir. </a:t>
                      </a:r>
                      <a:endParaRPr lang="en-US" sz="1600" dirty="0">
                        <a:effectLst/>
                      </a:endParaRPr>
                    </a:p>
                    <a:p>
                      <a:pPr marL="342900" lvl="0" indent="-342900" algn="just">
                        <a:spcBef>
                          <a:spcPts val="300"/>
                        </a:spcBef>
                        <a:spcAft>
                          <a:spcPts val="300"/>
                        </a:spcAft>
                        <a:buFont typeface="+mj-lt"/>
                        <a:buAutoNum type="arabicPeriod"/>
                      </a:pPr>
                      <a:r>
                        <a:rPr lang="tr-TR" sz="1100" dirty="0">
                          <a:effectLst/>
                        </a:rPr>
                        <a:t>Elde edilen </a:t>
                      </a:r>
                      <a:r>
                        <a:rPr lang="tr-TR" sz="1100" dirty="0" err="1">
                          <a:effectLst/>
                        </a:rPr>
                        <a:t>trangenik</a:t>
                      </a:r>
                      <a:r>
                        <a:rPr lang="tr-TR" sz="1100" dirty="0">
                          <a:effectLst/>
                        </a:rPr>
                        <a:t> bitkilerin DNA virüsleri ile test edilerek </a:t>
                      </a:r>
                      <a:r>
                        <a:rPr lang="tr-TR" sz="1100" dirty="0" smtClean="0">
                          <a:effectLst/>
                        </a:rPr>
                        <a:t>dayanaklıklarının </a:t>
                      </a:r>
                      <a:r>
                        <a:rPr lang="tr-TR" sz="1100" dirty="0">
                          <a:effectLst/>
                        </a:rPr>
                        <a:t>nesilden </a:t>
                      </a:r>
                      <a:r>
                        <a:rPr lang="tr-TR" sz="1100" dirty="0" err="1">
                          <a:effectLst/>
                        </a:rPr>
                        <a:t>nesile</a:t>
                      </a:r>
                      <a:r>
                        <a:rPr lang="tr-TR" sz="1100" dirty="0">
                          <a:effectLst/>
                        </a:rPr>
                        <a:t> geçişleri ve si-</a:t>
                      </a:r>
                      <a:r>
                        <a:rPr lang="tr-TR" sz="1100" dirty="0" err="1">
                          <a:effectLst/>
                        </a:rPr>
                        <a:t>gRNA</a:t>
                      </a:r>
                      <a:r>
                        <a:rPr lang="tr-TR" sz="1100" dirty="0">
                          <a:effectLst/>
                        </a:rPr>
                        <a:t>/Cas9 sisteminin bitki gelişimi ve genomu üzerinde yaratabileceği muhtemel etkilerin takip edilmesi </a:t>
                      </a:r>
                      <a:r>
                        <a:rPr lang="tr-TR" sz="1100" dirty="0" smtClean="0">
                          <a:effectLst/>
                        </a:rPr>
                        <a:t>hedeflenmiştir.</a:t>
                      </a:r>
                      <a:endParaRPr lang="en-US" sz="1600" dirty="0" smtClean="0">
                        <a:effectLst/>
                      </a:endParaRPr>
                    </a:p>
                    <a:p>
                      <a:pPr algn="just">
                        <a:spcBef>
                          <a:spcPts val="1400"/>
                        </a:spcBef>
                        <a:spcAft>
                          <a:spcPts val="0"/>
                        </a:spcAft>
                      </a:pPr>
                      <a:r>
                        <a:rPr lang="tr-TR" sz="1100" b="1" u="sng" dirty="0" smtClean="0">
                          <a:effectLst/>
                        </a:rPr>
                        <a:t>Önerilen projenin amaçlarına ulaşılması halinde; </a:t>
                      </a:r>
                      <a:r>
                        <a:rPr lang="tr-TR" sz="1100" dirty="0" smtClean="0">
                          <a:effectLst/>
                        </a:rPr>
                        <a:t>tek bir gen aktarımı ile birden çok DNA virüsüne karşı yüksek seviyede dayanıklılık taşıyan tarımsal bir bitki </a:t>
                      </a:r>
                      <a:r>
                        <a:rPr lang="tr-TR" sz="1100" b="1" u="sng" dirty="0" smtClean="0">
                          <a:effectLst/>
                        </a:rPr>
                        <a:t>dünyada ilk defa elde edilmiş olacaktır</a:t>
                      </a:r>
                      <a:r>
                        <a:rPr lang="tr-TR" sz="1100" dirty="0" smtClean="0">
                          <a:effectLst/>
                        </a:rPr>
                        <a:t>. Geliştirilen vektörler tüm </a:t>
                      </a:r>
                      <a:r>
                        <a:rPr lang="tr-TR" sz="1100" dirty="0" err="1" smtClean="0">
                          <a:effectLst/>
                        </a:rPr>
                        <a:t>geminiviridae</a:t>
                      </a:r>
                      <a:r>
                        <a:rPr lang="tr-TR" sz="1100" dirty="0" smtClean="0">
                          <a:effectLst/>
                        </a:rPr>
                        <a:t> virüslerinin etkilediği birçok bitki için kısa sürede dayanıklı hatların oluşturulmasını mümkün kılacaktır. Bu durum iklimsel değişiklikler ile ortaya çıkabilecek ani virüs salgınlarına karşı hem ülkemiz </a:t>
                      </a:r>
                      <a:r>
                        <a:rPr lang="tr-TR" sz="1100" dirty="0" err="1" smtClean="0">
                          <a:effectLst/>
                        </a:rPr>
                        <a:t>hemde</a:t>
                      </a:r>
                      <a:r>
                        <a:rPr lang="tr-TR" sz="1100" dirty="0" smtClean="0">
                          <a:effectLst/>
                        </a:rPr>
                        <a:t> dünya tarımsal üretiminin koruması açısından önemli bir stratejinin geliştirilmesine olanak sağlayacaktır. </a:t>
                      </a:r>
                      <a:endParaRPr lang="en-US" sz="1600" dirty="0">
                        <a:effectLst/>
                        <a:latin typeface="Times New Roman"/>
                        <a:ea typeface="Times New Roman"/>
                      </a:endParaRPr>
                    </a:p>
                  </a:txBody>
                  <a:tcPr marL="56004" marR="56004" marT="0" marB="0"/>
                </a:tc>
              </a:tr>
            </a:tbl>
          </a:graphicData>
        </a:graphic>
      </p:graphicFrame>
      <p:sp>
        <p:nvSpPr>
          <p:cNvPr id="4" name="Çentikli Sağ Ok 3"/>
          <p:cNvSpPr/>
          <p:nvPr/>
        </p:nvSpPr>
        <p:spPr>
          <a:xfrm>
            <a:off x="7332986" y="774826"/>
            <a:ext cx="360040" cy="2160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p:cNvSpPr txBox="1"/>
          <p:nvPr/>
        </p:nvSpPr>
        <p:spPr>
          <a:xfrm>
            <a:off x="7845426" y="421173"/>
            <a:ext cx="1190993" cy="646331"/>
          </a:xfrm>
          <a:prstGeom prst="rect">
            <a:avLst/>
          </a:prstGeom>
          <a:noFill/>
        </p:spPr>
        <p:txBody>
          <a:bodyPr wrap="square" rtlCol="0">
            <a:spAutoFit/>
          </a:bodyPr>
          <a:lstStyle/>
          <a:p>
            <a:r>
              <a:rPr lang="tr-TR" dirty="0" smtClean="0"/>
              <a:t>Araştırma sorusu ve </a:t>
            </a:r>
            <a:endParaRPr lang="tr-TR" dirty="0"/>
          </a:p>
        </p:txBody>
      </p:sp>
      <p:sp>
        <p:nvSpPr>
          <p:cNvPr id="7" name="Çentikli Sağ Ok 6"/>
          <p:cNvSpPr/>
          <p:nvPr/>
        </p:nvSpPr>
        <p:spPr>
          <a:xfrm>
            <a:off x="7406486" y="2530834"/>
            <a:ext cx="360040" cy="2160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Metin kutusu 7"/>
          <p:cNvSpPr txBox="1"/>
          <p:nvPr/>
        </p:nvSpPr>
        <p:spPr>
          <a:xfrm>
            <a:off x="7845426" y="2454180"/>
            <a:ext cx="763351" cy="369332"/>
          </a:xfrm>
          <a:prstGeom prst="rect">
            <a:avLst/>
          </a:prstGeom>
          <a:noFill/>
        </p:spPr>
        <p:txBody>
          <a:bodyPr wrap="none" rtlCol="0">
            <a:spAutoFit/>
          </a:bodyPr>
          <a:lstStyle/>
          <a:p>
            <a:r>
              <a:rPr lang="tr-TR" dirty="0" smtClean="0"/>
              <a:t>Amaç </a:t>
            </a:r>
            <a:endParaRPr lang="tr-TR" dirty="0"/>
          </a:p>
        </p:txBody>
      </p:sp>
      <p:sp>
        <p:nvSpPr>
          <p:cNvPr id="9" name="Çentikli Sağ Ok 8"/>
          <p:cNvSpPr/>
          <p:nvPr/>
        </p:nvSpPr>
        <p:spPr>
          <a:xfrm>
            <a:off x="7371090" y="4368779"/>
            <a:ext cx="360040" cy="2160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p:cNvSpPr txBox="1"/>
          <p:nvPr/>
        </p:nvSpPr>
        <p:spPr>
          <a:xfrm>
            <a:off x="7699841" y="3738127"/>
            <a:ext cx="1336578" cy="1477328"/>
          </a:xfrm>
          <a:prstGeom prst="rect">
            <a:avLst/>
          </a:prstGeom>
          <a:noFill/>
        </p:spPr>
        <p:txBody>
          <a:bodyPr wrap="square" rtlCol="0">
            <a:spAutoFit/>
          </a:bodyPr>
          <a:lstStyle/>
          <a:p>
            <a:r>
              <a:rPr lang="tr-TR" dirty="0" smtClean="0"/>
              <a:t>Hedefler  </a:t>
            </a:r>
          </a:p>
          <a:p>
            <a:r>
              <a:rPr lang="tr-TR" dirty="0" smtClean="0"/>
              <a:t>ve yöntem için oluşturulan iş paketleri</a:t>
            </a:r>
            <a:endParaRPr lang="tr-TR" dirty="0"/>
          </a:p>
        </p:txBody>
      </p:sp>
      <p:sp>
        <p:nvSpPr>
          <p:cNvPr id="11" name="Sağ Ayraç 10"/>
          <p:cNvSpPr/>
          <p:nvPr/>
        </p:nvSpPr>
        <p:spPr>
          <a:xfrm>
            <a:off x="7259486" y="3288659"/>
            <a:ext cx="147000" cy="2376264"/>
          </a:xfrm>
          <a:prstGeom prst="rightBrace">
            <a:avLst/>
          </a:prstGeom>
          <a:ln w="34925">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3" name="Çentikli Sağ Ok 12"/>
          <p:cNvSpPr/>
          <p:nvPr/>
        </p:nvSpPr>
        <p:spPr>
          <a:xfrm>
            <a:off x="7384788" y="5910564"/>
            <a:ext cx="360040" cy="2160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kutusu 13"/>
          <p:cNvSpPr txBox="1"/>
          <p:nvPr/>
        </p:nvSpPr>
        <p:spPr>
          <a:xfrm>
            <a:off x="7788278" y="5664923"/>
            <a:ext cx="1222282" cy="923330"/>
          </a:xfrm>
          <a:prstGeom prst="rect">
            <a:avLst/>
          </a:prstGeom>
          <a:noFill/>
        </p:spPr>
        <p:txBody>
          <a:bodyPr wrap="square" rtlCol="0">
            <a:spAutoFit/>
          </a:bodyPr>
          <a:lstStyle/>
          <a:p>
            <a:r>
              <a:rPr lang="tr-TR" dirty="0" smtClean="0"/>
              <a:t>Yaygın etki ve özgün değer</a:t>
            </a:r>
            <a:endParaRPr lang="tr-TR" dirty="0"/>
          </a:p>
        </p:txBody>
      </p:sp>
      <p:sp>
        <p:nvSpPr>
          <p:cNvPr id="15" name="Metin kutusu 14"/>
          <p:cNvSpPr txBox="1"/>
          <p:nvPr/>
        </p:nvSpPr>
        <p:spPr>
          <a:xfrm>
            <a:off x="104534" y="0"/>
            <a:ext cx="1200970" cy="523220"/>
          </a:xfrm>
          <a:prstGeom prst="rect">
            <a:avLst/>
          </a:prstGeom>
          <a:noFill/>
        </p:spPr>
        <p:txBody>
          <a:bodyPr wrap="none" rtlCol="0">
            <a:spAutoFit/>
          </a:bodyPr>
          <a:lstStyle/>
          <a:p>
            <a:r>
              <a:rPr lang="tr-TR" sz="2800" b="1" dirty="0" smtClean="0"/>
              <a:t>Örnek;</a:t>
            </a:r>
            <a:endParaRPr lang="tr-TR" sz="2800" b="1" dirty="0"/>
          </a:p>
        </p:txBody>
      </p:sp>
      <p:sp>
        <p:nvSpPr>
          <p:cNvPr id="2" name="Dikdörtgen 1"/>
          <p:cNvSpPr/>
          <p:nvPr/>
        </p:nvSpPr>
        <p:spPr>
          <a:xfrm>
            <a:off x="7878374" y="1520310"/>
            <a:ext cx="904478" cy="369332"/>
          </a:xfrm>
          <a:prstGeom prst="rect">
            <a:avLst/>
          </a:prstGeom>
        </p:spPr>
        <p:txBody>
          <a:bodyPr wrap="none">
            <a:spAutoFit/>
          </a:bodyPr>
          <a:lstStyle/>
          <a:p>
            <a:pPr lvl="0"/>
            <a:r>
              <a:rPr lang="tr-TR" dirty="0">
                <a:solidFill>
                  <a:prstClr val="black"/>
                </a:solidFill>
              </a:rPr>
              <a:t>Hipotez</a:t>
            </a:r>
          </a:p>
        </p:txBody>
      </p:sp>
      <p:sp>
        <p:nvSpPr>
          <p:cNvPr id="16" name="Çentikli Sağ Ok 15"/>
          <p:cNvSpPr/>
          <p:nvPr/>
        </p:nvSpPr>
        <p:spPr>
          <a:xfrm>
            <a:off x="7371090" y="1596964"/>
            <a:ext cx="360040" cy="2160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539840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0" y="188640"/>
            <a:ext cx="9001000" cy="5632311"/>
          </a:xfrm>
          <a:prstGeom prst="rect">
            <a:avLst/>
          </a:prstGeom>
          <a:noFill/>
        </p:spPr>
        <p:txBody>
          <a:bodyPr wrap="square" rtlCol="0">
            <a:spAutoFit/>
          </a:bodyPr>
          <a:lstStyle/>
          <a:p>
            <a:pPr algn="ctr"/>
            <a:r>
              <a:rPr lang="tr-TR" sz="4000" dirty="0" smtClean="0"/>
              <a:t>Lütfen 10 Dakika içerisinde </a:t>
            </a:r>
          </a:p>
          <a:p>
            <a:pPr algn="ctr"/>
            <a:r>
              <a:rPr lang="tr-TR" sz="4000" dirty="0" smtClean="0"/>
              <a:t>proje araştırma sorusunu, </a:t>
            </a:r>
          </a:p>
          <a:p>
            <a:pPr algn="ctr"/>
            <a:r>
              <a:rPr lang="tr-TR" sz="4000" dirty="0" smtClean="0"/>
              <a:t>hipotezini, </a:t>
            </a:r>
          </a:p>
          <a:p>
            <a:pPr algn="ctr"/>
            <a:r>
              <a:rPr lang="tr-TR" sz="4000" dirty="0" smtClean="0"/>
              <a:t>amacını ve </a:t>
            </a:r>
          </a:p>
          <a:p>
            <a:pPr algn="ctr"/>
            <a:r>
              <a:rPr lang="tr-TR" sz="4000" dirty="0" smtClean="0"/>
              <a:t>hedeflerini</a:t>
            </a:r>
          </a:p>
          <a:p>
            <a:pPr algn="ctr"/>
            <a:r>
              <a:rPr lang="tr-TR" sz="4000" dirty="0" smtClean="0"/>
              <a:t> birer </a:t>
            </a:r>
          </a:p>
          <a:p>
            <a:pPr algn="ctr"/>
            <a:r>
              <a:rPr lang="tr-TR" sz="4000" dirty="0" smtClean="0"/>
              <a:t>cümle ile belirtiniz, </a:t>
            </a:r>
          </a:p>
          <a:p>
            <a:pPr algn="ctr"/>
            <a:r>
              <a:rPr lang="tr-TR" sz="4000" dirty="0" smtClean="0"/>
              <a:t>özgün ve yaygın etkisini </a:t>
            </a:r>
          </a:p>
          <a:p>
            <a:pPr algn="ctr"/>
            <a:r>
              <a:rPr lang="tr-TR" sz="4000" dirty="0" smtClean="0"/>
              <a:t>son birkaç cümle ile ilgili bölgeye yazınız. </a:t>
            </a:r>
          </a:p>
        </p:txBody>
      </p:sp>
    </p:spTree>
    <p:extLst>
      <p:ext uri="{BB962C8B-B14F-4D97-AF65-F5344CB8AC3E}">
        <p14:creationId xmlns:p14="http://schemas.microsoft.com/office/powerpoint/2010/main" val="16267861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15"/>
          <p:cNvSpPr/>
          <p:nvPr/>
        </p:nvSpPr>
        <p:spPr>
          <a:xfrm rot="11017659">
            <a:off x="6735513" y="5252741"/>
            <a:ext cx="795814" cy="853440"/>
          </a:xfrm>
          <a:custGeom>
            <a:avLst/>
            <a:gdLst/>
            <a:ahLst/>
            <a:cxnLst/>
            <a:rect l="l" t="t" r="r" b="b"/>
            <a:pathLst>
              <a:path w="1061084" h="853439">
                <a:moveTo>
                  <a:pt x="54737" y="488315"/>
                </a:moveTo>
                <a:lnTo>
                  <a:pt x="0" y="798449"/>
                </a:lnTo>
                <a:lnTo>
                  <a:pt x="310261" y="853186"/>
                </a:lnTo>
                <a:lnTo>
                  <a:pt x="259080" y="780161"/>
                </a:lnTo>
                <a:lnTo>
                  <a:pt x="571820" y="561213"/>
                </a:lnTo>
                <a:lnTo>
                  <a:pt x="105791" y="561213"/>
                </a:lnTo>
                <a:lnTo>
                  <a:pt x="54737" y="488315"/>
                </a:lnTo>
                <a:close/>
              </a:path>
              <a:path w="1061084" h="853439">
                <a:moveTo>
                  <a:pt x="907415" y="0"/>
                </a:moveTo>
                <a:lnTo>
                  <a:pt x="105791" y="561213"/>
                </a:lnTo>
                <a:lnTo>
                  <a:pt x="571820" y="561213"/>
                </a:lnTo>
                <a:lnTo>
                  <a:pt x="1060704" y="218948"/>
                </a:lnTo>
                <a:lnTo>
                  <a:pt x="907415" y="0"/>
                </a:lnTo>
                <a:close/>
              </a:path>
            </a:pathLst>
          </a:custGeom>
          <a:solidFill>
            <a:srgbClr val="7E9A70"/>
          </a:solidFill>
        </p:spPr>
        <p:txBody>
          <a:bodyPr wrap="square" lIns="0" tIns="0" rIns="0" bIns="0" rtlCol="0"/>
          <a:lstStyle/>
          <a:p>
            <a:endParaRPr>
              <a:solidFill>
                <a:prstClr val="black"/>
              </a:solidFill>
            </a:endParaRPr>
          </a:p>
        </p:txBody>
      </p:sp>
      <p:sp>
        <p:nvSpPr>
          <p:cNvPr id="28" name="object 11"/>
          <p:cNvSpPr/>
          <p:nvPr/>
        </p:nvSpPr>
        <p:spPr>
          <a:xfrm rot="10800000">
            <a:off x="6695269" y="4530026"/>
            <a:ext cx="334328" cy="1201420"/>
          </a:xfrm>
          <a:custGeom>
            <a:avLst/>
            <a:gdLst/>
            <a:ahLst/>
            <a:cxnLst/>
            <a:rect l="l" t="t" r="r" b="b"/>
            <a:pathLst>
              <a:path w="445770" h="1201420">
                <a:moveTo>
                  <a:pt x="445516" y="978535"/>
                </a:moveTo>
                <a:lnTo>
                  <a:pt x="0" y="978535"/>
                </a:lnTo>
                <a:lnTo>
                  <a:pt x="222758" y="1201166"/>
                </a:lnTo>
                <a:lnTo>
                  <a:pt x="445516" y="978535"/>
                </a:lnTo>
                <a:close/>
              </a:path>
              <a:path w="445770" h="1201420">
                <a:moveTo>
                  <a:pt x="356362" y="0"/>
                </a:moveTo>
                <a:lnTo>
                  <a:pt x="89154" y="0"/>
                </a:lnTo>
                <a:lnTo>
                  <a:pt x="89154" y="978535"/>
                </a:lnTo>
                <a:lnTo>
                  <a:pt x="356362" y="978535"/>
                </a:lnTo>
                <a:lnTo>
                  <a:pt x="356362" y="0"/>
                </a:lnTo>
                <a:close/>
              </a:path>
            </a:pathLst>
          </a:custGeom>
          <a:solidFill>
            <a:srgbClr val="9A9F77"/>
          </a:solidFill>
        </p:spPr>
        <p:txBody>
          <a:bodyPr wrap="square" lIns="0" tIns="0" rIns="0" bIns="0" rtlCol="0"/>
          <a:lstStyle/>
          <a:p>
            <a:endParaRPr>
              <a:solidFill>
                <a:prstClr val="black"/>
              </a:solidFill>
            </a:endParaRPr>
          </a:p>
        </p:txBody>
      </p:sp>
      <p:sp>
        <p:nvSpPr>
          <p:cNvPr id="24" name="object 7"/>
          <p:cNvSpPr/>
          <p:nvPr/>
        </p:nvSpPr>
        <p:spPr>
          <a:xfrm rot="10552843">
            <a:off x="6189488" y="5158217"/>
            <a:ext cx="795814" cy="853440"/>
          </a:xfrm>
          <a:custGeom>
            <a:avLst/>
            <a:gdLst/>
            <a:ahLst/>
            <a:cxnLst/>
            <a:rect l="l" t="t" r="r" b="b"/>
            <a:pathLst>
              <a:path w="1061085" h="853439">
                <a:moveTo>
                  <a:pt x="153288" y="0"/>
                </a:moveTo>
                <a:lnTo>
                  <a:pt x="0" y="218948"/>
                </a:lnTo>
                <a:lnTo>
                  <a:pt x="801624" y="780161"/>
                </a:lnTo>
                <a:lnTo>
                  <a:pt x="750442" y="853186"/>
                </a:lnTo>
                <a:lnTo>
                  <a:pt x="1060703" y="798449"/>
                </a:lnTo>
                <a:lnTo>
                  <a:pt x="1018833" y="561213"/>
                </a:lnTo>
                <a:lnTo>
                  <a:pt x="954913" y="561213"/>
                </a:lnTo>
                <a:lnTo>
                  <a:pt x="153288" y="0"/>
                </a:lnTo>
                <a:close/>
              </a:path>
              <a:path w="1061085" h="853439">
                <a:moveTo>
                  <a:pt x="1005966" y="488315"/>
                </a:moveTo>
                <a:lnTo>
                  <a:pt x="954913" y="561213"/>
                </a:lnTo>
                <a:lnTo>
                  <a:pt x="1018833" y="561213"/>
                </a:lnTo>
                <a:lnTo>
                  <a:pt x="1005966" y="488315"/>
                </a:lnTo>
                <a:close/>
              </a:path>
            </a:pathLst>
          </a:custGeom>
          <a:solidFill>
            <a:srgbClr val="A6977C"/>
          </a:solidFill>
        </p:spPr>
        <p:txBody>
          <a:bodyPr wrap="square" lIns="0" tIns="0" rIns="0" bIns="0" rtlCol="0"/>
          <a:lstStyle/>
          <a:p>
            <a:endParaRPr>
              <a:solidFill>
                <a:prstClr val="black"/>
              </a:solidFill>
            </a:endParaRPr>
          </a:p>
        </p:txBody>
      </p:sp>
      <p:sp>
        <p:nvSpPr>
          <p:cNvPr id="2" name="Metin kutusu 1"/>
          <p:cNvSpPr txBox="1"/>
          <p:nvPr/>
        </p:nvSpPr>
        <p:spPr>
          <a:xfrm>
            <a:off x="107504" y="188640"/>
            <a:ext cx="2104422" cy="646331"/>
          </a:xfrm>
          <a:prstGeom prst="rect">
            <a:avLst/>
          </a:prstGeom>
          <a:noFill/>
        </p:spPr>
        <p:txBody>
          <a:bodyPr wrap="none" rtlCol="0">
            <a:spAutoFit/>
          </a:bodyPr>
          <a:lstStyle/>
          <a:p>
            <a:r>
              <a:rPr lang="tr-TR" sz="3600" b="1" dirty="0" smtClean="0"/>
              <a:t>4. Yöntem</a:t>
            </a:r>
            <a:endParaRPr lang="tr-TR" sz="3600" b="1" dirty="0"/>
          </a:p>
        </p:txBody>
      </p:sp>
      <p:sp>
        <p:nvSpPr>
          <p:cNvPr id="3" name="Dikdörtgen 2"/>
          <p:cNvSpPr/>
          <p:nvPr/>
        </p:nvSpPr>
        <p:spPr>
          <a:xfrm>
            <a:off x="251520" y="958462"/>
            <a:ext cx="8784976" cy="2585323"/>
          </a:xfrm>
          <a:prstGeom prst="rect">
            <a:avLst/>
          </a:prstGeom>
        </p:spPr>
        <p:txBody>
          <a:bodyPr wrap="square">
            <a:spAutoFit/>
          </a:bodyPr>
          <a:lstStyle/>
          <a:p>
            <a:pPr marL="285750" indent="-285750" algn="just">
              <a:buFont typeface="Arial" panose="020B0604020202020204" pitchFamily="34" charset="0"/>
              <a:buChar char="•"/>
            </a:pPr>
            <a:r>
              <a:rPr lang="tr-TR" dirty="0"/>
              <a:t>Projede uygulanacak yöntem ve araştırma teknikleri (veri toplama araçları ve analiz yöntemleri dahil) ilgili literatüre atıf yapılarak açıklanır. Yöntem ve tekniklerin projede öngörülen amaç ve hedeflere ulaşmaya elverişli olduğu ortaya konulur. </a:t>
            </a:r>
            <a:endParaRPr lang="en-US" dirty="0" smtClean="0">
              <a:effectLst/>
            </a:endParaRPr>
          </a:p>
          <a:p>
            <a:r>
              <a:rPr lang="tr-TR" dirty="0"/>
              <a:t> </a:t>
            </a:r>
            <a:endParaRPr lang="en-US" dirty="0" smtClean="0">
              <a:effectLst/>
            </a:endParaRPr>
          </a:p>
          <a:p>
            <a:pPr marL="285750" indent="-285750" algn="just">
              <a:buFont typeface="Arial" panose="020B0604020202020204" pitchFamily="34" charset="0"/>
              <a:buChar char="•"/>
            </a:pPr>
            <a:r>
              <a:rPr lang="tr-TR" dirty="0"/>
              <a:t>Yöntem bölümünün araştırmanın tasarımını, </a:t>
            </a:r>
            <a:r>
              <a:rPr lang="tr-TR" b="1" u="sng" dirty="0"/>
              <a:t>bağımlı ve bağımsız değişkenleri </a:t>
            </a:r>
            <a:r>
              <a:rPr lang="tr-TR" dirty="0"/>
              <a:t>ve </a:t>
            </a:r>
            <a:r>
              <a:rPr lang="tr-TR" b="1" u="sng" dirty="0"/>
              <a:t>istatistiksel yöntemleri </a:t>
            </a:r>
            <a:r>
              <a:rPr lang="tr-TR" dirty="0"/>
              <a:t>kapsaması gerekir. Proje önerisinde herhangi bir ön çalışma veya fizibilite yapıldıysa bunların sunulması beklenir. Yöntemlerin </a:t>
            </a:r>
            <a:r>
              <a:rPr lang="tr-TR" b="1" u="sng" dirty="0"/>
              <a:t>iş paketleri </a:t>
            </a:r>
            <a:r>
              <a:rPr lang="tr-TR" dirty="0"/>
              <a:t>ile ilişkilendirilmesi gerekir</a:t>
            </a:r>
            <a:r>
              <a:rPr lang="tr-TR" dirty="0" smtClean="0"/>
              <a:t>.</a:t>
            </a:r>
          </a:p>
          <a:p>
            <a:pPr marL="285750" indent="-285750" algn="just">
              <a:buFont typeface="Arial" panose="020B0604020202020204" pitchFamily="34" charset="0"/>
              <a:buChar char="•"/>
            </a:pPr>
            <a:endParaRPr lang="tr-TR" dirty="0">
              <a:effectLst/>
            </a:endParaRPr>
          </a:p>
        </p:txBody>
      </p:sp>
      <p:sp>
        <p:nvSpPr>
          <p:cNvPr id="6" name="object 4"/>
          <p:cNvSpPr/>
          <p:nvPr/>
        </p:nvSpPr>
        <p:spPr>
          <a:xfrm>
            <a:off x="2008845" y="5174952"/>
            <a:ext cx="1172528" cy="1563370"/>
          </a:xfrm>
          <a:custGeom>
            <a:avLst/>
            <a:gdLst/>
            <a:ahLst/>
            <a:cxnLst/>
            <a:rect l="l" t="t" r="r" b="b"/>
            <a:pathLst>
              <a:path w="1563370" h="1563370">
                <a:moveTo>
                  <a:pt x="781558" y="0"/>
                </a:moveTo>
                <a:lnTo>
                  <a:pt x="733944" y="1426"/>
                </a:lnTo>
                <a:lnTo>
                  <a:pt x="687085" y="5650"/>
                </a:lnTo>
                <a:lnTo>
                  <a:pt x="641063" y="12590"/>
                </a:lnTo>
                <a:lnTo>
                  <a:pt x="595960" y="22165"/>
                </a:lnTo>
                <a:lnTo>
                  <a:pt x="551856" y="34293"/>
                </a:lnTo>
                <a:lnTo>
                  <a:pt x="508834" y="48892"/>
                </a:lnTo>
                <a:lnTo>
                  <a:pt x="466976" y="65881"/>
                </a:lnTo>
                <a:lnTo>
                  <a:pt x="426363" y="85176"/>
                </a:lnTo>
                <a:lnTo>
                  <a:pt x="387077" y="106698"/>
                </a:lnTo>
                <a:lnTo>
                  <a:pt x="349199" y="130364"/>
                </a:lnTo>
                <a:lnTo>
                  <a:pt x="312812" y="156093"/>
                </a:lnTo>
                <a:lnTo>
                  <a:pt x="277997" y="183802"/>
                </a:lnTo>
                <a:lnTo>
                  <a:pt x="244836" y="213410"/>
                </a:lnTo>
                <a:lnTo>
                  <a:pt x="213410" y="244836"/>
                </a:lnTo>
                <a:lnTo>
                  <a:pt x="183802" y="277997"/>
                </a:lnTo>
                <a:lnTo>
                  <a:pt x="156093" y="312812"/>
                </a:lnTo>
                <a:lnTo>
                  <a:pt x="130364" y="349199"/>
                </a:lnTo>
                <a:lnTo>
                  <a:pt x="106698" y="387077"/>
                </a:lnTo>
                <a:lnTo>
                  <a:pt x="85176" y="426363"/>
                </a:lnTo>
                <a:lnTo>
                  <a:pt x="65881" y="466976"/>
                </a:lnTo>
                <a:lnTo>
                  <a:pt x="48892" y="508834"/>
                </a:lnTo>
                <a:lnTo>
                  <a:pt x="34293" y="551856"/>
                </a:lnTo>
                <a:lnTo>
                  <a:pt x="22165" y="595960"/>
                </a:lnTo>
                <a:lnTo>
                  <a:pt x="12590" y="641063"/>
                </a:lnTo>
                <a:lnTo>
                  <a:pt x="5650" y="687085"/>
                </a:lnTo>
                <a:lnTo>
                  <a:pt x="1426" y="733944"/>
                </a:lnTo>
                <a:lnTo>
                  <a:pt x="0" y="781557"/>
                </a:lnTo>
                <a:lnTo>
                  <a:pt x="1426" y="829171"/>
                </a:lnTo>
                <a:lnTo>
                  <a:pt x="5650" y="876030"/>
                </a:lnTo>
                <a:lnTo>
                  <a:pt x="12590" y="922052"/>
                </a:lnTo>
                <a:lnTo>
                  <a:pt x="22165" y="967155"/>
                </a:lnTo>
                <a:lnTo>
                  <a:pt x="34293" y="1011259"/>
                </a:lnTo>
                <a:lnTo>
                  <a:pt x="48892" y="1054281"/>
                </a:lnTo>
                <a:lnTo>
                  <a:pt x="65881" y="1096139"/>
                </a:lnTo>
                <a:lnTo>
                  <a:pt x="85176" y="1136752"/>
                </a:lnTo>
                <a:lnTo>
                  <a:pt x="106698" y="1176038"/>
                </a:lnTo>
                <a:lnTo>
                  <a:pt x="130364" y="1213916"/>
                </a:lnTo>
                <a:lnTo>
                  <a:pt x="156093" y="1250303"/>
                </a:lnTo>
                <a:lnTo>
                  <a:pt x="183802" y="1285118"/>
                </a:lnTo>
                <a:lnTo>
                  <a:pt x="213410" y="1318279"/>
                </a:lnTo>
                <a:lnTo>
                  <a:pt x="244836" y="1349705"/>
                </a:lnTo>
                <a:lnTo>
                  <a:pt x="277997" y="1379313"/>
                </a:lnTo>
                <a:lnTo>
                  <a:pt x="312812" y="1407022"/>
                </a:lnTo>
                <a:lnTo>
                  <a:pt x="349199" y="1432751"/>
                </a:lnTo>
                <a:lnTo>
                  <a:pt x="387077" y="1456417"/>
                </a:lnTo>
                <a:lnTo>
                  <a:pt x="426363" y="1477939"/>
                </a:lnTo>
                <a:lnTo>
                  <a:pt x="466976" y="1497234"/>
                </a:lnTo>
                <a:lnTo>
                  <a:pt x="508834" y="1514223"/>
                </a:lnTo>
                <a:lnTo>
                  <a:pt x="551856" y="1528822"/>
                </a:lnTo>
                <a:lnTo>
                  <a:pt x="595960" y="1540950"/>
                </a:lnTo>
                <a:lnTo>
                  <a:pt x="641063" y="1550525"/>
                </a:lnTo>
                <a:lnTo>
                  <a:pt x="687085" y="1557465"/>
                </a:lnTo>
                <a:lnTo>
                  <a:pt x="733944" y="1561689"/>
                </a:lnTo>
                <a:lnTo>
                  <a:pt x="781558" y="1563116"/>
                </a:lnTo>
                <a:lnTo>
                  <a:pt x="829171" y="1561689"/>
                </a:lnTo>
                <a:lnTo>
                  <a:pt x="876030" y="1557465"/>
                </a:lnTo>
                <a:lnTo>
                  <a:pt x="922052" y="1550525"/>
                </a:lnTo>
                <a:lnTo>
                  <a:pt x="967155" y="1540950"/>
                </a:lnTo>
                <a:lnTo>
                  <a:pt x="1011259" y="1528822"/>
                </a:lnTo>
                <a:lnTo>
                  <a:pt x="1054281" y="1514223"/>
                </a:lnTo>
                <a:lnTo>
                  <a:pt x="1096139" y="1497234"/>
                </a:lnTo>
                <a:lnTo>
                  <a:pt x="1136752" y="1477939"/>
                </a:lnTo>
                <a:lnTo>
                  <a:pt x="1176038" y="1456417"/>
                </a:lnTo>
                <a:lnTo>
                  <a:pt x="1213916" y="1432751"/>
                </a:lnTo>
                <a:lnTo>
                  <a:pt x="1250303" y="1407022"/>
                </a:lnTo>
                <a:lnTo>
                  <a:pt x="1285118" y="1379313"/>
                </a:lnTo>
                <a:lnTo>
                  <a:pt x="1318279" y="1349705"/>
                </a:lnTo>
                <a:lnTo>
                  <a:pt x="1349705" y="1318279"/>
                </a:lnTo>
                <a:lnTo>
                  <a:pt x="1379313" y="1285118"/>
                </a:lnTo>
                <a:lnTo>
                  <a:pt x="1407022" y="1250303"/>
                </a:lnTo>
                <a:lnTo>
                  <a:pt x="1432751" y="1213916"/>
                </a:lnTo>
                <a:lnTo>
                  <a:pt x="1456417" y="1176038"/>
                </a:lnTo>
                <a:lnTo>
                  <a:pt x="1477939" y="1136752"/>
                </a:lnTo>
                <a:lnTo>
                  <a:pt x="1497234" y="1096139"/>
                </a:lnTo>
                <a:lnTo>
                  <a:pt x="1514223" y="1054281"/>
                </a:lnTo>
                <a:lnTo>
                  <a:pt x="1528822" y="1011259"/>
                </a:lnTo>
                <a:lnTo>
                  <a:pt x="1540950" y="967155"/>
                </a:lnTo>
                <a:lnTo>
                  <a:pt x="1550525" y="922052"/>
                </a:lnTo>
                <a:lnTo>
                  <a:pt x="1557465" y="876030"/>
                </a:lnTo>
                <a:lnTo>
                  <a:pt x="1561689" y="829171"/>
                </a:lnTo>
                <a:lnTo>
                  <a:pt x="1563115" y="781557"/>
                </a:lnTo>
                <a:lnTo>
                  <a:pt x="1561689" y="733944"/>
                </a:lnTo>
                <a:lnTo>
                  <a:pt x="1557465" y="687085"/>
                </a:lnTo>
                <a:lnTo>
                  <a:pt x="1550525" y="641063"/>
                </a:lnTo>
                <a:lnTo>
                  <a:pt x="1540950" y="595960"/>
                </a:lnTo>
                <a:lnTo>
                  <a:pt x="1528822" y="551856"/>
                </a:lnTo>
                <a:lnTo>
                  <a:pt x="1514223" y="508834"/>
                </a:lnTo>
                <a:lnTo>
                  <a:pt x="1497234" y="466976"/>
                </a:lnTo>
                <a:lnTo>
                  <a:pt x="1477939" y="426363"/>
                </a:lnTo>
                <a:lnTo>
                  <a:pt x="1456417" y="387077"/>
                </a:lnTo>
                <a:lnTo>
                  <a:pt x="1432751" y="349199"/>
                </a:lnTo>
                <a:lnTo>
                  <a:pt x="1407022" y="312812"/>
                </a:lnTo>
                <a:lnTo>
                  <a:pt x="1379313" y="277997"/>
                </a:lnTo>
                <a:lnTo>
                  <a:pt x="1349705" y="244836"/>
                </a:lnTo>
                <a:lnTo>
                  <a:pt x="1318279" y="213410"/>
                </a:lnTo>
                <a:lnTo>
                  <a:pt x="1285118" y="183802"/>
                </a:lnTo>
                <a:lnTo>
                  <a:pt x="1250303" y="156093"/>
                </a:lnTo>
                <a:lnTo>
                  <a:pt x="1213916" y="130364"/>
                </a:lnTo>
                <a:lnTo>
                  <a:pt x="1176038" y="106698"/>
                </a:lnTo>
                <a:lnTo>
                  <a:pt x="1136752" y="85176"/>
                </a:lnTo>
                <a:lnTo>
                  <a:pt x="1096139" y="65881"/>
                </a:lnTo>
                <a:lnTo>
                  <a:pt x="1054281" y="48892"/>
                </a:lnTo>
                <a:lnTo>
                  <a:pt x="1011259" y="34293"/>
                </a:lnTo>
                <a:lnTo>
                  <a:pt x="967155" y="22165"/>
                </a:lnTo>
                <a:lnTo>
                  <a:pt x="922052" y="12590"/>
                </a:lnTo>
                <a:lnTo>
                  <a:pt x="876030" y="5650"/>
                </a:lnTo>
                <a:lnTo>
                  <a:pt x="829171" y="1426"/>
                </a:lnTo>
                <a:lnTo>
                  <a:pt x="781558" y="0"/>
                </a:lnTo>
                <a:close/>
              </a:path>
            </a:pathLst>
          </a:custGeom>
          <a:solidFill>
            <a:srgbClr val="B80D0E"/>
          </a:solidFill>
        </p:spPr>
        <p:txBody>
          <a:bodyPr wrap="square" lIns="0" tIns="0" rIns="0" bIns="0" rtlCol="0"/>
          <a:lstStyle/>
          <a:p>
            <a:endParaRPr>
              <a:solidFill>
                <a:prstClr val="black"/>
              </a:solidFill>
            </a:endParaRPr>
          </a:p>
        </p:txBody>
      </p:sp>
      <p:sp>
        <p:nvSpPr>
          <p:cNvPr id="7" name="object 5"/>
          <p:cNvSpPr/>
          <p:nvPr/>
        </p:nvSpPr>
        <p:spPr>
          <a:xfrm>
            <a:off x="2008845" y="5174952"/>
            <a:ext cx="1172528" cy="1563370"/>
          </a:xfrm>
          <a:custGeom>
            <a:avLst/>
            <a:gdLst/>
            <a:ahLst/>
            <a:cxnLst/>
            <a:rect l="l" t="t" r="r" b="b"/>
            <a:pathLst>
              <a:path w="1563370" h="1563370">
                <a:moveTo>
                  <a:pt x="0" y="781557"/>
                </a:moveTo>
                <a:lnTo>
                  <a:pt x="1426" y="733944"/>
                </a:lnTo>
                <a:lnTo>
                  <a:pt x="5650" y="687085"/>
                </a:lnTo>
                <a:lnTo>
                  <a:pt x="12590" y="641063"/>
                </a:lnTo>
                <a:lnTo>
                  <a:pt x="22165" y="595960"/>
                </a:lnTo>
                <a:lnTo>
                  <a:pt x="34293" y="551856"/>
                </a:lnTo>
                <a:lnTo>
                  <a:pt x="48892" y="508834"/>
                </a:lnTo>
                <a:lnTo>
                  <a:pt x="65881" y="466976"/>
                </a:lnTo>
                <a:lnTo>
                  <a:pt x="85176" y="426363"/>
                </a:lnTo>
                <a:lnTo>
                  <a:pt x="106698" y="387077"/>
                </a:lnTo>
                <a:lnTo>
                  <a:pt x="130364" y="349199"/>
                </a:lnTo>
                <a:lnTo>
                  <a:pt x="156093" y="312812"/>
                </a:lnTo>
                <a:lnTo>
                  <a:pt x="183802" y="277997"/>
                </a:lnTo>
                <a:lnTo>
                  <a:pt x="213410" y="244836"/>
                </a:lnTo>
                <a:lnTo>
                  <a:pt x="244836" y="213410"/>
                </a:lnTo>
                <a:lnTo>
                  <a:pt x="277997" y="183802"/>
                </a:lnTo>
                <a:lnTo>
                  <a:pt x="312812" y="156093"/>
                </a:lnTo>
                <a:lnTo>
                  <a:pt x="349199" y="130364"/>
                </a:lnTo>
                <a:lnTo>
                  <a:pt x="387077" y="106698"/>
                </a:lnTo>
                <a:lnTo>
                  <a:pt x="426363" y="85176"/>
                </a:lnTo>
                <a:lnTo>
                  <a:pt x="466976" y="65881"/>
                </a:lnTo>
                <a:lnTo>
                  <a:pt x="508834" y="48892"/>
                </a:lnTo>
                <a:lnTo>
                  <a:pt x="551856" y="34293"/>
                </a:lnTo>
                <a:lnTo>
                  <a:pt x="595960" y="22165"/>
                </a:lnTo>
                <a:lnTo>
                  <a:pt x="641063" y="12590"/>
                </a:lnTo>
                <a:lnTo>
                  <a:pt x="687085" y="5650"/>
                </a:lnTo>
                <a:lnTo>
                  <a:pt x="733944" y="1426"/>
                </a:lnTo>
                <a:lnTo>
                  <a:pt x="781558" y="0"/>
                </a:lnTo>
                <a:lnTo>
                  <a:pt x="829171" y="1426"/>
                </a:lnTo>
                <a:lnTo>
                  <a:pt x="876030" y="5650"/>
                </a:lnTo>
                <a:lnTo>
                  <a:pt x="922052" y="12590"/>
                </a:lnTo>
                <a:lnTo>
                  <a:pt x="967155" y="22165"/>
                </a:lnTo>
                <a:lnTo>
                  <a:pt x="1011259" y="34293"/>
                </a:lnTo>
                <a:lnTo>
                  <a:pt x="1054281" y="48892"/>
                </a:lnTo>
                <a:lnTo>
                  <a:pt x="1096139" y="65881"/>
                </a:lnTo>
                <a:lnTo>
                  <a:pt x="1136752" y="85176"/>
                </a:lnTo>
                <a:lnTo>
                  <a:pt x="1176038" y="106698"/>
                </a:lnTo>
                <a:lnTo>
                  <a:pt x="1213916" y="130364"/>
                </a:lnTo>
                <a:lnTo>
                  <a:pt x="1250303" y="156093"/>
                </a:lnTo>
                <a:lnTo>
                  <a:pt x="1285118" y="183802"/>
                </a:lnTo>
                <a:lnTo>
                  <a:pt x="1318279" y="213410"/>
                </a:lnTo>
                <a:lnTo>
                  <a:pt x="1349705" y="244836"/>
                </a:lnTo>
                <a:lnTo>
                  <a:pt x="1379313" y="277997"/>
                </a:lnTo>
                <a:lnTo>
                  <a:pt x="1407022" y="312812"/>
                </a:lnTo>
                <a:lnTo>
                  <a:pt x="1432751" y="349199"/>
                </a:lnTo>
                <a:lnTo>
                  <a:pt x="1456417" y="387077"/>
                </a:lnTo>
                <a:lnTo>
                  <a:pt x="1477939" y="426363"/>
                </a:lnTo>
                <a:lnTo>
                  <a:pt x="1497234" y="466976"/>
                </a:lnTo>
                <a:lnTo>
                  <a:pt x="1514223" y="508834"/>
                </a:lnTo>
                <a:lnTo>
                  <a:pt x="1528822" y="551856"/>
                </a:lnTo>
                <a:lnTo>
                  <a:pt x="1540950" y="595960"/>
                </a:lnTo>
                <a:lnTo>
                  <a:pt x="1550525" y="641063"/>
                </a:lnTo>
                <a:lnTo>
                  <a:pt x="1557465" y="687085"/>
                </a:lnTo>
                <a:lnTo>
                  <a:pt x="1561689" y="733944"/>
                </a:lnTo>
                <a:lnTo>
                  <a:pt x="1563115" y="781557"/>
                </a:lnTo>
                <a:lnTo>
                  <a:pt x="1561689" y="829171"/>
                </a:lnTo>
                <a:lnTo>
                  <a:pt x="1557465" y="876030"/>
                </a:lnTo>
                <a:lnTo>
                  <a:pt x="1550525" y="922052"/>
                </a:lnTo>
                <a:lnTo>
                  <a:pt x="1540950" y="967155"/>
                </a:lnTo>
                <a:lnTo>
                  <a:pt x="1528822" y="1011259"/>
                </a:lnTo>
                <a:lnTo>
                  <a:pt x="1514223" y="1054281"/>
                </a:lnTo>
                <a:lnTo>
                  <a:pt x="1497234" y="1096139"/>
                </a:lnTo>
                <a:lnTo>
                  <a:pt x="1477939" y="1136752"/>
                </a:lnTo>
                <a:lnTo>
                  <a:pt x="1456417" y="1176038"/>
                </a:lnTo>
                <a:lnTo>
                  <a:pt x="1432751" y="1213916"/>
                </a:lnTo>
                <a:lnTo>
                  <a:pt x="1407022" y="1250303"/>
                </a:lnTo>
                <a:lnTo>
                  <a:pt x="1379313" y="1285118"/>
                </a:lnTo>
                <a:lnTo>
                  <a:pt x="1349705" y="1318279"/>
                </a:lnTo>
                <a:lnTo>
                  <a:pt x="1318279" y="1349705"/>
                </a:lnTo>
                <a:lnTo>
                  <a:pt x="1285118" y="1379313"/>
                </a:lnTo>
                <a:lnTo>
                  <a:pt x="1250303" y="1407022"/>
                </a:lnTo>
                <a:lnTo>
                  <a:pt x="1213916" y="1432751"/>
                </a:lnTo>
                <a:lnTo>
                  <a:pt x="1176038" y="1456417"/>
                </a:lnTo>
                <a:lnTo>
                  <a:pt x="1136752" y="1477939"/>
                </a:lnTo>
                <a:lnTo>
                  <a:pt x="1096139" y="1497234"/>
                </a:lnTo>
                <a:lnTo>
                  <a:pt x="1054281" y="1514223"/>
                </a:lnTo>
                <a:lnTo>
                  <a:pt x="1011259" y="1528822"/>
                </a:lnTo>
                <a:lnTo>
                  <a:pt x="967155" y="1540950"/>
                </a:lnTo>
                <a:lnTo>
                  <a:pt x="922052" y="1550525"/>
                </a:lnTo>
                <a:lnTo>
                  <a:pt x="876030" y="1557465"/>
                </a:lnTo>
                <a:lnTo>
                  <a:pt x="829171" y="1561689"/>
                </a:lnTo>
                <a:lnTo>
                  <a:pt x="781558" y="1563116"/>
                </a:lnTo>
                <a:lnTo>
                  <a:pt x="733944" y="1561689"/>
                </a:lnTo>
                <a:lnTo>
                  <a:pt x="687085" y="1557465"/>
                </a:lnTo>
                <a:lnTo>
                  <a:pt x="641063" y="1550525"/>
                </a:lnTo>
                <a:lnTo>
                  <a:pt x="595960" y="1540950"/>
                </a:lnTo>
                <a:lnTo>
                  <a:pt x="551856" y="1528822"/>
                </a:lnTo>
                <a:lnTo>
                  <a:pt x="508834" y="1514223"/>
                </a:lnTo>
                <a:lnTo>
                  <a:pt x="466976" y="1497234"/>
                </a:lnTo>
                <a:lnTo>
                  <a:pt x="426363" y="1477939"/>
                </a:lnTo>
                <a:lnTo>
                  <a:pt x="387077" y="1456417"/>
                </a:lnTo>
                <a:lnTo>
                  <a:pt x="349199" y="1432751"/>
                </a:lnTo>
                <a:lnTo>
                  <a:pt x="312812" y="1407022"/>
                </a:lnTo>
                <a:lnTo>
                  <a:pt x="277997" y="1379313"/>
                </a:lnTo>
                <a:lnTo>
                  <a:pt x="244836" y="1349705"/>
                </a:lnTo>
                <a:lnTo>
                  <a:pt x="213410" y="1318279"/>
                </a:lnTo>
                <a:lnTo>
                  <a:pt x="183802" y="1285118"/>
                </a:lnTo>
                <a:lnTo>
                  <a:pt x="156093" y="1250303"/>
                </a:lnTo>
                <a:lnTo>
                  <a:pt x="130364" y="1213916"/>
                </a:lnTo>
                <a:lnTo>
                  <a:pt x="106698" y="1176038"/>
                </a:lnTo>
                <a:lnTo>
                  <a:pt x="85176" y="1136752"/>
                </a:lnTo>
                <a:lnTo>
                  <a:pt x="65881" y="1096139"/>
                </a:lnTo>
                <a:lnTo>
                  <a:pt x="48892" y="1054281"/>
                </a:lnTo>
                <a:lnTo>
                  <a:pt x="34293" y="1011259"/>
                </a:lnTo>
                <a:lnTo>
                  <a:pt x="22165" y="967155"/>
                </a:lnTo>
                <a:lnTo>
                  <a:pt x="12590" y="922052"/>
                </a:lnTo>
                <a:lnTo>
                  <a:pt x="5650" y="876030"/>
                </a:lnTo>
                <a:lnTo>
                  <a:pt x="1426" y="829171"/>
                </a:lnTo>
                <a:lnTo>
                  <a:pt x="0" y="781557"/>
                </a:lnTo>
                <a:close/>
              </a:path>
            </a:pathLst>
          </a:custGeom>
          <a:ln w="19050">
            <a:solidFill>
              <a:srgbClr val="FFFFFF"/>
            </a:solidFill>
          </a:ln>
        </p:spPr>
        <p:txBody>
          <a:bodyPr wrap="square" lIns="0" tIns="0" rIns="0" bIns="0" rtlCol="0"/>
          <a:lstStyle/>
          <a:p>
            <a:endParaRPr>
              <a:solidFill>
                <a:prstClr val="black"/>
              </a:solidFill>
            </a:endParaRPr>
          </a:p>
        </p:txBody>
      </p:sp>
      <p:sp>
        <p:nvSpPr>
          <p:cNvPr id="8" name="object 6"/>
          <p:cNvSpPr txBox="1"/>
          <p:nvPr/>
        </p:nvSpPr>
        <p:spPr>
          <a:xfrm>
            <a:off x="2220873" y="5660096"/>
            <a:ext cx="748664" cy="382156"/>
          </a:xfrm>
          <a:prstGeom prst="rect">
            <a:avLst/>
          </a:prstGeom>
        </p:spPr>
        <p:txBody>
          <a:bodyPr vert="horz" wrap="square" lIns="0" tIns="12700" rIns="0" bIns="0" rtlCol="0">
            <a:spAutoFit/>
          </a:bodyPr>
          <a:lstStyle/>
          <a:p>
            <a:pPr marL="12700">
              <a:spcBef>
                <a:spcPts val="100"/>
              </a:spcBef>
            </a:pPr>
            <a:r>
              <a:rPr sz="2400" dirty="0">
                <a:solidFill>
                  <a:srgbClr val="FFFFFF"/>
                </a:solidFill>
                <a:latin typeface="Times New Roman"/>
                <a:cs typeface="Times New Roman"/>
              </a:rPr>
              <a:t>Am</a:t>
            </a:r>
            <a:r>
              <a:rPr sz="2400" spc="5" dirty="0">
                <a:solidFill>
                  <a:srgbClr val="FFFFFF"/>
                </a:solidFill>
                <a:latin typeface="Times New Roman"/>
                <a:cs typeface="Times New Roman"/>
              </a:rPr>
              <a:t>a</a:t>
            </a:r>
            <a:r>
              <a:rPr sz="2400" dirty="0">
                <a:solidFill>
                  <a:srgbClr val="FFFFFF"/>
                </a:solidFill>
                <a:latin typeface="Times New Roman"/>
                <a:cs typeface="Times New Roman"/>
              </a:rPr>
              <a:t>ç</a:t>
            </a:r>
            <a:endParaRPr sz="2400" dirty="0">
              <a:solidFill>
                <a:prstClr val="black"/>
              </a:solidFill>
              <a:latin typeface="Times New Roman"/>
              <a:cs typeface="Times New Roman"/>
            </a:endParaRPr>
          </a:p>
        </p:txBody>
      </p:sp>
      <p:sp>
        <p:nvSpPr>
          <p:cNvPr id="9" name="object 7"/>
          <p:cNvSpPr/>
          <p:nvPr/>
        </p:nvSpPr>
        <p:spPr>
          <a:xfrm>
            <a:off x="1276373" y="4669619"/>
            <a:ext cx="795814" cy="853440"/>
          </a:xfrm>
          <a:custGeom>
            <a:avLst/>
            <a:gdLst/>
            <a:ahLst/>
            <a:cxnLst/>
            <a:rect l="l" t="t" r="r" b="b"/>
            <a:pathLst>
              <a:path w="1061085" h="853439">
                <a:moveTo>
                  <a:pt x="153288" y="0"/>
                </a:moveTo>
                <a:lnTo>
                  <a:pt x="0" y="218948"/>
                </a:lnTo>
                <a:lnTo>
                  <a:pt x="801624" y="780161"/>
                </a:lnTo>
                <a:lnTo>
                  <a:pt x="750442" y="853186"/>
                </a:lnTo>
                <a:lnTo>
                  <a:pt x="1060703" y="798449"/>
                </a:lnTo>
                <a:lnTo>
                  <a:pt x="1018833" y="561213"/>
                </a:lnTo>
                <a:lnTo>
                  <a:pt x="954913" y="561213"/>
                </a:lnTo>
                <a:lnTo>
                  <a:pt x="153288" y="0"/>
                </a:lnTo>
                <a:close/>
              </a:path>
              <a:path w="1061085" h="853439">
                <a:moveTo>
                  <a:pt x="1005966" y="488315"/>
                </a:moveTo>
                <a:lnTo>
                  <a:pt x="954913" y="561213"/>
                </a:lnTo>
                <a:lnTo>
                  <a:pt x="1018833" y="561213"/>
                </a:lnTo>
                <a:lnTo>
                  <a:pt x="1005966" y="488315"/>
                </a:lnTo>
                <a:close/>
              </a:path>
            </a:pathLst>
          </a:custGeom>
          <a:solidFill>
            <a:srgbClr val="A6977C"/>
          </a:solidFill>
        </p:spPr>
        <p:txBody>
          <a:bodyPr wrap="square" lIns="0" tIns="0" rIns="0" bIns="0" rtlCol="0"/>
          <a:lstStyle/>
          <a:p>
            <a:endParaRPr>
              <a:solidFill>
                <a:prstClr val="black"/>
              </a:solidFill>
            </a:endParaRPr>
          </a:p>
        </p:txBody>
      </p:sp>
      <p:sp>
        <p:nvSpPr>
          <p:cNvPr id="10" name="object 8"/>
          <p:cNvSpPr/>
          <p:nvPr/>
        </p:nvSpPr>
        <p:spPr>
          <a:xfrm>
            <a:off x="776979" y="4185117"/>
            <a:ext cx="1113949" cy="1188085"/>
          </a:xfrm>
          <a:custGeom>
            <a:avLst/>
            <a:gdLst/>
            <a:ahLst/>
            <a:cxnLst/>
            <a:rect l="l" t="t" r="r" b="b"/>
            <a:pathLst>
              <a:path w="1485264" h="1188085">
                <a:moveTo>
                  <a:pt x="1366265" y="0"/>
                </a:moveTo>
                <a:lnTo>
                  <a:pt x="118872" y="0"/>
                </a:lnTo>
                <a:lnTo>
                  <a:pt x="72598" y="9338"/>
                </a:lnTo>
                <a:lnTo>
                  <a:pt x="34813" y="34798"/>
                </a:lnTo>
                <a:lnTo>
                  <a:pt x="9340" y="72544"/>
                </a:lnTo>
                <a:lnTo>
                  <a:pt x="0" y="118744"/>
                </a:lnTo>
                <a:lnTo>
                  <a:pt x="0" y="1069213"/>
                </a:lnTo>
                <a:lnTo>
                  <a:pt x="9340" y="1115413"/>
                </a:lnTo>
                <a:lnTo>
                  <a:pt x="34813" y="1153160"/>
                </a:lnTo>
                <a:lnTo>
                  <a:pt x="72598" y="1178619"/>
                </a:lnTo>
                <a:lnTo>
                  <a:pt x="118872" y="1187958"/>
                </a:lnTo>
                <a:lnTo>
                  <a:pt x="1366265" y="1187958"/>
                </a:lnTo>
                <a:lnTo>
                  <a:pt x="1412466" y="1178619"/>
                </a:lnTo>
                <a:lnTo>
                  <a:pt x="1450212" y="1153160"/>
                </a:lnTo>
                <a:lnTo>
                  <a:pt x="1475672" y="1115413"/>
                </a:lnTo>
                <a:lnTo>
                  <a:pt x="1485011" y="1069213"/>
                </a:lnTo>
                <a:lnTo>
                  <a:pt x="1485011" y="118744"/>
                </a:lnTo>
                <a:lnTo>
                  <a:pt x="1475672" y="72544"/>
                </a:lnTo>
                <a:lnTo>
                  <a:pt x="1450213" y="34798"/>
                </a:lnTo>
                <a:lnTo>
                  <a:pt x="1412466" y="9338"/>
                </a:lnTo>
                <a:lnTo>
                  <a:pt x="1366265" y="0"/>
                </a:lnTo>
                <a:close/>
              </a:path>
            </a:pathLst>
          </a:custGeom>
          <a:solidFill>
            <a:srgbClr val="A6977C"/>
          </a:solidFill>
        </p:spPr>
        <p:txBody>
          <a:bodyPr wrap="square" lIns="0" tIns="0" rIns="0" bIns="0" rtlCol="0"/>
          <a:lstStyle/>
          <a:p>
            <a:endParaRPr>
              <a:solidFill>
                <a:prstClr val="black"/>
              </a:solidFill>
            </a:endParaRPr>
          </a:p>
        </p:txBody>
      </p:sp>
      <p:sp>
        <p:nvSpPr>
          <p:cNvPr id="11" name="object 9"/>
          <p:cNvSpPr/>
          <p:nvPr/>
        </p:nvSpPr>
        <p:spPr>
          <a:xfrm>
            <a:off x="776979" y="4185117"/>
            <a:ext cx="1113949" cy="1188085"/>
          </a:xfrm>
          <a:custGeom>
            <a:avLst/>
            <a:gdLst/>
            <a:ahLst/>
            <a:cxnLst/>
            <a:rect l="l" t="t" r="r" b="b"/>
            <a:pathLst>
              <a:path w="1485264" h="1188085">
                <a:moveTo>
                  <a:pt x="0" y="118744"/>
                </a:moveTo>
                <a:lnTo>
                  <a:pt x="9340" y="72544"/>
                </a:lnTo>
                <a:lnTo>
                  <a:pt x="34813" y="34797"/>
                </a:lnTo>
                <a:lnTo>
                  <a:pt x="72598" y="9338"/>
                </a:lnTo>
                <a:lnTo>
                  <a:pt x="118872" y="0"/>
                </a:lnTo>
                <a:lnTo>
                  <a:pt x="1366265" y="0"/>
                </a:lnTo>
                <a:lnTo>
                  <a:pt x="1412466" y="9338"/>
                </a:lnTo>
                <a:lnTo>
                  <a:pt x="1450213" y="34798"/>
                </a:lnTo>
                <a:lnTo>
                  <a:pt x="1475672" y="72544"/>
                </a:lnTo>
                <a:lnTo>
                  <a:pt x="1485011" y="118744"/>
                </a:lnTo>
                <a:lnTo>
                  <a:pt x="1485011" y="1069213"/>
                </a:lnTo>
                <a:lnTo>
                  <a:pt x="1475672" y="1115413"/>
                </a:lnTo>
                <a:lnTo>
                  <a:pt x="1450213" y="1153159"/>
                </a:lnTo>
                <a:lnTo>
                  <a:pt x="1412466" y="1178619"/>
                </a:lnTo>
                <a:lnTo>
                  <a:pt x="1366265" y="1187958"/>
                </a:lnTo>
                <a:lnTo>
                  <a:pt x="118872" y="1187958"/>
                </a:lnTo>
                <a:lnTo>
                  <a:pt x="72598" y="1178619"/>
                </a:lnTo>
                <a:lnTo>
                  <a:pt x="34813" y="1153160"/>
                </a:lnTo>
                <a:lnTo>
                  <a:pt x="9340" y="1115413"/>
                </a:lnTo>
                <a:lnTo>
                  <a:pt x="0" y="1069213"/>
                </a:lnTo>
                <a:lnTo>
                  <a:pt x="0" y="118744"/>
                </a:lnTo>
                <a:close/>
              </a:path>
            </a:pathLst>
          </a:custGeom>
          <a:ln w="19049">
            <a:solidFill>
              <a:srgbClr val="FFFFFF"/>
            </a:solidFill>
          </a:ln>
        </p:spPr>
        <p:txBody>
          <a:bodyPr wrap="square" lIns="0" tIns="0" rIns="0" bIns="0" rtlCol="0"/>
          <a:lstStyle/>
          <a:p>
            <a:endParaRPr>
              <a:solidFill>
                <a:prstClr val="black"/>
              </a:solidFill>
            </a:endParaRPr>
          </a:p>
        </p:txBody>
      </p:sp>
      <p:sp>
        <p:nvSpPr>
          <p:cNvPr id="12" name="object 10"/>
          <p:cNvSpPr txBox="1"/>
          <p:nvPr/>
        </p:nvSpPr>
        <p:spPr>
          <a:xfrm>
            <a:off x="899088" y="4519125"/>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5" dirty="0">
                <a:solidFill>
                  <a:srgbClr val="FFFFFF"/>
                </a:solidFill>
                <a:latin typeface="Times New Roman"/>
                <a:cs typeface="Times New Roman"/>
              </a:rPr>
              <a:t> </a:t>
            </a:r>
            <a:r>
              <a:rPr sz="2000" spc="-5" dirty="0">
                <a:solidFill>
                  <a:srgbClr val="FFFFFF"/>
                </a:solidFill>
                <a:latin typeface="Times New Roman"/>
                <a:cs typeface="Times New Roman"/>
              </a:rPr>
              <a:t>1</a:t>
            </a:r>
            <a:endParaRPr sz="2000" dirty="0">
              <a:solidFill>
                <a:prstClr val="black"/>
              </a:solidFill>
              <a:latin typeface="Times New Roman"/>
              <a:cs typeface="Times New Roman"/>
            </a:endParaRPr>
          </a:p>
        </p:txBody>
      </p:sp>
      <p:sp>
        <p:nvSpPr>
          <p:cNvPr id="13" name="object 11"/>
          <p:cNvSpPr/>
          <p:nvPr/>
        </p:nvSpPr>
        <p:spPr>
          <a:xfrm>
            <a:off x="2427945" y="3903809"/>
            <a:ext cx="334328" cy="1201420"/>
          </a:xfrm>
          <a:custGeom>
            <a:avLst/>
            <a:gdLst/>
            <a:ahLst/>
            <a:cxnLst/>
            <a:rect l="l" t="t" r="r" b="b"/>
            <a:pathLst>
              <a:path w="445770" h="1201420">
                <a:moveTo>
                  <a:pt x="445516" y="978535"/>
                </a:moveTo>
                <a:lnTo>
                  <a:pt x="0" y="978535"/>
                </a:lnTo>
                <a:lnTo>
                  <a:pt x="222758" y="1201166"/>
                </a:lnTo>
                <a:lnTo>
                  <a:pt x="445516" y="978535"/>
                </a:lnTo>
                <a:close/>
              </a:path>
              <a:path w="445770" h="1201420">
                <a:moveTo>
                  <a:pt x="356362" y="0"/>
                </a:moveTo>
                <a:lnTo>
                  <a:pt x="89154" y="0"/>
                </a:lnTo>
                <a:lnTo>
                  <a:pt x="89154" y="978535"/>
                </a:lnTo>
                <a:lnTo>
                  <a:pt x="356362" y="978535"/>
                </a:lnTo>
                <a:lnTo>
                  <a:pt x="356362" y="0"/>
                </a:lnTo>
                <a:close/>
              </a:path>
            </a:pathLst>
          </a:custGeom>
          <a:solidFill>
            <a:srgbClr val="9A9F77"/>
          </a:solidFill>
        </p:spPr>
        <p:txBody>
          <a:bodyPr wrap="square" lIns="0" tIns="0" rIns="0" bIns="0" rtlCol="0"/>
          <a:lstStyle/>
          <a:p>
            <a:endParaRPr>
              <a:solidFill>
                <a:prstClr val="black"/>
              </a:solidFill>
            </a:endParaRPr>
          </a:p>
        </p:txBody>
      </p:sp>
      <p:sp>
        <p:nvSpPr>
          <p:cNvPr id="14" name="object 12"/>
          <p:cNvSpPr/>
          <p:nvPr/>
        </p:nvSpPr>
        <p:spPr>
          <a:xfrm>
            <a:off x="2038184" y="3309833"/>
            <a:ext cx="1113949" cy="1188085"/>
          </a:xfrm>
          <a:custGeom>
            <a:avLst/>
            <a:gdLst/>
            <a:ahLst/>
            <a:cxnLst/>
            <a:rect l="l" t="t" r="r" b="b"/>
            <a:pathLst>
              <a:path w="1485265" h="1188085">
                <a:moveTo>
                  <a:pt x="1366139" y="0"/>
                </a:moveTo>
                <a:lnTo>
                  <a:pt x="118744" y="0"/>
                </a:lnTo>
                <a:lnTo>
                  <a:pt x="72544" y="9320"/>
                </a:lnTo>
                <a:lnTo>
                  <a:pt x="34798" y="34750"/>
                </a:lnTo>
                <a:lnTo>
                  <a:pt x="9338" y="72491"/>
                </a:lnTo>
                <a:lnTo>
                  <a:pt x="0" y="118745"/>
                </a:lnTo>
                <a:lnTo>
                  <a:pt x="0" y="1069086"/>
                </a:lnTo>
                <a:lnTo>
                  <a:pt x="9338" y="1115359"/>
                </a:lnTo>
                <a:lnTo>
                  <a:pt x="34797" y="1153144"/>
                </a:lnTo>
                <a:lnTo>
                  <a:pt x="72544" y="1178617"/>
                </a:lnTo>
                <a:lnTo>
                  <a:pt x="118744" y="1187958"/>
                </a:lnTo>
                <a:lnTo>
                  <a:pt x="1366139" y="1187958"/>
                </a:lnTo>
                <a:lnTo>
                  <a:pt x="1412339" y="1178617"/>
                </a:lnTo>
                <a:lnTo>
                  <a:pt x="1450086" y="1153144"/>
                </a:lnTo>
                <a:lnTo>
                  <a:pt x="1475545" y="1115359"/>
                </a:lnTo>
                <a:lnTo>
                  <a:pt x="1484884" y="1069086"/>
                </a:lnTo>
                <a:lnTo>
                  <a:pt x="1484884" y="118745"/>
                </a:lnTo>
                <a:lnTo>
                  <a:pt x="1475545" y="72491"/>
                </a:lnTo>
                <a:lnTo>
                  <a:pt x="1450086" y="34750"/>
                </a:lnTo>
                <a:lnTo>
                  <a:pt x="1412339" y="9320"/>
                </a:lnTo>
                <a:lnTo>
                  <a:pt x="1366139" y="0"/>
                </a:lnTo>
                <a:close/>
              </a:path>
            </a:pathLst>
          </a:custGeom>
          <a:solidFill>
            <a:srgbClr val="9A9F77"/>
          </a:solidFill>
        </p:spPr>
        <p:txBody>
          <a:bodyPr wrap="square" lIns="0" tIns="0" rIns="0" bIns="0" rtlCol="0"/>
          <a:lstStyle/>
          <a:p>
            <a:endParaRPr>
              <a:solidFill>
                <a:prstClr val="black"/>
              </a:solidFill>
            </a:endParaRPr>
          </a:p>
        </p:txBody>
      </p:sp>
      <p:sp>
        <p:nvSpPr>
          <p:cNvPr id="15" name="object 13"/>
          <p:cNvSpPr/>
          <p:nvPr/>
        </p:nvSpPr>
        <p:spPr>
          <a:xfrm>
            <a:off x="2038184" y="3309833"/>
            <a:ext cx="1113949" cy="1188085"/>
          </a:xfrm>
          <a:custGeom>
            <a:avLst/>
            <a:gdLst/>
            <a:ahLst/>
            <a:cxnLst/>
            <a:rect l="l" t="t" r="r" b="b"/>
            <a:pathLst>
              <a:path w="1485265" h="1188085">
                <a:moveTo>
                  <a:pt x="0" y="118745"/>
                </a:moveTo>
                <a:lnTo>
                  <a:pt x="9338" y="72491"/>
                </a:lnTo>
                <a:lnTo>
                  <a:pt x="34798" y="34750"/>
                </a:lnTo>
                <a:lnTo>
                  <a:pt x="72544" y="9320"/>
                </a:lnTo>
                <a:lnTo>
                  <a:pt x="118744" y="0"/>
                </a:lnTo>
                <a:lnTo>
                  <a:pt x="1366139" y="0"/>
                </a:lnTo>
                <a:lnTo>
                  <a:pt x="1412339" y="9320"/>
                </a:lnTo>
                <a:lnTo>
                  <a:pt x="1450086" y="34750"/>
                </a:lnTo>
                <a:lnTo>
                  <a:pt x="1475545" y="72491"/>
                </a:lnTo>
                <a:lnTo>
                  <a:pt x="1484884" y="118745"/>
                </a:lnTo>
                <a:lnTo>
                  <a:pt x="1484884" y="1069086"/>
                </a:lnTo>
                <a:lnTo>
                  <a:pt x="1475545" y="1115359"/>
                </a:lnTo>
                <a:lnTo>
                  <a:pt x="1450086" y="1153144"/>
                </a:lnTo>
                <a:lnTo>
                  <a:pt x="1412339" y="1178617"/>
                </a:lnTo>
                <a:lnTo>
                  <a:pt x="1366139" y="1187958"/>
                </a:lnTo>
                <a:lnTo>
                  <a:pt x="118744" y="1187958"/>
                </a:lnTo>
                <a:lnTo>
                  <a:pt x="72544" y="1178617"/>
                </a:lnTo>
                <a:lnTo>
                  <a:pt x="34797" y="1153144"/>
                </a:lnTo>
                <a:lnTo>
                  <a:pt x="9338" y="1115359"/>
                </a:lnTo>
                <a:lnTo>
                  <a:pt x="0" y="1069086"/>
                </a:lnTo>
                <a:lnTo>
                  <a:pt x="0" y="118745"/>
                </a:lnTo>
                <a:close/>
              </a:path>
            </a:pathLst>
          </a:custGeom>
          <a:ln w="19050">
            <a:solidFill>
              <a:srgbClr val="FFFFFF"/>
            </a:solidFill>
          </a:ln>
        </p:spPr>
        <p:txBody>
          <a:bodyPr wrap="square" lIns="0" tIns="0" rIns="0" bIns="0" rtlCol="0"/>
          <a:lstStyle/>
          <a:p>
            <a:endParaRPr>
              <a:solidFill>
                <a:prstClr val="black"/>
              </a:solidFill>
            </a:endParaRPr>
          </a:p>
        </p:txBody>
      </p:sp>
      <p:sp>
        <p:nvSpPr>
          <p:cNvPr id="16" name="object 14"/>
          <p:cNvSpPr txBox="1"/>
          <p:nvPr/>
        </p:nvSpPr>
        <p:spPr>
          <a:xfrm>
            <a:off x="2160294" y="3643841"/>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0" dirty="0">
                <a:solidFill>
                  <a:srgbClr val="FFFFFF"/>
                </a:solidFill>
                <a:latin typeface="Times New Roman"/>
                <a:cs typeface="Times New Roman"/>
              </a:rPr>
              <a:t> </a:t>
            </a:r>
            <a:r>
              <a:rPr sz="2000" spc="-5" dirty="0">
                <a:solidFill>
                  <a:srgbClr val="FFFFFF"/>
                </a:solidFill>
                <a:latin typeface="Times New Roman"/>
                <a:cs typeface="Times New Roman"/>
              </a:rPr>
              <a:t>2</a:t>
            </a:r>
            <a:endParaRPr sz="2000" dirty="0">
              <a:solidFill>
                <a:prstClr val="black"/>
              </a:solidFill>
              <a:latin typeface="Times New Roman"/>
              <a:cs typeface="Times New Roman"/>
            </a:endParaRPr>
          </a:p>
        </p:txBody>
      </p:sp>
      <p:sp>
        <p:nvSpPr>
          <p:cNvPr id="17" name="object 15"/>
          <p:cNvSpPr/>
          <p:nvPr/>
        </p:nvSpPr>
        <p:spPr>
          <a:xfrm>
            <a:off x="3118127" y="4669619"/>
            <a:ext cx="795814" cy="853440"/>
          </a:xfrm>
          <a:custGeom>
            <a:avLst/>
            <a:gdLst/>
            <a:ahLst/>
            <a:cxnLst/>
            <a:rect l="l" t="t" r="r" b="b"/>
            <a:pathLst>
              <a:path w="1061084" h="853439">
                <a:moveTo>
                  <a:pt x="54737" y="488315"/>
                </a:moveTo>
                <a:lnTo>
                  <a:pt x="0" y="798449"/>
                </a:lnTo>
                <a:lnTo>
                  <a:pt x="310261" y="853186"/>
                </a:lnTo>
                <a:lnTo>
                  <a:pt x="259080" y="780161"/>
                </a:lnTo>
                <a:lnTo>
                  <a:pt x="571820" y="561213"/>
                </a:lnTo>
                <a:lnTo>
                  <a:pt x="105791" y="561213"/>
                </a:lnTo>
                <a:lnTo>
                  <a:pt x="54737" y="488315"/>
                </a:lnTo>
                <a:close/>
              </a:path>
              <a:path w="1061084" h="853439">
                <a:moveTo>
                  <a:pt x="907415" y="0"/>
                </a:moveTo>
                <a:lnTo>
                  <a:pt x="105791" y="561213"/>
                </a:lnTo>
                <a:lnTo>
                  <a:pt x="571820" y="561213"/>
                </a:lnTo>
                <a:lnTo>
                  <a:pt x="1060704" y="218948"/>
                </a:lnTo>
                <a:lnTo>
                  <a:pt x="907415" y="0"/>
                </a:lnTo>
                <a:close/>
              </a:path>
            </a:pathLst>
          </a:custGeom>
          <a:solidFill>
            <a:srgbClr val="7E9A70"/>
          </a:solidFill>
        </p:spPr>
        <p:txBody>
          <a:bodyPr wrap="square" lIns="0" tIns="0" rIns="0" bIns="0" rtlCol="0"/>
          <a:lstStyle/>
          <a:p>
            <a:endParaRPr>
              <a:solidFill>
                <a:prstClr val="black"/>
              </a:solidFill>
            </a:endParaRPr>
          </a:p>
        </p:txBody>
      </p:sp>
      <p:sp>
        <p:nvSpPr>
          <p:cNvPr id="18" name="object 16"/>
          <p:cNvSpPr/>
          <p:nvPr/>
        </p:nvSpPr>
        <p:spPr>
          <a:xfrm>
            <a:off x="3299294" y="4185117"/>
            <a:ext cx="1113949" cy="1188085"/>
          </a:xfrm>
          <a:custGeom>
            <a:avLst/>
            <a:gdLst/>
            <a:ahLst/>
            <a:cxnLst/>
            <a:rect l="l" t="t" r="r" b="b"/>
            <a:pathLst>
              <a:path w="1485265" h="1188085">
                <a:moveTo>
                  <a:pt x="1366138" y="0"/>
                </a:moveTo>
                <a:lnTo>
                  <a:pt x="118744" y="0"/>
                </a:lnTo>
                <a:lnTo>
                  <a:pt x="72544" y="9338"/>
                </a:lnTo>
                <a:lnTo>
                  <a:pt x="34797" y="34798"/>
                </a:lnTo>
                <a:lnTo>
                  <a:pt x="9338" y="72544"/>
                </a:lnTo>
                <a:lnTo>
                  <a:pt x="0" y="118744"/>
                </a:lnTo>
                <a:lnTo>
                  <a:pt x="0" y="1069213"/>
                </a:lnTo>
                <a:lnTo>
                  <a:pt x="9338" y="1115413"/>
                </a:lnTo>
                <a:lnTo>
                  <a:pt x="34797" y="1153160"/>
                </a:lnTo>
                <a:lnTo>
                  <a:pt x="72544" y="1178619"/>
                </a:lnTo>
                <a:lnTo>
                  <a:pt x="118744" y="1187958"/>
                </a:lnTo>
                <a:lnTo>
                  <a:pt x="1366138" y="1187958"/>
                </a:lnTo>
                <a:lnTo>
                  <a:pt x="1412392" y="1178619"/>
                </a:lnTo>
                <a:lnTo>
                  <a:pt x="1450133" y="1153160"/>
                </a:lnTo>
                <a:lnTo>
                  <a:pt x="1475563" y="1115413"/>
                </a:lnTo>
                <a:lnTo>
                  <a:pt x="1484883" y="1069213"/>
                </a:lnTo>
                <a:lnTo>
                  <a:pt x="1484883" y="118744"/>
                </a:lnTo>
                <a:lnTo>
                  <a:pt x="1475563" y="72544"/>
                </a:lnTo>
                <a:lnTo>
                  <a:pt x="1450133" y="34798"/>
                </a:lnTo>
                <a:lnTo>
                  <a:pt x="1412392" y="9338"/>
                </a:lnTo>
                <a:lnTo>
                  <a:pt x="1366138" y="0"/>
                </a:lnTo>
                <a:close/>
              </a:path>
            </a:pathLst>
          </a:custGeom>
          <a:solidFill>
            <a:srgbClr val="7E9A70"/>
          </a:solidFill>
        </p:spPr>
        <p:txBody>
          <a:bodyPr wrap="square" lIns="0" tIns="0" rIns="0" bIns="0" rtlCol="0"/>
          <a:lstStyle/>
          <a:p>
            <a:endParaRPr>
              <a:solidFill>
                <a:prstClr val="black"/>
              </a:solidFill>
            </a:endParaRPr>
          </a:p>
        </p:txBody>
      </p:sp>
      <p:sp>
        <p:nvSpPr>
          <p:cNvPr id="19" name="object 17"/>
          <p:cNvSpPr/>
          <p:nvPr/>
        </p:nvSpPr>
        <p:spPr>
          <a:xfrm>
            <a:off x="3299294" y="4185117"/>
            <a:ext cx="1113949" cy="1188085"/>
          </a:xfrm>
          <a:custGeom>
            <a:avLst/>
            <a:gdLst/>
            <a:ahLst/>
            <a:cxnLst/>
            <a:rect l="l" t="t" r="r" b="b"/>
            <a:pathLst>
              <a:path w="1485265" h="1188085">
                <a:moveTo>
                  <a:pt x="0" y="118744"/>
                </a:moveTo>
                <a:lnTo>
                  <a:pt x="9338" y="72544"/>
                </a:lnTo>
                <a:lnTo>
                  <a:pt x="34797" y="34797"/>
                </a:lnTo>
                <a:lnTo>
                  <a:pt x="72544" y="9338"/>
                </a:lnTo>
                <a:lnTo>
                  <a:pt x="118744" y="0"/>
                </a:lnTo>
                <a:lnTo>
                  <a:pt x="1366138" y="0"/>
                </a:lnTo>
                <a:lnTo>
                  <a:pt x="1412392" y="9338"/>
                </a:lnTo>
                <a:lnTo>
                  <a:pt x="1450133" y="34798"/>
                </a:lnTo>
                <a:lnTo>
                  <a:pt x="1475563" y="72544"/>
                </a:lnTo>
                <a:lnTo>
                  <a:pt x="1484883" y="118744"/>
                </a:lnTo>
                <a:lnTo>
                  <a:pt x="1484883" y="1069213"/>
                </a:lnTo>
                <a:lnTo>
                  <a:pt x="1475563" y="1115413"/>
                </a:lnTo>
                <a:lnTo>
                  <a:pt x="1450133" y="1153159"/>
                </a:lnTo>
                <a:lnTo>
                  <a:pt x="1412392" y="1178619"/>
                </a:lnTo>
                <a:lnTo>
                  <a:pt x="1366138" y="1187958"/>
                </a:lnTo>
                <a:lnTo>
                  <a:pt x="118744" y="1187958"/>
                </a:lnTo>
                <a:lnTo>
                  <a:pt x="72544" y="1178619"/>
                </a:lnTo>
                <a:lnTo>
                  <a:pt x="34797" y="1153160"/>
                </a:lnTo>
                <a:lnTo>
                  <a:pt x="9338" y="1115413"/>
                </a:lnTo>
                <a:lnTo>
                  <a:pt x="0" y="1069213"/>
                </a:lnTo>
                <a:lnTo>
                  <a:pt x="0" y="118744"/>
                </a:lnTo>
                <a:close/>
              </a:path>
            </a:pathLst>
          </a:custGeom>
          <a:ln w="19050">
            <a:solidFill>
              <a:srgbClr val="FFFFFF"/>
            </a:solidFill>
          </a:ln>
        </p:spPr>
        <p:txBody>
          <a:bodyPr wrap="square" lIns="0" tIns="0" rIns="0" bIns="0" rtlCol="0"/>
          <a:lstStyle/>
          <a:p>
            <a:endParaRPr>
              <a:solidFill>
                <a:prstClr val="black"/>
              </a:solidFill>
            </a:endParaRPr>
          </a:p>
        </p:txBody>
      </p:sp>
      <p:sp>
        <p:nvSpPr>
          <p:cNvPr id="20" name="object 18"/>
          <p:cNvSpPr txBox="1"/>
          <p:nvPr/>
        </p:nvSpPr>
        <p:spPr>
          <a:xfrm>
            <a:off x="3421689" y="4519125"/>
            <a:ext cx="869156" cy="319959"/>
          </a:xfrm>
          <a:prstGeom prst="rect">
            <a:avLst/>
          </a:prstGeom>
        </p:spPr>
        <p:txBody>
          <a:bodyPr vert="horz" wrap="square" lIns="0" tIns="12065" rIns="0" bIns="0" rtlCol="0">
            <a:spAutoFit/>
          </a:bodyPr>
          <a:lstStyle/>
          <a:p>
            <a:pPr marL="12700">
              <a:spcBef>
                <a:spcPts val="95"/>
              </a:spcBef>
            </a:pPr>
            <a:r>
              <a:rPr sz="2000" spc="-5" dirty="0">
                <a:solidFill>
                  <a:srgbClr val="FFFFFF"/>
                </a:solidFill>
                <a:latin typeface="Times New Roman"/>
                <a:cs typeface="Times New Roman"/>
              </a:rPr>
              <a:t>Hedef</a:t>
            </a:r>
            <a:r>
              <a:rPr sz="2000" spc="-85" dirty="0">
                <a:solidFill>
                  <a:srgbClr val="FFFFFF"/>
                </a:solidFill>
                <a:latin typeface="Times New Roman"/>
                <a:cs typeface="Times New Roman"/>
              </a:rPr>
              <a:t> </a:t>
            </a:r>
            <a:r>
              <a:rPr sz="2000" spc="-5" dirty="0">
                <a:solidFill>
                  <a:srgbClr val="FFFFFF"/>
                </a:solidFill>
                <a:latin typeface="Times New Roman"/>
                <a:cs typeface="Times New Roman"/>
              </a:rPr>
              <a:t>3</a:t>
            </a:r>
            <a:endParaRPr sz="2000" dirty="0">
              <a:solidFill>
                <a:prstClr val="black"/>
              </a:solidFill>
              <a:latin typeface="Times New Roman"/>
              <a:cs typeface="Times New Roman"/>
            </a:endParaRPr>
          </a:p>
        </p:txBody>
      </p:sp>
      <p:sp>
        <p:nvSpPr>
          <p:cNvPr id="21" name="object 4"/>
          <p:cNvSpPr/>
          <p:nvPr/>
        </p:nvSpPr>
        <p:spPr>
          <a:xfrm>
            <a:off x="6261499" y="5074896"/>
            <a:ext cx="1172528" cy="1563370"/>
          </a:xfrm>
          <a:custGeom>
            <a:avLst/>
            <a:gdLst/>
            <a:ahLst/>
            <a:cxnLst/>
            <a:rect l="l" t="t" r="r" b="b"/>
            <a:pathLst>
              <a:path w="1563370" h="1563370">
                <a:moveTo>
                  <a:pt x="781558" y="0"/>
                </a:moveTo>
                <a:lnTo>
                  <a:pt x="733944" y="1426"/>
                </a:lnTo>
                <a:lnTo>
                  <a:pt x="687085" y="5650"/>
                </a:lnTo>
                <a:lnTo>
                  <a:pt x="641063" y="12590"/>
                </a:lnTo>
                <a:lnTo>
                  <a:pt x="595960" y="22165"/>
                </a:lnTo>
                <a:lnTo>
                  <a:pt x="551856" y="34293"/>
                </a:lnTo>
                <a:lnTo>
                  <a:pt x="508834" y="48892"/>
                </a:lnTo>
                <a:lnTo>
                  <a:pt x="466976" y="65881"/>
                </a:lnTo>
                <a:lnTo>
                  <a:pt x="426363" y="85176"/>
                </a:lnTo>
                <a:lnTo>
                  <a:pt x="387077" y="106698"/>
                </a:lnTo>
                <a:lnTo>
                  <a:pt x="349199" y="130364"/>
                </a:lnTo>
                <a:lnTo>
                  <a:pt x="312812" y="156093"/>
                </a:lnTo>
                <a:lnTo>
                  <a:pt x="277997" y="183802"/>
                </a:lnTo>
                <a:lnTo>
                  <a:pt x="244836" y="213410"/>
                </a:lnTo>
                <a:lnTo>
                  <a:pt x="213410" y="244836"/>
                </a:lnTo>
                <a:lnTo>
                  <a:pt x="183802" y="277997"/>
                </a:lnTo>
                <a:lnTo>
                  <a:pt x="156093" y="312812"/>
                </a:lnTo>
                <a:lnTo>
                  <a:pt x="130364" y="349199"/>
                </a:lnTo>
                <a:lnTo>
                  <a:pt x="106698" y="387077"/>
                </a:lnTo>
                <a:lnTo>
                  <a:pt x="85176" y="426363"/>
                </a:lnTo>
                <a:lnTo>
                  <a:pt x="65881" y="466976"/>
                </a:lnTo>
                <a:lnTo>
                  <a:pt x="48892" y="508834"/>
                </a:lnTo>
                <a:lnTo>
                  <a:pt x="34293" y="551856"/>
                </a:lnTo>
                <a:lnTo>
                  <a:pt x="22165" y="595960"/>
                </a:lnTo>
                <a:lnTo>
                  <a:pt x="12590" y="641063"/>
                </a:lnTo>
                <a:lnTo>
                  <a:pt x="5650" y="687085"/>
                </a:lnTo>
                <a:lnTo>
                  <a:pt x="1426" y="733944"/>
                </a:lnTo>
                <a:lnTo>
                  <a:pt x="0" y="781557"/>
                </a:lnTo>
                <a:lnTo>
                  <a:pt x="1426" y="829171"/>
                </a:lnTo>
                <a:lnTo>
                  <a:pt x="5650" y="876030"/>
                </a:lnTo>
                <a:lnTo>
                  <a:pt x="12590" y="922052"/>
                </a:lnTo>
                <a:lnTo>
                  <a:pt x="22165" y="967155"/>
                </a:lnTo>
                <a:lnTo>
                  <a:pt x="34293" y="1011259"/>
                </a:lnTo>
                <a:lnTo>
                  <a:pt x="48892" y="1054281"/>
                </a:lnTo>
                <a:lnTo>
                  <a:pt x="65881" y="1096139"/>
                </a:lnTo>
                <a:lnTo>
                  <a:pt x="85176" y="1136752"/>
                </a:lnTo>
                <a:lnTo>
                  <a:pt x="106698" y="1176038"/>
                </a:lnTo>
                <a:lnTo>
                  <a:pt x="130364" y="1213916"/>
                </a:lnTo>
                <a:lnTo>
                  <a:pt x="156093" y="1250303"/>
                </a:lnTo>
                <a:lnTo>
                  <a:pt x="183802" y="1285118"/>
                </a:lnTo>
                <a:lnTo>
                  <a:pt x="213410" y="1318279"/>
                </a:lnTo>
                <a:lnTo>
                  <a:pt x="244836" y="1349705"/>
                </a:lnTo>
                <a:lnTo>
                  <a:pt x="277997" y="1379313"/>
                </a:lnTo>
                <a:lnTo>
                  <a:pt x="312812" y="1407022"/>
                </a:lnTo>
                <a:lnTo>
                  <a:pt x="349199" y="1432751"/>
                </a:lnTo>
                <a:lnTo>
                  <a:pt x="387077" y="1456417"/>
                </a:lnTo>
                <a:lnTo>
                  <a:pt x="426363" y="1477939"/>
                </a:lnTo>
                <a:lnTo>
                  <a:pt x="466976" y="1497234"/>
                </a:lnTo>
                <a:lnTo>
                  <a:pt x="508834" y="1514223"/>
                </a:lnTo>
                <a:lnTo>
                  <a:pt x="551856" y="1528822"/>
                </a:lnTo>
                <a:lnTo>
                  <a:pt x="595960" y="1540950"/>
                </a:lnTo>
                <a:lnTo>
                  <a:pt x="641063" y="1550525"/>
                </a:lnTo>
                <a:lnTo>
                  <a:pt x="687085" y="1557465"/>
                </a:lnTo>
                <a:lnTo>
                  <a:pt x="733944" y="1561689"/>
                </a:lnTo>
                <a:lnTo>
                  <a:pt x="781558" y="1563116"/>
                </a:lnTo>
                <a:lnTo>
                  <a:pt x="829171" y="1561689"/>
                </a:lnTo>
                <a:lnTo>
                  <a:pt x="876030" y="1557465"/>
                </a:lnTo>
                <a:lnTo>
                  <a:pt x="922052" y="1550525"/>
                </a:lnTo>
                <a:lnTo>
                  <a:pt x="967155" y="1540950"/>
                </a:lnTo>
                <a:lnTo>
                  <a:pt x="1011259" y="1528822"/>
                </a:lnTo>
                <a:lnTo>
                  <a:pt x="1054281" y="1514223"/>
                </a:lnTo>
                <a:lnTo>
                  <a:pt x="1096139" y="1497234"/>
                </a:lnTo>
                <a:lnTo>
                  <a:pt x="1136752" y="1477939"/>
                </a:lnTo>
                <a:lnTo>
                  <a:pt x="1176038" y="1456417"/>
                </a:lnTo>
                <a:lnTo>
                  <a:pt x="1213916" y="1432751"/>
                </a:lnTo>
                <a:lnTo>
                  <a:pt x="1250303" y="1407022"/>
                </a:lnTo>
                <a:lnTo>
                  <a:pt x="1285118" y="1379313"/>
                </a:lnTo>
                <a:lnTo>
                  <a:pt x="1318279" y="1349705"/>
                </a:lnTo>
                <a:lnTo>
                  <a:pt x="1349705" y="1318279"/>
                </a:lnTo>
                <a:lnTo>
                  <a:pt x="1379313" y="1285118"/>
                </a:lnTo>
                <a:lnTo>
                  <a:pt x="1407022" y="1250303"/>
                </a:lnTo>
                <a:lnTo>
                  <a:pt x="1432751" y="1213916"/>
                </a:lnTo>
                <a:lnTo>
                  <a:pt x="1456417" y="1176038"/>
                </a:lnTo>
                <a:lnTo>
                  <a:pt x="1477939" y="1136752"/>
                </a:lnTo>
                <a:lnTo>
                  <a:pt x="1497234" y="1096139"/>
                </a:lnTo>
                <a:lnTo>
                  <a:pt x="1514223" y="1054281"/>
                </a:lnTo>
                <a:lnTo>
                  <a:pt x="1528822" y="1011259"/>
                </a:lnTo>
                <a:lnTo>
                  <a:pt x="1540950" y="967155"/>
                </a:lnTo>
                <a:lnTo>
                  <a:pt x="1550525" y="922052"/>
                </a:lnTo>
                <a:lnTo>
                  <a:pt x="1557465" y="876030"/>
                </a:lnTo>
                <a:lnTo>
                  <a:pt x="1561689" y="829171"/>
                </a:lnTo>
                <a:lnTo>
                  <a:pt x="1563115" y="781557"/>
                </a:lnTo>
                <a:lnTo>
                  <a:pt x="1561689" y="733944"/>
                </a:lnTo>
                <a:lnTo>
                  <a:pt x="1557465" y="687085"/>
                </a:lnTo>
                <a:lnTo>
                  <a:pt x="1550525" y="641063"/>
                </a:lnTo>
                <a:lnTo>
                  <a:pt x="1540950" y="595960"/>
                </a:lnTo>
                <a:lnTo>
                  <a:pt x="1528822" y="551856"/>
                </a:lnTo>
                <a:lnTo>
                  <a:pt x="1514223" y="508834"/>
                </a:lnTo>
                <a:lnTo>
                  <a:pt x="1497234" y="466976"/>
                </a:lnTo>
                <a:lnTo>
                  <a:pt x="1477939" y="426363"/>
                </a:lnTo>
                <a:lnTo>
                  <a:pt x="1456417" y="387077"/>
                </a:lnTo>
                <a:lnTo>
                  <a:pt x="1432751" y="349199"/>
                </a:lnTo>
                <a:lnTo>
                  <a:pt x="1407022" y="312812"/>
                </a:lnTo>
                <a:lnTo>
                  <a:pt x="1379313" y="277997"/>
                </a:lnTo>
                <a:lnTo>
                  <a:pt x="1349705" y="244836"/>
                </a:lnTo>
                <a:lnTo>
                  <a:pt x="1318279" y="213410"/>
                </a:lnTo>
                <a:lnTo>
                  <a:pt x="1285118" y="183802"/>
                </a:lnTo>
                <a:lnTo>
                  <a:pt x="1250303" y="156093"/>
                </a:lnTo>
                <a:lnTo>
                  <a:pt x="1213916" y="130364"/>
                </a:lnTo>
                <a:lnTo>
                  <a:pt x="1176038" y="106698"/>
                </a:lnTo>
                <a:lnTo>
                  <a:pt x="1136752" y="85176"/>
                </a:lnTo>
                <a:lnTo>
                  <a:pt x="1096139" y="65881"/>
                </a:lnTo>
                <a:lnTo>
                  <a:pt x="1054281" y="48892"/>
                </a:lnTo>
                <a:lnTo>
                  <a:pt x="1011259" y="34293"/>
                </a:lnTo>
                <a:lnTo>
                  <a:pt x="967155" y="22165"/>
                </a:lnTo>
                <a:lnTo>
                  <a:pt x="922052" y="12590"/>
                </a:lnTo>
                <a:lnTo>
                  <a:pt x="876030" y="5650"/>
                </a:lnTo>
                <a:lnTo>
                  <a:pt x="829171" y="1426"/>
                </a:lnTo>
                <a:lnTo>
                  <a:pt x="781558" y="0"/>
                </a:lnTo>
                <a:close/>
              </a:path>
            </a:pathLst>
          </a:custGeom>
          <a:solidFill>
            <a:srgbClr val="B80D0E"/>
          </a:solidFill>
        </p:spPr>
        <p:txBody>
          <a:bodyPr wrap="square" lIns="0" tIns="0" rIns="0" bIns="0" rtlCol="0"/>
          <a:lstStyle/>
          <a:p>
            <a:endParaRPr>
              <a:solidFill>
                <a:prstClr val="black"/>
              </a:solidFill>
            </a:endParaRPr>
          </a:p>
        </p:txBody>
      </p:sp>
      <p:sp>
        <p:nvSpPr>
          <p:cNvPr id="22" name="object 5"/>
          <p:cNvSpPr/>
          <p:nvPr/>
        </p:nvSpPr>
        <p:spPr>
          <a:xfrm>
            <a:off x="6261499" y="5074896"/>
            <a:ext cx="1172528" cy="1563370"/>
          </a:xfrm>
          <a:custGeom>
            <a:avLst/>
            <a:gdLst/>
            <a:ahLst/>
            <a:cxnLst/>
            <a:rect l="l" t="t" r="r" b="b"/>
            <a:pathLst>
              <a:path w="1563370" h="1563370">
                <a:moveTo>
                  <a:pt x="0" y="781557"/>
                </a:moveTo>
                <a:lnTo>
                  <a:pt x="1426" y="733944"/>
                </a:lnTo>
                <a:lnTo>
                  <a:pt x="5650" y="687085"/>
                </a:lnTo>
                <a:lnTo>
                  <a:pt x="12590" y="641063"/>
                </a:lnTo>
                <a:lnTo>
                  <a:pt x="22165" y="595960"/>
                </a:lnTo>
                <a:lnTo>
                  <a:pt x="34293" y="551856"/>
                </a:lnTo>
                <a:lnTo>
                  <a:pt x="48892" y="508834"/>
                </a:lnTo>
                <a:lnTo>
                  <a:pt x="65881" y="466976"/>
                </a:lnTo>
                <a:lnTo>
                  <a:pt x="85176" y="426363"/>
                </a:lnTo>
                <a:lnTo>
                  <a:pt x="106698" y="387077"/>
                </a:lnTo>
                <a:lnTo>
                  <a:pt x="130364" y="349199"/>
                </a:lnTo>
                <a:lnTo>
                  <a:pt x="156093" y="312812"/>
                </a:lnTo>
                <a:lnTo>
                  <a:pt x="183802" y="277997"/>
                </a:lnTo>
                <a:lnTo>
                  <a:pt x="213410" y="244836"/>
                </a:lnTo>
                <a:lnTo>
                  <a:pt x="244836" y="213410"/>
                </a:lnTo>
                <a:lnTo>
                  <a:pt x="277997" y="183802"/>
                </a:lnTo>
                <a:lnTo>
                  <a:pt x="312812" y="156093"/>
                </a:lnTo>
                <a:lnTo>
                  <a:pt x="349199" y="130364"/>
                </a:lnTo>
                <a:lnTo>
                  <a:pt x="387077" y="106698"/>
                </a:lnTo>
                <a:lnTo>
                  <a:pt x="426363" y="85176"/>
                </a:lnTo>
                <a:lnTo>
                  <a:pt x="466976" y="65881"/>
                </a:lnTo>
                <a:lnTo>
                  <a:pt x="508834" y="48892"/>
                </a:lnTo>
                <a:lnTo>
                  <a:pt x="551856" y="34293"/>
                </a:lnTo>
                <a:lnTo>
                  <a:pt x="595960" y="22165"/>
                </a:lnTo>
                <a:lnTo>
                  <a:pt x="641063" y="12590"/>
                </a:lnTo>
                <a:lnTo>
                  <a:pt x="687085" y="5650"/>
                </a:lnTo>
                <a:lnTo>
                  <a:pt x="733944" y="1426"/>
                </a:lnTo>
                <a:lnTo>
                  <a:pt x="781558" y="0"/>
                </a:lnTo>
                <a:lnTo>
                  <a:pt x="829171" y="1426"/>
                </a:lnTo>
                <a:lnTo>
                  <a:pt x="876030" y="5650"/>
                </a:lnTo>
                <a:lnTo>
                  <a:pt x="922052" y="12590"/>
                </a:lnTo>
                <a:lnTo>
                  <a:pt x="967155" y="22165"/>
                </a:lnTo>
                <a:lnTo>
                  <a:pt x="1011259" y="34293"/>
                </a:lnTo>
                <a:lnTo>
                  <a:pt x="1054281" y="48892"/>
                </a:lnTo>
                <a:lnTo>
                  <a:pt x="1096139" y="65881"/>
                </a:lnTo>
                <a:lnTo>
                  <a:pt x="1136752" y="85176"/>
                </a:lnTo>
                <a:lnTo>
                  <a:pt x="1176038" y="106698"/>
                </a:lnTo>
                <a:lnTo>
                  <a:pt x="1213916" y="130364"/>
                </a:lnTo>
                <a:lnTo>
                  <a:pt x="1250303" y="156093"/>
                </a:lnTo>
                <a:lnTo>
                  <a:pt x="1285118" y="183802"/>
                </a:lnTo>
                <a:lnTo>
                  <a:pt x="1318279" y="213410"/>
                </a:lnTo>
                <a:lnTo>
                  <a:pt x="1349705" y="244836"/>
                </a:lnTo>
                <a:lnTo>
                  <a:pt x="1379313" y="277997"/>
                </a:lnTo>
                <a:lnTo>
                  <a:pt x="1407022" y="312812"/>
                </a:lnTo>
                <a:lnTo>
                  <a:pt x="1432751" y="349199"/>
                </a:lnTo>
                <a:lnTo>
                  <a:pt x="1456417" y="387077"/>
                </a:lnTo>
                <a:lnTo>
                  <a:pt x="1477939" y="426363"/>
                </a:lnTo>
                <a:lnTo>
                  <a:pt x="1497234" y="466976"/>
                </a:lnTo>
                <a:lnTo>
                  <a:pt x="1514223" y="508834"/>
                </a:lnTo>
                <a:lnTo>
                  <a:pt x="1528822" y="551856"/>
                </a:lnTo>
                <a:lnTo>
                  <a:pt x="1540950" y="595960"/>
                </a:lnTo>
                <a:lnTo>
                  <a:pt x="1550525" y="641063"/>
                </a:lnTo>
                <a:lnTo>
                  <a:pt x="1557465" y="687085"/>
                </a:lnTo>
                <a:lnTo>
                  <a:pt x="1561689" y="733944"/>
                </a:lnTo>
                <a:lnTo>
                  <a:pt x="1563115" y="781557"/>
                </a:lnTo>
                <a:lnTo>
                  <a:pt x="1561689" y="829171"/>
                </a:lnTo>
                <a:lnTo>
                  <a:pt x="1557465" y="876030"/>
                </a:lnTo>
                <a:lnTo>
                  <a:pt x="1550525" y="922052"/>
                </a:lnTo>
                <a:lnTo>
                  <a:pt x="1540950" y="967155"/>
                </a:lnTo>
                <a:lnTo>
                  <a:pt x="1528822" y="1011259"/>
                </a:lnTo>
                <a:lnTo>
                  <a:pt x="1514223" y="1054281"/>
                </a:lnTo>
                <a:lnTo>
                  <a:pt x="1497234" y="1096139"/>
                </a:lnTo>
                <a:lnTo>
                  <a:pt x="1477939" y="1136752"/>
                </a:lnTo>
                <a:lnTo>
                  <a:pt x="1456417" y="1176038"/>
                </a:lnTo>
                <a:lnTo>
                  <a:pt x="1432751" y="1213916"/>
                </a:lnTo>
                <a:lnTo>
                  <a:pt x="1407022" y="1250303"/>
                </a:lnTo>
                <a:lnTo>
                  <a:pt x="1379313" y="1285118"/>
                </a:lnTo>
                <a:lnTo>
                  <a:pt x="1349705" y="1318279"/>
                </a:lnTo>
                <a:lnTo>
                  <a:pt x="1318279" y="1349705"/>
                </a:lnTo>
                <a:lnTo>
                  <a:pt x="1285118" y="1379313"/>
                </a:lnTo>
                <a:lnTo>
                  <a:pt x="1250303" y="1407022"/>
                </a:lnTo>
                <a:lnTo>
                  <a:pt x="1213916" y="1432751"/>
                </a:lnTo>
                <a:lnTo>
                  <a:pt x="1176038" y="1456417"/>
                </a:lnTo>
                <a:lnTo>
                  <a:pt x="1136752" y="1477939"/>
                </a:lnTo>
                <a:lnTo>
                  <a:pt x="1096139" y="1497234"/>
                </a:lnTo>
                <a:lnTo>
                  <a:pt x="1054281" y="1514223"/>
                </a:lnTo>
                <a:lnTo>
                  <a:pt x="1011259" y="1528822"/>
                </a:lnTo>
                <a:lnTo>
                  <a:pt x="967155" y="1540950"/>
                </a:lnTo>
                <a:lnTo>
                  <a:pt x="922052" y="1550525"/>
                </a:lnTo>
                <a:lnTo>
                  <a:pt x="876030" y="1557465"/>
                </a:lnTo>
                <a:lnTo>
                  <a:pt x="829171" y="1561689"/>
                </a:lnTo>
                <a:lnTo>
                  <a:pt x="781558" y="1563116"/>
                </a:lnTo>
                <a:lnTo>
                  <a:pt x="733944" y="1561689"/>
                </a:lnTo>
                <a:lnTo>
                  <a:pt x="687085" y="1557465"/>
                </a:lnTo>
                <a:lnTo>
                  <a:pt x="641063" y="1550525"/>
                </a:lnTo>
                <a:lnTo>
                  <a:pt x="595960" y="1540950"/>
                </a:lnTo>
                <a:lnTo>
                  <a:pt x="551856" y="1528822"/>
                </a:lnTo>
                <a:lnTo>
                  <a:pt x="508834" y="1514223"/>
                </a:lnTo>
                <a:lnTo>
                  <a:pt x="466976" y="1497234"/>
                </a:lnTo>
                <a:lnTo>
                  <a:pt x="426363" y="1477939"/>
                </a:lnTo>
                <a:lnTo>
                  <a:pt x="387077" y="1456417"/>
                </a:lnTo>
                <a:lnTo>
                  <a:pt x="349199" y="1432751"/>
                </a:lnTo>
                <a:lnTo>
                  <a:pt x="312812" y="1407022"/>
                </a:lnTo>
                <a:lnTo>
                  <a:pt x="277997" y="1379313"/>
                </a:lnTo>
                <a:lnTo>
                  <a:pt x="244836" y="1349705"/>
                </a:lnTo>
                <a:lnTo>
                  <a:pt x="213410" y="1318279"/>
                </a:lnTo>
                <a:lnTo>
                  <a:pt x="183802" y="1285118"/>
                </a:lnTo>
                <a:lnTo>
                  <a:pt x="156093" y="1250303"/>
                </a:lnTo>
                <a:lnTo>
                  <a:pt x="130364" y="1213916"/>
                </a:lnTo>
                <a:lnTo>
                  <a:pt x="106698" y="1176038"/>
                </a:lnTo>
                <a:lnTo>
                  <a:pt x="85176" y="1136752"/>
                </a:lnTo>
                <a:lnTo>
                  <a:pt x="65881" y="1096139"/>
                </a:lnTo>
                <a:lnTo>
                  <a:pt x="48892" y="1054281"/>
                </a:lnTo>
                <a:lnTo>
                  <a:pt x="34293" y="1011259"/>
                </a:lnTo>
                <a:lnTo>
                  <a:pt x="22165" y="967155"/>
                </a:lnTo>
                <a:lnTo>
                  <a:pt x="12590" y="922052"/>
                </a:lnTo>
                <a:lnTo>
                  <a:pt x="5650" y="876030"/>
                </a:lnTo>
                <a:lnTo>
                  <a:pt x="1426" y="829171"/>
                </a:lnTo>
                <a:lnTo>
                  <a:pt x="0" y="781557"/>
                </a:lnTo>
                <a:close/>
              </a:path>
            </a:pathLst>
          </a:custGeom>
          <a:ln w="19050">
            <a:solidFill>
              <a:srgbClr val="FFFFFF"/>
            </a:solidFill>
          </a:ln>
        </p:spPr>
        <p:txBody>
          <a:bodyPr wrap="square" lIns="0" tIns="0" rIns="0" bIns="0" rtlCol="0"/>
          <a:lstStyle/>
          <a:p>
            <a:endParaRPr>
              <a:solidFill>
                <a:prstClr val="black"/>
              </a:solidFill>
            </a:endParaRPr>
          </a:p>
        </p:txBody>
      </p:sp>
      <p:sp>
        <p:nvSpPr>
          <p:cNvPr id="23" name="object 6"/>
          <p:cNvSpPr txBox="1"/>
          <p:nvPr/>
        </p:nvSpPr>
        <p:spPr>
          <a:xfrm>
            <a:off x="6329380" y="5560040"/>
            <a:ext cx="1143288" cy="382156"/>
          </a:xfrm>
          <a:prstGeom prst="rect">
            <a:avLst/>
          </a:prstGeom>
        </p:spPr>
        <p:txBody>
          <a:bodyPr vert="horz" wrap="square" lIns="0" tIns="12700" rIns="0" bIns="0" rtlCol="0">
            <a:spAutoFit/>
          </a:bodyPr>
          <a:lstStyle/>
          <a:p>
            <a:pPr marL="12700">
              <a:spcBef>
                <a:spcPts val="100"/>
              </a:spcBef>
            </a:pPr>
            <a:r>
              <a:rPr lang="tr-TR" sz="2400" dirty="0" smtClean="0">
                <a:solidFill>
                  <a:srgbClr val="FFFFFF"/>
                </a:solidFill>
                <a:latin typeface="Times New Roman"/>
                <a:cs typeface="Times New Roman"/>
              </a:rPr>
              <a:t>Yöntem</a:t>
            </a:r>
            <a:endParaRPr sz="2400" dirty="0">
              <a:solidFill>
                <a:prstClr val="black"/>
              </a:solidFill>
              <a:latin typeface="Times New Roman"/>
              <a:cs typeface="Times New Roman"/>
            </a:endParaRPr>
          </a:p>
        </p:txBody>
      </p:sp>
      <p:sp>
        <p:nvSpPr>
          <p:cNvPr id="25" name="object 8"/>
          <p:cNvSpPr/>
          <p:nvPr/>
        </p:nvSpPr>
        <p:spPr>
          <a:xfrm>
            <a:off x="5029633" y="4085061"/>
            <a:ext cx="1113949" cy="1188085"/>
          </a:xfrm>
          <a:custGeom>
            <a:avLst/>
            <a:gdLst/>
            <a:ahLst/>
            <a:cxnLst/>
            <a:rect l="l" t="t" r="r" b="b"/>
            <a:pathLst>
              <a:path w="1485264" h="1188085">
                <a:moveTo>
                  <a:pt x="1366265" y="0"/>
                </a:moveTo>
                <a:lnTo>
                  <a:pt x="118872" y="0"/>
                </a:lnTo>
                <a:lnTo>
                  <a:pt x="72598" y="9338"/>
                </a:lnTo>
                <a:lnTo>
                  <a:pt x="34813" y="34798"/>
                </a:lnTo>
                <a:lnTo>
                  <a:pt x="9340" y="72544"/>
                </a:lnTo>
                <a:lnTo>
                  <a:pt x="0" y="118744"/>
                </a:lnTo>
                <a:lnTo>
                  <a:pt x="0" y="1069213"/>
                </a:lnTo>
                <a:lnTo>
                  <a:pt x="9340" y="1115413"/>
                </a:lnTo>
                <a:lnTo>
                  <a:pt x="34813" y="1153160"/>
                </a:lnTo>
                <a:lnTo>
                  <a:pt x="72598" y="1178619"/>
                </a:lnTo>
                <a:lnTo>
                  <a:pt x="118872" y="1187958"/>
                </a:lnTo>
                <a:lnTo>
                  <a:pt x="1366265" y="1187958"/>
                </a:lnTo>
                <a:lnTo>
                  <a:pt x="1412466" y="1178619"/>
                </a:lnTo>
                <a:lnTo>
                  <a:pt x="1450212" y="1153160"/>
                </a:lnTo>
                <a:lnTo>
                  <a:pt x="1475672" y="1115413"/>
                </a:lnTo>
                <a:lnTo>
                  <a:pt x="1485011" y="1069213"/>
                </a:lnTo>
                <a:lnTo>
                  <a:pt x="1485011" y="118744"/>
                </a:lnTo>
                <a:lnTo>
                  <a:pt x="1475672" y="72544"/>
                </a:lnTo>
                <a:lnTo>
                  <a:pt x="1450213" y="34798"/>
                </a:lnTo>
                <a:lnTo>
                  <a:pt x="1412466" y="9338"/>
                </a:lnTo>
                <a:lnTo>
                  <a:pt x="1366265" y="0"/>
                </a:lnTo>
                <a:close/>
              </a:path>
            </a:pathLst>
          </a:custGeom>
          <a:solidFill>
            <a:srgbClr val="A6977C"/>
          </a:solidFill>
        </p:spPr>
        <p:txBody>
          <a:bodyPr wrap="square" lIns="0" tIns="0" rIns="0" bIns="0" rtlCol="0"/>
          <a:lstStyle/>
          <a:p>
            <a:endParaRPr>
              <a:solidFill>
                <a:prstClr val="black"/>
              </a:solidFill>
            </a:endParaRPr>
          </a:p>
        </p:txBody>
      </p:sp>
      <p:sp>
        <p:nvSpPr>
          <p:cNvPr id="26" name="object 9"/>
          <p:cNvSpPr/>
          <p:nvPr/>
        </p:nvSpPr>
        <p:spPr>
          <a:xfrm>
            <a:off x="5029633" y="4085061"/>
            <a:ext cx="1113949" cy="1188085"/>
          </a:xfrm>
          <a:custGeom>
            <a:avLst/>
            <a:gdLst/>
            <a:ahLst/>
            <a:cxnLst/>
            <a:rect l="l" t="t" r="r" b="b"/>
            <a:pathLst>
              <a:path w="1485264" h="1188085">
                <a:moveTo>
                  <a:pt x="0" y="118744"/>
                </a:moveTo>
                <a:lnTo>
                  <a:pt x="9340" y="72544"/>
                </a:lnTo>
                <a:lnTo>
                  <a:pt x="34813" y="34797"/>
                </a:lnTo>
                <a:lnTo>
                  <a:pt x="72598" y="9338"/>
                </a:lnTo>
                <a:lnTo>
                  <a:pt x="118872" y="0"/>
                </a:lnTo>
                <a:lnTo>
                  <a:pt x="1366265" y="0"/>
                </a:lnTo>
                <a:lnTo>
                  <a:pt x="1412466" y="9338"/>
                </a:lnTo>
                <a:lnTo>
                  <a:pt x="1450213" y="34798"/>
                </a:lnTo>
                <a:lnTo>
                  <a:pt x="1475672" y="72544"/>
                </a:lnTo>
                <a:lnTo>
                  <a:pt x="1485011" y="118744"/>
                </a:lnTo>
                <a:lnTo>
                  <a:pt x="1485011" y="1069213"/>
                </a:lnTo>
                <a:lnTo>
                  <a:pt x="1475672" y="1115413"/>
                </a:lnTo>
                <a:lnTo>
                  <a:pt x="1450213" y="1153159"/>
                </a:lnTo>
                <a:lnTo>
                  <a:pt x="1412466" y="1178619"/>
                </a:lnTo>
                <a:lnTo>
                  <a:pt x="1366265" y="1187958"/>
                </a:lnTo>
                <a:lnTo>
                  <a:pt x="118872" y="1187958"/>
                </a:lnTo>
                <a:lnTo>
                  <a:pt x="72598" y="1178619"/>
                </a:lnTo>
                <a:lnTo>
                  <a:pt x="34813" y="1153160"/>
                </a:lnTo>
                <a:lnTo>
                  <a:pt x="9340" y="1115413"/>
                </a:lnTo>
                <a:lnTo>
                  <a:pt x="0" y="1069213"/>
                </a:lnTo>
                <a:lnTo>
                  <a:pt x="0" y="118744"/>
                </a:lnTo>
                <a:close/>
              </a:path>
            </a:pathLst>
          </a:custGeom>
          <a:ln w="19049">
            <a:solidFill>
              <a:srgbClr val="FFFFFF"/>
            </a:solidFill>
          </a:ln>
        </p:spPr>
        <p:txBody>
          <a:bodyPr wrap="square" lIns="0" tIns="0" rIns="0" bIns="0" rtlCol="0"/>
          <a:lstStyle/>
          <a:p>
            <a:endParaRPr>
              <a:solidFill>
                <a:prstClr val="black"/>
              </a:solidFill>
            </a:endParaRPr>
          </a:p>
        </p:txBody>
      </p:sp>
      <p:sp>
        <p:nvSpPr>
          <p:cNvPr id="27" name="object 10"/>
          <p:cNvSpPr txBox="1"/>
          <p:nvPr/>
        </p:nvSpPr>
        <p:spPr>
          <a:xfrm>
            <a:off x="5029633" y="4419069"/>
            <a:ext cx="1113949" cy="319959"/>
          </a:xfrm>
          <a:prstGeom prst="rect">
            <a:avLst/>
          </a:prstGeom>
        </p:spPr>
        <p:txBody>
          <a:bodyPr vert="horz" wrap="square" lIns="0" tIns="12065" rIns="0" bIns="0" rtlCol="0">
            <a:spAutoFit/>
          </a:bodyPr>
          <a:lstStyle/>
          <a:p>
            <a:pPr marL="12700">
              <a:spcBef>
                <a:spcPts val="95"/>
              </a:spcBef>
            </a:pPr>
            <a:r>
              <a:rPr lang="tr-TR" sz="2000" spc="-5" dirty="0" smtClean="0">
                <a:solidFill>
                  <a:srgbClr val="FFFFFF"/>
                </a:solidFill>
                <a:latin typeface="Times New Roman"/>
                <a:cs typeface="Times New Roman"/>
              </a:rPr>
              <a:t>İş paketi </a:t>
            </a:r>
            <a:r>
              <a:rPr sz="2000" spc="-5" dirty="0" smtClean="0">
                <a:solidFill>
                  <a:srgbClr val="FFFFFF"/>
                </a:solidFill>
                <a:latin typeface="Times New Roman"/>
                <a:cs typeface="Times New Roman"/>
              </a:rPr>
              <a:t>1</a:t>
            </a:r>
            <a:endParaRPr sz="2000" dirty="0">
              <a:solidFill>
                <a:prstClr val="black"/>
              </a:solidFill>
              <a:latin typeface="Times New Roman"/>
              <a:cs typeface="Times New Roman"/>
            </a:endParaRPr>
          </a:p>
        </p:txBody>
      </p:sp>
      <p:sp>
        <p:nvSpPr>
          <p:cNvPr id="29" name="object 12"/>
          <p:cNvSpPr/>
          <p:nvPr/>
        </p:nvSpPr>
        <p:spPr>
          <a:xfrm>
            <a:off x="6290838" y="3209777"/>
            <a:ext cx="1113949" cy="1188085"/>
          </a:xfrm>
          <a:custGeom>
            <a:avLst/>
            <a:gdLst/>
            <a:ahLst/>
            <a:cxnLst/>
            <a:rect l="l" t="t" r="r" b="b"/>
            <a:pathLst>
              <a:path w="1485265" h="1188085">
                <a:moveTo>
                  <a:pt x="1366139" y="0"/>
                </a:moveTo>
                <a:lnTo>
                  <a:pt x="118744" y="0"/>
                </a:lnTo>
                <a:lnTo>
                  <a:pt x="72544" y="9320"/>
                </a:lnTo>
                <a:lnTo>
                  <a:pt x="34798" y="34750"/>
                </a:lnTo>
                <a:lnTo>
                  <a:pt x="9338" y="72491"/>
                </a:lnTo>
                <a:lnTo>
                  <a:pt x="0" y="118745"/>
                </a:lnTo>
                <a:lnTo>
                  <a:pt x="0" y="1069086"/>
                </a:lnTo>
                <a:lnTo>
                  <a:pt x="9338" y="1115359"/>
                </a:lnTo>
                <a:lnTo>
                  <a:pt x="34797" y="1153144"/>
                </a:lnTo>
                <a:lnTo>
                  <a:pt x="72544" y="1178617"/>
                </a:lnTo>
                <a:lnTo>
                  <a:pt x="118744" y="1187958"/>
                </a:lnTo>
                <a:lnTo>
                  <a:pt x="1366139" y="1187958"/>
                </a:lnTo>
                <a:lnTo>
                  <a:pt x="1412339" y="1178617"/>
                </a:lnTo>
                <a:lnTo>
                  <a:pt x="1450086" y="1153144"/>
                </a:lnTo>
                <a:lnTo>
                  <a:pt x="1475545" y="1115359"/>
                </a:lnTo>
                <a:lnTo>
                  <a:pt x="1484884" y="1069086"/>
                </a:lnTo>
                <a:lnTo>
                  <a:pt x="1484884" y="118745"/>
                </a:lnTo>
                <a:lnTo>
                  <a:pt x="1475545" y="72491"/>
                </a:lnTo>
                <a:lnTo>
                  <a:pt x="1450086" y="34750"/>
                </a:lnTo>
                <a:lnTo>
                  <a:pt x="1412339" y="9320"/>
                </a:lnTo>
                <a:lnTo>
                  <a:pt x="1366139" y="0"/>
                </a:lnTo>
                <a:close/>
              </a:path>
            </a:pathLst>
          </a:custGeom>
          <a:solidFill>
            <a:srgbClr val="9A9F77"/>
          </a:solidFill>
        </p:spPr>
        <p:txBody>
          <a:bodyPr wrap="square" lIns="0" tIns="0" rIns="0" bIns="0" rtlCol="0"/>
          <a:lstStyle/>
          <a:p>
            <a:endParaRPr>
              <a:solidFill>
                <a:prstClr val="black"/>
              </a:solidFill>
            </a:endParaRPr>
          </a:p>
        </p:txBody>
      </p:sp>
      <p:sp>
        <p:nvSpPr>
          <p:cNvPr id="30" name="object 13"/>
          <p:cNvSpPr/>
          <p:nvPr/>
        </p:nvSpPr>
        <p:spPr>
          <a:xfrm>
            <a:off x="6290838" y="3209777"/>
            <a:ext cx="1113949" cy="1188085"/>
          </a:xfrm>
          <a:custGeom>
            <a:avLst/>
            <a:gdLst/>
            <a:ahLst/>
            <a:cxnLst/>
            <a:rect l="l" t="t" r="r" b="b"/>
            <a:pathLst>
              <a:path w="1485265" h="1188085">
                <a:moveTo>
                  <a:pt x="0" y="118745"/>
                </a:moveTo>
                <a:lnTo>
                  <a:pt x="9338" y="72491"/>
                </a:lnTo>
                <a:lnTo>
                  <a:pt x="34798" y="34750"/>
                </a:lnTo>
                <a:lnTo>
                  <a:pt x="72544" y="9320"/>
                </a:lnTo>
                <a:lnTo>
                  <a:pt x="118744" y="0"/>
                </a:lnTo>
                <a:lnTo>
                  <a:pt x="1366139" y="0"/>
                </a:lnTo>
                <a:lnTo>
                  <a:pt x="1412339" y="9320"/>
                </a:lnTo>
                <a:lnTo>
                  <a:pt x="1450086" y="34750"/>
                </a:lnTo>
                <a:lnTo>
                  <a:pt x="1475545" y="72491"/>
                </a:lnTo>
                <a:lnTo>
                  <a:pt x="1484884" y="118745"/>
                </a:lnTo>
                <a:lnTo>
                  <a:pt x="1484884" y="1069086"/>
                </a:lnTo>
                <a:lnTo>
                  <a:pt x="1475545" y="1115359"/>
                </a:lnTo>
                <a:lnTo>
                  <a:pt x="1450086" y="1153144"/>
                </a:lnTo>
                <a:lnTo>
                  <a:pt x="1412339" y="1178617"/>
                </a:lnTo>
                <a:lnTo>
                  <a:pt x="1366139" y="1187958"/>
                </a:lnTo>
                <a:lnTo>
                  <a:pt x="118744" y="1187958"/>
                </a:lnTo>
                <a:lnTo>
                  <a:pt x="72544" y="1178617"/>
                </a:lnTo>
                <a:lnTo>
                  <a:pt x="34797" y="1153144"/>
                </a:lnTo>
                <a:lnTo>
                  <a:pt x="9338" y="1115359"/>
                </a:lnTo>
                <a:lnTo>
                  <a:pt x="0" y="1069086"/>
                </a:lnTo>
                <a:lnTo>
                  <a:pt x="0" y="118745"/>
                </a:lnTo>
                <a:close/>
              </a:path>
            </a:pathLst>
          </a:custGeom>
          <a:ln w="19050">
            <a:solidFill>
              <a:srgbClr val="FFFFFF"/>
            </a:solidFill>
          </a:ln>
        </p:spPr>
        <p:txBody>
          <a:bodyPr wrap="square" lIns="0" tIns="0" rIns="0" bIns="0" rtlCol="0"/>
          <a:lstStyle/>
          <a:p>
            <a:endParaRPr>
              <a:solidFill>
                <a:prstClr val="black"/>
              </a:solidFill>
            </a:endParaRPr>
          </a:p>
        </p:txBody>
      </p:sp>
      <p:sp>
        <p:nvSpPr>
          <p:cNvPr id="31" name="object 14"/>
          <p:cNvSpPr txBox="1"/>
          <p:nvPr/>
        </p:nvSpPr>
        <p:spPr>
          <a:xfrm>
            <a:off x="6290839" y="3543785"/>
            <a:ext cx="1143188" cy="319959"/>
          </a:xfrm>
          <a:prstGeom prst="rect">
            <a:avLst/>
          </a:prstGeom>
        </p:spPr>
        <p:txBody>
          <a:bodyPr vert="horz" wrap="square" lIns="0" tIns="12065" rIns="0" bIns="0" rtlCol="0">
            <a:spAutoFit/>
          </a:bodyPr>
          <a:lstStyle/>
          <a:p>
            <a:pPr marL="12700">
              <a:spcBef>
                <a:spcPts val="95"/>
              </a:spcBef>
            </a:pPr>
            <a:r>
              <a:rPr lang="tr-TR" sz="2000" spc="-5" dirty="0" smtClean="0">
                <a:solidFill>
                  <a:srgbClr val="FFFFFF"/>
                </a:solidFill>
                <a:latin typeface="Times New Roman"/>
                <a:cs typeface="Times New Roman"/>
              </a:rPr>
              <a:t> İş paketi</a:t>
            </a:r>
            <a:r>
              <a:rPr sz="2000" spc="-5" dirty="0" smtClean="0">
                <a:solidFill>
                  <a:srgbClr val="FFFFFF"/>
                </a:solidFill>
                <a:latin typeface="Times New Roman"/>
                <a:cs typeface="Times New Roman"/>
              </a:rPr>
              <a:t>2</a:t>
            </a:r>
            <a:endParaRPr sz="2000" dirty="0">
              <a:solidFill>
                <a:prstClr val="black"/>
              </a:solidFill>
              <a:latin typeface="Times New Roman"/>
              <a:cs typeface="Times New Roman"/>
            </a:endParaRPr>
          </a:p>
        </p:txBody>
      </p:sp>
      <p:sp>
        <p:nvSpPr>
          <p:cNvPr id="33" name="object 16"/>
          <p:cNvSpPr/>
          <p:nvPr/>
        </p:nvSpPr>
        <p:spPr>
          <a:xfrm>
            <a:off x="7551947" y="4085061"/>
            <a:ext cx="1113949" cy="1188085"/>
          </a:xfrm>
          <a:custGeom>
            <a:avLst/>
            <a:gdLst/>
            <a:ahLst/>
            <a:cxnLst/>
            <a:rect l="l" t="t" r="r" b="b"/>
            <a:pathLst>
              <a:path w="1485265" h="1188085">
                <a:moveTo>
                  <a:pt x="1366138" y="0"/>
                </a:moveTo>
                <a:lnTo>
                  <a:pt x="118744" y="0"/>
                </a:lnTo>
                <a:lnTo>
                  <a:pt x="72544" y="9338"/>
                </a:lnTo>
                <a:lnTo>
                  <a:pt x="34797" y="34798"/>
                </a:lnTo>
                <a:lnTo>
                  <a:pt x="9338" y="72544"/>
                </a:lnTo>
                <a:lnTo>
                  <a:pt x="0" y="118744"/>
                </a:lnTo>
                <a:lnTo>
                  <a:pt x="0" y="1069213"/>
                </a:lnTo>
                <a:lnTo>
                  <a:pt x="9338" y="1115413"/>
                </a:lnTo>
                <a:lnTo>
                  <a:pt x="34797" y="1153160"/>
                </a:lnTo>
                <a:lnTo>
                  <a:pt x="72544" y="1178619"/>
                </a:lnTo>
                <a:lnTo>
                  <a:pt x="118744" y="1187958"/>
                </a:lnTo>
                <a:lnTo>
                  <a:pt x="1366138" y="1187958"/>
                </a:lnTo>
                <a:lnTo>
                  <a:pt x="1412392" y="1178619"/>
                </a:lnTo>
                <a:lnTo>
                  <a:pt x="1450133" y="1153160"/>
                </a:lnTo>
                <a:lnTo>
                  <a:pt x="1475563" y="1115413"/>
                </a:lnTo>
                <a:lnTo>
                  <a:pt x="1484883" y="1069213"/>
                </a:lnTo>
                <a:lnTo>
                  <a:pt x="1484883" y="118744"/>
                </a:lnTo>
                <a:lnTo>
                  <a:pt x="1475563" y="72544"/>
                </a:lnTo>
                <a:lnTo>
                  <a:pt x="1450133" y="34798"/>
                </a:lnTo>
                <a:lnTo>
                  <a:pt x="1412392" y="9338"/>
                </a:lnTo>
                <a:lnTo>
                  <a:pt x="1366138" y="0"/>
                </a:lnTo>
                <a:close/>
              </a:path>
            </a:pathLst>
          </a:custGeom>
          <a:solidFill>
            <a:srgbClr val="7E9A70"/>
          </a:solidFill>
        </p:spPr>
        <p:txBody>
          <a:bodyPr wrap="square" lIns="0" tIns="0" rIns="0" bIns="0" rtlCol="0"/>
          <a:lstStyle/>
          <a:p>
            <a:endParaRPr>
              <a:solidFill>
                <a:prstClr val="black"/>
              </a:solidFill>
            </a:endParaRPr>
          </a:p>
        </p:txBody>
      </p:sp>
      <p:sp>
        <p:nvSpPr>
          <p:cNvPr id="34" name="object 17"/>
          <p:cNvSpPr/>
          <p:nvPr/>
        </p:nvSpPr>
        <p:spPr>
          <a:xfrm>
            <a:off x="7551948" y="4085061"/>
            <a:ext cx="1113949" cy="1188085"/>
          </a:xfrm>
          <a:custGeom>
            <a:avLst/>
            <a:gdLst/>
            <a:ahLst/>
            <a:cxnLst/>
            <a:rect l="l" t="t" r="r" b="b"/>
            <a:pathLst>
              <a:path w="1485265" h="1188085">
                <a:moveTo>
                  <a:pt x="0" y="118744"/>
                </a:moveTo>
                <a:lnTo>
                  <a:pt x="9338" y="72544"/>
                </a:lnTo>
                <a:lnTo>
                  <a:pt x="34797" y="34797"/>
                </a:lnTo>
                <a:lnTo>
                  <a:pt x="72544" y="9338"/>
                </a:lnTo>
                <a:lnTo>
                  <a:pt x="118744" y="0"/>
                </a:lnTo>
                <a:lnTo>
                  <a:pt x="1366138" y="0"/>
                </a:lnTo>
                <a:lnTo>
                  <a:pt x="1412392" y="9338"/>
                </a:lnTo>
                <a:lnTo>
                  <a:pt x="1450133" y="34798"/>
                </a:lnTo>
                <a:lnTo>
                  <a:pt x="1475563" y="72544"/>
                </a:lnTo>
                <a:lnTo>
                  <a:pt x="1484883" y="118744"/>
                </a:lnTo>
                <a:lnTo>
                  <a:pt x="1484883" y="1069213"/>
                </a:lnTo>
                <a:lnTo>
                  <a:pt x="1475563" y="1115413"/>
                </a:lnTo>
                <a:lnTo>
                  <a:pt x="1450133" y="1153159"/>
                </a:lnTo>
                <a:lnTo>
                  <a:pt x="1412392" y="1178619"/>
                </a:lnTo>
                <a:lnTo>
                  <a:pt x="1366138" y="1187958"/>
                </a:lnTo>
                <a:lnTo>
                  <a:pt x="118744" y="1187958"/>
                </a:lnTo>
                <a:lnTo>
                  <a:pt x="72544" y="1178619"/>
                </a:lnTo>
                <a:lnTo>
                  <a:pt x="34797" y="1153160"/>
                </a:lnTo>
                <a:lnTo>
                  <a:pt x="9338" y="1115413"/>
                </a:lnTo>
                <a:lnTo>
                  <a:pt x="0" y="1069213"/>
                </a:lnTo>
                <a:lnTo>
                  <a:pt x="0" y="118744"/>
                </a:lnTo>
                <a:close/>
              </a:path>
            </a:pathLst>
          </a:custGeom>
          <a:ln w="19050">
            <a:solidFill>
              <a:srgbClr val="FFFFFF"/>
            </a:solidFill>
          </a:ln>
        </p:spPr>
        <p:txBody>
          <a:bodyPr wrap="square" lIns="0" tIns="0" rIns="0" bIns="0" rtlCol="0"/>
          <a:lstStyle/>
          <a:p>
            <a:endParaRPr>
              <a:solidFill>
                <a:prstClr val="black"/>
              </a:solidFill>
            </a:endParaRPr>
          </a:p>
        </p:txBody>
      </p:sp>
      <p:sp>
        <p:nvSpPr>
          <p:cNvPr id="35" name="object 18"/>
          <p:cNvSpPr txBox="1"/>
          <p:nvPr/>
        </p:nvSpPr>
        <p:spPr>
          <a:xfrm>
            <a:off x="7551948" y="4419069"/>
            <a:ext cx="1113949" cy="319959"/>
          </a:xfrm>
          <a:prstGeom prst="rect">
            <a:avLst/>
          </a:prstGeom>
        </p:spPr>
        <p:txBody>
          <a:bodyPr vert="horz" wrap="square" lIns="0" tIns="12065" rIns="0" bIns="0" rtlCol="0">
            <a:spAutoFit/>
          </a:bodyPr>
          <a:lstStyle/>
          <a:p>
            <a:pPr marL="12700">
              <a:spcBef>
                <a:spcPts val="95"/>
              </a:spcBef>
            </a:pPr>
            <a:r>
              <a:rPr lang="tr-TR" sz="2000" spc="-5" dirty="0" smtClean="0">
                <a:solidFill>
                  <a:srgbClr val="FFFFFF"/>
                </a:solidFill>
                <a:latin typeface="Times New Roman"/>
                <a:cs typeface="Times New Roman"/>
              </a:rPr>
              <a:t>İş paketi </a:t>
            </a:r>
            <a:r>
              <a:rPr sz="2000" spc="-5" dirty="0" smtClean="0">
                <a:solidFill>
                  <a:srgbClr val="FFFFFF"/>
                </a:solidFill>
                <a:latin typeface="Times New Roman"/>
                <a:cs typeface="Times New Roman"/>
              </a:rPr>
              <a:t>3</a:t>
            </a:r>
            <a:endParaRPr sz="2000" dirty="0">
              <a:solidFill>
                <a:prstClr val="black"/>
              </a:solidFill>
              <a:latin typeface="Times New Roman"/>
              <a:cs typeface="Times New Roman"/>
            </a:endParaRPr>
          </a:p>
        </p:txBody>
      </p:sp>
    </p:spTree>
    <p:extLst>
      <p:ext uri="{BB962C8B-B14F-4D97-AF65-F5344CB8AC3E}">
        <p14:creationId xmlns:p14="http://schemas.microsoft.com/office/powerpoint/2010/main" val="8185539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88640"/>
            <a:ext cx="2104422" cy="646331"/>
          </a:xfrm>
          <a:prstGeom prst="rect">
            <a:avLst/>
          </a:prstGeom>
          <a:noFill/>
        </p:spPr>
        <p:txBody>
          <a:bodyPr wrap="none" rtlCol="0">
            <a:spAutoFit/>
          </a:bodyPr>
          <a:lstStyle/>
          <a:p>
            <a:r>
              <a:rPr lang="tr-TR" sz="3600" b="1" dirty="0" smtClean="0"/>
              <a:t>4. Yöntem</a:t>
            </a:r>
            <a:endParaRPr lang="tr-TR" sz="3600" b="1" dirty="0"/>
          </a:p>
        </p:txBody>
      </p:sp>
      <p:sp>
        <p:nvSpPr>
          <p:cNvPr id="4" name="object 6"/>
          <p:cNvSpPr txBox="1"/>
          <p:nvPr/>
        </p:nvSpPr>
        <p:spPr>
          <a:xfrm>
            <a:off x="101576" y="980728"/>
            <a:ext cx="8708149" cy="4437753"/>
          </a:xfrm>
          <a:prstGeom prst="rect">
            <a:avLst/>
          </a:prstGeom>
        </p:spPr>
        <p:txBody>
          <a:bodyPr vert="horz" wrap="square" lIns="0" tIns="13335" rIns="0" bIns="0" rtlCol="0">
            <a:spAutoFit/>
          </a:bodyPr>
          <a:lstStyle/>
          <a:p>
            <a:pPr marL="241300" indent="-228600" algn="just">
              <a:spcBef>
                <a:spcPts val="1475"/>
              </a:spcBef>
              <a:buClr>
                <a:srgbClr val="B80D0E"/>
              </a:buClr>
              <a:buFont typeface="Arial"/>
              <a:buChar char="•"/>
              <a:tabLst>
                <a:tab pos="240665" algn="l"/>
                <a:tab pos="241300" algn="l"/>
              </a:tabLst>
            </a:pPr>
            <a:r>
              <a:rPr lang="tr-TR" sz="2000" spc="-25" dirty="0" smtClean="0">
                <a:solidFill>
                  <a:prstClr val="black"/>
                </a:solidFill>
                <a:latin typeface="Times New Roman"/>
                <a:cs typeface="Times New Roman"/>
              </a:rPr>
              <a:t>Yöntem kısmı proje değerlendirilmesi sırasında ayrı bir başlık halinde puanlandığından, projelerin  reddedilmesinin en önemli sebeplerinden birisidir.</a:t>
            </a:r>
          </a:p>
          <a:p>
            <a:pPr marL="241300" indent="-228600" algn="just">
              <a:spcBef>
                <a:spcPts val="1475"/>
              </a:spcBef>
              <a:buClr>
                <a:srgbClr val="B80D0E"/>
              </a:buClr>
              <a:buFont typeface="Arial"/>
              <a:buChar char="•"/>
              <a:tabLst>
                <a:tab pos="240665" algn="l"/>
                <a:tab pos="241300" algn="l"/>
              </a:tabLst>
            </a:pPr>
            <a:endParaRPr lang="tr-TR" sz="2000" spc="-25" dirty="0">
              <a:solidFill>
                <a:prstClr val="black"/>
              </a:solidFill>
              <a:latin typeface="Times New Roman"/>
              <a:cs typeface="Times New Roman"/>
            </a:endParaRP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smtClean="0">
                <a:solidFill>
                  <a:prstClr val="black"/>
                </a:solidFill>
                <a:latin typeface="Times New Roman"/>
                <a:cs typeface="Times New Roman"/>
              </a:rPr>
              <a:t>Yöntem kısmı olabildiğince düzenli ve detaylı hazırlanması gerekir. </a:t>
            </a: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smtClean="0">
                <a:solidFill>
                  <a:prstClr val="black"/>
                </a:solidFill>
                <a:latin typeface="Times New Roman"/>
                <a:cs typeface="Times New Roman"/>
              </a:rPr>
              <a:t>Yönteme ait iş paketleri, proje hedeflerini gerçekleştirmek üzere tasarlanmalı.</a:t>
            </a: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smtClean="0">
                <a:solidFill>
                  <a:prstClr val="black"/>
                </a:solidFill>
                <a:latin typeface="Times New Roman"/>
                <a:cs typeface="Times New Roman"/>
              </a:rPr>
              <a:t>Deney tasarımları literatürdeki prosedürlere dayandırılmalıdır.</a:t>
            </a: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smtClean="0">
                <a:solidFill>
                  <a:prstClr val="black"/>
                </a:solidFill>
                <a:latin typeface="Times New Roman"/>
                <a:cs typeface="Times New Roman"/>
              </a:rPr>
              <a:t>Her prosedüre ait referans verildikten sonra, çok aşırı detaylandırmamak koşulu ile (3 ml,0.75 </a:t>
            </a:r>
            <a:r>
              <a:rPr lang="tr-TR" sz="2000" spc="-25" dirty="0" err="1" smtClean="0">
                <a:solidFill>
                  <a:prstClr val="black"/>
                </a:solidFill>
                <a:latin typeface="Times New Roman"/>
                <a:cs typeface="Times New Roman"/>
              </a:rPr>
              <a:t>ul</a:t>
            </a:r>
            <a:r>
              <a:rPr lang="tr-TR" sz="2000" spc="-25" dirty="0" smtClean="0">
                <a:solidFill>
                  <a:prstClr val="black"/>
                </a:solidFill>
                <a:latin typeface="Times New Roman"/>
                <a:cs typeface="Times New Roman"/>
              </a:rPr>
              <a:t> gibi..) genel anlamda özetlenmelidir.</a:t>
            </a: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b="1" u="sng" spc="-25" dirty="0" smtClean="0">
                <a:solidFill>
                  <a:prstClr val="black"/>
                </a:solidFill>
                <a:latin typeface="Times New Roman"/>
                <a:cs typeface="Times New Roman"/>
              </a:rPr>
              <a:t>Kontrol testleri ve istatiksel analizlerin </a:t>
            </a:r>
            <a:r>
              <a:rPr lang="tr-TR" sz="2000" spc="-25" dirty="0" smtClean="0">
                <a:solidFill>
                  <a:prstClr val="black"/>
                </a:solidFill>
                <a:latin typeface="Times New Roman"/>
                <a:cs typeface="Times New Roman"/>
              </a:rPr>
              <a:t>mutlaka yöntem kısmında bulunması gerekir</a:t>
            </a:r>
          </a:p>
          <a:p>
            <a:pPr marL="241300" indent="-228600" algn="just">
              <a:spcBef>
                <a:spcPts val="1475"/>
              </a:spcBef>
              <a:buClr>
                <a:srgbClr val="B80D0E"/>
              </a:buClr>
              <a:buFont typeface="Arial"/>
              <a:buChar char="•"/>
              <a:tabLst>
                <a:tab pos="240665" algn="l"/>
                <a:tab pos="241300" algn="l"/>
              </a:tabLst>
            </a:pPr>
            <a:endParaRPr lang="tr-TR" sz="2000" spc="-10" dirty="0" smtClean="0">
              <a:solidFill>
                <a:prstClr val="black"/>
              </a:solidFill>
              <a:latin typeface="Times New Roman"/>
              <a:cs typeface="Times New Roman"/>
            </a:endParaRPr>
          </a:p>
        </p:txBody>
      </p:sp>
    </p:spTree>
    <p:extLst>
      <p:ext uri="{BB962C8B-B14F-4D97-AF65-F5344CB8AC3E}">
        <p14:creationId xmlns:p14="http://schemas.microsoft.com/office/powerpoint/2010/main" val="4175064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p:cNvSpPr txBox="1"/>
          <p:nvPr/>
        </p:nvSpPr>
        <p:spPr>
          <a:xfrm>
            <a:off x="107504" y="1700808"/>
            <a:ext cx="8708149" cy="4368504"/>
          </a:xfrm>
          <a:prstGeom prst="rect">
            <a:avLst/>
          </a:prstGeom>
        </p:spPr>
        <p:txBody>
          <a:bodyPr vert="horz" wrap="square" lIns="0" tIns="13335" rIns="0" bIns="0" rtlCol="0">
            <a:spAutoFit/>
          </a:bodyPr>
          <a:lstStyle/>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Araştırma </a:t>
            </a:r>
            <a:r>
              <a:rPr lang="tr-TR" sz="1600" b="1" dirty="0">
                <a:solidFill>
                  <a:prstClr val="black"/>
                </a:solidFill>
                <a:latin typeface="Times New Roman"/>
                <a:cs typeface="Times New Roman"/>
              </a:rPr>
              <a:t>sorusu; </a:t>
            </a:r>
            <a:r>
              <a:rPr lang="tr-TR" sz="1600" dirty="0" smtClean="0">
                <a:solidFill>
                  <a:prstClr val="black"/>
                </a:solidFill>
                <a:latin typeface="Times New Roman"/>
                <a:cs typeface="Times New Roman"/>
              </a:rPr>
              <a:t>Menekşe </a:t>
            </a:r>
            <a:r>
              <a:rPr sz="1600" dirty="0" err="1" smtClean="0">
                <a:solidFill>
                  <a:prstClr val="black"/>
                </a:solidFill>
                <a:latin typeface="Times New Roman"/>
                <a:cs typeface="Times New Roman"/>
              </a:rPr>
              <a:t>çiçekleri</a:t>
            </a:r>
            <a:r>
              <a:rPr sz="1600" dirty="0" smtClean="0">
                <a:solidFill>
                  <a:prstClr val="black"/>
                </a:solidFill>
                <a:latin typeface="Times New Roman"/>
                <a:cs typeface="Times New Roman"/>
              </a:rPr>
              <a:t> </a:t>
            </a:r>
            <a:r>
              <a:rPr lang="tr-TR" sz="1600" spc="-5" dirty="0" smtClean="0">
                <a:solidFill>
                  <a:prstClr val="black"/>
                </a:solidFill>
                <a:latin typeface="Times New Roman"/>
                <a:cs typeface="Times New Roman"/>
              </a:rPr>
              <a:t>metan</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ortamında </a:t>
            </a:r>
            <a:r>
              <a:rPr sz="1600" dirty="0">
                <a:solidFill>
                  <a:prstClr val="black"/>
                </a:solidFill>
                <a:latin typeface="Times New Roman"/>
                <a:cs typeface="Times New Roman"/>
              </a:rPr>
              <a:t>daha hızlı </a:t>
            </a:r>
            <a:r>
              <a:rPr sz="1600" spc="-5" dirty="0">
                <a:solidFill>
                  <a:prstClr val="black"/>
                </a:solidFill>
                <a:latin typeface="Times New Roman"/>
                <a:cs typeface="Times New Roman"/>
              </a:rPr>
              <a:t>açar </a:t>
            </a:r>
            <a:r>
              <a:rPr sz="1600" spc="-10" dirty="0">
                <a:solidFill>
                  <a:prstClr val="black"/>
                </a:solidFill>
                <a:latin typeface="Times New Roman"/>
                <a:cs typeface="Times New Roman"/>
              </a:rPr>
              <a:t>mı? </a:t>
            </a:r>
            <a:r>
              <a:rPr sz="1600" dirty="0" smtClean="0">
                <a:solidFill>
                  <a:prstClr val="black"/>
                </a:solidFill>
                <a:latin typeface="Times New Roman"/>
                <a:cs typeface="Times New Roman"/>
              </a:rPr>
              <a:t>(</a:t>
            </a:r>
            <a:r>
              <a:rPr sz="1600" dirty="0" err="1" smtClean="0">
                <a:solidFill>
                  <a:prstClr val="black"/>
                </a:solidFill>
                <a:latin typeface="Times New Roman"/>
                <a:cs typeface="Times New Roman"/>
              </a:rPr>
              <a:t>Doğru</a:t>
            </a:r>
            <a:r>
              <a:rPr sz="1600" spc="-235" dirty="0" smtClean="0">
                <a:solidFill>
                  <a:prstClr val="black"/>
                </a:solidFill>
                <a:latin typeface="Times New Roman"/>
                <a:cs typeface="Times New Roman"/>
              </a:rPr>
              <a:t> </a:t>
            </a:r>
            <a:r>
              <a:rPr sz="1600" spc="-5" dirty="0" err="1">
                <a:solidFill>
                  <a:prstClr val="black"/>
                </a:solidFill>
                <a:latin typeface="Times New Roman"/>
                <a:cs typeface="Times New Roman"/>
              </a:rPr>
              <a:t>Önerme</a:t>
            </a:r>
            <a:r>
              <a:rPr sz="1600" spc="-5" dirty="0" smtClean="0">
                <a:solidFill>
                  <a:prstClr val="black"/>
                </a:solidFill>
                <a:latin typeface="Times New Roman"/>
                <a:cs typeface="Times New Roman"/>
              </a:rPr>
              <a:t>)</a:t>
            </a:r>
            <a:r>
              <a:rPr lang="tr-TR" sz="1600" spc="-10" dirty="0">
                <a:solidFill>
                  <a:prstClr val="black"/>
                </a:solidFill>
                <a:latin typeface="Times New Roman"/>
                <a:cs typeface="Times New Roman"/>
              </a:rPr>
              <a:t> (literatürde başka bitkilere olan etkisi </a:t>
            </a:r>
            <a:r>
              <a:rPr lang="tr-TR" sz="1600" spc="-10" dirty="0" smtClean="0">
                <a:solidFill>
                  <a:prstClr val="black"/>
                </a:solidFill>
                <a:latin typeface="Times New Roman"/>
                <a:cs typeface="Times New Roman"/>
              </a:rPr>
              <a:t>varsa) </a:t>
            </a:r>
            <a:endParaRPr sz="16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sz="1600" b="1" dirty="0" err="1" smtClean="0">
                <a:solidFill>
                  <a:prstClr val="black"/>
                </a:solidFill>
                <a:latin typeface="Times New Roman"/>
                <a:cs typeface="Times New Roman"/>
              </a:rPr>
              <a:t>Hipotez</a:t>
            </a:r>
            <a:r>
              <a:rPr sz="1600" b="1" dirty="0">
                <a:solidFill>
                  <a:prstClr val="black"/>
                </a:solidFill>
                <a:latin typeface="Times New Roman"/>
                <a:cs typeface="Times New Roman"/>
              </a:rPr>
              <a:t>: </a:t>
            </a:r>
            <a:r>
              <a:rPr sz="1600" dirty="0" err="1">
                <a:solidFill>
                  <a:prstClr val="black"/>
                </a:solidFill>
                <a:latin typeface="Times New Roman"/>
                <a:cs typeface="Times New Roman"/>
              </a:rPr>
              <a:t>Eğer</a:t>
            </a:r>
            <a:r>
              <a:rPr sz="1600" dirty="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dirty="0" err="1">
                <a:solidFill>
                  <a:prstClr val="black"/>
                </a:solidFill>
                <a:latin typeface="Times New Roman"/>
                <a:cs typeface="Times New Roman"/>
              </a:rPr>
              <a:t>bitkisi</a:t>
            </a:r>
            <a:r>
              <a:rPr sz="1600" dirty="0">
                <a:solidFill>
                  <a:prstClr val="black"/>
                </a:solidFill>
                <a:latin typeface="Times New Roman"/>
                <a:cs typeface="Times New Roman"/>
              </a:rPr>
              <a:t> </a:t>
            </a:r>
            <a:r>
              <a:rPr lang="tr-TR" sz="1600" dirty="0" smtClean="0">
                <a:solidFill>
                  <a:prstClr val="black"/>
                </a:solidFill>
                <a:latin typeface="Times New Roman"/>
                <a:cs typeface="Times New Roman"/>
              </a:rPr>
              <a:t>belirli</a:t>
            </a:r>
            <a:r>
              <a:rPr sz="1600" dirty="0" smtClean="0">
                <a:solidFill>
                  <a:prstClr val="black"/>
                </a:solidFill>
                <a:latin typeface="Times New Roman"/>
                <a:cs typeface="Times New Roman"/>
              </a:rPr>
              <a:t> </a:t>
            </a:r>
            <a:r>
              <a:rPr sz="1600" dirty="0" err="1" smtClean="0">
                <a:solidFill>
                  <a:prstClr val="black"/>
                </a:solidFill>
                <a:latin typeface="Times New Roman"/>
                <a:cs typeface="Times New Roman"/>
              </a:rPr>
              <a:t>oranda</a:t>
            </a:r>
            <a:r>
              <a:rPr sz="1600" dirty="0" smtClean="0">
                <a:solidFill>
                  <a:prstClr val="black"/>
                </a:solidFill>
                <a:latin typeface="Times New Roman"/>
                <a:cs typeface="Times New Roman"/>
              </a:rPr>
              <a:t> </a:t>
            </a:r>
            <a:r>
              <a:rPr lang="tr-TR" sz="1600" spc="-5" dirty="0" smtClean="0">
                <a:solidFill>
                  <a:prstClr val="black"/>
                </a:solidFill>
                <a:latin typeface="Times New Roman"/>
                <a:cs typeface="Times New Roman"/>
              </a:rPr>
              <a:t>metan</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ortamında yetiştirilirse </a:t>
            </a:r>
            <a:r>
              <a:rPr sz="1600" dirty="0">
                <a:solidFill>
                  <a:prstClr val="black"/>
                </a:solidFill>
                <a:latin typeface="Times New Roman"/>
                <a:cs typeface="Times New Roman"/>
              </a:rPr>
              <a:t>çiçekleri daha hizlı</a:t>
            </a:r>
            <a:r>
              <a:rPr sz="1600" spc="-285" dirty="0">
                <a:solidFill>
                  <a:prstClr val="black"/>
                </a:solidFill>
                <a:latin typeface="Times New Roman"/>
                <a:cs typeface="Times New Roman"/>
              </a:rPr>
              <a:t> </a:t>
            </a:r>
            <a:r>
              <a:rPr sz="1600" spc="-25" dirty="0" err="1">
                <a:solidFill>
                  <a:prstClr val="black"/>
                </a:solidFill>
                <a:latin typeface="Times New Roman"/>
                <a:cs typeface="Times New Roman"/>
              </a:rPr>
              <a:t>açar</a:t>
            </a:r>
            <a:r>
              <a:rPr sz="1600" spc="-25" dirty="0" smtClean="0">
                <a:solidFill>
                  <a:prstClr val="black"/>
                </a:solidFill>
                <a:latin typeface="Times New Roman"/>
                <a:cs typeface="Times New Roman"/>
              </a:rPr>
              <a:t>.</a:t>
            </a:r>
            <a:endParaRPr lang="tr-TR" sz="1600" spc="-25" dirty="0" smtClean="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spc="-25" dirty="0" smtClean="0">
                <a:solidFill>
                  <a:prstClr val="black"/>
                </a:solidFill>
                <a:latin typeface="Times New Roman"/>
                <a:cs typeface="Times New Roman"/>
              </a:rPr>
              <a:t>Amaç: </a:t>
            </a:r>
            <a:r>
              <a:rPr lang="tr-TR" sz="1600" spc="-25" dirty="0" smtClean="0">
                <a:solidFill>
                  <a:prstClr val="black"/>
                </a:solidFill>
                <a:latin typeface="Times New Roman"/>
                <a:cs typeface="Times New Roman"/>
              </a:rPr>
              <a:t>Menekşe bitkisinde çiçeklenmeyi sağlayacak en uygun metan oranının belirlenmesi.</a:t>
            </a:r>
            <a:endParaRPr sz="16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Hedef 1. </a:t>
            </a:r>
            <a:r>
              <a:rPr sz="1600" b="1" dirty="0" smtClean="0">
                <a:solidFill>
                  <a:prstClr val="black"/>
                </a:solidFill>
                <a:latin typeface="Times New Roman"/>
                <a:cs typeface="Times New Roman"/>
              </a:rPr>
              <a:t> </a:t>
            </a:r>
            <a:r>
              <a:rPr lang="tr-TR" sz="1600" dirty="0" smtClean="0">
                <a:solidFill>
                  <a:prstClr val="black"/>
                </a:solidFill>
                <a:latin typeface="Times New Roman"/>
                <a:cs typeface="Times New Roman"/>
              </a:rPr>
              <a:t>en az 30 bitkiden oluşan 3 farklı menekşe bitki grubunun toplanması, ( sayılar ve yüzdeler verilmeli)</a:t>
            </a: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Hedef 2. (</a:t>
            </a:r>
            <a:r>
              <a:rPr sz="1600" dirty="0" smtClean="0">
                <a:solidFill>
                  <a:prstClr val="black"/>
                </a:solidFill>
                <a:latin typeface="Times New Roman"/>
                <a:cs typeface="Times New Roman"/>
              </a:rPr>
              <a:t>3</a:t>
            </a:r>
            <a:r>
              <a:rPr lang="tr-TR" sz="1600" dirty="0" smtClean="0">
                <a:solidFill>
                  <a:prstClr val="black"/>
                </a:solidFill>
                <a:latin typeface="Times New Roman"/>
                <a:cs typeface="Times New Roman"/>
              </a:rPr>
              <a:t>x30) 90</a:t>
            </a:r>
            <a:r>
              <a:rPr sz="1600" spc="-5" dirty="0" smtClean="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spc="-5" dirty="0" err="1" smtClean="0">
                <a:solidFill>
                  <a:prstClr val="black"/>
                </a:solidFill>
                <a:latin typeface="Times New Roman"/>
                <a:cs typeface="Times New Roman"/>
              </a:rPr>
              <a:t>bitkisi</a:t>
            </a:r>
            <a:r>
              <a:rPr lang="tr-TR" sz="1600" spc="-5" dirty="0" smtClean="0">
                <a:solidFill>
                  <a:prstClr val="black"/>
                </a:solidFill>
                <a:latin typeface="Times New Roman"/>
                <a:cs typeface="Times New Roman"/>
              </a:rPr>
              <a:t>ne</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sabit güneş </a:t>
            </a:r>
            <a:r>
              <a:rPr sz="1600" spc="-10" dirty="0">
                <a:solidFill>
                  <a:prstClr val="black"/>
                </a:solidFill>
                <a:latin typeface="Times New Roman"/>
                <a:cs typeface="Times New Roman"/>
              </a:rPr>
              <a:t>ışığı </a:t>
            </a:r>
            <a:r>
              <a:rPr sz="1600" dirty="0">
                <a:solidFill>
                  <a:prstClr val="black"/>
                </a:solidFill>
                <a:latin typeface="Times New Roman"/>
                <a:cs typeface="Times New Roman"/>
              </a:rPr>
              <a:t>ve </a:t>
            </a:r>
            <a:r>
              <a:rPr sz="1600" spc="-5" dirty="0">
                <a:solidFill>
                  <a:prstClr val="black"/>
                </a:solidFill>
                <a:latin typeface="Times New Roman"/>
                <a:cs typeface="Times New Roman"/>
              </a:rPr>
              <a:t>sulama </a:t>
            </a:r>
            <a:r>
              <a:rPr sz="1600" spc="-5" dirty="0" err="1">
                <a:solidFill>
                  <a:prstClr val="black"/>
                </a:solidFill>
                <a:latin typeface="Times New Roman"/>
                <a:cs typeface="Times New Roman"/>
              </a:rPr>
              <a:t>miktarı</a:t>
            </a:r>
            <a:r>
              <a:rPr sz="1600" spc="-5" dirty="0">
                <a:solidFill>
                  <a:prstClr val="black"/>
                </a:solidFill>
                <a:latin typeface="Times New Roman"/>
                <a:cs typeface="Times New Roman"/>
              </a:rPr>
              <a:t> </a:t>
            </a:r>
            <a:r>
              <a:rPr lang="tr-TR" sz="1600" spc="-10" dirty="0" smtClean="0">
                <a:solidFill>
                  <a:prstClr val="black"/>
                </a:solidFill>
                <a:latin typeface="Times New Roman"/>
                <a:cs typeface="Times New Roman"/>
              </a:rPr>
              <a:t>altında 30 gün boyunca</a:t>
            </a:r>
            <a:r>
              <a:rPr sz="1600" spc="-10" dirty="0" smtClean="0">
                <a:solidFill>
                  <a:prstClr val="black"/>
                </a:solidFill>
                <a:latin typeface="Times New Roman"/>
                <a:cs typeface="Times New Roman"/>
              </a:rPr>
              <a:t> </a:t>
            </a:r>
            <a:r>
              <a:rPr lang="tr-TR" sz="1600" spc="-10" dirty="0" smtClean="0">
                <a:solidFill>
                  <a:prstClr val="black"/>
                </a:solidFill>
                <a:latin typeface="Times New Roman"/>
                <a:cs typeface="Times New Roman"/>
              </a:rPr>
              <a:t>değişik oranlarda metan gazına maruz bırakılması </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Hedef 3. </a:t>
            </a:r>
            <a:r>
              <a:rPr lang="tr-TR" sz="1600" spc="-10" dirty="0" smtClean="0">
                <a:solidFill>
                  <a:prstClr val="black"/>
                </a:solidFill>
                <a:latin typeface="Times New Roman"/>
                <a:cs typeface="Times New Roman"/>
              </a:rPr>
              <a:t>uygulama sonucunda çiçek açmış ve açmamış bitkilerin sayılarak oransal verilerinin analiz edilmesi (istatistik!!!)</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Özgün değer ve Yaygın etki; </a:t>
            </a:r>
            <a:r>
              <a:rPr lang="tr-TR" sz="1600" spc="-10" dirty="0" smtClean="0">
                <a:solidFill>
                  <a:prstClr val="black"/>
                </a:solidFill>
                <a:latin typeface="Times New Roman"/>
                <a:cs typeface="Times New Roman"/>
              </a:rPr>
              <a:t>Eğer sonuç başarılı olursa metan gazı </a:t>
            </a:r>
            <a:r>
              <a:rPr lang="tr-TR" sz="1600" b="1" u="sng" spc="-10" dirty="0" smtClean="0">
                <a:solidFill>
                  <a:prstClr val="black"/>
                </a:solidFill>
                <a:latin typeface="Times New Roman"/>
                <a:cs typeface="Times New Roman"/>
              </a:rPr>
              <a:t>ilk defa </a:t>
            </a:r>
            <a:r>
              <a:rPr lang="tr-TR" sz="1600" spc="-10" dirty="0" smtClean="0">
                <a:solidFill>
                  <a:prstClr val="black"/>
                </a:solidFill>
                <a:latin typeface="Times New Roman"/>
                <a:cs typeface="Times New Roman"/>
              </a:rPr>
              <a:t>hem menekşe hem de yakın türlerde çiçeklenme için kullanılabilir. Bu durum </a:t>
            </a:r>
            <a:r>
              <a:rPr lang="tr-TR" sz="1600" spc="-10" dirty="0" err="1" smtClean="0">
                <a:solidFill>
                  <a:prstClr val="black"/>
                </a:solidFill>
                <a:latin typeface="Times New Roman"/>
                <a:cs typeface="Times New Roman"/>
              </a:rPr>
              <a:t>çiçekcilik</a:t>
            </a:r>
            <a:r>
              <a:rPr lang="tr-TR" sz="1600" spc="-10" dirty="0" smtClean="0">
                <a:solidFill>
                  <a:prstClr val="black"/>
                </a:solidFill>
                <a:latin typeface="Times New Roman"/>
                <a:cs typeface="Times New Roman"/>
              </a:rPr>
              <a:t> </a:t>
            </a:r>
            <a:r>
              <a:rPr lang="tr-TR" sz="1600" spc="-10" dirty="0" err="1" smtClean="0">
                <a:solidFill>
                  <a:prstClr val="black"/>
                </a:solidFill>
                <a:latin typeface="Times New Roman"/>
                <a:cs typeface="Times New Roman"/>
              </a:rPr>
              <a:t>ensutrisinde</a:t>
            </a:r>
            <a:r>
              <a:rPr lang="tr-TR" sz="1600" spc="-10" dirty="0" smtClean="0">
                <a:solidFill>
                  <a:prstClr val="black"/>
                </a:solidFill>
                <a:latin typeface="Times New Roman"/>
                <a:cs typeface="Times New Roman"/>
              </a:rPr>
              <a:t> yeni uygulamaların doğmasına sebep olacaktır.</a:t>
            </a:r>
            <a:endParaRPr sz="1600" dirty="0">
              <a:solidFill>
                <a:prstClr val="black"/>
              </a:solidFill>
              <a:latin typeface="Times New Roman"/>
              <a:cs typeface="Times New Roman"/>
            </a:endParaRPr>
          </a:p>
        </p:txBody>
      </p:sp>
      <p:sp>
        <p:nvSpPr>
          <p:cNvPr id="4" name="Başlık 1"/>
          <p:cNvSpPr>
            <a:spLocks noGrp="1"/>
          </p:cNvSpPr>
          <p:nvPr>
            <p:ph type="title"/>
          </p:nvPr>
        </p:nvSpPr>
        <p:spPr>
          <a:xfrm>
            <a:off x="457200" y="274638"/>
            <a:ext cx="8229600" cy="1143000"/>
          </a:xfrm>
        </p:spPr>
        <p:txBody>
          <a:bodyPr>
            <a:noAutofit/>
          </a:bodyPr>
          <a:lstStyle/>
          <a:p>
            <a:r>
              <a:rPr lang="tr-TR" sz="3200" dirty="0" smtClean="0"/>
              <a:t>ARAŞTIRMA </a:t>
            </a:r>
            <a:r>
              <a:rPr lang="tr-TR" sz="3200" dirty="0"/>
              <a:t>SORUSU VEYA HİPOTEZİ İLE AMACI ve </a:t>
            </a:r>
            <a:r>
              <a:rPr lang="tr-TR" sz="3200" dirty="0" smtClean="0"/>
              <a:t>HEDEFİ,</a:t>
            </a:r>
            <a:br>
              <a:rPr lang="tr-TR" sz="3200" dirty="0" smtClean="0"/>
            </a:br>
            <a:endParaRPr lang="tr-TR" sz="3200" dirty="0"/>
          </a:p>
        </p:txBody>
      </p:sp>
    </p:spTree>
    <p:extLst>
      <p:ext uri="{BB962C8B-B14F-4D97-AF65-F5344CB8AC3E}">
        <p14:creationId xmlns:p14="http://schemas.microsoft.com/office/powerpoint/2010/main" val="21057291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03548" y="524023"/>
            <a:ext cx="2923557" cy="461665"/>
          </a:xfrm>
          <a:prstGeom prst="rect">
            <a:avLst/>
          </a:prstGeom>
          <a:noFill/>
        </p:spPr>
        <p:txBody>
          <a:bodyPr wrap="none" rtlCol="0">
            <a:spAutoFit/>
          </a:bodyPr>
          <a:lstStyle/>
          <a:p>
            <a:pPr marL="342900" indent="-342900">
              <a:buFont typeface="Wingdings" panose="05000000000000000000" pitchFamily="2" charset="2"/>
              <a:buChar char="Ø"/>
            </a:pPr>
            <a:r>
              <a:rPr lang="tr-TR" sz="2400" b="1" dirty="0" smtClean="0"/>
              <a:t>Tek faktörlü dizayn</a:t>
            </a:r>
            <a:endParaRPr lang="tr-TR" sz="2400" b="1" dirty="0"/>
          </a:p>
        </p:txBody>
      </p:sp>
      <p:sp>
        <p:nvSpPr>
          <p:cNvPr id="3" name="Metin kutusu 2"/>
          <p:cNvSpPr txBox="1"/>
          <p:nvPr/>
        </p:nvSpPr>
        <p:spPr>
          <a:xfrm>
            <a:off x="179512" y="998984"/>
            <a:ext cx="5112568" cy="4832092"/>
          </a:xfrm>
          <a:prstGeom prst="rect">
            <a:avLst/>
          </a:prstGeom>
          <a:noFill/>
        </p:spPr>
        <p:txBody>
          <a:bodyPr wrap="square" rtlCol="0">
            <a:spAutoFit/>
          </a:bodyPr>
          <a:lstStyle/>
          <a:p>
            <a:pPr marL="285750" indent="-285750">
              <a:buFont typeface="Arial" panose="020B0604020202020204" pitchFamily="34" charset="0"/>
              <a:buChar char="•"/>
            </a:pPr>
            <a:r>
              <a:rPr lang="tr-TR" sz="1600" dirty="0" smtClean="0"/>
              <a:t>Tek bir değişkenin etkisinin ölçüldüğü, karşılaştırılmalı deneysel tasarımlardır.</a:t>
            </a:r>
          </a:p>
          <a:p>
            <a:pPr marL="285750" indent="-285750">
              <a:buFont typeface="Arial" panose="020B0604020202020204" pitchFamily="34" charset="0"/>
              <a:buChar char="•"/>
            </a:pPr>
            <a:endParaRPr lang="tr-TR" sz="1600" dirty="0" smtClean="0"/>
          </a:p>
          <a:p>
            <a:pPr marL="285750" indent="-285750">
              <a:buFont typeface="Arial" panose="020B0604020202020204" pitchFamily="34" charset="0"/>
              <a:buChar char="•"/>
            </a:pPr>
            <a:r>
              <a:rPr lang="tr-TR" sz="1600" dirty="0" smtClean="0"/>
              <a:t>Deneyi etkileyebilecek tüm değişkenlerin etkisi sıfırlanırken, sadece bir değişkenin etkisini incelenir.</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r>
              <a:rPr lang="tr-TR" sz="2000" b="1" dirty="0" smtClean="0"/>
              <a:t>Örnek</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r>
              <a:rPr lang="tr-TR" sz="1600" dirty="0" smtClean="0"/>
              <a:t>Menekşe bitkisine metan gazının etkisinin tespit edilmesi</a:t>
            </a:r>
          </a:p>
          <a:p>
            <a:pPr marL="285750" indent="-285750">
              <a:buFont typeface="Arial" panose="020B0604020202020204" pitchFamily="34" charset="0"/>
              <a:buChar char="•"/>
            </a:pPr>
            <a:r>
              <a:rPr lang="tr-TR" sz="1600" b="1" u="sng" dirty="0" smtClean="0"/>
              <a:t>Rastgele seçilmiş 50 bitkiye </a:t>
            </a:r>
            <a:r>
              <a:rPr lang="tr-TR" sz="1600" dirty="0" smtClean="0"/>
              <a:t>sabit ışık ve sulama altında 0,10,50 ve 100 </a:t>
            </a:r>
            <a:r>
              <a:rPr lang="tr-TR" sz="1600" dirty="0" err="1" smtClean="0"/>
              <a:t>ppm</a:t>
            </a:r>
            <a:r>
              <a:rPr lang="tr-TR" sz="1600" dirty="0" smtClean="0"/>
              <a:t> metan gazı uygulanması</a:t>
            </a:r>
          </a:p>
          <a:p>
            <a:pPr marL="285750" indent="-285750">
              <a:buFont typeface="Arial" panose="020B0604020202020204" pitchFamily="34" charset="0"/>
              <a:buChar char="•"/>
            </a:pPr>
            <a:r>
              <a:rPr lang="tr-TR" sz="1600" b="1" u="sng" dirty="0"/>
              <a:t>Rastgele seçilmiş 50 bitkiye </a:t>
            </a:r>
            <a:r>
              <a:rPr lang="tr-TR" sz="1600" dirty="0"/>
              <a:t>sabit </a:t>
            </a:r>
            <a:r>
              <a:rPr lang="tr-TR" sz="1600" dirty="0" smtClean="0"/>
              <a:t>ışık ve sulama altında büyütülmesi</a:t>
            </a:r>
          </a:p>
          <a:p>
            <a:pPr marL="285750" indent="-285750">
              <a:buFont typeface="Arial" panose="020B0604020202020204" pitchFamily="34" charset="0"/>
              <a:buChar char="•"/>
            </a:pPr>
            <a:r>
              <a:rPr lang="tr-TR" sz="1600" dirty="0" smtClean="0"/>
              <a:t>Çiçeklenen bitki sayılarının belirlenmesi</a:t>
            </a:r>
          </a:p>
          <a:p>
            <a:pPr marL="285750" indent="-285750">
              <a:buFont typeface="Arial" panose="020B0604020202020204" pitchFamily="34" charset="0"/>
              <a:buChar char="•"/>
            </a:pPr>
            <a:r>
              <a:rPr lang="tr-TR" sz="1600" dirty="0" smtClean="0"/>
              <a:t>İstatiksel olarak karşılaştırılması (</a:t>
            </a:r>
            <a:r>
              <a:rPr lang="en-US" sz="1600" dirty="0" smtClean="0"/>
              <a:t>one way </a:t>
            </a:r>
            <a:r>
              <a:rPr lang="tr-TR" sz="1600" dirty="0" smtClean="0"/>
              <a:t>ANOVA</a:t>
            </a:r>
            <a:r>
              <a:rPr lang="en-US" sz="1600" dirty="0" smtClean="0"/>
              <a:t> </a:t>
            </a:r>
            <a:r>
              <a:rPr lang="tr-TR" sz="1600" dirty="0" smtClean="0"/>
              <a:t>)</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endParaRPr lang="tr-TR" sz="1600" dirty="0" smtClean="0"/>
          </a:p>
          <a:p>
            <a:pPr marL="285750" indent="-285750">
              <a:buFont typeface="Arial" panose="020B0604020202020204" pitchFamily="34" charset="0"/>
              <a:buChar char="•"/>
            </a:pPr>
            <a:endParaRPr lang="tr-TR" sz="1600" dirty="0"/>
          </a:p>
        </p:txBody>
      </p:sp>
      <p:graphicFrame>
        <p:nvGraphicFramePr>
          <p:cNvPr id="5" name="Tablo 4"/>
          <p:cNvGraphicFramePr>
            <a:graphicFrameLocks noGrp="1"/>
          </p:cNvGraphicFramePr>
          <p:nvPr>
            <p:extLst>
              <p:ext uri="{D42A27DB-BD31-4B8C-83A1-F6EECF244321}">
                <p14:modId xmlns:p14="http://schemas.microsoft.com/office/powerpoint/2010/main" val="1575026938"/>
              </p:ext>
            </p:extLst>
          </p:nvPr>
        </p:nvGraphicFramePr>
        <p:xfrm>
          <a:off x="755576" y="5013176"/>
          <a:ext cx="5880655" cy="1554480"/>
        </p:xfrm>
        <a:graphic>
          <a:graphicData uri="http://schemas.openxmlformats.org/drawingml/2006/table">
            <a:tbl>
              <a:tblPr firstRow="1" bandRow="1">
                <a:tableStyleId>{5C22544A-7EE6-4342-B048-85BDC9FD1C3A}</a:tableStyleId>
              </a:tblPr>
              <a:tblGrid>
                <a:gridCol w="1176131"/>
                <a:gridCol w="1176131"/>
                <a:gridCol w="1176131"/>
                <a:gridCol w="1176131"/>
                <a:gridCol w="1176131"/>
              </a:tblGrid>
              <a:tr h="370840">
                <a:tc>
                  <a:txBody>
                    <a:bodyPr/>
                    <a:lstStyle/>
                    <a:p>
                      <a:r>
                        <a:rPr lang="tr-TR" sz="1400" dirty="0" smtClean="0"/>
                        <a:t> </a:t>
                      </a:r>
                      <a:endParaRPr lang="tr-TR" sz="1400" dirty="0"/>
                    </a:p>
                  </a:txBody>
                  <a:tcPr/>
                </a:tc>
                <a:tc>
                  <a:txBody>
                    <a:bodyPr/>
                    <a:lstStyle/>
                    <a:p>
                      <a:r>
                        <a:rPr lang="tr-TR" sz="1400" dirty="0" smtClean="0"/>
                        <a:t>Kontrol</a:t>
                      </a:r>
                    </a:p>
                    <a:p>
                      <a:r>
                        <a:rPr lang="tr-TR" sz="1400" dirty="0" smtClean="0"/>
                        <a:t>0 </a:t>
                      </a:r>
                      <a:r>
                        <a:rPr lang="tr-TR" sz="1400" dirty="0" err="1" smtClean="0"/>
                        <a:t>ppm</a:t>
                      </a:r>
                      <a:r>
                        <a:rPr lang="tr-TR" sz="1400" dirty="0" smtClean="0"/>
                        <a:t> metan</a:t>
                      </a:r>
                      <a:endParaRPr lang="tr-TR" sz="1400" dirty="0"/>
                    </a:p>
                  </a:txBody>
                  <a:tcPr/>
                </a:tc>
                <a:tc>
                  <a:txBody>
                    <a:bodyPr/>
                    <a:lstStyle/>
                    <a:p>
                      <a:r>
                        <a:rPr lang="tr-TR" sz="1400" dirty="0" smtClean="0"/>
                        <a:t>10 </a:t>
                      </a:r>
                      <a:r>
                        <a:rPr lang="tr-TR" sz="1400" dirty="0" err="1" smtClean="0"/>
                        <a:t>ppm</a:t>
                      </a:r>
                      <a:r>
                        <a:rPr lang="tr-TR" sz="1400" dirty="0" smtClean="0"/>
                        <a:t> metan</a:t>
                      </a:r>
                      <a:endParaRPr lang="tr-TR" sz="1400" dirty="0"/>
                    </a:p>
                  </a:txBody>
                  <a:tcPr/>
                </a:tc>
                <a:tc>
                  <a:txBody>
                    <a:bodyPr/>
                    <a:lstStyle/>
                    <a:p>
                      <a:r>
                        <a:rPr lang="tr-TR" sz="1400" dirty="0" smtClean="0"/>
                        <a:t>50 </a:t>
                      </a:r>
                      <a:r>
                        <a:rPr lang="tr-TR" sz="1400" dirty="0" err="1" smtClean="0"/>
                        <a:t>ppm</a:t>
                      </a:r>
                      <a:r>
                        <a:rPr lang="tr-TR" sz="1400" dirty="0" smtClean="0"/>
                        <a:t> metan</a:t>
                      </a:r>
                      <a:endParaRPr lang="tr-TR" sz="1400" dirty="0"/>
                    </a:p>
                  </a:txBody>
                  <a:tcPr/>
                </a:tc>
                <a:tc>
                  <a:txBody>
                    <a:bodyPr/>
                    <a:lstStyle/>
                    <a:p>
                      <a:r>
                        <a:rPr lang="tr-TR" sz="1400" dirty="0" smtClean="0"/>
                        <a:t>100 </a:t>
                      </a:r>
                      <a:r>
                        <a:rPr lang="tr-TR" sz="1400" dirty="0" err="1" smtClean="0"/>
                        <a:t>ppm</a:t>
                      </a:r>
                      <a:endParaRPr lang="tr-TR" sz="1400" dirty="0" smtClean="0"/>
                    </a:p>
                    <a:p>
                      <a:r>
                        <a:rPr lang="tr-TR" sz="1400" dirty="0" smtClean="0"/>
                        <a:t>metan</a:t>
                      </a:r>
                      <a:endParaRPr lang="tr-TR" sz="1400" dirty="0"/>
                    </a:p>
                  </a:txBody>
                  <a:tcPr/>
                </a:tc>
              </a:tr>
              <a:tr h="370840">
                <a:tc>
                  <a:txBody>
                    <a:bodyPr/>
                    <a:lstStyle/>
                    <a:p>
                      <a:r>
                        <a:rPr lang="tr-TR" sz="1400" dirty="0" smtClean="0"/>
                        <a:t>Menekşe sayısı</a:t>
                      </a:r>
                      <a:endParaRPr lang="tr-TR" sz="1400" dirty="0"/>
                    </a:p>
                  </a:txBody>
                  <a:tcPr/>
                </a:tc>
                <a:tc>
                  <a:txBody>
                    <a:bodyPr/>
                    <a:lstStyle/>
                    <a:p>
                      <a:r>
                        <a:rPr lang="tr-TR" sz="1400" dirty="0" smtClean="0"/>
                        <a:t>50</a:t>
                      </a:r>
                      <a:endParaRPr lang="tr-TR" sz="1400" dirty="0"/>
                    </a:p>
                  </a:txBody>
                  <a:tcPr/>
                </a:tc>
                <a:tc>
                  <a:txBody>
                    <a:bodyPr/>
                    <a:lstStyle/>
                    <a:p>
                      <a:r>
                        <a:rPr lang="tr-TR" sz="1400" dirty="0" smtClean="0"/>
                        <a:t>50</a:t>
                      </a:r>
                      <a:endParaRPr lang="tr-TR" sz="1400" dirty="0"/>
                    </a:p>
                  </a:txBody>
                  <a:tcPr/>
                </a:tc>
                <a:tc>
                  <a:txBody>
                    <a:bodyPr/>
                    <a:lstStyle/>
                    <a:p>
                      <a:r>
                        <a:rPr lang="tr-TR" sz="1400" dirty="0" smtClean="0"/>
                        <a:t>50</a:t>
                      </a:r>
                      <a:endParaRPr lang="tr-TR" sz="1400" dirty="0"/>
                    </a:p>
                  </a:txBody>
                  <a:tcPr/>
                </a:tc>
                <a:tc>
                  <a:txBody>
                    <a:bodyPr/>
                    <a:lstStyle/>
                    <a:p>
                      <a:r>
                        <a:rPr lang="tr-TR" sz="1400" dirty="0" smtClean="0"/>
                        <a:t>50</a:t>
                      </a:r>
                      <a:endParaRPr lang="tr-TR" sz="1400" dirty="0"/>
                    </a:p>
                  </a:txBody>
                  <a:tcPr/>
                </a:tc>
              </a:tr>
              <a:tr h="370840">
                <a:tc>
                  <a:txBody>
                    <a:bodyPr/>
                    <a:lstStyle/>
                    <a:p>
                      <a:r>
                        <a:rPr lang="tr-TR" sz="1400" dirty="0" smtClean="0"/>
                        <a:t>Çiçek açan sayısı</a:t>
                      </a:r>
                      <a:endParaRPr lang="tr-TR" sz="1400" dirty="0"/>
                    </a:p>
                  </a:txBody>
                  <a:tcPr/>
                </a:tc>
                <a:tc>
                  <a:txBody>
                    <a:bodyPr/>
                    <a:lstStyle/>
                    <a:p>
                      <a:r>
                        <a:rPr lang="tr-TR" sz="1400" dirty="0" smtClean="0"/>
                        <a:t>20</a:t>
                      </a:r>
                      <a:endParaRPr lang="tr-TR" sz="1400" dirty="0"/>
                    </a:p>
                  </a:txBody>
                  <a:tcPr/>
                </a:tc>
                <a:tc>
                  <a:txBody>
                    <a:bodyPr/>
                    <a:lstStyle/>
                    <a:p>
                      <a:r>
                        <a:rPr lang="tr-TR" sz="1400" dirty="0" smtClean="0"/>
                        <a:t>25</a:t>
                      </a:r>
                      <a:endParaRPr lang="tr-TR" sz="1400" dirty="0"/>
                    </a:p>
                  </a:txBody>
                  <a:tcPr/>
                </a:tc>
                <a:tc>
                  <a:txBody>
                    <a:bodyPr/>
                    <a:lstStyle/>
                    <a:p>
                      <a:r>
                        <a:rPr lang="tr-TR" sz="1400" dirty="0" smtClean="0"/>
                        <a:t>30</a:t>
                      </a:r>
                      <a:endParaRPr lang="tr-TR" sz="1400" dirty="0"/>
                    </a:p>
                  </a:txBody>
                  <a:tcPr/>
                </a:tc>
                <a:tc>
                  <a:txBody>
                    <a:bodyPr/>
                    <a:lstStyle/>
                    <a:p>
                      <a:r>
                        <a:rPr lang="tr-TR" sz="1400" dirty="0" smtClean="0"/>
                        <a:t>18</a:t>
                      </a:r>
                      <a:endParaRPr lang="tr-TR" sz="1400" dirty="0"/>
                    </a:p>
                  </a:txBody>
                  <a:tcPr/>
                </a:tc>
              </a:tr>
            </a:tbl>
          </a:graphicData>
        </a:graphic>
      </p:graphicFrame>
      <p:sp>
        <p:nvSpPr>
          <p:cNvPr id="6" name="Metin kutusu 5"/>
          <p:cNvSpPr txBox="1"/>
          <p:nvPr/>
        </p:nvSpPr>
        <p:spPr>
          <a:xfrm>
            <a:off x="0" y="2209"/>
            <a:ext cx="2104422" cy="646331"/>
          </a:xfrm>
          <a:prstGeom prst="rect">
            <a:avLst/>
          </a:prstGeom>
          <a:noFill/>
        </p:spPr>
        <p:txBody>
          <a:bodyPr wrap="none" rtlCol="0">
            <a:spAutoFit/>
          </a:bodyPr>
          <a:lstStyle/>
          <a:p>
            <a:r>
              <a:rPr lang="tr-TR" sz="3600" b="1" dirty="0" smtClean="0"/>
              <a:t>4. Yöntem</a:t>
            </a:r>
            <a:endParaRPr lang="tr-TR" sz="3600" b="1" dirty="0"/>
          </a:p>
        </p:txBody>
      </p:sp>
      <p:pic>
        <p:nvPicPr>
          <p:cNvPr id="4098" name="Picture 2" descr="ethylene flower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700808"/>
            <a:ext cx="3237756" cy="2644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202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548679"/>
            <a:ext cx="2799484" cy="461665"/>
          </a:xfrm>
          <a:prstGeom prst="rect">
            <a:avLst/>
          </a:prstGeom>
          <a:noFill/>
        </p:spPr>
        <p:txBody>
          <a:bodyPr wrap="none" rtlCol="0">
            <a:spAutoFit/>
          </a:bodyPr>
          <a:lstStyle/>
          <a:p>
            <a:pPr marL="342900" indent="-342900">
              <a:buFont typeface="Wingdings" panose="05000000000000000000" pitchFamily="2" charset="2"/>
              <a:buChar char="Ø"/>
            </a:pPr>
            <a:r>
              <a:rPr lang="tr-TR" sz="2400" b="1" dirty="0" smtClean="0"/>
              <a:t>İki faktörlü dizayn</a:t>
            </a:r>
            <a:endParaRPr lang="tr-TR" sz="2400" b="1" dirty="0"/>
          </a:p>
        </p:txBody>
      </p:sp>
      <p:sp>
        <p:nvSpPr>
          <p:cNvPr id="3" name="Metin kutusu 2"/>
          <p:cNvSpPr txBox="1"/>
          <p:nvPr/>
        </p:nvSpPr>
        <p:spPr>
          <a:xfrm>
            <a:off x="17536" y="908720"/>
            <a:ext cx="6181526" cy="4339650"/>
          </a:xfrm>
          <a:prstGeom prst="rect">
            <a:avLst/>
          </a:prstGeom>
          <a:noFill/>
        </p:spPr>
        <p:txBody>
          <a:bodyPr wrap="square" rtlCol="0">
            <a:spAutoFit/>
          </a:bodyPr>
          <a:lstStyle/>
          <a:p>
            <a:pPr marL="285750" indent="-285750">
              <a:buFont typeface="Arial" panose="020B0604020202020204" pitchFamily="34" charset="0"/>
              <a:buChar char="•"/>
            </a:pPr>
            <a:r>
              <a:rPr lang="tr-TR" sz="1600" dirty="0" smtClean="0"/>
              <a:t>İki farklı değişkenin ile bu değişkenlerin birbirleri ile olan ilişkisini karşılaştırılmasını sağlayan deneysel tasarımdır</a:t>
            </a:r>
          </a:p>
          <a:p>
            <a:pPr marL="285750" indent="-285750">
              <a:buFont typeface="Arial" panose="020B0604020202020204" pitchFamily="34" charset="0"/>
              <a:buChar char="•"/>
            </a:pPr>
            <a:r>
              <a:rPr lang="tr-TR" sz="1600" dirty="0" smtClean="0"/>
              <a:t>Deneyi etkileyebilecek tüm faktörler sıfırlanırken sadece uygulama yapılacak faktör değiştirilir.</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r>
              <a:rPr lang="tr-TR" sz="2000" b="1" dirty="0" smtClean="0"/>
              <a:t>Örnek</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r>
              <a:rPr lang="tr-TR" sz="1600" dirty="0" smtClean="0"/>
              <a:t>Menekşe bitkisine metan gazının farklı ışık şiddeti altında etkisinin tespit edilmesi</a:t>
            </a:r>
          </a:p>
          <a:p>
            <a:pPr marL="285750" indent="-285750">
              <a:buFont typeface="Arial" panose="020B0604020202020204" pitchFamily="34" charset="0"/>
              <a:buChar char="•"/>
            </a:pPr>
            <a:r>
              <a:rPr lang="tr-TR" sz="1600" b="1" u="sng" dirty="0" smtClean="0"/>
              <a:t>Rastgele seçilmiş 50 bitkiye </a:t>
            </a:r>
            <a:r>
              <a:rPr lang="tr-TR" sz="1600" dirty="0" smtClean="0"/>
              <a:t>sabit sulama altında 0,50,100 </a:t>
            </a:r>
            <a:r>
              <a:rPr lang="tr-TR" sz="1600" dirty="0" err="1" smtClean="0"/>
              <a:t>ppm</a:t>
            </a:r>
            <a:r>
              <a:rPr lang="tr-TR" sz="1600" dirty="0" smtClean="0"/>
              <a:t> metan gazı verilmesi</a:t>
            </a:r>
          </a:p>
          <a:p>
            <a:pPr marL="285750" indent="-285750">
              <a:buFont typeface="Arial" panose="020B0604020202020204" pitchFamily="34" charset="0"/>
              <a:buChar char="•"/>
            </a:pPr>
            <a:r>
              <a:rPr lang="tr-TR" sz="1600" b="1" u="sng" dirty="0"/>
              <a:t>Rastgele seçilmiş 50 bitkiye </a:t>
            </a:r>
            <a:r>
              <a:rPr lang="tr-TR" sz="1600" dirty="0"/>
              <a:t>sabit </a:t>
            </a:r>
            <a:r>
              <a:rPr lang="tr-TR" sz="1600" dirty="0" smtClean="0"/>
              <a:t>ışık ve sulama altında büyütülmesi</a:t>
            </a:r>
          </a:p>
          <a:p>
            <a:pPr marL="285750" indent="-285750">
              <a:buFont typeface="Arial" panose="020B0604020202020204" pitchFamily="34" charset="0"/>
              <a:buChar char="•"/>
            </a:pPr>
            <a:r>
              <a:rPr lang="tr-TR" sz="1600" dirty="0" smtClean="0"/>
              <a:t>Çiçeklenen bitki sayılarının belirlenmesi</a:t>
            </a:r>
          </a:p>
          <a:p>
            <a:pPr marL="285750" indent="-285750">
              <a:buFont typeface="Arial" panose="020B0604020202020204" pitchFamily="34" charset="0"/>
              <a:buChar char="•"/>
            </a:pPr>
            <a:r>
              <a:rPr lang="tr-TR" sz="1600" dirty="0" smtClean="0"/>
              <a:t>İstatiksel olarak karşılaştırılması (</a:t>
            </a:r>
            <a:r>
              <a:rPr lang="tr-TR" sz="1600" dirty="0" err="1" smtClean="0"/>
              <a:t>Two-way</a:t>
            </a:r>
            <a:r>
              <a:rPr lang="tr-TR" sz="1600" dirty="0" smtClean="0"/>
              <a:t> ANOVA-TUKEY-LSD)</a:t>
            </a:r>
          </a:p>
          <a:p>
            <a:pPr marL="285750" indent="-285750">
              <a:buFont typeface="Arial" panose="020B0604020202020204" pitchFamily="34" charset="0"/>
              <a:buChar char="•"/>
            </a:pPr>
            <a:endParaRPr lang="tr-TR" sz="1600" dirty="0"/>
          </a:p>
          <a:p>
            <a:pPr marL="285750" indent="-285750">
              <a:buFont typeface="Arial" panose="020B0604020202020204" pitchFamily="34" charset="0"/>
              <a:buChar char="•"/>
            </a:pPr>
            <a:endParaRPr lang="tr-TR" sz="1600" dirty="0" smtClean="0"/>
          </a:p>
          <a:p>
            <a:pPr marL="285750" indent="-285750">
              <a:buFont typeface="Arial" panose="020B0604020202020204" pitchFamily="34" charset="0"/>
              <a:buChar char="•"/>
            </a:pPr>
            <a:endParaRPr lang="tr-TR" sz="1600" dirty="0"/>
          </a:p>
        </p:txBody>
      </p:sp>
      <p:sp>
        <p:nvSpPr>
          <p:cNvPr id="6" name="Metin kutusu 5"/>
          <p:cNvSpPr txBox="1"/>
          <p:nvPr/>
        </p:nvSpPr>
        <p:spPr>
          <a:xfrm>
            <a:off x="0" y="2209"/>
            <a:ext cx="2104422" cy="646331"/>
          </a:xfrm>
          <a:prstGeom prst="rect">
            <a:avLst/>
          </a:prstGeom>
          <a:noFill/>
        </p:spPr>
        <p:txBody>
          <a:bodyPr wrap="none" rtlCol="0">
            <a:spAutoFit/>
          </a:bodyPr>
          <a:lstStyle/>
          <a:p>
            <a:r>
              <a:rPr lang="tr-TR" sz="3600" b="1" dirty="0" smtClean="0"/>
              <a:t>4. Yöntem</a:t>
            </a:r>
            <a:endParaRPr lang="tr-TR" sz="3600" b="1" dirty="0"/>
          </a:p>
        </p:txBody>
      </p:sp>
      <p:graphicFrame>
        <p:nvGraphicFramePr>
          <p:cNvPr id="7" name="Tablo 6"/>
          <p:cNvGraphicFramePr>
            <a:graphicFrameLocks noGrp="1"/>
          </p:cNvGraphicFramePr>
          <p:nvPr>
            <p:extLst>
              <p:ext uri="{D42A27DB-BD31-4B8C-83A1-F6EECF244321}">
                <p14:modId xmlns:p14="http://schemas.microsoft.com/office/powerpoint/2010/main" val="1249795952"/>
              </p:ext>
            </p:extLst>
          </p:nvPr>
        </p:nvGraphicFramePr>
        <p:xfrm>
          <a:off x="83964" y="5013176"/>
          <a:ext cx="6048670" cy="1630680"/>
        </p:xfrm>
        <a:graphic>
          <a:graphicData uri="http://schemas.openxmlformats.org/drawingml/2006/table">
            <a:tbl>
              <a:tblPr firstRow="1" bandRow="1">
                <a:tableStyleId>{5C22544A-7EE6-4342-B048-85BDC9FD1C3A}</a:tableStyleId>
              </a:tblPr>
              <a:tblGrid>
                <a:gridCol w="1209734"/>
                <a:gridCol w="1209734"/>
                <a:gridCol w="1209734"/>
                <a:gridCol w="1209734"/>
                <a:gridCol w="1209734"/>
              </a:tblGrid>
              <a:tr h="370840">
                <a:tc>
                  <a:txBody>
                    <a:bodyPr/>
                    <a:lstStyle/>
                    <a:p>
                      <a:r>
                        <a:rPr lang="tr-TR" sz="1400" dirty="0" smtClean="0"/>
                        <a:t>Işık şiddeti</a:t>
                      </a:r>
                      <a:endParaRPr lang="tr-TR" sz="1400" dirty="0"/>
                    </a:p>
                  </a:txBody>
                  <a:tcPr/>
                </a:tc>
                <a:tc>
                  <a:txBody>
                    <a:bodyPr/>
                    <a:lstStyle/>
                    <a:p>
                      <a:r>
                        <a:rPr lang="tr-TR" sz="1400" dirty="0" smtClean="0"/>
                        <a:t>Kontrol</a:t>
                      </a:r>
                    </a:p>
                    <a:p>
                      <a:r>
                        <a:rPr lang="tr-TR" sz="1400" dirty="0" smtClean="0"/>
                        <a:t>0 </a:t>
                      </a:r>
                      <a:r>
                        <a:rPr lang="tr-TR" sz="1400" dirty="0" err="1" smtClean="0"/>
                        <a:t>ppm</a:t>
                      </a:r>
                      <a:r>
                        <a:rPr lang="tr-TR" sz="1400" dirty="0" smtClean="0"/>
                        <a:t> metan</a:t>
                      </a:r>
                      <a:endParaRPr lang="tr-TR" sz="1400" dirty="0"/>
                    </a:p>
                  </a:txBody>
                  <a:tcPr/>
                </a:tc>
                <a:tc>
                  <a:txBody>
                    <a:bodyPr/>
                    <a:lstStyle/>
                    <a:p>
                      <a:r>
                        <a:rPr lang="tr-TR" sz="1400" dirty="0" smtClean="0"/>
                        <a:t>50 </a:t>
                      </a:r>
                      <a:r>
                        <a:rPr lang="tr-TR" sz="1400" dirty="0" err="1" smtClean="0"/>
                        <a:t>ppm</a:t>
                      </a:r>
                      <a:r>
                        <a:rPr lang="tr-TR" sz="1400" dirty="0" smtClean="0"/>
                        <a:t> metan</a:t>
                      </a:r>
                      <a:endParaRPr lang="tr-TR" sz="1400" dirty="0"/>
                    </a:p>
                  </a:txBody>
                  <a:tcPr/>
                </a:tc>
                <a:tc>
                  <a:txBody>
                    <a:bodyPr/>
                    <a:lstStyle/>
                    <a:p>
                      <a:r>
                        <a:rPr lang="tr-TR" sz="1400" dirty="0" smtClean="0"/>
                        <a:t>100 </a:t>
                      </a:r>
                      <a:r>
                        <a:rPr lang="tr-TR" sz="1400" dirty="0" err="1" smtClean="0"/>
                        <a:t>ppm</a:t>
                      </a:r>
                      <a:endParaRPr lang="tr-TR" sz="1400" dirty="0" smtClean="0"/>
                    </a:p>
                    <a:p>
                      <a:r>
                        <a:rPr lang="tr-TR" sz="1400" dirty="0" smtClean="0"/>
                        <a:t>metan</a:t>
                      </a:r>
                      <a:endParaRPr lang="tr-TR" sz="1400" dirty="0"/>
                    </a:p>
                  </a:txBody>
                  <a:tcPr/>
                </a:tc>
                <a:tc>
                  <a:txBody>
                    <a:bodyPr/>
                    <a:lstStyle/>
                    <a:p>
                      <a:endParaRPr lang="tr-TR" sz="1400" dirty="0"/>
                    </a:p>
                  </a:txBody>
                  <a:tcPr/>
                </a:tc>
              </a:tr>
              <a:tr h="370840">
                <a:tc>
                  <a:txBody>
                    <a:bodyPr/>
                    <a:lstStyle/>
                    <a:p>
                      <a:r>
                        <a:rPr lang="tr-TR" sz="1400" dirty="0" smtClean="0"/>
                        <a:t>50 lümen</a:t>
                      </a:r>
                      <a:endParaRPr lang="tr-TR" sz="1400" dirty="0"/>
                    </a:p>
                  </a:txBody>
                  <a:tcPr/>
                </a:tc>
                <a:tc>
                  <a:txBody>
                    <a:bodyPr/>
                    <a:lstStyle/>
                    <a:p>
                      <a:pPr algn="ctr"/>
                      <a:r>
                        <a:rPr lang="tr-TR" sz="1400" dirty="0" smtClean="0"/>
                        <a:t>20</a:t>
                      </a:r>
                      <a:endParaRPr lang="tr-TR" sz="1400" dirty="0"/>
                    </a:p>
                  </a:txBody>
                  <a:tcPr/>
                </a:tc>
                <a:tc>
                  <a:txBody>
                    <a:bodyPr/>
                    <a:lstStyle/>
                    <a:p>
                      <a:pPr algn="ctr"/>
                      <a:r>
                        <a:rPr lang="tr-TR" sz="1400" dirty="0" smtClean="0"/>
                        <a:t>30</a:t>
                      </a:r>
                      <a:endParaRPr lang="tr-TR" sz="1400" dirty="0"/>
                    </a:p>
                  </a:txBody>
                  <a:tcPr/>
                </a:tc>
                <a:tc>
                  <a:txBody>
                    <a:bodyPr/>
                    <a:lstStyle/>
                    <a:p>
                      <a:pPr algn="ctr"/>
                      <a:r>
                        <a:rPr lang="tr-TR" sz="1400" dirty="0" smtClean="0"/>
                        <a:t>18</a:t>
                      </a:r>
                      <a:endParaRPr lang="tr-TR" sz="1400" dirty="0"/>
                    </a:p>
                  </a:txBody>
                  <a:tcPr/>
                </a:tc>
                <a:tc rowSpan="3">
                  <a:txBody>
                    <a:bodyPr/>
                    <a:lstStyle/>
                    <a:p>
                      <a:pPr algn="ctr"/>
                      <a:r>
                        <a:rPr lang="tr-TR" sz="1400" dirty="0" smtClean="0"/>
                        <a:t>Çiçek açan bitki sayısı</a:t>
                      </a:r>
                      <a:endParaRPr lang="tr-TR" sz="1400" dirty="0"/>
                    </a:p>
                  </a:txBody>
                  <a:tcPr/>
                </a:tc>
              </a:tr>
              <a:tr h="370840">
                <a:tc>
                  <a:txBody>
                    <a:bodyPr/>
                    <a:lstStyle/>
                    <a:p>
                      <a:r>
                        <a:rPr lang="tr-TR" sz="1400" dirty="0" smtClean="0"/>
                        <a:t>100 lümen</a:t>
                      </a:r>
                      <a:endParaRPr lang="tr-TR" sz="1400" dirty="0"/>
                    </a:p>
                  </a:txBody>
                  <a:tcPr/>
                </a:tc>
                <a:tc>
                  <a:txBody>
                    <a:bodyPr/>
                    <a:lstStyle/>
                    <a:p>
                      <a:pPr algn="ctr"/>
                      <a:r>
                        <a:rPr lang="tr-TR" sz="1400" dirty="0" smtClean="0"/>
                        <a:t>20</a:t>
                      </a:r>
                      <a:endParaRPr lang="tr-TR" sz="1400" dirty="0"/>
                    </a:p>
                  </a:txBody>
                  <a:tcPr/>
                </a:tc>
                <a:tc>
                  <a:txBody>
                    <a:bodyPr/>
                    <a:lstStyle/>
                    <a:p>
                      <a:pPr algn="ctr"/>
                      <a:r>
                        <a:rPr lang="tr-TR" sz="1400" dirty="0" smtClean="0"/>
                        <a:t>35</a:t>
                      </a:r>
                      <a:endParaRPr lang="tr-TR" sz="1400" dirty="0"/>
                    </a:p>
                  </a:txBody>
                  <a:tcPr/>
                </a:tc>
                <a:tc>
                  <a:txBody>
                    <a:bodyPr/>
                    <a:lstStyle/>
                    <a:p>
                      <a:pPr algn="ctr"/>
                      <a:r>
                        <a:rPr lang="tr-TR" sz="1400" dirty="0" smtClean="0"/>
                        <a:t>22</a:t>
                      </a:r>
                      <a:endParaRPr lang="tr-TR" sz="1400" dirty="0"/>
                    </a:p>
                  </a:txBody>
                  <a:tcPr/>
                </a:tc>
                <a:tc vMerge="1">
                  <a:txBody>
                    <a:bodyPr/>
                    <a:lstStyle/>
                    <a:p>
                      <a:pPr algn="ctr"/>
                      <a:endParaRPr lang="tr-TR" dirty="0"/>
                    </a:p>
                  </a:txBody>
                  <a:tcPr/>
                </a:tc>
              </a:tr>
              <a:tr h="370840">
                <a:tc>
                  <a:txBody>
                    <a:bodyPr/>
                    <a:lstStyle/>
                    <a:p>
                      <a:r>
                        <a:rPr lang="tr-TR" sz="1400" dirty="0" smtClean="0"/>
                        <a:t>200 lümen</a:t>
                      </a:r>
                      <a:endParaRPr lang="tr-TR" sz="1400" dirty="0"/>
                    </a:p>
                  </a:txBody>
                  <a:tcPr/>
                </a:tc>
                <a:tc>
                  <a:txBody>
                    <a:bodyPr/>
                    <a:lstStyle/>
                    <a:p>
                      <a:pPr algn="ctr"/>
                      <a:r>
                        <a:rPr lang="tr-TR" sz="1400" dirty="0" smtClean="0"/>
                        <a:t>13</a:t>
                      </a:r>
                      <a:endParaRPr lang="tr-TR" sz="1400" dirty="0"/>
                    </a:p>
                  </a:txBody>
                  <a:tcPr/>
                </a:tc>
                <a:tc>
                  <a:txBody>
                    <a:bodyPr/>
                    <a:lstStyle/>
                    <a:p>
                      <a:pPr algn="ctr"/>
                      <a:r>
                        <a:rPr lang="tr-TR" sz="1400" dirty="0" smtClean="0"/>
                        <a:t>25</a:t>
                      </a:r>
                      <a:endParaRPr lang="tr-TR" sz="1400" dirty="0"/>
                    </a:p>
                  </a:txBody>
                  <a:tcPr/>
                </a:tc>
                <a:tc>
                  <a:txBody>
                    <a:bodyPr/>
                    <a:lstStyle/>
                    <a:p>
                      <a:pPr algn="ctr"/>
                      <a:r>
                        <a:rPr lang="tr-TR" sz="1400" dirty="0" smtClean="0"/>
                        <a:t>14</a:t>
                      </a:r>
                      <a:endParaRPr lang="tr-TR" sz="1400" dirty="0"/>
                    </a:p>
                  </a:txBody>
                  <a:tcPr/>
                </a:tc>
                <a:tc vMerge="1">
                  <a:txBody>
                    <a:bodyPr/>
                    <a:lstStyle/>
                    <a:p>
                      <a:pPr algn="ctr"/>
                      <a:endParaRPr lang="tr-TR" dirty="0"/>
                    </a:p>
                  </a:txBody>
                  <a:tcPr/>
                </a:tc>
              </a:tr>
            </a:tbl>
          </a:graphicData>
        </a:graphic>
      </p:graphicFrame>
      <p:pic>
        <p:nvPicPr>
          <p:cNvPr id="3074" name="Picture 2" descr="ethylene flower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062" y="900336"/>
            <a:ext cx="2944938" cy="411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466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p:cNvSpPr txBox="1"/>
          <p:nvPr/>
        </p:nvSpPr>
        <p:spPr>
          <a:xfrm>
            <a:off x="107504" y="1700808"/>
            <a:ext cx="8708149" cy="4368504"/>
          </a:xfrm>
          <a:prstGeom prst="rect">
            <a:avLst/>
          </a:prstGeom>
        </p:spPr>
        <p:txBody>
          <a:bodyPr vert="horz" wrap="square" lIns="0" tIns="13335" rIns="0" bIns="0" rtlCol="0">
            <a:spAutoFit/>
          </a:bodyPr>
          <a:lstStyle/>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Araştırma </a:t>
            </a:r>
            <a:r>
              <a:rPr lang="tr-TR" sz="1600" b="1" dirty="0">
                <a:solidFill>
                  <a:prstClr val="black"/>
                </a:solidFill>
                <a:latin typeface="Times New Roman"/>
                <a:cs typeface="Times New Roman"/>
              </a:rPr>
              <a:t>sorusu; </a:t>
            </a:r>
            <a:r>
              <a:rPr lang="tr-TR" sz="1600" dirty="0" smtClean="0">
                <a:solidFill>
                  <a:prstClr val="black"/>
                </a:solidFill>
                <a:latin typeface="Times New Roman"/>
                <a:cs typeface="Times New Roman"/>
              </a:rPr>
              <a:t>Menekşe </a:t>
            </a:r>
            <a:r>
              <a:rPr sz="1600" dirty="0" err="1" smtClean="0">
                <a:solidFill>
                  <a:prstClr val="black"/>
                </a:solidFill>
                <a:latin typeface="Times New Roman"/>
                <a:cs typeface="Times New Roman"/>
              </a:rPr>
              <a:t>çiçekleri</a:t>
            </a:r>
            <a:r>
              <a:rPr sz="1600" dirty="0" smtClean="0">
                <a:solidFill>
                  <a:prstClr val="black"/>
                </a:solidFill>
                <a:latin typeface="Times New Roman"/>
                <a:cs typeface="Times New Roman"/>
              </a:rPr>
              <a:t> </a:t>
            </a:r>
            <a:r>
              <a:rPr lang="tr-TR" sz="1600" spc="-5" dirty="0" smtClean="0">
                <a:solidFill>
                  <a:prstClr val="black"/>
                </a:solidFill>
                <a:latin typeface="Times New Roman"/>
                <a:cs typeface="Times New Roman"/>
              </a:rPr>
              <a:t>metan</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ortamında </a:t>
            </a:r>
            <a:r>
              <a:rPr sz="1600" dirty="0">
                <a:solidFill>
                  <a:prstClr val="black"/>
                </a:solidFill>
                <a:latin typeface="Times New Roman"/>
                <a:cs typeface="Times New Roman"/>
              </a:rPr>
              <a:t>daha hızlı </a:t>
            </a:r>
            <a:r>
              <a:rPr sz="1600" spc="-5" dirty="0">
                <a:solidFill>
                  <a:prstClr val="black"/>
                </a:solidFill>
                <a:latin typeface="Times New Roman"/>
                <a:cs typeface="Times New Roman"/>
              </a:rPr>
              <a:t>açar </a:t>
            </a:r>
            <a:r>
              <a:rPr sz="1600" spc="-10" dirty="0">
                <a:solidFill>
                  <a:prstClr val="black"/>
                </a:solidFill>
                <a:latin typeface="Times New Roman"/>
                <a:cs typeface="Times New Roman"/>
              </a:rPr>
              <a:t>mı? </a:t>
            </a:r>
            <a:r>
              <a:rPr sz="1600" dirty="0" smtClean="0">
                <a:solidFill>
                  <a:prstClr val="black"/>
                </a:solidFill>
                <a:latin typeface="Times New Roman"/>
                <a:cs typeface="Times New Roman"/>
              </a:rPr>
              <a:t>(</a:t>
            </a:r>
            <a:r>
              <a:rPr sz="1600" dirty="0" err="1" smtClean="0">
                <a:solidFill>
                  <a:prstClr val="black"/>
                </a:solidFill>
                <a:latin typeface="Times New Roman"/>
                <a:cs typeface="Times New Roman"/>
              </a:rPr>
              <a:t>Doğru</a:t>
            </a:r>
            <a:r>
              <a:rPr sz="1600" spc="-235" dirty="0" smtClean="0">
                <a:solidFill>
                  <a:prstClr val="black"/>
                </a:solidFill>
                <a:latin typeface="Times New Roman"/>
                <a:cs typeface="Times New Roman"/>
              </a:rPr>
              <a:t> </a:t>
            </a:r>
            <a:r>
              <a:rPr sz="1600" spc="-5" dirty="0" err="1">
                <a:solidFill>
                  <a:prstClr val="black"/>
                </a:solidFill>
                <a:latin typeface="Times New Roman"/>
                <a:cs typeface="Times New Roman"/>
              </a:rPr>
              <a:t>Önerme</a:t>
            </a:r>
            <a:r>
              <a:rPr sz="1600" spc="-5" dirty="0" smtClean="0">
                <a:solidFill>
                  <a:prstClr val="black"/>
                </a:solidFill>
                <a:latin typeface="Times New Roman"/>
                <a:cs typeface="Times New Roman"/>
              </a:rPr>
              <a:t>)</a:t>
            </a:r>
            <a:r>
              <a:rPr lang="tr-TR" sz="1600" spc="-10" dirty="0">
                <a:solidFill>
                  <a:prstClr val="black"/>
                </a:solidFill>
                <a:latin typeface="Times New Roman"/>
                <a:cs typeface="Times New Roman"/>
              </a:rPr>
              <a:t> (literatürde başka bitkilere olan etkisi </a:t>
            </a:r>
            <a:r>
              <a:rPr lang="tr-TR" sz="1600" spc="-10" dirty="0" smtClean="0">
                <a:solidFill>
                  <a:prstClr val="black"/>
                </a:solidFill>
                <a:latin typeface="Times New Roman"/>
                <a:cs typeface="Times New Roman"/>
              </a:rPr>
              <a:t>varsa) </a:t>
            </a:r>
            <a:endParaRPr sz="16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sz="1600" b="1" dirty="0" err="1" smtClean="0">
                <a:solidFill>
                  <a:prstClr val="black"/>
                </a:solidFill>
                <a:latin typeface="Times New Roman"/>
                <a:cs typeface="Times New Roman"/>
              </a:rPr>
              <a:t>Hipotez</a:t>
            </a:r>
            <a:r>
              <a:rPr sz="1600" b="1" dirty="0">
                <a:solidFill>
                  <a:prstClr val="black"/>
                </a:solidFill>
                <a:latin typeface="Times New Roman"/>
                <a:cs typeface="Times New Roman"/>
              </a:rPr>
              <a:t>: </a:t>
            </a:r>
            <a:r>
              <a:rPr sz="1600" dirty="0" err="1">
                <a:solidFill>
                  <a:prstClr val="black"/>
                </a:solidFill>
                <a:latin typeface="Times New Roman"/>
                <a:cs typeface="Times New Roman"/>
              </a:rPr>
              <a:t>Eğer</a:t>
            </a:r>
            <a:r>
              <a:rPr sz="1600" dirty="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dirty="0" err="1">
                <a:solidFill>
                  <a:prstClr val="black"/>
                </a:solidFill>
                <a:latin typeface="Times New Roman"/>
                <a:cs typeface="Times New Roman"/>
              </a:rPr>
              <a:t>bitkisi</a:t>
            </a:r>
            <a:r>
              <a:rPr sz="1600" dirty="0">
                <a:solidFill>
                  <a:prstClr val="black"/>
                </a:solidFill>
                <a:latin typeface="Times New Roman"/>
                <a:cs typeface="Times New Roman"/>
              </a:rPr>
              <a:t> </a:t>
            </a:r>
            <a:r>
              <a:rPr lang="tr-TR" sz="1600" dirty="0" smtClean="0">
                <a:solidFill>
                  <a:prstClr val="black"/>
                </a:solidFill>
                <a:latin typeface="Times New Roman"/>
                <a:cs typeface="Times New Roman"/>
              </a:rPr>
              <a:t>belirli</a:t>
            </a:r>
            <a:r>
              <a:rPr sz="1600" dirty="0" smtClean="0">
                <a:solidFill>
                  <a:prstClr val="black"/>
                </a:solidFill>
                <a:latin typeface="Times New Roman"/>
                <a:cs typeface="Times New Roman"/>
              </a:rPr>
              <a:t> </a:t>
            </a:r>
            <a:r>
              <a:rPr sz="1600" dirty="0" err="1" smtClean="0">
                <a:solidFill>
                  <a:prstClr val="black"/>
                </a:solidFill>
                <a:latin typeface="Times New Roman"/>
                <a:cs typeface="Times New Roman"/>
              </a:rPr>
              <a:t>oranda</a:t>
            </a:r>
            <a:r>
              <a:rPr sz="1600" dirty="0" smtClean="0">
                <a:solidFill>
                  <a:prstClr val="black"/>
                </a:solidFill>
                <a:latin typeface="Times New Roman"/>
                <a:cs typeface="Times New Roman"/>
              </a:rPr>
              <a:t> </a:t>
            </a:r>
            <a:r>
              <a:rPr lang="tr-TR" sz="1600" spc="-5" dirty="0" smtClean="0">
                <a:solidFill>
                  <a:prstClr val="black"/>
                </a:solidFill>
                <a:latin typeface="Times New Roman"/>
                <a:cs typeface="Times New Roman"/>
              </a:rPr>
              <a:t>metan</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ortamında yetiştirilirse </a:t>
            </a:r>
            <a:r>
              <a:rPr sz="1600" dirty="0">
                <a:solidFill>
                  <a:prstClr val="black"/>
                </a:solidFill>
                <a:latin typeface="Times New Roman"/>
                <a:cs typeface="Times New Roman"/>
              </a:rPr>
              <a:t>çiçekleri daha hizlı</a:t>
            </a:r>
            <a:r>
              <a:rPr sz="1600" spc="-285" dirty="0">
                <a:solidFill>
                  <a:prstClr val="black"/>
                </a:solidFill>
                <a:latin typeface="Times New Roman"/>
                <a:cs typeface="Times New Roman"/>
              </a:rPr>
              <a:t> </a:t>
            </a:r>
            <a:r>
              <a:rPr sz="1600" spc="-25" dirty="0" err="1">
                <a:solidFill>
                  <a:prstClr val="black"/>
                </a:solidFill>
                <a:latin typeface="Times New Roman"/>
                <a:cs typeface="Times New Roman"/>
              </a:rPr>
              <a:t>açar</a:t>
            </a:r>
            <a:r>
              <a:rPr sz="1600" spc="-25" dirty="0" smtClean="0">
                <a:solidFill>
                  <a:prstClr val="black"/>
                </a:solidFill>
                <a:latin typeface="Times New Roman"/>
                <a:cs typeface="Times New Roman"/>
              </a:rPr>
              <a:t>.</a:t>
            </a:r>
            <a:endParaRPr lang="tr-TR" sz="1600" spc="-25" dirty="0" smtClean="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spc="-25" dirty="0" smtClean="0">
                <a:solidFill>
                  <a:prstClr val="black"/>
                </a:solidFill>
                <a:latin typeface="Times New Roman"/>
                <a:cs typeface="Times New Roman"/>
              </a:rPr>
              <a:t>Amaç: </a:t>
            </a:r>
            <a:r>
              <a:rPr lang="tr-TR" sz="1600" spc="-25" dirty="0" smtClean="0">
                <a:solidFill>
                  <a:prstClr val="black"/>
                </a:solidFill>
                <a:latin typeface="Times New Roman"/>
                <a:cs typeface="Times New Roman"/>
              </a:rPr>
              <a:t>Menekşe bitkisinde çiçeklenmeyi sağlayacak en uygun metan oranının belirlenmesi.</a:t>
            </a:r>
            <a:endParaRPr sz="16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Hedef 1. </a:t>
            </a:r>
            <a:r>
              <a:rPr sz="1600" b="1" dirty="0" smtClean="0">
                <a:solidFill>
                  <a:prstClr val="black"/>
                </a:solidFill>
                <a:latin typeface="Times New Roman"/>
                <a:cs typeface="Times New Roman"/>
              </a:rPr>
              <a:t> </a:t>
            </a:r>
            <a:r>
              <a:rPr lang="tr-TR" sz="1600" dirty="0" smtClean="0">
                <a:solidFill>
                  <a:prstClr val="black"/>
                </a:solidFill>
                <a:latin typeface="Times New Roman"/>
                <a:cs typeface="Times New Roman"/>
              </a:rPr>
              <a:t>en az 30 bitkiden oluşan 3 farklı menekşe bitki grubunun toplanması, ( sayılar ve yüzdeler verilmeli)</a:t>
            </a: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Hedef 2. (</a:t>
            </a:r>
            <a:r>
              <a:rPr sz="1600" dirty="0" smtClean="0">
                <a:solidFill>
                  <a:prstClr val="black"/>
                </a:solidFill>
                <a:latin typeface="Times New Roman"/>
                <a:cs typeface="Times New Roman"/>
              </a:rPr>
              <a:t>3</a:t>
            </a:r>
            <a:r>
              <a:rPr lang="tr-TR" sz="1600" dirty="0" smtClean="0">
                <a:solidFill>
                  <a:prstClr val="black"/>
                </a:solidFill>
                <a:latin typeface="Times New Roman"/>
                <a:cs typeface="Times New Roman"/>
              </a:rPr>
              <a:t>x30) 90</a:t>
            </a:r>
            <a:r>
              <a:rPr sz="1600" spc="-5" dirty="0" smtClean="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spc="-5" dirty="0" err="1" smtClean="0">
                <a:solidFill>
                  <a:prstClr val="black"/>
                </a:solidFill>
                <a:latin typeface="Times New Roman"/>
                <a:cs typeface="Times New Roman"/>
              </a:rPr>
              <a:t>bitkisi</a:t>
            </a:r>
            <a:r>
              <a:rPr lang="tr-TR" sz="1600" spc="-5" dirty="0" smtClean="0">
                <a:solidFill>
                  <a:prstClr val="black"/>
                </a:solidFill>
                <a:latin typeface="Times New Roman"/>
                <a:cs typeface="Times New Roman"/>
              </a:rPr>
              <a:t>ne</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sabit güneş </a:t>
            </a:r>
            <a:r>
              <a:rPr sz="1600" spc="-10" dirty="0">
                <a:solidFill>
                  <a:prstClr val="black"/>
                </a:solidFill>
                <a:latin typeface="Times New Roman"/>
                <a:cs typeface="Times New Roman"/>
              </a:rPr>
              <a:t>ışığı </a:t>
            </a:r>
            <a:r>
              <a:rPr sz="1600" dirty="0">
                <a:solidFill>
                  <a:prstClr val="black"/>
                </a:solidFill>
                <a:latin typeface="Times New Roman"/>
                <a:cs typeface="Times New Roman"/>
              </a:rPr>
              <a:t>ve </a:t>
            </a:r>
            <a:r>
              <a:rPr sz="1600" spc="-5" dirty="0">
                <a:solidFill>
                  <a:prstClr val="black"/>
                </a:solidFill>
                <a:latin typeface="Times New Roman"/>
                <a:cs typeface="Times New Roman"/>
              </a:rPr>
              <a:t>sulama </a:t>
            </a:r>
            <a:r>
              <a:rPr sz="1600" spc="-5" dirty="0" err="1">
                <a:solidFill>
                  <a:prstClr val="black"/>
                </a:solidFill>
                <a:latin typeface="Times New Roman"/>
                <a:cs typeface="Times New Roman"/>
              </a:rPr>
              <a:t>miktarı</a:t>
            </a:r>
            <a:r>
              <a:rPr sz="1600" spc="-5" dirty="0">
                <a:solidFill>
                  <a:prstClr val="black"/>
                </a:solidFill>
                <a:latin typeface="Times New Roman"/>
                <a:cs typeface="Times New Roman"/>
              </a:rPr>
              <a:t> </a:t>
            </a:r>
            <a:r>
              <a:rPr lang="tr-TR" sz="1600" spc="-10" dirty="0" smtClean="0">
                <a:solidFill>
                  <a:prstClr val="black"/>
                </a:solidFill>
                <a:latin typeface="Times New Roman"/>
                <a:cs typeface="Times New Roman"/>
              </a:rPr>
              <a:t>altında 30 gün boyunca</a:t>
            </a:r>
            <a:r>
              <a:rPr sz="1600" spc="-10" dirty="0" smtClean="0">
                <a:solidFill>
                  <a:prstClr val="black"/>
                </a:solidFill>
                <a:latin typeface="Times New Roman"/>
                <a:cs typeface="Times New Roman"/>
              </a:rPr>
              <a:t> </a:t>
            </a:r>
            <a:r>
              <a:rPr lang="tr-TR" sz="1600" spc="-10" dirty="0" smtClean="0">
                <a:solidFill>
                  <a:prstClr val="black"/>
                </a:solidFill>
                <a:latin typeface="Times New Roman"/>
                <a:cs typeface="Times New Roman"/>
              </a:rPr>
              <a:t>değişik oranlarda metan gazına maruz bırakılması </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Hedef 3. </a:t>
            </a:r>
            <a:r>
              <a:rPr lang="tr-TR" sz="1600" spc="-10" dirty="0" smtClean="0">
                <a:solidFill>
                  <a:prstClr val="black"/>
                </a:solidFill>
                <a:latin typeface="Times New Roman"/>
                <a:cs typeface="Times New Roman"/>
              </a:rPr>
              <a:t>uygulama sonucunda çiçek açmış ve açmamış bitkilerin sayılarak oransal verilerinin analiz edilmesi (istatistik!!!)</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Özgün değer ve Yaygın etki; </a:t>
            </a:r>
            <a:r>
              <a:rPr lang="tr-TR" sz="1600" spc="-10" dirty="0" smtClean="0">
                <a:solidFill>
                  <a:prstClr val="black"/>
                </a:solidFill>
                <a:latin typeface="Times New Roman"/>
                <a:cs typeface="Times New Roman"/>
              </a:rPr>
              <a:t>Eğer sonuç başarılı olursa metan gazı </a:t>
            </a:r>
            <a:r>
              <a:rPr lang="tr-TR" sz="1600" b="1" u="sng" spc="-10" dirty="0" smtClean="0">
                <a:solidFill>
                  <a:prstClr val="black"/>
                </a:solidFill>
                <a:latin typeface="Times New Roman"/>
                <a:cs typeface="Times New Roman"/>
              </a:rPr>
              <a:t>ilk defa </a:t>
            </a:r>
            <a:r>
              <a:rPr lang="tr-TR" sz="1600" spc="-10" dirty="0" smtClean="0">
                <a:solidFill>
                  <a:prstClr val="black"/>
                </a:solidFill>
                <a:latin typeface="Times New Roman"/>
                <a:cs typeface="Times New Roman"/>
              </a:rPr>
              <a:t>hem menekşe hem de yakın türlerde çiçeklenme için kullanılabilir. Bu durum </a:t>
            </a:r>
            <a:r>
              <a:rPr lang="tr-TR" sz="1600" spc="-10" dirty="0" err="1" smtClean="0">
                <a:solidFill>
                  <a:prstClr val="black"/>
                </a:solidFill>
                <a:latin typeface="Times New Roman"/>
                <a:cs typeface="Times New Roman"/>
              </a:rPr>
              <a:t>çiçekcilik</a:t>
            </a:r>
            <a:r>
              <a:rPr lang="tr-TR" sz="1600" spc="-10" dirty="0" smtClean="0">
                <a:solidFill>
                  <a:prstClr val="black"/>
                </a:solidFill>
                <a:latin typeface="Times New Roman"/>
                <a:cs typeface="Times New Roman"/>
              </a:rPr>
              <a:t> </a:t>
            </a:r>
            <a:r>
              <a:rPr lang="tr-TR" sz="1600" spc="-10" dirty="0" err="1" smtClean="0">
                <a:solidFill>
                  <a:prstClr val="black"/>
                </a:solidFill>
                <a:latin typeface="Times New Roman"/>
                <a:cs typeface="Times New Roman"/>
              </a:rPr>
              <a:t>ensutrisinde</a:t>
            </a:r>
            <a:r>
              <a:rPr lang="tr-TR" sz="1600" spc="-10" dirty="0" smtClean="0">
                <a:solidFill>
                  <a:prstClr val="black"/>
                </a:solidFill>
                <a:latin typeface="Times New Roman"/>
                <a:cs typeface="Times New Roman"/>
              </a:rPr>
              <a:t> yeni uygulamaların doğmasına sebep olacaktır.</a:t>
            </a:r>
            <a:endParaRPr sz="1600" dirty="0">
              <a:solidFill>
                <a:prstClr val="black"/>
              </a:solidFill>
              <a:latin typeface="Times New Roman"/>
              <a:cs typeface="Times New Roman"/>
            </a:endParaRPr>
          </a:p>
        </p:txBody>
      </p:sp>
      <p:sp>
        <p:nvSpPr>
          <p:cNvPr id="4" name="Başlık 1"/>
          <p:cNvSpPr>
            <a:spLocks noGrp="1"/>
          </p:cNvSpPr>
          <p:nvPr>
            <p:ph type="title"/>
          </p:nvPr>
        </p:nvSpPr>
        <p:spPr>
          <a:xfrm>
            <a:off x="457200" y="274638"/>
            <a:ext cx="8229600" cy="1143000"/>
          </a:xfrm>
        </p:spPr>
        <p:txBody>
          <a:bodyPr>
            <a:noAutofit/>
          </a:bodyPr>
          <a:lstStyle/>
          <a:p>
            <a:r>
              <a:rPr lang="tr-TR" sz="3200" dirty="0" smtClean="0"/>
              <a:t>ARAŞTIRMA </a:t>
            </a:r>
            <a:r>
              <a:rPr lang="tr-TR" sz="3200" dirty="0"/>
              <a:t>SORUSU VEYA HİPOTEZİ İLE AMACI ve </a:t>
            </a:r>
            <a:r>
              <a:rPr lang="tr-TR" sz="3200" dirty="0" smtClean="0"/>
              <a:t>HEDEFİ,</a:t>
            </a:r>
            <a:br>
              <a:rPr lang="tr-TR" sz="3200" dirty="0" smtClean="0"/>
            </a:br>
            <a:endParaRPr lang="tr-TR" sz="3200" dirty="0"/>
          </a:p>
        </p:txBody>
      </p:sp>
    </p:spTree>
    <p:extLst>
      <p:ext uri="{BB962C8B-B14F-4D97-AF65-F5344CB8AC3E}">
        <p14:creationId xmlns:p14="http://schemas.microsoft.com/office/powerpoint/2010/main" val="1484451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88640"/>
            <a:ext cx="2104422" cy="646331"/>
          </a:xfrm>
          <a:prstGeom prst="rect">
            <a:avLst/>
          </a:prstGeom>
          <a:noFill/>
        </p:spPr>
        <p:txBody>
          <a:bodyPr wrap="none" rtlCol="0">
            <a:spAutoFit/>
          </a:bodyPr>
          <a:lstStyle/>
          <a:p>
            <a:r>
              <a:rPr lang="tr-TR" sz="3600" b="1" dirty="0" smtClean="0"/>
              <a:t>4. Yöntem</a:t>
            </a:r>
            <a:endParaRPr lang="tr-TR" sz="3600" b="1" dirty="0"/>
          </a:p>
        </p:txBody>
      </p:sp>
      <p:sp>
        <p:nvSpPr>
          <p:cNvPr id="4" name="object 6"/>
          <p:cNvSpPr txBox="1"/>
          <p:nvPr/>
        </p:nvSpPr>
        <p:spPr>
          <a:xfrm>
            <a:off x="101576" y="980728"/>
            <a:ext cx="8708149" cy="3021981"/>
          </a:xfrm>
          <a:prstGeom prst="rect">
            <a:avLst/>
          </a:prstGeom>
        </p:spPr>
        <p:txBody>
          <a:bodyPr vert="horz" wrap="square" lIns="0" tIns="13335" rIns="0" bIns="0" rtlCol="0">
            <a:spAutoFit/>
          </a:bodyPr>
          <a:lstStyle/>
          <a:p>
            <a:pPr marL="241300" indent="-228600" algn="just">
              <a:spcBef>
                <a:spcPts val="1475"/>
              </a:spcBef>
              <a:buClr>
                <a:srgbClr val="B80D0E"/>
              </a:buClr>
              <a:buFont typeface="Arial"/>
              <a:buChar char="•"/>
              <a:tabLst>
                <a:tab pos="240665" algn="l"/>
                <a:tab pos="241300" algn="l"/>
              </a:tabLst>
            </a:pPr>
            <a:r>
              <a:rPr lang="tr-TR" sz="1600" b="1" spc="-25" dirty="0" smtClean="0">
                <a:solidFill>
                  <a:prstClr val="black"/>
                </a:solidFill>
                <a:latin typeface="Times New Roman"/>
                <a:cs typeface="Times New Roman"/>
              </a:rPr>
              <a:t>Amaç: </a:t>
            </a:r>
            <a:r>
              <a:rPr lang="tr-TR" sz="1600" spc="-25" dirty="0">
                <a:solidFill>
                  <a:prstClr val="black"/>
                </a:solidFill>
                <a:latin typeface="Times New Roman"/>
                <a:cs typeface="Times New Roman"/>
              </a:rPr>
              <a:t>P</a:t>
            </a:r>
            <a:r>
              <a:rPr lang="tr-TR" sz="1600" spc="-25" dirty="0" smtClean="0">
                <a:solidFill>
                  <a:prstClr val="black"/>
                </a:solidFill>
                <a:latin typeface="Times New Roman"/>
                <a:cs typeface="Times New Roman"/>
              </a:rPr>
              <a:t>rojenin amacı menekşe bitkisinde çiçeklenmeyi sağlayacak en uygun metan oranının belirlenmesidir. Eğer öngörülen amaçlara ulaşılırsa metan gazının çiçekçilik alanında önemli bir kullanımını alanı bulacaktır. Belirtilen amaca ulaşmak için yapılması gereken çalışmalar iş paketleri halinde aşağıda verilmiştir.</a:t>
            </a:r>
            <a:endParaRPr sz="1600"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İş paketi 1/Hedef 1. </a:t>
            </a:r>
            <a:r>
              <a:rPr sz="1600" b="1" dirty="0" smtClean="0">
                <a:solidFill>
                  <a:prstClr val="black"/>
                </a:solidFill>
                <a:latin typeface="Times New Roman"/>
                <a:cs typeface="Times New Roman"/>
              </a:rPr>
              <a:t> </a:t>
            </a:r>
            <a:r>
              <a:rPr lang="tr-TR" sz="1600" b="1" dirty="0" smtClean="0">
                <a:solidFill>
                  <a:prstClr val="black"/>
                </a:solidFill>
                <a:latin typeface="Times New Roman"/>
                <a:cs typeface="Times New Roman"/>
              </a:rPr>
              <a:t>Bitkisel materyal temini; </a:t>
            </a:r>
            <a:r>
              <a:rPr lang="tr-TR" sz="1400" dirty="0" smtClean="0">
                <a:solidFill>
                  <a:prstClr val="black"/>
                </a:solidFill>
                <a:latin typeface="Times New Roman"/>
                <a:cs typeface="Times New Roman"/>
              </a:rPr>
              <a:t>en az 30 bitkiden oluşan 3 farklı menekşe bitki grubunun toplanması, ( nerden, nasıl toplayacaksın, kaç çeşit olacak, farklı renkli çiçekler içermeli)</a:t>
            </a: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İş paketi 2/Hedef 2. metan gazının uygulanması; (</a:t>
            </a:r>
            <a:r>
              <a:rPr sz="1600" dirty="0" smtClean="0">
                <a:solidFill>
                  <a:prstClr val="black"/>
                </a:solidFill>
                <a:latin typeface="Times New Roman"/>
                <a:cs typeface="Times New Roman"/>
              </a:rPr>
              <a:t>3</a:t>
            </a:r>
            <a:r>
              <a:rPr lang="tr-TR" sz="1600" dirty="0" smtClean="0">
                <a:solidFill>
                  <a:prstClr val="black"/>
                </a:solidFill>
                <a:latin typeface="Times New Roman"/>
                <a:cs typeface="Times New Roman"/>
              </a:rPr>
              <a:t>x30) 90</a:t>
            </a:r>
            <a:r>
              <a:rPr sz="1600" spc="-5" dirty="0" smtClean="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spc="-5" dirty="0" err="1" smtClean="0">
                <a:solidFill>
                  <a:prstClr val="black"/>
                </a:solidFill>
                <a:latin typeface="Times New Roman"/>
                <a:cs typeface="Times New Roman"/>
              </a:rPr>
              <a:t>bitkisi</a:t>
            </a:r>
            <a:r>
              <a:rPr lang="tr-TR" sz="1600" spc="-5" dirty="0" smtClean="0">
                <a:solidFill>
                  <a:prstClr val="black"/>
                </a:solidFill>
                <a:latin typeface="Times New Roman"/>
                <a:cs typeface="Times New Roman"/>
              </a:rPr>
              <a:t>ne</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sabit güneş </a:t>
            </a:r>
            <a:r>
              <a:rPr sz="1600" spc="-10" dirty="0">
                <a:solidFill>
                  <a:prstClr val="black"/>
                </a:solidFill>
                <a:latin typeface="Times New Roman"/>
                <a:cs typeface="Times New Roman"/>
              </a:rPr>
              <a:t>ışığı </a:t>
            </a:r>
            <a:r>
              <a:rPr sz="1600" dirty="0">
                <a:solidFill>
                  <a:prstClr val="black"/>
                </a:solidFill>
                <a:latin typeface="Times New Roman"/>
                <a:cs typeface="Times New Roman"/>
              </a:rPr>
              <a:t>ve </a:t>
            </a:r>
            <a:r>
              <a:rPr sz="1600" spc="-5" dirty="0">
                <a:solidFill>
                  <a:prstClr val="black"/>
                </a:solidFill>
                <a:latin typeface="Times New Roman"/>
                <a:cs typeface="Times New Roman"/>
              </a:rPr>
              <a:t>sulama </a:t>
            </a:r>
            <a:r>
              <a:rPr sz="1600" spc="-5" dirty="0" err="1">
                <a:solidFill>
                  <a:prstClr val="black"/>
                </a:solidFill>
                <a:latin typeface="Times New Roman"/>
                <a:cs typeface="Times New Roman"/>
              </a:rPr>
              <a:t>miktarı</a:t>
            </a:r>
            <a:r>
              <a:rPr sz="1600" spc="-5" dirty="0">
                <a:solidFill>
                  <a:prstClr val="black"/>
                </a:solidFill>
                <a:latin typeface="Times New Roman"/>
                <a:cs typeface="Times New Roman"/>
              </a:rPr>
              <a:t> </a:t>
            </a:r>
            <a:r>
              <a:rPr lang="tr-TR" sz="1600" spc="-10" dirty="0" smtClean="0">
                <a:solidFill>
                  <a:prstClr val="black"/>
                </a:solidFill>
                <a:latin typeface="Times New Roman"/>
                <a:cs typeface="Times New Roman"/>
              </a:rPr>
              <a:t>altında 30 gün boyunca</a:t>
            </a:r>
            <a:r>
              <a:rPr sz="1600" spc="-10" dirty="0" smtClean="0">
                <a:solidFill>
                  <a:prstClr val="black"/>
                </a:solidFill>
                <a:latin typeface="Times New Roman"/>
                <a:cs typeface="Times New Roman"/>
              </a:rPr>
              <a:t> </a:t>
            </a:r>
            <a:r>
              <a:rPr lang="tr-TR" sz="1600" spc="-10" dirty="0" smtClean="0">
                <a:solidFill>
                  <a:prstClr val="black"/>
                </a:solidFill>
                <a:latin typeface="Times New Roman"/>
                <a:cs typeface="Times New Roman"/>
              </a:rPr>
              <a:t>değişik oranlarda metan gazına maruz bırakılması </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İş Paketi 3/Hedef 3. Analizlerin yapılması ve istatistik; </a:t>
            </a:r>
            <a:r>
              <a:rPr lang="tr-TR" sz="1600" spc="-10" dirty="0" smtClean="0">
                <a:solidFill>
                  <a:prstClr val="black"/>
                </a:solidFill>
                <a:latin typeface="Times New Roman"/>
                <a:cs typeface="Times New Roman"/>
              </a:rPr>
              <a:t>uygulama sonucunda çiçek açmış ve açmamış bitkilerin sayılarak oransal verilerinin analiz edilmesi (istatistik!!!)</a:t>
            </a:r>
          </a:p>
        </p:txBody>
      </p:sp>
    </p:spTree>
    <p:extLst>
      <p:ext uri="{BB962C8B-B14F-4D97-AF65-F5344CB8AC3E}">
        <p14:creationId xmlns:p14="http://schemas.microsoft.com/office/powerpoint/2010/main" val="26661515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88640"/>
            <a:ext cx="2104422" cy="646331"/>
          </a:xfrm>
          <a:prstGeom prst="rect">
            <a:avLst/>
          </a:prstGeom>
          <a:noFill/>
        </p:spPr>
        <p:txBody>
          <a:bodyPr wrap="none" rtlCol="0">
            <a:spAutoFit/>
          </a:bodyPr>
          <a:lstStyle/>
          <a:p>
            <a:r>
              <a:rPr lang="tr-TR" sz="3600" b="1" dirty="0" smtClean="0"/>
              <a:t>4. Yöntem</a:t>
            </a:r>
            <a:endParaRPr lang="tr-TR" sz="3600" b="1" dirty="0"/>
          </a:p>
        </p:txBody>
      </p:sp>
      <p:sp>
        <p:nvSpPr>
          <p:cNvPr id="4" name="object 6"/>
          <p:cNvSpPr txBox="1"/>
          <p:nvPr/>
        </p:nvSpPr>
        <p:spPr>
          <a:xfrm>
            <a:off x="101576" y="980728"/>
            <a:ext cx="8708149" cy="5514971"/>
          </a:xfrm>
          <a:prstGeom prst="rect">
            <a:avLst/>
          </a:prstGeom>
        </p:spPr>
        <p:txBody>
          <a:bodyPr vert="horz" wrap="square" lIns="0" tIns="13335" rIns="0" bIns="0" rtlCol="0">
            <a:spAutoFit/>
          </a:bodyPr>
          <a:lstStyle/>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a:solidFill>
                  <a:prstClr val="black"/>
                </a:solidFill>
                <a:latin typeface="Times New Roman"/>
                <a:cs typeface="Times New Roman"/>
              </a:rPr>
              <a:t>Her bir iş paketinde olası </a:t>
            </a:r>
            <a:r>
              <a:rPr lang="tr-TR" sz="2000" b="1" spc="-25" dirty="0">
                <a:solidFill>
                  <a:prstClr val="black"/>
                </a:solidFill>
                <a:latin typeface="Times New Roman"/>
                <a:cs typeface="Times New Roman"/>
              </a:rPr>
              <a:t>riskler</a:t>
            </a:r>
            <a:r>
              <a:rPr lang="tr-TR" sz="2000" spc="-25" dirty="0">
                <a:solidFill>
                  <a:prstClr val="black"/>
                </a:solidFill>
                <a:latin typeface="Times New Roman"/>
                <a:cs typeface="Times New Roman"/>
              </a:rPr>
              <a:t> irdelenmeli ve bu riskleri önlemek üzere </a:t>
            </a:r>
            <a:r>
              <a:rPr lang="tr-TR" sz="2000" b="1" spc="-25" dirty="0">
                <a:solidFill>
                  <a:prstClr val="black"/>
                </a:solidFill>
                <a:latin typeface="Times New Roman"/>
                <a:cs typeface="Times New Roman"/>
              </a:rPr>
              <a:t>B planları </a:t>
            </a:r>
            <a:r>
              <a:rPr lang="tr-TR" sz="2000" b="1" spc="-25" dirty="0" smtClean="0">
                <a:solidFill>
                  <a:prstClr val="black"/>
                </a:solidFill>
                <a:latin typeface="Times New Roman"/>
                <a:cs typeface="Times New Roman"/>
              </a:rPr>
              <a:t>yazılmalı</a:t>
            </a:r>
          </a:p>
          <a:p>
            <a:pPr marL="12700" algn="just">
              <a:spcBef>
                <a:spcPts val="1475"/>
              </a:spcBef>
              <a:buClr>
                <a:srgbClr val="B80D0E"/>
              </a:buClr>
              <a:tabLst>
                <a:tab pos="240665" algn="l"/>
                <a:tab pos="241300" algn="l"/>
              </a:tabLst>
            </a:pPr>
            <a:r>
              <a:rPr lang="tr-TR" sz="1600" b="1" spc="-25" dirty="0" smtClean="0">
                <a:solidFill>
                  <a:prstClr val="black"/>
                </a:solidFill>
                <a:latin typeface="Times New Roman"/>
                <a:cs typeface="Times New Roman"/>
              </a:rPr>
              <a:t>ÖRNEK;</a:t>
            </a:r>
            <a:endParaRPr lang="tr-TR" sz="1600" b="1" spc="-25"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İş paketi 1/Hedef 1. </a:t>
            </a:r>
            <a:r>
              <a:rPr sz="1600" b="1" dirty="0" smtClean="0">
                <a:solidFill>
                  <a:prstClr val="black"/>
                </a:solidFill>
                <a:latin typeface="Times New Roman"/>
                <a:cs typeface="Times New Roman"/>
              </a:rPr>
              <a:t> </a:t>
            </a:r>
            <a:r>
              <a:rPr lang="tr-TR" sz="1600" b="1" dirty="0" smtClean="0">
                <a:solidFill>
                  <a:prstClr val="black"/>
                </a:solidFill>
                <a:latin typeface="Times New Roman"/>
                <a:cs typeface="Times New Roman"/>
              </a:rPr>
              <a:t>Bitkisel materyal temini; </a:t>
            </a:r>
            <a:r>
              <a:rPr lang="tr-TR" sz="1400" dirty="0" smtClean="0">
                <a:solidFill>
                  <a:prstClr val="black"/>
                </a:solidFill>
                <a:latin typeface="Times New Roman"/>
                <a:cs typeface="Times New Roman"/>
              </a:rPr>
              <a:t>en az 30 bitkiden oluşan 3 farklı menekşe bitki grubunun toplanması, ( nerden, nasıl toplayacaksın, kaç çeşit olacak, farklı renkli çiçekler içermeli).</a:t>
            </a:r>
          </a:p>
          <a:p>
            <a:pPr marL="241300" indent="-228600" algn="just">
              <a:spcBef>
                <a:spcPts val="1475"/>
              </a:spcBef>
              <a:buClr>
                <a:srgbClr val="B80D0E"/>
              </a:buClr>
              <a:buFont typeface="Arial"/>
              <a:buChar char="•"/>
              <a:tabLst>
                <a:tab pos="240665" algn="l"/>
                <a:tab pos="241300" algn="l"/>
              </a:tabLst>
            </a:pPr>
            <a:r>
              <a:rPr lang="tr-TR" sz="1400" dirty="0" smtClean="0">
                <a:solidFill>
                  <a:prstClr val="black"/>
                </a:solidFill>
                <a:latin typeface="Times New Roman"/>
                <a:cs typeface="Times New Roman"/>
              </a:rPr>
              <a:t>Deneysel süreçlerde kullanılacak bitkiler arazi çalışmaları sonucunda elde edilecektir. Bitkilerin arazideki varlığı daha önce yapılan çalışmalarda tespit edilmiştir. Ancak bitkisel materyali toplama sırasında herhangi bir sıkıntı yaşanması durumunda </a:t>
            </a:r>
            <a:r>
              <a:rPr lang="tr-TR" sz="1400" b="1" u="sng" dirty="0" smtClean="0">
                <a:solidFill>
                  <a:prstClr val="black"/>
                </a:solidFill>
                <a:latin typeface="Times New Roman"/>
                <a:cs typeface="Times New Roman"/>
              </a:rPr>
              <a:t>(</a:t>
            </a:r>
            <a:r>
              <a:rPr lang="tr-TR" sz="1400" b="1" u="sng" dirty="0">
                <a:solidFill>
                  <a:prstClr val="black"/>
                </a:solidFill>
                <a:latin typeface="Times New Roman"/>
                <a:cs typeface="Times New Roman"/>
              </a:rPr>
              <a:t>RİSK) </a:t>
            </a:r>
            <a:r>
              <a:rPr lang="tr-TR" sz="1400" dirty="0" smtClean="0">
                <a:solidFill>
                  <a:prstClr val="black"/>
                </a:solidFill>
                <a:latin typeface="Times New Roman"/>
                <a:cs typeface="Times New Roman"/>
              </a:rPr>
              <a:t>, bitkisel materyal tarımsal araştırma enstitülerinden/özel firmalardan temin edilebilecektir </a:t>
            </a:r>
            <a:r>
              <a:rPr lang="tr-TR" sz="1400" b="1" u="sng" dirty="0" smtClean="0">
                <a:solidFill>
                  <a:prstClr val="black"/>
                </a:solidFill>
                <a:latin typeface="Times New Roman"/>
                <a:cs typeface="Times New Roman"/>
              </a:rPr>
              <a:t>(B planı) </a:t>
            </a:r>
            <a:r>
              <a:rPr lang="tr-TR" sz="1400" dirty="0" smtClean="0">
                <a:solidFill>
                  <a:prstClr val="black"/>
                </a:solidFill>
                <a:latin typeface="Times New Roman"/>
                <a:cs typeface="Times New Roman"/>
              </a:rPr>
              <a:t>.</a:t>
            </a: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İş paketi 2/Hedef 2. metan gazının uygulanması; (</a:t>
            </a:r>
            <a:r>
              <a:rPr sz="1600" dirty="0" smtClean="0">
                <a:solidFill>
                  <a:prstClr val="black"/>
                </a:solidFill>
                <a:latin typeface="Times New Roman"/>
                <a:cs typeface="Times New Roman"/>
              </a:rPr>
              <a:t>3</a:t>
            </a:r>
            <a:r>
              <a:rPr lang="tr-TR" sz="1600" dirty="0" smtClean="0">
                <a:solidFill>
                  <a:prstClr val="black"/>
                </a:solidFill>
                <a:latin typeface="Times New Roman"/>
                <a:cs typeface="Times New Roman"/>
              </a:rPr>
              <a:t>x30) 90</a:t>
            </a:r>
            <a:r>
              <a:rPr sz="1600" spc="-5" dirty="0" smtClean="0">
                <a:solidFill>
                  <a:prstClr val="black"/>
                </a:solidFill>
                <a:latin typeface="Times New Roman"/>
                <a:cs typeface="Times New Roman"/>
              </a:rPr>
              <a:t> </a:t>
            </a:r>
            <a:r>
              <a:rPr lang="tr-TR" sz="1600" dirty="0" smtClean="0">
                <a:solidFill>
                  <a:prstClr val="black"/>
                </a:solidFill>
                <a:latin typeface="Times New Roman"/>
                <a:cs typeface="Times New Roman"/>
              </a:rPr>
              <a:t>menekşe</a:t>
            </a:r>
            <a:r>
              <a:rPr sz="1600" dirty="0" smtClean="0">
                <a:solidFill>
                  <a:prstClr val="black"/>
                </a:solidFill>
                <a:latin typeface="Times New Roman"/>
                <a:cs typeface="Times New Roman"/>
              </a:rPr>
              <a:t> </a:t>
            </a:r>
            <a:r>
              <a:rPr sz="1600" spc="-5" dirty="0" err="1" smtClean="0">
                <a:solidFill>
                  <a:prstClr val="black"/>
                </a:solidFill>
                <a:latin typeface="Times New Roman"/>
                <a:cs typeface="Times New Roman"/>
              </a:rPr>
              <a:t>bitkisi</a:t>
            </a:r>
            <a:r>
              <a:rPr lang="tr-TR" sz="1600" spc="-5" dirty="0" smtClean="0">
                <a:solidFill>
                  <a:prstClr val="black"/>
                </a:solidFill>
                <a:latin typeface="Times New Roman"/>
                <a:cs typeface="Times New Roman"/>
              </a:rPr>
              <a:t>ne</a:t>
            </a:r>
            <a:r>
              <a:rPr sz="1600" spc="-5" dirty="0" smtClean="0">
                <a:solidFill>
                  <a:prstClr val="black"/>
                </a:solidFill>
                <a:latin typeface="Times New Roman"/>
                <a:cs typeface="Times New Roman"/>
              </a:rPr>
              <a:t> </a:t>
            </a:r>
            <a:r>
              <a:rPr sz="1600" spc="-5" dirty="0">
                <a:solidFill>
                  <a:prstClr val="black"/>
                </a:solidFill>
                <a:latin typeface="Times New Roman"/>
                <a:cs typeface="Times New Roman"/>
              </a:rPr>
              <a:t>sabit güneş </a:t>
            </a:r>
            <a:r>
              <a:rPr sz="1600" spc="-10" dirty="0">
                <a:solidFill>
                  <a:prstClr val="black"/>
                </a:solidFill>
                <a:latin typeface="Times New Roman"/>
                <a:cs typeface="Times New Roman"/>
              </a:rPr>
              <a:t>ışığı </a:t>
            </a:r>
            <a:r>
              <a:rPr sz="1600" dirty="0">
                <a:solidFill>
                  <a:prstClr val="black"/>
                </a:solidFill>
                <a:latin typeface="Times New Roman"/>
                <a:cs typeface="Times New Roman"/>
              </a:rPr>
              <a:t>ve </a:t>
            </a:r>
            <a:r>
              <a:rPr sz="1600" spc="-5" dirty="0">
                <a:solidFill>
                  <a:prstClr val="black"/>
                </a:solidFill>
                <a:latin typeface="Times New Roman"/>
                <a:cs typeface="Times New Roman"/>
              </a:rPr>
              <a:t>sulama </a:t>
            </a:r>
            <a:r>
              <a:rPr sz="1600" spc="-5" dirty="0" err="1">
                <a:solidFill>
                  <a:prstClr val="black"/>
                </a:solidFill>
                <a:latin typeface="Times New Roman"/>
                <a:cs typeface="Times New Roman"/>
              </a:rPr>
              <a:t>miktarı</a:t>
            </a:r>
            <a:r>
              <a:rPr sz="1600" spc="-5" dirty="0">
                <a:solidFill>
                  <a:prstClr val="black"/>
                </a:solidFill>
                <a:latin typeface="Times New Roman"/>
                <a:cs typeface="Times New Roman"/>
              </a:rPr>
              <a:t> </a:t>
            </a:r>
            <a:r>
              <a:rPr lang="tr-TR" sz="1600" spc="-10" dirty="0" smtClean="0">
                <a:solidFill>
                  <a:prstClr val="black"/>
                </a:solidFill>
                <a:latin typeface="Times New Roman"/>
                <a:cs typeface="Times New Roman"/>
              </a:rPr>
              <a:t>altında 30 gün boyunca</a:t>
            </a:r>
            <a:r>
              <a:rPr sz="1600" spc="-10" dirty="0" smtClean="0">
                <a:solidFill>
                  <a:prstClr val="black"/>
                </a:solidFill>
                <a:latin typeface="Times New Roman"/>
                <a:cs typeface="Times New Roman"/>
              </a:rPr>
              <a:t> </a:t>
            </a:r>
            <a:r>
              <a:rPr lang="tr-TR" sz="1600" spc="-10" dirty="0" smtClean="0">
                <a:solidFill>
                  <a:prstClr val="black"/>
                </a:solidFill>
                <a:latin typeface="Times New Roman"/>
                <a:cs typeface="Times New Roman"/>
              </a:rPr>
              <a:t>değişik oranlarda metan gazına maruz bırakılması </a:t>
            </a:r>
          </a:p>
          <a:p>
            <a:pPr marL="241300" indent="-228600" algn="just">
              <a:spcBef>
                <a:spcPts val="1475"/>
              </a:spcBef>
              <a:buClr>
                <a:srgbClr val="B80D0E"/>
              </a:buClr>
              <a:buFont typeface="Arial"/>
              <a:buChar char="•"/>
              <a:tabLst>
                <a:tab pos="240665" algn="l"/>
                <a:tab pos="241300" algn="l"/>
              </a:tabLst>
            </a:pPr>
            <a:r>
              <a:rPr lang="tr-TR" sz="1400" spc="-10" dirty="0" smtClean="0">
                <a:solidFill>
                  <a:prstClr val="black"/>
                </a:solidFill>
                <a:latin typeface="Times New Roman"/>
                <a:cs typeface="Times New Roman"/>
              </a:rPr>
              <a:t>Deney sırasında uygulanan metan dozu bitkiler üzerinde öldürücü etki yapabilir </a:t>
            </a:r>
            <a:r>
              <a:rPr lang="tr-TR" sz="1400" b="1" spc="-10" dirty="0" smtClean="0">
                <a:solidFill>
                  <a:prstClr val="black"/>
                </a:solidFill>
                <a:latin typeface="Times New Roman"/>
                <a:cs typeface="Times New Roman"/>
              </a:rPr>
              <a:t>(RİSK). </a:t>
            </a:r>
            <a:r>
              <a:rPr lang="tr-TR" sz="1400" spc="-10" dirty="0" smtClean="0">
                <a:solidFill>
                  <a:prstClr val="black"/>
                </a:solidFill>
                <a:latin typeface="Times New Roman"/>
                <a:cs typeface="Times New Roman"/>
              </a:rPr>
              <a:t>Bu durumda metan dozu düşürülecek ve doz sayısı artırılacaktır </a:t>
            </a:r>
            <a:r>
              <a:rPr lang="tr-TR" sz="1400" b="1" spc="-10" dirty="0" smtClean="0">
                <a:solidFill>
                  <a:prstClr val="black"/>
                </a:solidFill>
                <a:latin typeface="Times New Roman"/>
                <a:cs typeface="Times New Roman"/>
              </a:rPr>
              <a:t>(B planı). </a:t>
            </a:r>
          </a:p>
          <a:p>
            <a:pPr marL="241300" indent="-228600" algn="just">
              <a:spcBef>
                <a:spcPts val="1475"/>
              </a:spcBef>
              <a:buClr>
                <a:srgbClr val="B80D0E"/>
              </a:buClr>
              <a:buFont typeface="Arial"/>
              <a:buChar char="•"/>
              <a:tabLst>
                <a:tab pos="240665" algn="l"/>
                <a:tab pos="241300" algn="l"/>
              </a:tabLst>
            </a:pPr>
            <a:r>
              <a:rPr lang="tr-TR" sz="1600" b="1" spc="-10" dirty="0" smtClean="0">
                <a:solidFill>
                  <a:prstClr val="black"/>
                </a:solidFill>
                <a:latin typeface="Times New Roman"/>
                <a:cs typeface="Times New Roman"/>
              </a:rPr>
              <a:t>İş Paketi 3/Hedef 3. Analizlerin yapılması ve istatistik; </a:t>
            </a:r>
            <a:r>
              <a:rPr lang="tr-TR" sz="1600" spc="-10" dirty="0" smtClean="0">
                <a:solidFill>
                  <a:prstClr val="black"/>
                </a:solidFill>
                <a:latin typeface="Times New Roman"/>
                <a:cs typeface="Times New Roman"/>
              </a:rPr>
              <a:t>uygulama sonucunda çiçek açmış ve açmamış bitkilerin sayılarak oransal verilerinin analiz edilmesi (istatistik!!!)</a:t>
            </a:r>
          </a:p>
          <a:p>
            <a:pPr marL="241300" indent="-228600" algn="just">
              <a:spcBef>
                <a:spcPts val="1475"/>
              </a:spcBef>
              <a:buClr>
                <a:srgbClr val="B80D0E"/>
              </a:buClr>
              <a:buFont typeface="Arial"/>
              <a:buChar char="•"/>
              <a:tabLst>
                <a:tab pos="240665" algn="l"/>
                <a:tab pos="241300" algn="l"/>
              </a:tabLst>
            </a:pPr>
            <a:r>
              <a:rPr lang="tr-TR" sz="1400" spc="-10" dirty="0" smtClean="0">
                <a:solidFill>
                  <a:prstClr val="black"/>
                </a:solidFill>
                <a:latin typeface="Times New Roman"/>
                <a:cs typeface="Times New Roman"/>
              </a:rPr>
              <a:t>İstatiksel verilen değerlendirilmesi R istatistik programı kullanılarak yapılacaktır. Ancak bu programdaki olası risklere yönelik </a:t>
            </a:r>
            <a:r>
              <a:rPr lang="tr-TR" sz="1400" b="1" spc="-10" dirty="0" smtClean="0">
                <a:solidFill>
                  <a:prstClr val="black"/>
                </a:solidFill>
                <a:latin typeface="Times New Roman"/>
                <a:cs typeface="Times New Roman"/>
              </a:rPr>
              <a:t>(RİSK) </a:t>
            </a:r>
            <a:r>
              <a:rPr lang="tr-TR" sz="1400" spc="-10" dirty="0" smtClean="0">
                <a:solidFill>
                  <a:prstClr val="black"/>
                </a:solidFill>
                <a:latin typeface="Times New Roman"/>
                <a:cs typeface="Times New Roman"/>
              </a:rPr>
              <a:t>SPSS programı devreye sokularak sonuçlar analiz edilecektir </a:t>
            </a:r>
            <a:r>
              <a:rPr lang="tr-TR" sz="1400" b="1" spc="-10" dirty="0" smtClean="0">
                <a:solidFill>
                  <a:prstClr val="black"/>
                </a:solidFill>
                <a:latin typeface="Times New Roman"/>
                <a:cs typeface="Times New Roman"/>
              </a:rPr>
              <a:t>(B Planı).</a:t>
            </a:r>
          </a:p>
        </p:txBody>
      </p:sp>
    </p:spTree>
    <p:extLst>
      <p:ext uri="{BB962C8B-B14F-4D97-AF65-F5344CB8AC3E}">
        <p14:creationId xmlns:p14="http://schemas.microsoft.com/office/powerpoint/2010/main" val="18625318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88640"/>
            <a:ext cx="2104422" cy="646331"/>
          </a:xfrm>
          <a:prstGeom prst="rect">
            <a:avLst/>
          </a:prstGeom>
          <a:noFill/>
        </p:spPr>
        <p:txBody>
          <a:bodyPr wrap="none" rtlCol="0">
            <a:spAutoFit/>
          </a:bodyPr>
          <a:lstStyle/>
          <a:p>
            <a:r>
              <a:rPr lang="tr-TR" sz="3600" b="1" dirty="0" smtClean="0"/>
              <a:t>4. Yöntem</a:t>
            </a:r>
            <a:endParaRPr lang="tr-TR" sz="3600" b="1" dirty="0"/>
          </a:p>
        </p:txBody>
      </p:sp>
      <p:sp>
        <p:nvSpPr>
          <p:cNvPr id="4" name="object 6"/>
          <p:cNvSpPr txBox="1"/>
          <p:nvPr/>
        </p:nvSpPr>
        <p:spPr>
          <a:xfrm>
            <a:off x="101576" y="980728"/>
            <a:ext cx="8708149" cy="3368230"/>
          </a:xfrm>
          <a:prstGeom prst="rect">
            <a:avLst/>
          </a:prstGeom>
        </p:spPr>
        <p:txBody>
          <a:bodyPr vert="horz" wrap="square" lIns="0" tIns="13335" rIns="0" bIns="0" rtlCol="0">
            <a:spAutoFit/>
          </a:bodyPr>
          <a:lstStyle/>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a:solidFill>
                  <a:prstClr val="black"/>
                </a:solidFill>
                <a:latin typeface="Times New Roman"/>
                <a:cs typeface="Times New Roman"/>
              </a:rPr>
              <a:t>Her bir iş </a:t>
            </a:r>
            <a:r>
              <a:rPr lang="tr-TR" sz="2000" b="1" spc="-25" dirty="0" smtClean="0">
                <a:solidFill>
                  <a:prstClr val="black"/>
                </a:solidFill>
                <a:latin typeface="Times New Roman"/>
                <a:cs typeface="Times New Roman"/>
              </a:rPr>
              <a:t>paketinin kim tarafından yapılacağı </a:t>
            </a:r>
            <a:r>
              <a:rPr lang="tr-TR" sz="2000" spc="-25" dirty="0" smtClean="0">
                <a:solidFill>
                  <a:prstClr val="black"/>
                </a:solidFill>
                <a:latin typeface="Times New Roman"/>
                <a:cs typeface="Times New Roman"/>
              </a:rPr>
              <a:t>yazılmalıdır. Projede yer alan ve iş paketlerini yürütecek araştırmacı ve danışmanların isimleri verilmeli, bir cümle ile uzmanlık alanları ve konu ile olan ilgileri vurgulanmalıdır. </a:t>
            </a:r>
          </a:p>
          <a:p>
            <a:pPr marL="355600" indent="-342900" algn="just">
              <a:spcBef>
                <a:spcPts val="1475"/>
              </a:spcBef>
              <a:buClr>
                <a:srgbClr val="B80D0E"/>
              </a:buClr>
              <a:buFont typeface="Wingdings" panose="05000000000000000000" pitchFamily="2" charset="2"/>
              <a:buChar char="Ø"/>
              <a:tabLst>
                <a:tab pos="240665" algn="l"/>
                <a:tab pos="241300" algn="l"/>
              </a:tabLst>
            </a:pPr>
            <a:r>
              <a:rPr lang="tr-TR" sz="2000" spc="-25" dirty="0" err="1" smtClean="0">
                <a:solidFill>
                  <a:prstClr val="black"/>
                </a:solidFill>
                <a:latin typeface="Times New Roman"/>
                <a:cs typeface="Times New Roman"/>
              </a:rPr>
              <a:t>Bursiyerlerin</a:t>
            </a:r>
            <a:r>
              <a:rPr lang="tr-TR" sz="2000" spc="-25" dirty="0" smtClean="0">
                <a:solidFill>
                  <a:prstClr val="black"/>
                </a:solidFill>
                <a:latin typeface="Times New Roman"/>
                <a:cs typeface="Times New Roman"/>
              </a:rPr>
              <a:t> isimlerinin yazılmasına gerek yoktur. </a:t>
            </a:r>
            <a:r>
              <a:rPr lang="tr-TR" sz="2000" spc="-25" dirty="0" err="1" smtClean="0">
                <a:solidFill>
                  <a:prstClr val="black"/>
                </a:solidFill>
                <a:latin typeface="Times New Roman"/>
                <a:cs typeface="Times New Roman"/>
              </a:rPr>
              <a:t>Bursiyer</a:t>
            </a:r>
            <a:r>
              <a:rPr lang="tr-TR" sz="2000" spc="-25" dirty="0" smtClean="0">
                <a:solidFill>
                  <a:prstClr val="black"/>
                </a:solidFill>
                <a:latin typeface="Times New Roman"/>
                <a:cs typeface="Times New Roman"/>
              </a:rPr>
              <a:t> yazılması yeterlidir.</a:t>
            </a:r>
          </a:p>
          <a:p>
            <a:pPr marL="12700" algn="just">
              <a:spcBef>
                <a:spcPts val="1475"/>
              </a:spcBef>
              <a:buClr>
                <a:srgbClr val="B80D0E"/>
              </a:buClr>
              <a:tabLst>
                <a:tab pos="240665" algn="l"/>
                <a:tab pos="241300" algn="l"/>
              </a:tabLst>
            </a:pPr>
            <a:r>
              <a:rPr lang="tr-TR" sz="1600" b="1" spc="-25" dirty="0" smtClean="0">
                <a:solidFill>
                  <a:prstClr val="black"/>
                </a:solidFill>
                <a:latin typeface="Times New Roman"/>
                <a:cs typeface="Times New Roman"/>
              </a:rPr>
              <a:t>ÖRNEK;</a:t>
            </a:r>
            <a:endParaRPr lang="tr-TR" sz="1600" b="1" spc="-25" dirty="0">
              <a:solidFill>
                <a:prstClr val="black"/>
              </a:solidFill>
              <a:latin typeface="Times New Roman"/>
              <a:cs typeface="Times New Roman"/>
            </a:endParaRPr>
          </a:p>
          <a:p>
            <a:pPr marL="241300" indent="-228600" algn="just">
              <a:spcBef>
                <a:spcPts val="1475"/>
              </a:spcBef>
              <a:buClr>
                <a:srgbClr val="B80D0E"/>
              </a:buClr>
              <a:buFont typeface="Arial"/>
              <a:buChar char="•"/>
              <a:tabLst>
                <a:tab pos="240665" algn="l"/>
                <a:tab pos="241300" algn="l"/>
              </a:tabLst>
            </a:pPr>
            <a:r>
              <a:rPr lang="tr-TR" sz="1600" b="1" dirty="0" smtClean="0">
                <a:solidFill>
                  <a:prstClr val="black"/>
                </a:solidFill>
                <a:latin typeface="Times New Roman"/>
                <a:cs typeface="Times New Roman"/>
              </a:rPr>
              <a:t>İş paketi 1/Hedef 1. </a:t>
            </a:r>
            <a:r>
              <a:rPr sz="1600" b="1" dirty="0" smtClean="0">
                <a:solidFill>
                  <a:prstClr val="black"/>
                </a:solidFill>
                <a:latin typeface="Times New Roman"/>
                <a:cs typeface="Times New Roman"/>
              </a:rPr>
              <a:t> </a:t>
            </a:r>
            <a:r>
              <a:rPr lang="tr-TR" sz="1600" b="1" dirty="0" smtClean="0">
                <a:solidFill>
                  <a:prstClr val="black"/>
                </a:solidFill>
                <a:latin typeface="Times New Roman"/>
                <a:cs typeface="Times New Roman"/>
              </a:rPr>
              <a:t>Bitkisel materyal temini; </a:t>
            </a:r>
            <a:r>
              <a:rPr lang="tr-TR" sz="1400" dirty="0" smtClean="0">
                <a:solidFill>
                  <a:prstClr val="black"/>
                </a:solidFill>
                <a:latin typeface="Times New Roman"/>
                <a:cs typeface="Times New Roman"/>
              </a:rPr>
              <a:t>en az 30 bitkiden oluşan 3 farklı menekşe bitki grubunun toplanması, ( nerden, nasıl toplayacaksın, kaç çeşit olacak, farklı renkli çiçekler içermeli).</a:t>
            </a:r>
          </a:p>
          <a:p>
            <a:pPr marL="241300" indent="-228600" algn="just">
              <a:spcBef>
                <a:spcPts val="1475"/>
              </a:spcBef>
              <a:buClr>
                <a:srgbClr val="B80D0E"/>
              </a:buClr>
              <a:buFont typeface="Arial"/>
              <a:buChar char="•"/>
              <a:tabLst>
                <a:tab pos="240665" algn="l"/>
                <a:tab pos="241300" algn="l"/>
              </a:tabLst>
            </a:pPr>
            <a:r>
              <a:rPr lang="tr-TR" sz="1400" dirty="0" smtClean="0">
                <a:solidFill>
                  <a:prstClr val="black"/>
                </a:solidFill>
                <a:latin typeface="Times New Roman"/>
                <a:cs typeface="Times New Roman"/>
              </a:rPr>
              <a:t>Belirtilen iş paketi, proje yürütücüsü ile botanik konusunda uzman araştırmacı XXX tarafından gerçekleştirilecektir. Araştırmacı daha önce benzer bitkilerle proje yürütmüş olup, </a:t>
            </a:r>
            <a:r>
              <a:rPr lang="tr-TR" sz="1400" b="1" dirty="0" smtClean="0">
                <a:solidFill>
                  <a:prstClr val="black"/>
                </a:solidFill>
                <a:latin typeface="Times New Roman"/>
                <a:cs typeface="Times New Roman"/>
              </a:rPr>
              <a:t>arazide bitki toplama ve tanımlama konusunda uzmandır</a:t>
            </a:r>
            <a:r>
              <a:rPr lang="tr-TR" sz="1400" dirty="0" smtClean="0">
                <a:solidFill>
                  <a:prstClr val="black"/>
                </a:solidFill>
                <a:latin typeface="Times New Roman"/>
                <a:cs typeface="Times New Roman"/>
              </a:rPr>
              <a:t>.</a:t>
            </a:r>
          </a:p>
        </p:txBody>
      </p:sp>
    </p:spTree>
    <p:extLst>
      <p:ext uri="{BB962C8B-B14F-4D97-AF65-F5344CB8AC3E}">
        <p14:creationId xmlns:p14="http://schemas.microsoft.com/office/powerpoint/2010/main" val="7350730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0" y="188640"/>
            <a:ext cx="9001000" cy="6247864"/>
          </a:xfrm>
          <a:prstGeom prst="rect">
            <a:avLst/>
          </a:prstGeom>
          <a:noFill/>
        </p:spPr>
        <p:txBody>
          <a:bodyPr wrap="square" rtlCol="0">
            <a:spAutoFit/>
          </a:bodyPr>
          <a:lstStyle/>
          <a:p>
            <a:pPr algn="ctr"/>
            <a:r>
              <a:rPr lang="tr-TR" sz="4000" dirty="0" smtClean="0"/>
              <a:t>Lütfen 10 Dakika içerisinde </a:t>
            </a:r>
          </a:p>
          <a:p>
            <a:pPr algn="ctr"/>
            <a:r>
              <a:rPr lang="tr-TR" sz="4000" dirty="0" smtClean="0"/>
              <a:t>Projenizin yöntem kısmı için hedefler doğrultusunda iş paketleri oluşturarak sadece başlıklarını yazınız, </a:t>
            </a:r>
          </a:p>
          <a:p>
            <a:pPr algn="ctr"/>
            <a:endParaRPr lang="tr-TR" sz="4000" dirty="0"/>
          </a:p>
          <a:p>
            <a:pPr algn="ctr"/>
            <a:r>
              <a:rPr lang="tr-TR" sz="4000" dirty="0" smtClean="0"/>
              <a:t>her iş paketi için birer </a:t>
            </a:r>
          </a:p>
          <a:p>
            <a:pPr algn="ctr"/>
            <a:r>
              <a:rPr lang="tr-TR" sz="4000" dirty="0" smtClean="0"/>
              <a:t>cümle ile risk durumunu ve B planını yazınız, </a:t>
            </a:r>
          </a:p>
          <a:p>
            <a:pPr algn="ctr"/>
            <a:endParaRPr lang="tr-TR" sz="4000" dirty="0" smtClean="0"/>
          </a:p>
          <a:p>
            <a:pPr algn="ctr"/>
            <a:r>
              <a:rPr lang="tr-TR" sz="4000" dirty="0" smtClean="0"/>
              <a:t>Her iş paketinin kimin yapacağını belirtiniz. </a:t>
            </a:r>
          </a:p>
        </p:txBody>
      </p:sp>
    </p:spTree>
    <p:extLst>
      <p:ext uri="{BB962C8B-B14F-4D97-AF65-F5344CB8AC3E}">
        <p14:creationId xmlns:p14="http://schemas.microsoft.com/office/powerpoint/2010/main" val="6931103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4524315"/>
          </a:xfrm>
          <a:prstGeom prst="rect">
            <a:avLst/>
          </a:prstGeom>
        </p:spPr>
        <p:txBody>
          <a:bodyPr wrap="square">
            <a:spAutoFit/>
          </a:bodyPr>
          <a:lstStyle/>
          <a:p>
            <a:pPr lvl="0"/>
            <a:r>
              <a:rPr lang="tr-TR" sz="3600" b="1" dirty="0" smtClean="0"/>
              <a:t>5.Proje Yönetimi </a:t>
            </a:r>
            <a:endParaRPr lang="tr-TR" sz="3600" dirty="0" smtClean="0"/>
          </a:p>
          <a:p>
            <a:r>
              <a:rPr lang="tr-TR" b="1" dirty="0"/>
              <a:t> </a:t>
            </a:r>
            <a:endParaRPr lang="tr-TR" dirty="0"/>
          </a:p>
          <a:p>
            <a:pPr marL="742950" lvl="1" indent="-285750">
              <a:buFont typeface="Wingdings" panose="05000000000000000000" pitchFamily="2" charset="2"/>
              <a:buChar char="Ø"/>
            </a:pPr>
            <a:r>
              <a:rPr lang="tr-TR" b="1" dirty="0"/>
              <a:t>Yönetim Düzeni: İş Paketleri (İP), Görev Dağılımı ve </a:t>
            </a:r>
            <a:r>
              <a:rPr lang="tr-TR" b="1" dirty="0" smtClean="0"/>
              <a:t>Süreleri</a:t>
            </a:r>
          </a:p>
          <a:p>
            <a:pPr lvl="1"/>
            <a:endParaRPr lang="tr-TR" b="1" dirty="0">
              <a:effectLst/>
            </a:endParaRPr>
          </a:p>
          <a:p>
            <a:pPr marL="809625" indent="-266700" algn="just">
              <a:buFont typeface="Wingdings" panose="05000000000000000000" pitchFamily="2" charset="2"/>
              <a:buChar char="q"/>
            </a:pPr>
            <a:r>
              <a:rPr lang="tr-TR" dirty="0"/>
              <a:t>Projede yer alacak başlıca iş paketleri ve hedefleri, her bir iş paketinin kimler tarafından hangi sürede gerçekleştirileceği, başarı ölçütü ve projenin başarısına katkısı “İş-Zaman Çizelgesi” doldurularak verilir. </a:t>
            </a:r>
          </a:p>
          <a:p>
            <a:pPr marL="809625" indent="-266700" algn="just">
              <a:buFont typeface="Wingdings" panose="05000000000000000000" pitchFamily="2" charset="2"/>
              <a:buChar char="q"/>
            </a:pPr>
            <a:r>
              <a:rPr lang="tr-TR" dirty="0"/>
              <a:t>Literatür taraması, sonuç raporu hazırlama aşaması, proje sonuçlarının paylaşımı, makale yazımı ve malzeme alımı ayrı birer </a:t>
            </a:r>
            <a:r>
              <a:rPr lang="tr-TR" b="1" dirty="0"/>
              <a:t>iş paketi olarak </a:t>
            </a:r>
            <a:r>
              <a:rPr lang="tr-TR" b="1" u="sng" dirty="0"/>
              <a:t>gösterilmemelidir</a:t>
            </a:r>
            <a:r>
              <a:rPr lang="tr-TR" b="1" dirty="0"/>
              <a:t>.</a:t>
            </a:r>
          </a:p>
          <a:p>
            <a:r>
              <a:rPr lang="tr-TR" dirty="0"/>
              <a:t> </a:t>
            </a:r>
          </a:p>
          <a:p>
            <a:pPr marL="809625" indent="-266700">
              <a:buFont typeface="Wingdings" panose="05000000000000000000" pitchFamily="2" charset="2"/>
              <a:buChar char="q"/>
            </a:pPr>
            <a:r>
              <a:rPr lang="tr-TR" dirty="0"/>
              <a:t>Başarı ölçütü olarak her bir iş paketinin hangi kriterleri sağladığında başarılı sayılacağı açıklanır. Başarı ölçütü, ölçülebilir ve izlenebilir nitelikte olacak şekilde nicel veya nitel ölçütlerle (ifade, sayı, yüzde, vb.) belirtilir.</a:t>
            </a:r>
          </a:p>
          <a:p>
            <a:pPr lvl="1"/>
            <a:endParaRPr lang="tr-TR" b="1" dirty="0" smtClean="0"/>
          </a:p>
          <a:p>
            <a:pPr lvl="1"/>
            <a:endParaRPr lang="tr-TR" dirty="0">
              <a:effectLst/>
            </a:endParaRPr>
          </a:p>
        </p:txBody>
      </p:sp>
    </p:spTree>
    <p:extLst>
      <p:ext uri="{BB962C8B-B14F-4D97-AF65-F5344CB8AC3E}">
        <p14:creationId xmlns:p14="http://schemas.microsoft.com/office/powerpoint/2010/main" val="25347531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1200329"/>
          </a:xfrm>
          <a:prstGeom prst="rect">
            <a:avLst/>
          </a:prstGeom>
        </p:spPr>
        <p:txBody>
          <a:bodyPr wrap="square">
            <a:spAutoFit/>
          </a:bodyPr>
          <a:lstStyle/>
          <a:p>
            <a:pPr lvl="0"/>
            <a:r>
              <a:rPr lang="tr-TR" sz="3600" b="1" dirty="0" smtClean="0"/>
              <a:t>5.Proje Yönetimi </a:t>
            </a:r>
            <a:endParaRPr lang="tr-TR" sz="3600" dirty="0" smtClean="0"/>
          </a:p>
          <a:p>
            <a:r>
              <a:rPr lang="tr-TR" b="1" dirty="0"/>
              <a:t> </a:t>
            </a:r>
            <a:endParaRPr lang="tr-TR" b="1" dirty="0" smtClean="0"/>
          </a:p>
          <a:p>
            <a:pPr lvl="1"/>
            <a:endParaRPr lang="tr-TR" dirty="0">
              <a:effectLst/>
            </a:endParaRPr>
          </a:p>
        </p:txBody>
      </p:sp>
      <p:graphicFrame>
        <p:nvGraphicFramePr>
          <p:cNvPr id="3" name="Tablo 2"/>
          <p:cNvGraphicFramePr>
            <a:graphicFrameLocks noGrp="1"/>
          </p:cNvGraphicFramePr>
          <p:nvPr>
            <p:extLst>
              <p:ext uri="{D42A27DB-BD31-4B8C-83A1-F6EECF244321}">
                <p14:modId xmlns:p14="http://schemas.microsoft.com/office/powerpoint/2010/main" val="2501986301"/>
              </p:ext>
            </p:extLst>
          </p:nvPr>
        </p:nvGraphicFramePr>
        <p:xfrm>
          <a:off x="323528" y="836712"/>
          <a:ext cx="8640960" cy="3962400"/>
        </p:xfrm>
        <a:graphic>
          <a:graphicData uri="http://schemas.openxmlformats.org/drawingml/2006/table">
            <a:tbl>
              <a:tblPr firstRow="1" firstCol="1" bandRow="1">
                <a:tableStyleId>{5C22544A-7EE6-4342-B048-85BDC9FD1C3A}</a:tableStyleId>
              </a:tblPr>
              <a:tblGrid>
                <a:gridCol w="361192"/>
                <a:gridCol w="1943064"/>
                <a:gridCol w="1115836"/>
                <a:gridCol w="684364"/>
                <a:gridCol w="4536504"/>
              </a:tblGrid>
              <a:tr h="534035">
                <a:tc>
                  <a:txBody>
                    <a:bodyPr/>
                    <a:lstStyle/>
                    <a:p>
                      <a:pPr algn="ctr"/>
                      <a:r>
                        <a:rPr lang="tr-TR" sz="1200" dirty="0">
                          <a:effectLst/>
                        </a:rPr>
                        <a:t>İP No</a:t>
                      </a:r>
                      <a:endParaRPr lang="tr-TR" sz="1400" dirty="0">
                        <a:effectLst/>
                        <a:latin typeface="Times New Roman"/>
                      </a:endParaRPr>
                    </a:p>
                  </a:txBody>
                  <a:tcPr marL="44450" marR="44450" marT="0" marB="0" anchor="ctr"/>
                </a:tc>
                <a:tc>
                  <a:txBody>
                    <a:bodyPr/>
                    <a:lstStyle/>
                    <a:p>
                      <a:pPr algn="ctr"/>
                      <a:r>
                        <a:rPr lang="tr-TR" sz="1200">
                          <a:effectLst/>
                        </a:rPr>
                        <a:t>İş Paketlerinin Adı ve Hedefleri</a:t>
                      </a:r>
                      <a:endParaRPr lang="tr-TR" sz="1400">
                        <a:effectLst/>
                        <a:latin typeface="Times New Roman"/>
                      </a:endParaRPr>
                    </a:p>
                  </a:txBody>
                  <a:tcPr marL="44450" marR="44450" marT="0" marB="0" anchor="ctr"/>
                </a:tc>
                <a:tc>
                  <a:txBody>
                    <a:bodyPr/>
                    <a:lstStyle/>
                    <a:p>
                      <a:pPr algn="ctr"/>
                      <a:r>
                        <a:rPr lang="tr-TR" sz="1200" dirty="0">
                          <a:effectLst/>
                        </a:rPr>
                        <a:t>Kim(</a:t>
                      </a:r>
                      <a:r>
                        <a:rPr lang="tr-TR" sz="1200" dirty="0" err="1">
                          <a:effectLst/>
                        </a:rPr>
                        <a:t>ler</a:t>
                      </a:r>
                      <a:r>
                        <a:rPr lang="tr-TR" sz="1200" dirty="0">
                          <a:effectLst/>
                        </a:rPr>
                        <a:t>) Tarafından </a:t>
                      </a:r>
                      <a:r>
                        <a:rPr lang="tr-TR" sz="1200" dirty="0" smtClean="0">
                          <a:effectLst/>
                        </a:rPr>
                        <a:t>yapılacak</a:t>
                      </a:r>
                      <a:endParaRPr lang="tr-TR" sz="1400" dirty="0">
                        <a:effectLst/>
                        <a:latin typeface="Times New Roman"/>
                      </a:endParaRPr>
                    </a:p>
                  </a:txBody>
                  <a:tcPr marL="44450" marR="44450" marT="0" marB="0" anchor="ctr"/>
                </a:tc>
                <a:tc>
                  <a:txBody>
                    <a:bodyPr/>
                    <a:lstStyle/>
                    <a:p>
                      <a:pPr algn="ctr"/>
                      <a:r>
                        <a:rPr lang="tr-TR" sz="1200">
                          <a:effectLst/>
                        </a:rPr>
                        <a:t>Zaman Aralığı</a:t>
                      </a:r>
                      <a:endParaRPr lang="tr-TR" sz="1400">
                        <a:effectLst/>
                      </a:endParaRPr>
                    </a:p>
                    <a:p>
                      <a:pPr algn="ctr"/>
                      <a:r>
                        <a:rPr lang="tr-TR" sz="1200">
                          <a:effectLst/>
                        </a:rPr>
                        <a:t>(..-.. Ay)</a:t>
                      </a:r>
                      <a:endParaRPr lang="tr-TR" sz="1400">
                        <a:effectLst/>
                        <a:latin typeface="Times New Roman"/>
                      </a:endParaRPr>
                    </a:p>
                  </a:txBody>
                  <a:tcPr marL="44450" marR="44450" marT="0" marB="0" anchor="ctr"/>
                </a:tc>
                <a:tc>
                  <a:txBody>
                    <a:bodyPr/>
                    <a:lstStyle/>
                    <a:p>
                      <a:pPr algn="ctr"/>
                      <a:r>
                        <a:rPr lang="tr-TR" sz="1200" dirty="0">
                          <a:effectLst/>
                        </a:rPr>
                        <a:t>Başarı Ölçütü ve Projenin Başarısına Katkısı</a:t>
                      </a:r>
                      <a:endParaRPr lang="tr-TR" sz="1400" dirty="0">
                        <a:effectLst/>
                        <a:latin typeface="Times New Roman"/>
                      </a:endParaRPr>
                    </a:p>
                  </a:txBody>
                  <a:tcPr marL="44450" marR="44450" marT="0" marB="0" anchor="ctr"/>
                </a:tc>
              </a:tr>
              <a:tr h="356870">
                <a:tc>
                  <a:txBody>
                    <a:bodyPr/>
                    <a:lstStyle/>
                    <a:p>
                      <a:pPr algn="ctr"/>
                      <a:endParaRPr lang="tr-TR" sz="2000" dirty="0">
                        <a:effectLst/>
                        <a:latin typeface="Times New Roman"/>
                      </a:endParaRPr>
                    </a:p>
                  </a:txBody>
                  <a:tcPr marL="44450" marR="44450" marT="0" marB="0" anchor="ctr"/>
                </a:tc>
                <a:tc>
                  <a:txBody>
                    <a:bodyPr/>
                    <a:lstStyle/>
                    <a:p>
                      <a:pPr algn="l"/>
                      <a:r>
                        <a:rPr lang="tr-TR" sz="1400" dirty="0" smtClean="0">
                          <a:effectLst/>
                          <a:latin typeface="Times New Roman"/>
                        </a:rPr>
                        <a:t>Kimyasalların satıl alınması</a:t>
                      </a:r>
                      <a:endParaRPr lang="tr-TR" sz="1400" dirty="0">
                        <a:effectLst/>
                        <a:latin typeface="Times New Roman"/>
                      </a:endParaRPr>
                    </a:p>
                  </a:txBody>
                  <a:tcPr marL="44450" marR="44450" marT="0" marB="0" anchor="ctr"/>
                </a:tc>
                <a:tc>
                  <a:txBody>
                    <a:bodyPr/>
                    <a:lstStyle/>
                    <a:p>
                      <a:pPr algn="ctr"/>
                      <a:r>
                        <a:rPr lang="tr-TR" sz="1600" dirty="0" smtClean="0">
                          <a:effectLst/>
                          <a:latin typeface="Times New Roman"/>
                        </a:rPr>
                        <a:t>XXXX</a:t>
                      </a:r>
                      <a:endParaRPr lang="tr-TR" sz="1600" dirty="0">
                        <a:effectLst/>
                        <a:latin typeface="Times New Roman"/>
                      </a:endParaRPr>
                    </a:p>
                  </a:txBody>
                  <a:tcPr marL="44450" marR="44450" marT="0" marB="0" anchor="ctr"/>
                </a:tc>
                <a:tc>
                  <a:txBody>
                    <a:bodyPr/>
                    <a:lstStyle/>
                    <a:p>
                      <a:pPr algn="ctr"/>
                      <a:endParaRPr lang="tr-TR" sz="1600" dirty="0">
                        <a:effectLst/>
                        <a:latin typeface="Times New Roman"/>
                      </a:endParaRPr>
                    </a:p>
                  </a:txBody>
                  <a:tcPr marL="44450" marR="44450" marT="0" marB="0" anchor="ctr"/>
                </a:tc>
                <a:tc>
                  <a:txBody>
                    <a:bodyPr/>
                    <a:lstStyle/>
                    <a:p>
                      <a:pPr algn="ctr"/>
                      <a:r>
                        <a:rPr lang="tr-TR" sz="1600" dirty="0" smtClean="0">
                          <a:effectLst/>
                          <a:latin typeface="Times New Roman"/>
                        </a:rPr>
                        <a:t>Yazılabilir ancak çok tercih etmeyin</a:t>
                      </a:r>
                      <a:endParaRPr lang="tr-TR" sz="1600" dirty="0">
                        <a:effectLst/>
                        <a:latin typeface="Times New Roman"/>
                      </a:endParaRPr>
                    </a:p>
                  </a:txBody>
                  <a:tcPr marL="44450" marR="44450" marT="0" marB="0" anchor="ctr"/>
                </a:tc>
              </a:tr>
              <a:tr h="356870">
                <a:tc>
                  <a:txBody>
                    <a:bodyPr/>
                    <a:lstStyle/>
                    <a:p>
                      <a:pPr algn="ctr"/>
                      <a:r>
                        <a:rPr lang="tr-TR" sz="1800" dirty="0">
                          <a:effectLst/>
                        </a:rPr>
                        <a:t>1</a:t>
                      </a:r>
                      <a:endParaRPr lang="tr-TR" sz="2000" dirty="0">
                        <a:effectLst/>
                        <a:latin typeface="Times New Roman"/>
                      </a:endParaRPr>
                    </a:p>
                  </a:txBody>
                  <a:tcPr marL="44450" marR="44450" marT="0" marB="0" anchor="ctr"/>
                </a:tc>
                <a:tc>
                  <a:txBody>
                    <a:bodyPr/>
                    <a:lstStyle/>
                    <a:p>
                      <a:pPr algn="l"/>
                      <a:r>
                        <a:rPr lang="tr-TR" sz="1200" dirty="0">
                          <a:effectLst/>
                        </a:rPr>
                        <a:t> </a:t>
                      </a:r>
                      <a:r>
                        <a:rPr lang="tr-TR" sz="1200" dirty="0" smtClean="0">
                          <a:effectLst/>
                        </a:rPr>
                        <a:t>Bitkisel</a:t>
                      </a:r>
                      <a:r>
                        <a:rPr lang="tr-TR" sz="1200" baseline="0" dirty="0" smtClean="0">
                          <a:effectLst/>
                        </a:rPr>
                        <a:t> materyalin toplanması</a:t>
                      </a:r>
                      <a:endParaRPr lang="tr-TR" sz="1400" dirty="0">
                        <a:effectLst/>
                        <a:latin typeface="Times New Roman"/>
                      </a:endParaRPr>
                    </a:p>
                  </a:txBody>
                  <a:tcPr marL="44450" marR="44450" marT="0" marB="0" anchor="ctr"/>
                </a:tc>
                <a:tc>
                  <a:txBody>
                    <a:bodyPr/>
                    <a:lstStyle/>
                    <a:p>
                      <a:pPr algn="ctr"/>
                      <a:r>
                        <a:rPr lang="tr-TR" sz="1400" dirty="0" smtClean="0">
                          <a:effectLst/>
                        </a:rPr>
                        <a:t>KY,</a:t>
                      </a:r>
                      <a:r>
                        <a:rPr lang="tr-TR" sz="1400" baseline="0" dirty="0" smtClean="0">
                          <a:effectLst/>
                        </a:rPr>
                        <a:t> YL, </a:t>
                      </a:r>
                      <a:r>
                        <a:rPr lang="tr-TR" sz="1400" baseline="0" dirty="0" err="1" smtClean="0">
                          <a:effectLst/>
                        </a:rPr>
                        <a:t>PhD</a:t>
                      </a:r>
                      <a:r>
                        <a:rPr lang="tr-TR" sz="1400" dirty="0">
                          <a:effectLst/>
                        </a:rPr>
                        <a:t> </a:t>
                      </a:r>
                      <a:endParaRPr lang="tr-TR" sz="1600" dirty="0">
                        <a:effectLst/>
                        <a:latin typeface="Times New Roman"/>
                      </a:endParaRPr>
                    </a:p>
                  </a:txBody>
                  <a:tcPr marL="44450" marR="44450" marT="0" marB="0" anchor="ctr"/>
                </a:tc>
                <a:tc>
                  <a:txBody>
                    <a:bodyPr/>
                    <a:lstStyle/>
                    <a:p>
                      <a:pPr algn="ctr"/>
                      <a:r>
                        <a:rPr lang="tr-TR" sz="1400" dirty="0" smtClean="0">
                          <a:effectLst/>
                        </a:rPr>
                        <a:t>1-3</a:t>
                      </a:r>
                      <a:r>
                        <a:rPr lang="tr-TR" sz="1400" dirty="0">
                          <a:effectLst/>
                        </a:rPr>
                        <a:t> </a:t>
                      </a:r>
                      <a:endParaRPr lang="tr-TR" sz="1600" dirty="0">
                        <a:effectLst/>
                        <a:latin typeface="Times New Roman"/>
                      </a:endParaRPr>
                    </a:p>
                  </a:txBody>
                  <a:tcPr marL="44450" marR="44450" marT="0" marB="0" anchor="ctr"/>
                </a:tc>
                <a:tc>
                  <a:txBody>
                    <a:bodyPr/>
                    <a:lstStyle/>
                    <a:p>
                      <a:pPr algn="ctr"/>
                      <a:r>
                        <a:rPr lang="tr-TR" sz="1400" dirty="0" smtClean="0">
                          <a:effectLst/>
                        </a:rPr>
                        <a:t>Farklı</a:t>
                      </a:r>
                      <a:r>
                        <a:rPr lang="tr-TR" sz="1400" baseline="0" dirty="0" smtClean="0">
                          <a:effectLst/>
                        </a:rPr>
                        <a:t> bölgelerden toplanmış ve 3 grup içerinde organize edilmiş en az 90 bitkinin toplanması hedeflenmektedir. Bitkisel materyal deneysel tasarım için gerektiğinden projenin başarısına katkısı %30’dur.</a:t>
                      </a:r>
                      <a:r>
                        <a:rPr lang="tr-TR" sz="1400" dirty="0">
                          <a:effectLst/>
                        </a:rPr>
                        <a:t> </a:t>
                      </a:r>
                      <a:endParaRPr lang="tr-TR" sz="1600" dirty="0">
                        <a:effectLst/>
                        <a:latin typeface="Times New Roman"/>
                      </a:endParaRPr>
                    </a:p>
                  </a:txBody>
                  <a:tcPr marL="44450" marR="44450" marT="0" marB="0" anchor="ctr"/>
                </a:tc>
              </a:tr>
              <a:tr h="353060">
                <a:tc>
                  <a:txBody>
                    <a:bodyPr/>
                    <a:lstStyle/>
                    <a:p>
                      <a:pPr algn="ctr"/>
                      <a:r>
                        <a:rPr lang="tr-TR" sz="1800" dirty="0">
                          <a:effectLst/>
                        </a:rPr>
                        <a:t>2</a:t>
                      </a:r>
                      <a:endParaRPr lang="tr-TR" sz="2000" dirty="0">
                        <a:effectLst/>
                        <a:latin typeface="Times New Roman"/>
                      </a:endParaRPr>
                    </a:p>
                  </a:txBody>
                  <a:tcPr marL="44450" marR="44450" marT="0" marB="0" anchor="ctr"/>
                </a:tc>
                <a:tc>
                  <a:txBody>
                    <a:bodyPr/>
                    <a:lstStyle/>
                    <a:p>
                      <a:pPr algn="l"/>
                      <a:r>
                        <a:rPr lang="tr-TR" sz="1200" dirty="0">
                          <a:effectLst/>
                        </a:rPr>
                        <a:t> </a:t>
                      </a:r>
                      <a:r>
                        <a:rPr lang="tr-TR" sz="1200" dirty="0" smtClean="0">
                          <a:effectLst/>
                        </a:rPr>
                        <a:t>metan gazının çiçeklenme üzerine etkisi</a:t>
                      </a:r>
                      <a:endParaRPr lang="tr-TR" sz="1400" dirty="0">
                        <a:effectLst/>
                        <a:latin typeface="Times New Roman"/>
                      </a:endParaRPr>
                    </a:p>
                  </a:txBody>
                  <a:tcPr marL="44450" marR="44450" marT="0" marB="0" anchor="ctr"/>
                </a:tc>
                <a:tc>
                  <a:txBody>
                    <a:bodyPr/>
                    <a:lstStyle/>
                    <a:p>
                      <a:pPr algn="ctr"/>
                      <a:r>
                        <a:rPr lang="tr-TR" sz="1400" dirty="0">
                          <a:effectLst/>
                        </a:rPr>
                        <a:t> </a:t>
                      </a:r>
                      <a:r>
                        <a:rPr lang="tr-TR" sz="1400" dirty="0" smtClean="0">
                          <a:effectLst/>
                        </a:rPr>
                        <a:t>KY.</a:t>
                      </a:r>
                      <a:r>
                        <a:rPr lang="tr-TR" sz="1400" baseline="0" dirty="0" smtClean="0">
                          <a:effectLst/>
                        </a:rPr>
                        <a:t> </a:t>
                      </a:r>
                      <a:r>
                        <a:rPr lang="tr-TR" sz="1400" baseline="0" dirty="0" err="1" smtClean="0">
                          <a:effectLst/>
                        </a:rPr>
                        <a:t>PhD,M.K</a:t>
                      </a:r>
                      <a:endParaRPr lang="tr-TR" sz="1600" dirty="0">
                        <a:effectLst/>
                        <a:latin typeface="Times New Roman"/>
                      </a:endParaRPr>
                    </a:p>
                  </a:txBody>
                  <a:tcPr marL="44450" marR="44450" marT="0" marB="0" anchor="ctr"/>
                </a:tc>
                <a:tc>
                  <a:txBody>
                    <a:bodyPr/>
                    <a:lstStyle/>
                    <a:p>
                      <a:pPr algn="ctr"/>
                      <a:r>
                        <a:rPr lang="tr-TR" sz="1400" dirty="0" smtClean="0">
                          <a:effectLst/>
                        </a:rPr>
                        <a:t>3-9</a:t>
                      </a:r>
                      <a:r>
                        <a:rPr lang="tr-TR" sz="1400" dirty="0">
                          <a:effectLst/>
                        </a:rPr>
                        <a:t> </a:t>
                      </a:r>
                      <a:endParaRPr lang="tr-TR" sz="1600" dirty="0">
                        <a:effectLst/>
                        <a:latin typeface="Times New Roman"/>
                      </a:endParaRPr>
                    </a:p>
                  </a:txBody>
                  <a:tcPr marL="44450" marR="44450" marT="0" marB="0" anchor="ctr"/>
                </a:tc>
                <a:tc>
                  <a:txBody>
                    <a:bodyPr/>
                    <a:lstStyle/>
                    <a:p>
                      <a:pPr algn="ctr"/>
                      <a:r>
                        <a:rPr lang="tr-TR" sz="1400" dirty="0" smtClean="0">
                          <a:effectLst/>
                        </a:rPr>
                        <a:t>Farklı oranlardaki</a:t>
                      </a:r>
                      <a:r>
                        <a:rPr lang="tr-TR" sz="1400" baseline="0" dirty="0" smtClean="0">
                          <a:effectLst/>
                        </a:rPr>
                        <a:t> metan gazının çiçeklenme üzerine etkisi incelenecektir. Belirli oranda metan gazının menekşedeki çiçeklenmeyi %30 artırması başarı sayılacaktır. Bu iş paketinin projenin başarına oranı %50’dir.</a:t>
                      </a:r>
                      <a:r>
                        <a:rPr lang="tr-TR" sz="1400" dirty="0">
                          <a:effectLst/>
                        </a:rPr>
                        <a:t> </a:t>
                      </a:r>
                      <a:endParaRPr lang="tr-TR" sz="1600" dirty="0">
                        <a:effectLst/>
                        <a:latin typeface="Times New Roman"/>
                      </a:endParaRPr>
                    </a:p>
                  </a:txBody>
                  <a:tcPr marL="44450" marR="44450" marT="0" marB="0" anchor="ctr"/>
                </a:tc>
              </a:tr>
              <a:tr h="358140">
                <a:tc>
                  <a:txBody>
                    <a:bodyPr/>
                    <a:lstStyle/>
                    <a:p>
                      <a:pPr algn="ctr"/>
                      <a:r>
                        <a:rPr lang="tr-TR" sz="1800">
                          <a:effectLst/>
                        </a:rPr>
                        <a:t>3</a:t>
                      </a:r>
                      <a:endParaRPr lang="tr-TR" sz="2000">
                        <a:effectLst/>
                        <a:latin typeface="Times New Roman"/>
                      </a:endParaRPr>
                    </a:p>
                  </a:txBody>
                  <a:tcPr marL="44450" marR="44450" marT="0" marB="0" anchor="ctr"/>
                </a:tc>
                <a:tc>
                  <a:txBody>
                    <a:bodyPr/>
                    <a:lstStyle/>
                    <a:p>
                      <a:pPr algn="l"/>
                      <a:r>
                        <a:rPr lang="tr-TR" sz="1200" dirty="0">
                          <a:effectLst/>
                        </a:rPr>
                        <a:t> </a:t>
                      </a:r>
                      <a:r>
                        <a:rPr lang="tr-TR" sz="1200" dirty="0" smtClean="0">
                          <a:effectLst/>
                        </a:rPr>
                        <a:t>Verilen</a:t>
                      </a:r>
                      <a:r>
                        <a:rPr lang="tr-TR" sz="1200" baseline="0" dirty="0" smtClean="0">
                          <a:effectLst/>
                        </a:rPr>
                        <a:t> incelenmesi ve istatistiki analizler</a:t>
                      </a:r>
                      <a:endParaRPr lang="tr-TR" sz="1400" dirty="0">
                        <a:effectLst/>
                        <a:latin typeface="Times New Roman"/>
                      </a:endParaRPr>
                    </a:p>
                  </a:txBody>
                  <a:tcPr marL="44450" marR="44450" marT="0" marB="0" anchor="ctr"/>
                </a:tc>
                <a:tc>
                  <a:txBody>
                    <a:bodyPr/>
                    <a:lstStyle/>
                    <a:p>
                      <a:pPr algn="ctr"/>
                      <a:r>
                        <a:rPr lang="tr-TR" sz="1400" dirty="0" smtClean="0">
                          <a:effectLst/>
                        </a:rPr>
                        <a:t>KY,</a:t>
                      </a:r>
                      <a:r>
                        <a:rPr lang="tr-TR" sz="1400" baseline="0" dirty="0" smtClean="0">
                          <a:effectLst/>
                        </a:rPr>
                        <a:t> AK, </a:t>
                      </a:r>
                      <a:r>
                        <a:rPr lang="tr-TR" sz="1400" baseline="0" dirty="0" err="1" smtClean="0">
                          <a:effectLst/>
                        </a:rPr>
                        <a:t>Phd</a:t>
                      </a:r>
                      <a:r>
                        <a:rPr lang="tr-TR" sz="1400" dirty="0">
                          <a:effectLst/>
                        </a:rPr>
                        <a:t> </a:t>
                      </a:r>
                      <a:endParaRPr lang="tr-TR" sz="1600" dirty="0">
                        <a:effectLst/>
                        <a:latin typeface="Times New Roman"/>
                      </a:endParaRPr>
                    </a:p>
                  </a:txBody>
                  <a:tcPr marL="44450" marR="44450" marT="0" marB="0" anchor="ctr"/>
                </a:tc>
                <a:tc>
                  <a:txBody>
                    <a:bodyPr/>
                    <a:lstStyle/>
                    <a:p>
                      <a:pPr algn="ctr"/>
                      <a:r>
                        <a:rPr lang="tr-TR" sz="1400" dirty="0" smtClean="0">
                          <a:effectLst/>
                        </a:rPr>
                        <a:t>9-12</a:t>
                      </a:r>
                      <a:r>
                        <a:rPr lang="tr-TR" sz="1400" dirty="0">
                          <a:effectLst/>
                        </a:rPr>
                        <a:t> </a:t>
                      </a:r>
                      <a:endParaRPr lang="tr-TR" sz="1600" dirty="0">
                        <a:effectLst/>
                        <a:latin typeface="Times New Roman"/>
                      </a:endParaRPr>
                    </a:p>
                  </a:txBody>
                  <a:tcPr marL="44450" marR="44450" marT="0" marB="0" anchor="ctr"/>
                </a:tc>
                <a:tc>
                  <a:txBody>
                    <a:bodyPr/>
                    <a:lstStyle/>
                    <a:p>
                      <a:pPr algn="ctr"/>
                      <a:r>
                        <a:rPr lang="tr-TR" sz="1400" dirty="0" smtClean="0">
                          <a:effectLst/>
                        </a:rPr>
                        <a:t>Elde edilen veriler </a:t>
                      </a:r>
                      <a:r>
                        <a:rPr lang="tr-TR" sz="1400" dirty="0">
                          <a:effectLst/>
                        </a:rPr>
                        <a:t> </a:t>
                      </a:r>
                      <a:r>
                        <a:rPr lang="tr-TR" sz="1400" dirty="0" smtClean="0">
                          <a:effectLst/>
                        </a:rPr>
                        <a:t>R istatistik paket programı kullanılarak yapılacaktır. ANOVA kullanılarak yapılacak analizler ile  çiçeklenme için gerekli en uygun metan dozunun tespit edilecektir. Bu iş</a:t>
                      </a:r>
                      <a:r>
                        <a:rPr lang="tr-TR" sz="1400" baseline="0" dirty="0" smtClean="0">
                          <a:effectLst/>
                        </a:rPr>
                        <a:t> paketinin proje başarısındaki oranı %20’dir.</a:t>
                      </a:r>
                      <a:endParaRPr lang="tr-TR" sz="1600" dirty="0">
                        <a:effectLst/>
                        <a:latin typeface="Times New Roman"/>
                      </a:endParaRPr>
                    </a:p>
                  </a:txBody>
                  <a:tcPr marL="44450" marR="44450" marT="0" marB="0" anchor="ctr"/>
                </a:tc>
              </a:tr>
              <a:tr h="358140">
                <a:tc>
                  <a:txBody>
                    <a:bodyPr/>
                    <a:lstStyle/>
                    <a:p>
                      <a:pPr algn="ctr"/>
                      <a:r>
                        <a:rPr lang="tr-TR" sz="2000" dirty="0" smtClean="0">
                          <a:effectLst/>
                          <a:latin typeface="Times New Roman"/>
                        </a:rPr>
                        <a:t>4</a:t>
                      </a:r>
                      <a:endParaRPr lang="tr-TR" sz="2000" dirty="0">
                        <a:effectLst/>
                        <a:latin typeface="Times New Roman"/>
                      </a:endParaRPr>
                    </a:p>
                  </a:txBody>
                  <a:tcPr marL="44450" marR="44450" marT="0" marB="0" anchor="ctr"/>
                </a:tc>
                <a:tc>
                  <a:txBody>
                    <a:bodyPr/>
                    <a:lstStyle/>
                    <a:p>
                      <a:pPr algn="l"/>
                      <a:r>
                        <a:rPr lang="tr-TR" sz="1400" dirty="0" smtClean="0">
                          <a:effectLst/>
                          <a:latin typeface="Times New Roman"/>
                        </a:rPr>
                        <a:t>Raporların ve makalenin yazılması</a:t>
                      </a:r>
                      <a:endParaRPr lang="tr-TR" sz="1400" dirty="0">
                        <a:effectLst/>
                        <a:latin typeface="Times New Roman"/>
                      </a:endParaRPr>
                    </a:p>
                  </a:txBody>
                  <a:tcPr marL="44450" marR="44450" marT="0" marB="0" anchor="ctr"/>
                </a:tc>
                <a:tc>
                  <a:txBody>
                    <a:bodyPr/>
                    <a:lstStyle/>
                    <a:p>
                      <a:pPr algn="ctr"/>
                      <a:r>
                        <a:rPr lang="tr-TR" sz="1600" dirty="0" smtClean="0">
                          <a:effectLst/>
                          <a:latin typeface="Times New Roman"/>
                        </a:rPr>
                        <a:t>XXXX</a:t>
                      </a:r>
                      <a:endParaRPr lang="tr-TR" sz="1600" dirty="0">
                        <a:effectLst/>
                        <a:latin typeface="Times New Roman"/>
                      </a:endParaRPr>
                    </a:p>
                  </a:txBody>
                  <a:tcPr marL="44450" marR="44450" marT="0" marB="0" anchor="ctr"/>
                </a:tc>
                <a:tc>
                  <a:txBody>
                    <a:bodyPr/>
                    <a:lstStyle/>
                    <a:p>
                      <a:pPr algn="ctr"/>
                      <a:endParaRPr lang="tr-TR" sz="1600" dirty="0">
                        <a:effectLst/>
                        <a:latin typeface="Times New Roman"/>
                      </a:endParaRPr>
                    </a:p>
                  </a:txBody>
                  <a:tcPr marL="44450" marR="44450" marT="0" marB="0" anchor="ctr"/>
                </a:tc>
                <a:tc>
                  <a:txBody>
                    <a:bodyPr/>
                    <a:lstStyle/>
                    <a:p>
                      <a:pPr algn="ctr"/>
                      <a:r>
                        <a:rPr lang="tr-TR" sz="1600" dirty="0" smtClean="0">
                          <a:effectLst/>
                          <a:latin typeface="Times New Roman"/>
                        </a:rPr>
                        <a:t>YAZILMAZ</a:t>
                      </a:r>
                      <a:endParaRPr lang="tr-TR" sz="1600" dirty="0">
                        <a:effectLst/>
                        <a:latin typeface="Times New Roman"/>
                      </a:endParaRPr>
                    </a:p>
                  </a:txBody>
                  <a:tcPr marL="44450" marR="44450" marT="0" marB="0" anchor="ctr"/>
                </a:tc>
              </a:tr>
            </a:tbl>
          </a:graphicData>
        </a:graphic>
      </p:graphicFrame>
      <p:sp>
        <p:nvSpPr>
          <p:cNvPr id="4" name="Metin kutusu 3"/>
          <p:cNvSpPr txBox="1"/>
          <p:nvPr/>
        </p:nvSpPr>
        <p:spPr>
          <a:xfrm>
            <a:off x="355873" y="4797152"/>
            <a:ext cx="8608615" cy="430887"/>
          </a:xfrm>
          <a:prstGeom prst="rect">
            <a:avLst/>
          </a:prstGeom>
          <a:noFill/>
        </p:spPr>
        <p:txBody>
          <a:bodyPr wrap="square" rtlCol="0">
            <a:spAutoFit/>
          </a:bodyPr>
          <a:lstStyle/>
          <a:p>
            <a:pPr algn="just"/>
            <a:r>
              <a:rPr lang="tr-TR" sz="1100" dirty="0" smtClean="0"/>
              <a:t>KY</a:t>
            </a:r>
            <a:r>
              <a:rPr lang="tr-TR" sz="1100" dirty="0" smtClean="0">
                <a:sym typeface="Wingdings" panose="05000000000000000000" pitchFamily="2" charset="2"/>
              </a:rPr>
              <a:t>: </a:t>
            </a:r>
            <a:r>
              <a:rPr lang="tr-TR" sz="1100" dirty="0" err="1" smtClean="0"/>
              <a:t>Doç.Dr.Kubilay</a:t>
            </a:r>
            <a:r>
              <a:rPr lang="tr-TR" sz="1100" dirty="0" smtClean="0"/>
              <a:t> Yıldırım (yürütücü</a:t>
            </a:r>
            <a:r>
              <a:rPr lang="tr-TR" sz="1100" dirty="0"/>
              <a:t>)</a:t>
            </a:r>
            <a:r>
              <a:rPr lang="tr-TR" sz="1100" dirty="0" smtClean="0"/>
              <a:t>, MK: </a:t>
            </a:r>
            <a:r>
              <a:rPr lang="tr-TR" sz="1100" dirty="0" err="1" smtClean="0"/>
              <a:t>Doç.Dr</a:t>
            </a:r>
            <a:r>
              <a:rPr lang="tr-TR" sz="1100" dirty="0" smtClean="0"/>
              <a:t>. Musa Kavas (araştırmacı) AS; </a:t>
            </a:r>
            <a:r>
              <a:rPr lang="tr-TR" sz="1100" dirty="0" err="1" smtClean="0"/>
              <a:t>Doç.Dr.Aslıhan</a:t>
            </a:r>
            <a:r>
              <a:rPr lang="tr-TR" sz="1100" dirty="0" smtClean="0"/>
              <a:t> Kurt (Danışman), </a:t>
            </a:r>
            <a:r>
              <a:rPr lang="tr-TR" sz="1100" dirty="0" err="1" smtClean="0"/>
              <a:t>PhD</a:t>
            </a:r>
            <a:r>
              <a:rPr lang="tr-TR" sz="1100" dirty="0" smtClean="0"/>
              <a:t>: doktora </a:t>
            </a:r>
            <a:r>
              <a:rPr lang="tr-TR" sz="1100" dirty="0" err="1" smtClean="0"/>
              <a:t>bursiyeri</a:t>
            </a:r>
            <a:r>
              <a:rPr lang="tr-TR" sz="1100" dirty="0" smtClean="0"/>
              <a:t>, </a:t>
            </a:r>
            <a:r>
              <a:rPr lang="tr-TR" sz="1100" dirty="0" err="1" smtClean="0"/>
              <a:t>YL;yüksek</a:t>
            </a:r>
            <a:r>
              <a:rPr lang="tr-TR" sz="1100" dirty="0" smtClean="0"/>
              <a:t> lisans </a:t>
            </a:r>
            <a:r>
              <a:rPr lang="tr-TR" sz="1100" dirty="0" err="1" smtClean="0"/>
              <a:t>bursiyeri</a:t>
            </a:r>
            <a:r>
              <a:rPr lang="tr-TR" sz="1100" dirty="0" smtClean="0"/>
              <a:t>,</a:t>
            </a:r>
            <a:endParaRPr lang="tr-TR" sz="1100" dirty="0"/>
          </a:p>
        </p:txBody>
      </p:sp>
      <p:sp>
        <p:nvSpPr>
          <p:cNvPr id="6" name="Metin kutusu 5"/>
          <p:cNvSpPr txBox="1"/>
          <p:nvPr/>
        </p:nvSpPr>
        <p:spPr>
          <a:xfrm>
            <a:off x="240482" y="5373216"/>
            <a:ext cx="8784976" cy="1200329"/>
          </a:xfrm>
          <a:prstGeom prst="rect">
            <a:avLst/>
          </a:prstGeom>
          <a:noFill/>
        </p:spPr>
        <p:txBody>
          <a:bodyPr wrap="square" rtlCol="0">
            <a:spAutoFit/>
          </a:bodyPr>
          <a:lstStyle/>
          <a:p>
            <a:pPr marL="285750" indent="-285750">
              <a:buFont typeface="Wingdings" panose="05000000000000000000" pitchFamily="2" charset="2"/>
              <a:buChar char="Ø"/>
            </a:pPr>
            <a:r>
              <a:rPr lang="tr-TR" dirty="0" smtClean="0"/>
              <a:t>Başarı ölçütü net ifadelerle verilmeli, iş paketlerinin proje başarısına oranı toplam 100 üzerinden dağıtılmalı</a:t>
            </a:r>
          </a:p>
          <a:p>
            <a:pPr marL="285750" indent="-285750">
              <a:buFont typeface="Wingdings" panose="05000000000000000000" pitchFamily="2" charset="2"/>
              <a:buChar char="Ø"/>
            </a:pPr>
            <a:endParaRPr lang="tr-TR" dirty="0" smtClean="0"/>
          </a:p>
          <a:p>
            <a:pPr marL="285750" indent="-285750">
              <a:buFont typeface="Wingdings" panose="05000000000000000000" pitchFamily="2" charset="2"/>
              <a:buChar char="Ø"/>
            </a:pPr>
            <a:r>
              <a:rPr lang="tr-TR" dirty="0" smtClean="0"/>
              <a:t>İş zaman çizelgesi projenin yürütülmesi ve raporlanması kısmı için çok önemlidir.</a:t>
            </a:r>
            <a:endParaRPr lang="tr-TR" dirty="0"/>
          </a:p>
        </p:txBody>
      </p:sp>
    </p:spTree>
    <p:extLst>
      <p:ext uri="{BB962C8B-B14F-4D97-AF65-F5344CB8AC3E}">
        <p14:creationId xmlns:p14="http://schemas.microsoft.com/office/powerpoint/2010/main" val="29737767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2585323"/>
          </a:xfrm>
          <a:prstGeom prst="rect">
            <a:avLst/>
          </a:prstGeom>
        </p:spPr>
        <p:txBody>
          <a:bodyPr wrap="square">
            <a:spAutoFit/>
          </a:bodyPr>
          <a:lstStyle/>
          <a:p>
            <a:pPr lvl="0"/>
            <a:r>
              <a:rPr lang="tr-TR" sz="3600" b="1" dirty="0" smtClean="0"/>
              <a:t>5.Proje Yönetimi </a:t>
            </a:r>
            <a:endParaRPr lang="tr-TR" sz="3600" dirty="0" smtClean="0"/>
          </a:p>
          <a:p>
            <a:r>
              <a:rPr lang="tr-TR" b="1" dirty="0"/>
              <a:t> </a:t>
            </a:r>
            <a:endParaRPr lang="tr-TR" dirty="0"/>
          </a:p>
          <a:p>
            <a:pPr marL="742950" lvl="1" indent="-285750">
              <a:buFont typeface="Wingdings" panose="05000000000000000000" pitchFamily="2" charset="2"/>
              <a:buChar char="Ø"/>
            </a:pPr>
            <a:r>
              <a:rPr lang="tr-TR" b="1" dirty="0" smtClean="0"/>
              <a:t>5.1 Yönetim </a:t>
            </a:r>
            <a:r>
              <a:rPr lang="tr-TR" b="1" dirty="0"/>
              <a:t>Düzeni: İş Paketleri (İP), Görev Dağılımı ve </a:t>
            </a:r>
            <a:r>
              <a:rPr lang="tr-TR" b="1" dirty="0" smtClean="0"/>
              <a:t>Süreleri</a:t>
            </a:r>
          </a:p>
          <a:p>
            <a:pPr lvl="1"/>
            <a:endParaRPr lang="tr-TR" b="1" dirty="0">
              <a:effectLst/>
            </a:endParaRPr>
          </a:p>
          <a:p>
            <a:pPr marL="809625" indent="-266700" algn="just">
              <a:buFont typeface="Wingdings" panose="05000000000000000000" pitchFamily="2" charset="2"/>
              <a:buChar char="q"/>
            </a:pPr>
            <a:r>
              <a:rPr lang="tr-TR" dirty="0"/>
              <a:t>Her bir iş paketinde görev alacak yürütücü, araştırmacı ve personel ayrıntılı olarak belirtilir. </a:t>
            </a:r>
          </a:p>
          <a:p>
            <a:pPr lvl="1"/>
            <a:endParaRPr lang="tr-TR" b="1" dirty="0" smtClean="0"/>
          </a:p>
          <a:p>
            <a:pPr lvl="1"/>
            <a:endParaRPr lang="tr-TR" dirty="0">
              <a:effectLst/>
            </a:endParaRPr>
          </a:p>
        </p:txBody>
      </p:sp>
      <p:pic>
        <p:nvPicPr>
          <p:cNvPr id="5122"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0" y="2492896"/>
            <a:ext cx="4000500" cy="271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3884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195883" y="622481"/>
            <a:ext cx="8568952" cy="3108543"/>
          </a:xfrm>
          <a:prstGeom prst="rect">
            <a:avLst/>
          </a:prstGeom>
        </p:spPr>
        <p:txBody>
          <a:bodyPr vert="horz" wrap="square" lIns="0" tIns="0" rIns="0" bIns="0" rtlCol="0">
            <a:spAutoFit/>
          </a:bodyPr>
          <a:lstStyle/>
          <a:p>
            <a:pPr marL="678120"/>
            <a:r>
              <a:rPr lang="tr-TR" sz="2400" spc="-4" dirty="0" smtClean="0">
                <a:latin typeface="Calibri"/>
                <a:cs typeface="Calibri"/>
              </a:rPr>
              <a:t>Yürütücü</a:t>
            </a:r>
            <a:endParaRPr lang="tr-TR" sz="2400" dirty="0" smtClean="0">
              <a:latin typeface="Calibri"/>
              <a:cs typeface="Calibri"/>
            </a:endParaRPr>
          </a:p>
          <a:p>
            <a:pPr marL="678120"/>
            <a:endParaRPr lang="tr-TR" dirty="0" smtClean="0">
              <a:latin typeface="Calibri"/>
              <a:cs typeface="Calibri"/>
            </a:endParaRPr>
          </a:p>
          <a:p>
            <a:pPr marL="1021020" indent="-342900">
              <a:buFont typeface="Arial" panose="020B0604020202020204" pitchFamily="34" charset="0"/>
              <a:buChar char="•"/>
            </a:pPr>
            <a:r>
              <a:rPr lang="tr-TR" dirty="0">
                <a:cs typeface="Calibri"/>
              </a:rPr>
              <a:t>Proje </a:t>
            </a:r>
            <a:r>
              <a:rPr lang="tr-TR" dirty="0" smtClean="0">
                <a:cs typeface="Calibri"/>
              </a:rPr>
              <a:t>yürütücüsü, </a:t>
            </a:r>
            <a:r>
              <a:rPr lang="tr-TR" dirty="0">
                <a:cs typeface="Calibri"/>
              </a:rPr>
              <a:t>önerilen projeyi </a:t>
            </a:r>
            <a:r>
              <a:rPr lang="tr-TR" dirty="0" smtClean="0">
                <a:cs typeface="Calibri"/>
              </a:rPr>
              <a:t>yürütebilecek deneyime sahip olmalı,</a:t>
            </a:r>
          </a:p>
          <a:p>
            <a:pPr marL="1021020" indent="-342900">
              <a:buFont typeface="Arial" panose="020B0604020202020204" pitchFamily="34" charset="0"/>
              <a:buChar char="•"/>
            </a:pPr>
            <a:endParaRPr lang="tr-TR" dirty="0">
              <a:cs typeface="Calibri"/>
            </a:endParaRPr>
          </a:p>
          <a:p>
            <a:pPr marL="1021020" indent="-342900">
              <a:buFont typeface="Arial" panose="020B0604020202020204" pitchFamily="34" charset="0"/>
              <a:buChar char="•"/>
            </a:pPr>
            <a:r>
              <a:rPr lang="tr-TR" dirty="0" smtClean="0">
                <a:cs typeface="Calibri"/>
              </a:rPr>
              <a:t>Her türlü riski alabilecek ve sıkıntı karşısında problemi çözebilecek altyapıya sahip olmalı </a:t>
            </a:r>
          </a:p>
          <a:p>
            <a:pPr marL="1021020" indent="-342900">
              <a:buFont typeface="Arial" panose="020B0604020202020204" pitchFamily="34" charset="0"/>
              <a:buChar char="•"/>
            </a:pPr>
            <a:endParaRPr lang="tr-TR" dirty="0">
              <a:cs typeface="Calibri"/>
            </a:endParaRPr>
          </a:p>
          <a:p>
            <a:pPr marL="1021020" indent="-342900">
              <a:buFont typeface="Arial" panose="020B0604020202020204" pitchFamily="34" charset="0"/>
              <a:buChar char="•"/>
            </a:pPr>
            <a:r>
              <a:rPr lang="tr-TR" dirty="0" smtClean="0">
                <a:cs typeface="Calibri"/>
              </a:rPr>
              <a:t>Fikrin geliştiği ortama yakın ve ortaya çıkacak bilgi yada ürünü kullanabilecek potansiyeli olmalı</a:t>
            </a:r>
          </a:p>
          <a:p>
            <a:pPr marL="678120"/>
            <a:endParaRPr lang="tr-TR" dirty="0">
              <a:cs typeface="Calibri"/>
            </a:endParaRPr>
          </a:p>
          <a:p>
            <a:pPr marL="678120"/>
            <a:endParaRPr sz="1400" dirty="0">
              <a:latin typeface="Times New Roman"/>
              <a:cs typeface="Times New Roman"/>
            </a:endParaRPr>
          </a:p>
        </p:txBody>
      </p:sp>
      <p:sp>
        <p:nvSpPr>
          <p:cNvPr id="10"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9082" y="4018918"/>
            <a:ext cx="3335046" cy="249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27121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84262" y="609075"/>
            <a:ext cx="8568952" cy="3108543"/>
          </a:xfrm>
          <a:prstGeom prst="rect">
            <a:avLst/>
          </a:prstGeom>
        </p:spPr>
        <p:txBody>
          <a:bodyPr vert="horz" wrap="square" lIns="0" tIns="0" rIns="0" bIns="0" rtlCol="0">
            <a:spAutoFit/>
          </a:bodyPr>
          <a:lstStyle/>
          <a:p>
            <a:pPr marL="678120"/>
            <a:r>
              <a:rPr lang="tr-TR" sz="2400" spc="-4" dirty="0" smtClean="0">
                <a:latin typeface="Calibri"/>
                <a:cs typeface="Calibri"/>
              </a:rPr>
              <a:t>Araştırmacı </a:t>
            </a:r>
            <a:r>
              <a:rPr lang="tr-TR" sz="2400" spc="-4" dirty="0" smtClean="0">
                <a:cs typeface="Calibri"/>
              </a:rPr>
              <a:t>uzman ve danışman</a:t>
            </a:r>
            <a:endParaRPr lang="tr-TR" sz="2400" dirty="0" smtClean="0">
              <a:latin typeface="Calibri"/>
              <a:cs typeface="Calibri"/>
            </a:endParaRPr>
          </a:p>
          <a:p>
            <a:pPr marL="678120"/>
            <a:endParaRPr lang="tr-TR" dirty="0" smtClean="0">
              <a:cs typeface="Calibri"/>
            </a:endParaRPr>
          </a:p>
          <a:p>
            <a:pPr marL="1021020" indent="-342900">
              <a:buFont typeface="Arial" panose="020B0604020202020204" pitchFamily="34" charset="0"/>
              <a:buChar char="•"/>
            </a:pPr>
            <a:r>
              <a:rPr lang="tr-TR" dirty="0" smtClean="0">
                <a:cs typeface="Calibri"/>
              </a:rPr>
              <a:t>Ekipteki araştırmacıların proje ile ilgili konularda </a:t>
            </a:r>
            <a:r>
              <a:rPr lang="tr-TR" b="1" dirty="0" smtClean="0">
                <a:cs typeface="Calibri"/>
              </a:rPr>
              <a:t>bilgi birikiminin olması </a:t>
            </a:r>
            <a:r>
              <a:rPr lang="tr-TR" dirty="0">
                <a:cs typeface="Calibri"/>
              </a:rPr>
              <a:t>(</a:t>
            </a:r>
            <a:r>
              <a:rPr lang="tr-TR" dirty="0" smtClean="0">
                <a:cs typeface="Calibri"/>
              </a:rPr>
              <a:t>ARBİS özgeçmişi dolu olmalı)</a:t>
            </a:r>
          </a:p>
          <a:p>
            <a:pPr marL="1021020" indent="-342900">
              <a:buFont typeface="Arial" panose="020B0604020202020204" pitchFamily="34" charset="0"/>
              <a:buChar char="•"/>
            </a:pPr>
            <a:endParaRPr lang="tr-TR" dirty="0" smtClean="0">
              <a:cs typeface="Calibri"/>
            </a:endParaRPr>
          </a:p>
          <a:p>
            <a:pPr marL="1021020" indent="-342900">
              <a:buFont typeface="Arial" panose="020B0604020202020204" pitchFamily="34" charset="0"/>
              <a:buChar char="•"/>
            </a:pPr>
            <a:r>
              <a:rPr lang="tr-TR" dirty="0" smtClean="0">
                <a:cs typeface="Calibri"/>
              </a:rPr>
              <a:t>Ekipte bulunan herkesin projenin belirli hedefleri ile ilgili </a:t>
            </a:r>
            <a:r>
              <a:rPr lang="tr-TR" b="1" dirty="0" smtClean="0">
                <a:cs typeface="Calibri"/>
              </a:rPr>
              <a:t>deneyimi olmalı ve mutlaka projeye katkı vermeli</a:t>
            </a:r>
          </a:p>
          <a:p>
            <a:pPr marL="1021020" indent="-342900">
              <a:buFont typeface="Arial" panose="020B0604020202020204" pitchFamily="34" charset="0"/>
              <a:buChar char="•"/>
            </a:pPr>
            <a:endParaRPr lang="tr-TR" dirty="0" smtClean="0">
              <a:cs typeface="Calibri"/>
            </a:endParaRPr>
          </a:p>
          <a:p>
            <a:pPr marL="1021020" indent="-342900">
              <a:buFont typeface="Arial" panose="020B0604020202020204" pitchFamily="34" charset="0"/>
              <a:buChar char="•"/>
            </a:pPr>
            <a:r>
              <a:rPr lang="tr-TR" dirty="0" smtClean="0">
                <a:cs typeface="Calibri"/>
              </a:rPr>
              <a:t>Sırf </a:t>
            </a:r>
            <a:r>
              <a:rPr lang="tr-TR" dirty="0">
                <a:cs typeface="Calibri"/>
              </a:rPr>
              <a:t>projede yer alsın yada burs alsın diye kendi akraba ve uzmanı olmayan kişilerin yazılması projenin </a:t>
            </a:r>
            <a:r>
              <a:rPr lang="tr-TR" b="1" dirty="0">
                <a:cs typeface="Calibri"/>
              </a:rPr>
              <a:t>direk olarak reddedilmesine sebep </a:t>
            </a:r>
            <a:r>
              <a:rPr lang="tr-TR" dirty="0" smtClean="0">
                <a:cs typeface="Calibri"/>
              </a:rPr>
              <a:t>olur </a:t>
            </a:r>
          </a:p>
          <a:p>
            <a:pPr marL="678120"/>
            <a:endParaRPr sz="1400" dirty="0">
              <a:latin typeface="Times New Roman"/>
              <a:cs typeface="Times New Roman"/>
            </a:endParaRPr>
          </a:p>
        </p:txBody>
      </p:sp>
      <p:sp>
        <p:nvSpPr>
          <p:cNvPr id="9" name="object 4"/>
          <p:cNvSpPr/>
          <p:nvPr/>
        </p:nvSpPr>
        <p:spPr>
          <a:xfrm>
            <a:off x="2606241" y="3731707"/>
            <a:ext cx="4104456" cy="2807725"/>
          </a:xfrm>
          <a:prstGeom prst="rect">
            <a:avLst/>
          </a:prstGeom>
          <a:blipFill>
            <a:blip r:embed="rId3" cstate="print"/>
            <a:stretch>
              <a:fillRect/>
            </a:stretch>
          </a:blipFill>
        </p:spPr>
        <p:txBody>
          <a:bodyPr wrap="square" lIns="0" tIns="0" rIns="0" bIns="0" rtlCol="0"/>
          <a:lstStyle/>
          <a:p>
            <a:endParaRPr/>
          </a:p>
        </p:txBody>
      </p:sp>
      <p:sp>
        <p:nvSpPr>
          <p:cNvPr id="11"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spTree>
    <p:extLst>
      <p:ext uri="{BB962C8B-B14F-4D97-AF65-F5344CB8AC3E}">
        <p14:creationId xmlns:p14="http://schemas.microsoft.com/office/powerpoint/2010/main" val="6920038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84262" y="609075"/>
            <a:ext cx="8568952" cy="646331"/>
          </a:xfrm>
          <a:prstGeom prst="rect">
            <a:avLst/>
          </a:prstGeom>
        </p:spPr>
        <p:txBody>
          <a:bodyPr vert="horz" wrap="square" lIns="0" tIns="0" rIns="0" bIns="0" rtlCol="0">
            <a:spAutoFit/>
          </a:bodyPr>
          <a:lstStyle/>
          <a:p>
            <a:pPr marL="678120"/>
            <a:r>
              <a:rPr lang="tr-TR" sz="2400" spc="-4" dirty="0" smtClean="0">
                <a:latin typeface="Calibri"/>
                <a:cs typeface="Calibri"/>
              </a:rPr>
              <a:t>Araştırmacı </a:t>
            </a:r>
            <a:r>
              <a:rPr lang="tr-TR" sz="2400" spc="-4" dirty="0" smtClean="0">
                <a:cs typeface="Calibri"/>
              </a:rPr>
              <a:t>uzman ve danışman</a:t>
            </a:r>
            <a:endParaRPr lang="tr-TR" sz="2400" dirty="0" smtClean="0">
              <a:latin typeface="Calibri"/>
              <a:cs typeface="Calibri"/>
            </a:endParaRPr>
          </a:p>
          <a:p>
            <a:pPr marL="678120"/>
            <a:endParaRPr lang="tr-TR" dirty="0" smtClean="0">
              <a:cs typeface="Calibri"/>
            </a:endParaRPr>
          </a:p>
        </p:txBody>
      </p:sp>
      <p:sp>
        <p:nvSpPr>
          <p:cNvPr id="11"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450" y="1340768"/>
            <a:ext cx="4991100" cy="507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84509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84262" y="609075"/>
            <a:ext cx="8568952" cy="646331"/>
          </a:xfrm>
          <a:prstGeom prst="rect">
            <a:avLst/>
          </a:prstGeom>
        </p:spPr>
        <p:txBody>
          <a:bodyPr vert="horz" wrap="square" lIns="0" tIns="0" rIns="0" bIns="0" rtlCol="0">
            <a:spAutoFit/>
          </a:bodyPr>
          <a:lstStyle/>
          <a:p>
            <a:pPr marL="678120"/>
            <a:r>
              <a:rPr lang="tr-TR" sz="2400" spc="-4" dirty="0" smtClean="0">
                <a:latin typeface="Calibri"/>
                <a:cs typeface="Calibri"/>
              </a:rPr>
              <a:t>Araştırmacı </a:t>
            </a:r>
            <a:r>
              <a:rPr lang="tr-TR" sz="2400" spc="-4" dirty="0" smtClean="0">
                <a:cs typeface="Calibri"/>
              </a:rPr>
              <a:t>uzman ve danışman</a:t>
            </a:r>
            <a:endParaRPr lang="tr-TR" sz="2400" dirty="0" smtClean="0">
              <a:latin typeface="Calibri"/>
              <a:cs typeface="Calibri"/>
            </a:endParaRPr>
          </a:p>
          <a:p>
            <a:pPr marL="678120"/>
            <a:endParaRPr lang="tr-TR" dirty="0" smtClean="0">
              <a:cs typeface="Calibri"/>
            </a:endParaRPr>
          </a:p>
        </p:txBody>
      </p:sp>
      <p:sp>
        <p:nvSpPr>
          <p:cNvPr id="11"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316" y="1195483"/>
            <a:ext cx="6624735" cy="4778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etin kutusu 1"/>
          <p:cNvSpPr txBox="1"/>
          <p:nvPr/>
        </p:nvSpPr>
        <p:spPr>
          <a:xfrm>
            <a:off x="460896" y="6058162"/>
            <a:ext cx="8359576" cy="646331"/>
          </a:xfrm>
          <a:prstGeom prst="rect">
            <a:avLst/>
          </a:prstGeom>
          <a:noFill/>
        </p:spPr>
        <p:txBody>
          <a:bodyPr wrap="square" rtlCol="0">
            <a:spAutoFit/>
          </a:bodyPr>
          <a:lstStyle/>
          <a:p>
            <a:r>
              <a:rPr lang="tr-TR" dirty="0" smtClean="0"/>
              <a:t>Projelere iş yükü üstlenmeyecek kişileri eklemeyin, bu durum projenin ilerlemesini önemli ölçüde sekteye uğratır!!</a:t>
            </a:r>
            <a:endParaRPr lang="tr-TR" dirty="0"/>
          </a:p>
        </p:txBody>
      </p:sp>
    </p:spTree>
    <p:extLst>
      <p:ext uri="{BB962C8B-B14F-4D97-AF65-F5344CB8AC3E}">
        <p14:creationId xmlns:p14="http://schemas.microsoft.com/office/powerpoint/2010/main" val="26406972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84262" y="609075"/>
            <a:ext cx="8568952" cy="3508653"/>
          </a:xfrm>
          <a:prstGeom prst="rect">
            <a:avLst/>
          </a:prstGeom>
        </p:spPr>
        <p:txBody>
          <a:bodyPr vert="horz" wrap="square" lIns="0" tIns="0" rIns="0" bIns="0" rtlCol="0">
            <a:spAutoFit/>
          </a:bodyPr>
          <a:lstStyle/>
          <a:p>
            <a:pPr marL="678120"/>
            <a:r>
              <a:rPr lang="tr-TR" sz="2400" dirty="0" smtClean="0">
                <a:cs typeface="Calibri"/>
              </a:rPr>
              <a:t>Uygun Altyapı ve Ekipmanlar</a:t>
            </a:r>
          </a:p>
          <a:p>
            <a:pPr marL="678120"/>
            <a:endParaRPr lang="tr-TR" sz="2400" dirty="0">
              <a:cs typeface="Calibri"/>
            </a:endParaRPr>
          </a:p>
          <a:p>
            <a:pPr marL="1135320" indent="-457200">
              <a:buFont typeface="Arial" panose="020B0604020202020204" pitchFamily="34" charset="0"/>
              <a:buChar char="•"/>
            </a:pPr>
            <a:r>
              <a:rPr lang="tr-TR" dirty="0" smtClean="0">
                <a:cs typeface="Calibri"/>
              </a:rPr>
              <a:t>Proje ekibinin projeyi yürütebilecek </a:t>
            </a:r>
            <a:r>
              <a:rPr lang="tr-TR" b="1" dirty="0" smtClean="0">
                <a:cs typeface="Calibri"/>
              </a:rPr>
              <a:t>alet ve ekipmanlara sahip olması </a:t>
            </a:r>
            <a:r>
              <a:rPr lang="tr-TR" dirty="0" smtClean="0">
                <a:cs typeface="Calibri"/>
              </a:rPr>
              <a:t>gerekmektedir.</a:t>
            </a:r>
          </a:p>
          <a:p>
            <a:pPr marL="1135320" indent="-457200">
              <a:buFont typeface="Arial" panose="020B0604020202020204" pitchFamily="34" charset="0"/>
              <a:buChar char="•"/>
            </a:pPr>
            <a:endParaRPr lang="tr-TR" dirty="0" smtClean="0">
              <a:cs typeface="Calibri"/>
            </a:endParaRPr>
          </a:p>
          <a:p>
            <a:pPr marL="1135320" indent="-457200">
              <a:buFont typeface="Arial" panose="020B0604020202020204" pitchFamily="34" charset="0"/>
              <a:buChar char="•"/>
            </a:pPr>
            <a:r>
              <a:rPr lang="tr-TR" dirty="0" smtClean="0">
                <a:cs typeface="Calibri"/>
              </a:rPr>
              <a:t>Projeden ancak çok ihtiyaç duyduğunuz ve proje bütçesi ile dengeli bir yada </a:t>
            </a:r>
            <a:r>
              <a:rPr lang="tr-TR" b="1" dirty="0" smtClean="0">
                <a:cs typeface="Calibri"/>
              </a:rPr>
              <a:t>birkaç ekipman alabilirsiniz</a:t>
            </a:r>
            <a:r>
              <a:rPr lang="tr-TR" dirty="0" smtClean="0">
                <a:cs typeface="Calibri"/>
              </a:rPr>
              <a:t>.</a:t>
            </a:r>
          </a:p>
          <a:p>
            <a:pPr marL="1135320" indent="-457200">
              <a:buFont typeface="Arial" panose="020B0604020202020204" pitchFamily="34" charset="0"/>
              <a:buChar char="•"/>
            </a:pPr>
            <a:endParaRPr lang="tr-TR" dirty="0">
              <a:cs typeface="Calibri"/>
            </a:endParaRPr>
          </a:p>
          <a:p>
            <a:pPr marL="1135320" indent="-457200">
              <a:buFont typeface="Arial" panose="020B0604020202020204" pitchFamily="34" charset="0"/>
              <a:buChar char="•"/>
            </a:pPr>
            <a:r>
              <a:rPr lang="tr-TR" dirty="0" smtClean="0">
                <a:cs typeface="Calibri"/>
              </a:rPr>
              <a:t>Projede genelde </a:t>
            </a:r>
            <a:r>
              <a:rPr lang="tr-TR" b="1" dirty="0" smtClean="0">
                <a:cs typeface="Calibri"/>
              </a:rPr>
              <a:t>sarf malzeme ihtiyacı </a:t>
            </a:r>
            <a:r>
              <a:rPr lang="tr-TR" dirty="0" smtClean="0">
                <a:cs typeface="Calibri"/>
              </a:rPr>
              <a:t>karşılanır.</a:t>
            </a:r>
          </a:p>
          <a:p>
            <a:pPr marL="1135320" indent="-457200">
              <a:buFont typeface="Arial" panose="020B0604020202020204" pitchFamily="34" charset="0"/>
              <a:buChar char="•"/>
            </a:pPr>
            <a:endParaRPr lang="tr-TR" dirty="0">
              <a:cs typeface="Calibri"/>
            </a:endParaRPr>
          </a:p>
          <a:p>
            <a:pPr marL="1135320" indent="-457200">
              <a:buFont typeface="Arial" panose="020B0604020202020204" pitchFamily="34" charset="0"/>
              <a:buChar char="•"/>
            </a:pPr>
            <a:r>
              <a:rPr lang="tr-TR" b="1" dirty="0" smtClean="0">
                <a:cs typeface="Calibri"/>
              </a:rPr>
              <a:t>Altyapı kurmaya yönelik projeler desteklenmez</a:t>
            </a:r>
            <a:r>
              <a:rPr lang="tr-TR" dirty="0" smtClean="0">
                <a:cs typeface="Calibri"/>
              </a:rPr>
              <a:t>. </a:t>
            </a:r>
            <a:endParaRPr lang="tr-TR" dirty="0" smtClean="0">
              <a:latin typeface="Times New Roman"/>
              <a:cs typeface="Times New Roman"/>
            </a:endParaRPr>
          </a:p>
          <a:p>
            <a:pPr marL="1135320" indent="-457200">
              <a:buFont typeface="Arial" panose="020B0604020202020204" pitchFamily="34" charset="0"/>
              <a:buChar char="•"/>
            </a:pPr>
            <a:endParaRPr lang="tr-TR" dirty="0">
              <a:latin typeface="Times New Roman"/>
              <a:cs typeface="Times New Roman"/>
            </a:endParaRPr>
          </a:p>
        </p:txBody>
      </p:sp>
      <p:sp>
        <p:nvSpPr>
          <p:cNvPr id="11"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pic>
        <p:nvPicPr>
          <p:cNvPr id="11266" name="Picture 2" descr="equipment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077072"/>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7205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3139" y="771551"/>
            <a:ext cx="215515" cy="2091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80864" y="771551"/>
            <a:ext cx="8520186" cy="3754874"/>
          </a:xfrm>
          <a:prstGeom prst="rect">
            <a:avLst/>
          </a:prstGeom>
        </p:spPr>
        <p:txBody>
          <a:bodyPr vert="horz" wrap="square" lIns="0" tIns="0" rIns="0" bIns="0" rtlCol="0">
            <a:spAutoFit/>
          </a:bodyPr>
          <a:lstStyle/>
          <a:p>
            <a:pPr marL="678120"/>
            <a:r>
              <a:rPr lang="tr-TR" sz="2400" spc="-4" dirty="0">
                <a:cs typeface="Calibri"/>
              </a:rPr>
              <a:t>Araştırmacı ve uzman</a:t>
            </a:r>
            <a:endParaRPr lang="tr-TR" sz="2400" dirty="0">
              <a:cs typeface="Calibri"/>
            </a:endParaRPr>
          </a:p>
          <a:p>
            <a:pPr marL="678120" algn="just"/>
            <a:endParaRPr lang="tr-TR" sz="2000" dirty="0">
              <a:cs typeface="Calibri"/>
            </a:endParaRPr>
          </a:p>
          <a:p>
            <a:pPr marL="1135320" indent="-457200" algn="just">
              <a:buFont typeface="Arial" panose="020B0604020202020204" pitchFamily="34" charset="0"/>
              <a:buChar char="•"/>
            </a:pPr>
            <a:r>
              <a:rPr lang="tr-TR" sz="1600" b="1" dirty="0" smtClean="0">
                <a:cs typeface="Calibri"/>
              </a:rPr>
              <a:t>Eğer uygun altyapınız yoksa</a:t>
            </a:r>
            <a:r>
              <a:rPr lang="tr-TR" sz="1600" dirty="0" smtClean="0">
                <a:cs typeface="Calibri"/>
              </a:rPr>
              <a:t>, laboratuvarlarını kullanabileceğiz </a:t>
            </a:r>
            <a:r>
              <a:rPr lang="tr-TR" sz="1600" b="1" dirty="0" smtClean="0">
                <a:cs typeface="Calibri"/>
              </a:rPr>
              <a:t>hocaları</a:t>
            </a:r>
            <a:r>
              <a:rPr lang="tr-TR" sz="1600" dirty="0" smtClean="0">
                <a:cs typeface="Calibri"/>
              </a:rPr>
              <a:t> yada </a:t>
            </a:r>
            <a:r>
              <a:rPr lang="tr-TR" sz="1600" b="1" dirty="0" smtClean="0">
                <a:cs typeface="Calibri"/>
              </a:rPr>
              <a:t>araştırma enstitülerindeki personeli </a:t>
            </a:r>
            <a:r>
              <a:rPr lang="tr-TR" sz="1600" dirty="0" smtClean="0">
                <a:cs typeface="Calibri"/>
              </a:rPr>
              <a:t>projeye araştırmacı yada danışman olarak ekleyiniz.</a:t>
            </a:r>
          </a:p>
          <a:p>
            <a:pPr marL="1135320" indent="-457200" algn="just">
              <a:buFont typeface="Arial" panose="020B0604020202020204" pitchFamily="34" charset="0"/>
              <a:buChar char="•"/>
            </a:pPr>
            <a:endParaRPr lang="tr-TR" sz="1600" dirty="0" smtClean="0">
              <a:cs typeface="Calibri"/>
            </a:endParaRPr>
          </a:p>
          <a:p>
            <a:pPr marL="1135320" indent="-457200" algn="just">
              <a:buFont typeface="Arial" panose="020B0604020202020204" pitchFamily="34" charset="0"/>
              <a:buChar char="•"/>
            </a:pPr>
            <a:r>
              <a:rPr lang="tr-TR" sz="1600" dirty="0">
                <a:cs typeface="Calibri"/>
              </a:rPr>
              <a:t>Bu durum hem </a:t>
            </a:r>
            <a:r>
              <a:rPr lang="tr-TR" sz="1600" b="1" dirty="0">
                <a:cs typeface="Calibri"/>
              </a:rPr>
              <a:t>projenin yapılabilirliğini artıracak </a:t>
            </a:r>
            <a:r>
              <a:rPr lang="tr-TR" sz="1600" dirty="0">
                <a:cs typeface="Calibri"/>
              </a:rPr>
              <a:t>hem de iş birliği sayesinde projenizin kolay yürütülmesini </a:t>
            </a:r>
            <a:r>
              <a:rPr lang="tr-TR" sz="1600" dirty="0" smtClean="0">
                <a:cs typeface="Calibri"/>
              </a:rPr>
              <a:t>sağlayacaktır.</a:t>
            </a:r>
          </a:p>
          <a:p>
            <a:pPr marL="1135320" indent="-457200" algn="just">
              <a:buFont typeface="Arial" panose="020B0604020202020204" pitchFamily="34" charset="0"/>
              <a:buChar char="•"/>
            </a:pPr>
            <a:endParaRPr lang="tr-TR" sz="1600" dirty="0">
              <a:cs typeface="Calibri"/>
            </a:endParaRPr>
          </a:p>
          <a:p>
            <a:pPr marL="1135320" indent="-457200" algn="just">
              <a:buFont typeface="Arial" panose="020B0604020202020204" pitchFamily="34" charset="0"/>
              <a:buChar char="•"/>
            </a:pPr>
            <a:r>
              <a:rPr lang="tr-TR" sz="1600" dirty="0">
                <a:cs typeface="Calibri"/>
              </a:rPr>
              <a:t>Projeye ortak olabilecek ve iş yükü alabilecek başka </a:t>
            </a:r>
            <a:r>
              <a:rPr lang="tr-TR" sz="1600" b="1" dirty="0">
                <a:cs typeface="Calibri"/>
              </a:rPr>
              <a:t>devlet kurumları </a:t>
            </a:r>
            <a:r>
              <a:rPr lang="tr-TR" sz="1600" dirty="0">
                <a:cs typeface="Calibri"/>
              </a:rPr>
              <a:t>veya </a:t>
            </a:r>
            <a:r>
              <a:rPr lang="tr-TR" sz="1600" b="1" dirty="0">
                <a:cs typeface="Calibri"/>
              </a:rPr>
              <a:t>özel sektör </a:t>
            </a:r>
            <a:r>
              <a:rPr lang="tr-TR" sz="1600" dirty="0">
                <a:cs typeface="Calibri"/>
              </a:rPr>
              <a:t>firmaları </a:t>
            </a:r>
            <a:r>
              <a:rPr lang="tr-TR" sz="1600" dirty="0" smtClean="0">
                <a:cs typeface="Calibri"/>
              </a:rPr>
              <a:t>bulun. Bu kurumlardan destek mektubu alarak sisteme yükleyin. </a:t>
            </a:r>
          </a:p>
          <a:p>
            <a:pPr marL="1135320" indent="-457200" algn="just">
              <a:buFont typeface="Arial" panose="020B0604020202020204" pitchFamily="34" charset="0"/>
              <a:buChar char="•"/>
            </a:pPr>
            <a:endParaRPr lang="tr-TR" sz="1600" dirty="0">
              <a:latin typeface="Times New Roman"/>
              <a:cs typeface="Calibri"/>
            </a:endParaRPr>
          </a:p>
          <a:p>
            <a:pPr marL="1135320" indent="-457200" algn="just">
              <a:buFont typeface="Arial" panose="020B0604020202020204" pitchFamily="34" charset="0"/>
              <a:buChar char="•"/>
            </a:pPr>
            <a:r>
              <a:rPr lang="tr-TR" sz="1600" b="1" dirty="0" smtClean="0">
                <a:latin typeface="Times New Roman"/>
                <a:cs typeface="Calibri"/>
              </a:rPr>
              <a:t>Eğer projede uzmanı olmadığınız bir deneysel tasarım var ise</a:t>
            </a:r>
            <a:r>
              <a:rPr lang="tr-TR" sz="1600" dirty="0" smtClean="0">
                <a:latin typeface="Times New Roman"/>
                <a:cs typeface="Calibri"/>
              </a:rPr>
              <a:t>, mutlaka uzman bir araştırmacı yada danışmanı projeye ekleyiniz.</a:t>
            </a:r>
            <a:endParaRPr lang="tr-TR" sz="1600" dirty="0" smtClean="0">
              <a:latin typeface="Times New Roman"/>
              <a:cs typeface="Times New Roman"/>
            </a:endParaRPr>
          </a:p>
          <a:p>
            <a:pPr marL="1135320" indent="-457200" algn="just">
              <a:buFont typeface="Arial" panose="020B0604020202020204" pitchFamily="34" charset="0"/>
              <a:buChar char="•"/>
            </a:pPr>
            <a:endParaRPr lang="tr-TR" sz="1600" dirty="0">
              <a:latin typeface="Times New Roman"/>
              <a:cs typeface="Times New Roman"/>
            </a:endParaRPr>
          </a:p>
        </p:txBody>
      </p:sp>
      <p:sp>
        <p:nvSpPr>
          <p:cNvPr id="11" name="object 2"/>
          <p:cNvSpPr txBox="1">
            <a:spLocks/>
          </p:cNvSpPr>
          <p:nvPr/>
        </p:nvSpPr>
        <p:spPr>
          <a:xfrm>
            <a:off x="179512" y="85855"/>
            <a:ext cx="3528392" cy="553998"/>
          </a:xfrm>
          <a:prstGeom prst="rect">
            <a:avLst/>
          </a:prstGeom>
        </p:spPr>
        <p:txBody>
          <a:bodyPr vert="horz" wrap="square" lIns="0" tIns="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397" algn="l"/>
            <a:r>
              <a:rPr lang="tr-TR" sz="3600" b="1" spc="-4" dirty="0" smtClean="0">
                <a:solidFill>
                  <a:srgbClr val="000000"/>
                </a:solidFill>
              </a:rPr>
              <a:t>Ekip ve Ekipman</a:t>
            </a:r>
            <a:endParaRPr lang="tr-TR" sz="3600" b="1"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293096"/>
            <a:ext cx="2976699" cy="224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32049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3416320"/>
          </a:xfrm>
          <a:prstGeom prst="rect">
            <a:avLst/>
          </a:prstGeom>
        </p:spPr>
        <p:txBody>
          <a:bodyPr wrap="square">
            <a:spAutoFit/>
          </a:bodyPr>
          <a:lstStyle/>
          <a:p>
            <a:pPr lvl="0"/>
            <a:r>
              <a:rPr lang="tr-TR" sz="3600" b="1" dirty="0" smtClean="0"/>
              <a:t>5.Proje Yönetimi </a:t>
            </a:r>
            <a:endParaRPr lang="tr-TR" sz="3600" dirty="0" smtClean="0"/>
          </a:p>
          <a:p>
            <a:r>
              <a:rPr lang="tr-TR" b="1" dirty="0"/>
              <a:t> </a:t>
            </a:r>
            <a:endParaRPr lang="tr-TR" dirty="0"/>
          </a:p>
          <a:p>
            <a:pPr marL="742950" lvl="1" indent="-285750">
              <a:buFont typeface="Wingdings" panose="05000000000000000000" pitchFamily="2" charset="2"/>
              <a:buChar char="Ø"/>
            </a:pPr>
            <a:r>
              <a:rPr lang="tr-TR" sz="2000" b="1" dirty="0" smtClean="0"/>
              <a:t>5.2 Risk Yönetimi</a:t>
            </a:r>
          </a:p>
          <a:p>
            <a:pPr lvl="1"/>
            <a:endParaRPr lang="tr-TR" b="1" dirty="0">
              <a:effectLst/>
            </a:endParaRPr>
          </a:p>
          <a:p>
            <a:pPr marL="809625" indent="-266700" algn="just">
              <a:buFont typeface="Wingdings" panose="05000000000000000000" pitchFamily="2" charset="2"/>
              <a:buChar char="q"/>
            </a:pPr>
            <a:r>
              <a:rPr lang="tr-TR" dirty="0"/>
              <a:t>Projenin başarısını olumsuz yönde etkileyebilecek riskler ve bu risklerle karşılaşıldığında projenin başarıyla yürütülmesini sağlamak için alınacak tedbirler (B Planı) ilgili iş paketleri belirtilerek ana hatlarıyla aşağıdaki Risk Yönetimi </a:t>
            </a:r>
            <a:r>
              <a:rPr lang="tr-TR" dirty="0" err="1"/>
              <a:t>Tablosu’nda</a:t>
            </a:r>
            <a:r>
              <a:rPr lang="tr-TR" dirty="0"/>
              <a:t> ifade edilir. B planlarının uygulanması projenin temel hedeflerinden sapmaya yol açmamalıdır.</a:t>
            </a:r>
          </a:p>
          <a:p>
            <a:pPr lvl="1"/>
            <a:endParaRPr lang="tr-TR" b="1" dirty="0" smtClean="0"/>
          </a:p>
          <a:p>
            <a:pPr lvl="1"/>
            <a:endParaRPr lang="tr-TR" dirty="0">
              <a:effectLst/>
            </a:endParaRPr>
          </a:p>
        </p:txBody>
      </p:sp>
      <p:graphicFrame>
        <p:nvGraphicFramePr>
          <p:cNvPr id="3" name="Tablo 2"/>
          <p:cNvGraphicFramePr>
            <a:graphicFrameLocks noGrp="1"/>
          </p:cNvGraphicFramePr>
          <p:nvPr>
            <p:extLst>
              <p:ext uri="{D42A27DB-BD31-4B8C-83A1-F6EECF244321}">
                <p14:modId xmlns:p14="http://schemas.microsoft.com/office/powerpoint/2010/main" val="1777398171"/>
              </p:ext>
            </p:extLst>
          </p:nvPr>
        </p:nvGraphicFramePr>
        <p:xfrm>
          <a:off x="539495" y="3068960"/>
          <a:ext cx="8065009" cy="3464560"/>
        </p:xfrm>
        <a:graphic>
          <a:graphicData uri="http://schemas.openxmlformats.org/drawingml/2006/table">
            <a:tbl>
              <a:tblPr firstRow="1" firstCol="1" bandRow="1">
                <a:tableStyleId>{5C22544A-7EE6-4342-B048-85BDC9FD1C3A}</a:tableStyleId>
              </a:tblPr>
              <a:tblGrid>
                <a:gridCol w="585520"/>
                <a:gridCol w="3302969"/>
                <a:gridCol w="4176520"/>
              </a:tblGrid>
              <a:tr h="233680">
                <a:tc>
                  <a:txBody>
                    <a:bodyPr/>
                    <a:lstStyle/>
                    <a:p>
                      <a:pPr algn="ctr"/>
                      <a:r>
                        <a:rPr lang="tr-TR" sz="1400" dirty="0">
                          <a:effectLst/>
                        </a:rPr>
                        <a:t>İP No</a:t>
                      </a:r>
                      <a:endParaRPr lang="tr-TR" sz="1600" dirty="0">
                        <a:effectLst/>
                        <a:latin typeface="Times New Roman"/>
                      </a:endParaRPr>
                    </a:p>
                  </a:txBody>
                  <a:tcPr marL="44450" marR="44450" marT="0" marB="0" anchor="ctr"/>
                </a:tc>
                <a:tc>
                  <a:txBody>
                    <a:bodyPr/>
                    <a:lstStyle/>
                    <a:p>
                      <a:pPr algn="ctr"/>
                      <a:r>
                        <a:rPr lang="tr-TR" sz="1400">
                          <a:effectLst/>
                        </a:rPr>
                        <a:t>En Önemli Riskler</a:t>
                      </a:r>
                      <a:endParaRPr lang="tr-TR" sz="1600">
                        <a:effectLst/>
                        <a:latin typeface="Times New Roman"/>
                      </a:endParaRPr>
                    </a:p>
                  </a:txBody>
                  <a:tcPr marL="44450" marR="44450" marT="0" marB="0" anchor="ctr"/>
                </a:tc>
                <a:tc>
                  <a:txBody>
                    <a:bodyPr/>
                    <a:lstStyle/>
                    <a:p>
                      <a:pPr algn="ctr"/>
                      <a:r>
                        <a:rPr lang="tr-TR" sz="1400" dirty="0">
                          <a:effectLst/>
                        </a:rPr>
                        <a:t>Risk Yönetimi (B Planı)</a:t>
                      </a:r>
                      <a:endParaRPr lang="tr-TR" sz="1600" dirty="0">
                        <a:effectLst/>
                        <a:latin typeface="Times New Roman"/>
                      </a:endParaRPr>
                    </a:p>
                  </a:txBody>
                  <a:tcPr marL="44450" marR="44450" marT="0" marB="0" anchor="ctr"/>
                </a:tc>
              </a:tr>
              <a:tr h="353060">
                <a:tc>
                  <a:txBody>
                    <a:bodyPr/>
                    <a:lstStyle/>
                    <a:p>
                      <a:r>
                        <a:rPr lang="tr-TR" sz="1400" dirty="0">
                          <a:effectLst/>
                        </a:rPr>
                        <a:t> </a:t>
                      </a:r>
                      <a:r>
                        <a:rPr lang="tr-TR" sz="1400" dirty="0" smtClean="0">
                          <a:effectLst/>
                        </a:rPr>
                        <a:t>1</a:t>
                      </a:r>
                      <a:endParaRPr lang="tr-TR" sz="1600" dirty="0">
                        <a:effectLst/>
                        <a:latin typeface="Times New Roman"/>
                      </a:endParaRPr>
                    </a:p>
                  </a:txBody>
                  <a:tcPr marL="44450" marR="44450" marT="0" marB="0" anchor="ctr"/>
                </a:tc>
                <a:tc>
                  <a:txBody>
                    <a:bodyPr/>
                    <a:lstStyle/>
                    <a:p>
                      <a:r>
                        <a:rPr lang="tr-TR" sz="1400" dirty="0" smtClean="0">
                          <a:effectLst/>
                        </a:rPr>
                        <a:t> Bitkisel materyalin toplanamaması</a:t>
                      </a:r>
                      <a:endParaRPr lang="tr-TR" sz="1600" dirty="0">
                        <a:effectLst/>
                        <a:latin typeface="Times New Roman"/>
                      </a:endParaRPr>
                    </a:p>
                  </a:txBody>
                  <a:tcPr marL="44450" marR="44450" marT="0" marB="0"/>
                </a:tc>
                <a:tc>
                  <a:txBody>
                    <a:bodyPr/>
                    <a:lstStyle/>
                    <a:p>
                      <a:r>
                        <a:rPr lang="tr-TR" sz="1400" dirty="0" smtClean="0">
                          <a:effectLst/>
                        </a:rPr>
                        <a:t>Bitkisel materyalin arazideki</a:t>
                      </a:r>
                      <a:r>
                        <a:rPr lang="tr-TR" sz="1400" baseline="0" dirty="0" smtClean="0">
                          <a:effectLst/>
                        </a:rPr>
                        <a:t> varlığı daha önce yapılan ön çalışmalarda tespit edilmiştir. Ancak a</a:t>
                      </a:r>
                      <a:r>
                        <a:rPr lang="tr-TR" sz="1400" dirty="0" smtClean="0">
                          <a:effectLst/>
                        </a:rPr>
                        <a:t>razi çalışmaları sırasında eğer bitkisel materyal toplanamaz</a:t>
                      </a:r>
                      <a:r>
                        <a:rPr lang="tr-TR" sz="1400" baseline="0" dirty="0" smtClean="0">
                          <a:effectLst/>
                        </a:rPr>
                        <a:t> ise gerekli bitkiler araştırma enstitüleri ve özel firmalardan temin edilecektir</a:t>
                      </a:r>
                      <a:endParaRPr lang="tr-TR" sz="1600" dirty="0">
                        <a:effectLst/>
                        <a:latin typeface="Times New Roman"/>
                      </a:endParaRPr>
                    </a:p>
                  </a:txBody>
                  <a:tcPr marL="44450" marR="44450" marT="0" marB="0" anchor="ctr"/>
                </a:tc>
              </a:tr>
              <a:tr h="353060">
                <a:tc>
                  <a:txBody>
                    <a:bodyPr/>
                    <a:lstStyle/>
                    <a:p>
                      <a:r>
                        <a:rPr lang="tr-TR" sz="1400" dirty="0">
                          <a:effectLst/>
                        </a:rPr>
                        <a:t> </a:t>
                      </a:r>
                      <a:r>
                        <a:rPr lang="tr-TR" sz="1400" dirty="0" smtClean="0">
                          <a:effectLst/>
                        </a:rPr>
                        <a:t>2</a:t>
                      </a:r>
                      <a:endParaRPr lang="tr-TR" sz="1600" dirty="0">
                        <a:effectLst/>
                        <a:latin typeface="Times New Roman"/>
                      </a:endParaRPr>
                    </a:p>
                  </a:txBody>
                  <a:tcPr marL="44450" marR="44450" marT="0" marB="0" anchor="ctr"/>
                </a:tc>
                <a:tc>
                  <a:txBody>
                    <a:bodyPr/>
                    <a:lstStyle/>
                    <a:p>
                      <a:r>
                        <a:rPr lang="tr-TR" sz="1400" kern="1200" dirty="0" smtClean="0">
                          <a:solidFill>
                            <a:schemeClr val="dk1"/>
                          </a:solidFill>
                          <a:effectLst/>
                          <a:latin typeface="+mn-lt"/>
                          <a:ea typeface="+mn-ea"/>
                          <a:cs typeface="+mn-cs"/>
                        </a:rPr>
                        <a:t> metan uygulamasının bitkilerde öldürücü etki yapması</a:t>
                      </a:r>
                      <a:endParaRPr lang="tr-TR" sz="1400" kern="1200" dirty="0">
                        <a:solidFill>
                          <a:schemeClr val="dk1"/>
                        </a:solidFill>
                        <a:effectLst/>
                        <a:latin typeface="+mn-lt"/>
                        <a:ea typeface="+mn-ea"/>
                        <a:cs typeface="+mn-cs"/>
                      </a:endParaRPr>
                    </a:p>
                  </a:txBody>
                  <a:tcPr marL="44450" marR="44450" marT="0" marB="0"/>
                </a:tc>
                <a:tc>
                  <a:txBody>
                    <a:bodyPr/>
                    <a:lstStyle/>
                    <a:p>
                      <a:r>
                        <a:rPr lang="tr-TR" sz="1400" kern="1200" dirty="0">
                          <a:solidFill>
                            <a:schemeClr val="dk1"/>
                          </a:solidFill>
                          <a:effectLst/>
                          <a:latin typeface="+mn-lt"/>
                          <a:ea typeface="+mn-ea"/>
                          <a:cs typeface="+mn-cs"/>
                        </a:rPr>
                        <a:t> </a:t>
                      </a:r>
                      <a:r>
                        <a:rPr lang="tr-TR" sz="1400" kern="1200" dirty="0" smtClean="0">
                          <a:solidFill>
                            <a:schemeClr val="dk1"/>
                          </a:solidFill>
                          <a:effectLst/>
                          <a:latin typeface="+mn-lt"/>
                          <a:ea typeface="+mn-ea"/>
                          <a:cs typeface="+mn-cs"/>
                        </a:rPr>
                        <a:t>bu durumda doz değerleri düşürülecek ancak sıklığı artırılacaktır</a:t>
                      </a:r>
                      <a:endParaRPr lang="tr-TR" sz="1400" kern="1200" dirty="0">
                        <a:solidFill>
                          <a:schemeClr val="dk1"/>
                        </a:solidFill>
                        <a:effectLst/>
                        <a:latin typeface="+mn-lt"/>
                        <a:ea typeface="+mn-ea"/>
                        <a:cs typeface="+mn-cs"/>
                      </a:endParaRPr>
                    </a:p>
                  </a:txBody>
                  <a:tcPr marL="44450" marR="44450" marT="0" marB="0" anchor="ctr"/>
                </a:tc>
              </a:tr>
              <a:tr h="353060">
                <a:tc>
                  <a:txBody>
                    <a:bodyPr/>
                    <a:lstStyle/>
                    <a:p>
                      <a:r>
                        <a:rPr lang="tr-TR" sz="1600" dirty="0" smtClean="0">
                          <a:effectLst/>
                          <a:latin typeface="Times New Roman"/>
                        </a:rPr>
                        <a:t>3</a:t>
                      </a:r>
                      <a:endParaRPr lang="tr-TR" sz="1600" dirty="0">
                        <a:effectLst/>
                        <a:latin typeface="Times New Roman"/>
                      </a:endParaRPr>
                    </a:p>
                  </a:txBody>
                  <a:tcPr marL="44450" marR="44450" marT="0" marB="0" anchor="ctr"/>
                </a:tc>
                <a:tc>
                  <a:txBody>
                    <a:bodyPr/>
                    <a:lstStyle/>
                    <a:p>
                      <a:r>
                        <a:rPr lang="tr-TR" sz="1400" kern="1200" dirty="0" smtClean="0">
                          <a:solidFill>
                            <a:schemeClr val="dk1"/>
                          </a:solidFill>
                          <a:effectLst/>
                          <a:latin typeface="+mn-lt"/>
                          <a:ea typeface="+mn-ea"/>
                          <a:cs typeface="+mn-cs"/>
                        </a:rPr>
                        <a:t> İstatistiksel analizlerin yapılamaması</a:t>
                      </a:r>
                      <a:endParaRPr lang="tr-TR" sz="1400" kern="1200" dirty="0">
                        <a:solidFill>
                          <a:schemeClr val="dk1"/>
                        </a:solidFill>
                        <a:effectLst/>
                        <a:latin typeface="+mn-lt"/>
                        <a:ea typeface="+mn-ea"/>
                        <a:cs typeface="+mn-cs"/>
                      </a:endParaRPr>
                    </a:p>
                  </a:txBody>
                  <a:tcPr marL="44450" marR="44450" marT="0" marB="0"/>
                </a:tc>
                <a:tc>
                  <a:txBody>
                    <a:bodyPr/>
                    <a:lstStyle/>
                    <a:p>
                      <a:r>
                        <a:rPr lang="tr-TR" sz="1400" kern="1200" dirty="0" smtClean="0">
                          <a:solidFill>
                            <a:schemeClr val="dk1"/>
                          </a:solidFill>
                          <a:effectLst/>
                          <a:latin typeface="+mn-lt"/>
                          <a:ea typeface="+mn-ea"/>
                          <a:cs typeface="+mn-cs"/>
                        </a:rPr>
                        <a:t>İstatistiki analizler R programı ile yapılacak olup, projede istatiksel analizler için bir uzman bulunmaktadır. Bu nedenle projede bu tür bir risk bulunmamaktadır. Ancak programdan kaynaklı bir sıkıntı olduğunda istatistiki analizler SPSS programı ile yapılacaktır.</a:t>
                      </a:r>
                      <a:endParaRPr lang="tr-TR" sz="1400" kern="1200" dirty="0">
                        <a:solidFill>
                          <a:schemeClr val="dk1"/>
                        </a:solidFill>
                        <a:effectLst/>
                        <a:latin typeface="+mn-lt"/>
                        <a:ea typeface="+mn-ea"/>
                        <a:cs typeface="+mn-cs"/>
                      </a:endParaRPr>
                    </a:p>
                  </a:txBody>
                  <a:tcPr marL="44450" marR="44450" marT="0" marB="0" anchor="ctr"/>
                </a:tc>
              </a:tr>
              <a:tr h="353060">
                <a:tc>
                  <a:txBody>
                    <a:bodyPr/>
                    <a:lstStyle/>
                    <a:p>
                      <a:r>
                        <a:rPr lang="tr-TR" sz="1600" dirty="0" smtClean="0">
                          <a:effectLst/>
                          <a:latin typeface="Times New Roman"/>
                        </a:rPr>
                        <a:t>4</a:t>
                      </a:r>
                      <a:endParaRPr lang="tr-TR" sz="1600" dirty="0">
                        <a:effectLst/>
                        <a:latin typeface="Times New Roman"/>
                      </a:endParaRPr>
                    </a:p>
                  </a:txBody>
                  <a:tcPr marL="44450" marR="44450" marT="0" marB="0" anchor="ctr"/>
                </a:tc>
                <a:tc>
                  <a:txBody>
                    <a:bodyPr/>
                    <a:lstStyle/>
                    <a:p>
                      <a:r>
                        <a:rPr lang="tr-TR" sz="1400" kern="1200" dirty="0" smtClean="0">
                          <a:solidFill>
                            <a:srgbClr val="FF0000"/>
                          </a:solidFill>
                          <a:effectLst/>
                          <a:latin typeface="+mn-lt"/>
                          <a:ea typeface="+mn-ea"/>
                          <a:cs typeface="+mn-cs"/>
                        </a:rPr>
                        <a:t>metan gazının çiçeklenmeye etkisinin bulunmaması ????</a:t>
                      </a:r>
                      <a:endParaRPr lang="tr-TR" sz="1400" kern="1200" dirty="0">
                        <a:solidFill>
                          <a:srgbClr val="FF0000"/>
                        </a:solidFill>
                        <a:effectLst/>
                        <a:latin typeface="+mn-lt"/>
                        <a:ea typeface="+mn-ea"/>
                        <a:cs typeface="+mn-cs"/>
                      </a:endParaRPr>
                    </a:p>
                  </a:txBody>
                  <a:tcPr marL="44450" marR="44450" marT="0" marB="0"/>
                </a:tc>
                <a:tc>
                  <a:txBody>
                    <a:bodyPr/>
                    <a:lstStyle/>
                    <a:p>
                      <a:r>
                        <a:rPr lang="tr-TR" sz="1400" kern="1200" dirty="0" smtClean="0">
                          <a:solidFill>
                            <a:srgbClr val="FF0000"/>
                          </a:solidFill>
                          <a:effectLst/>
                          <a:latin typeface="+mn-lt"/>
                          <a:ea typeface="+mn-ea"/>
                          <a:cs typeface="+mn-cs"/>
                        </a:rPr>
                        <a:t>Bu projenin temel </a:t>
                      </a:r>
                      <a:r>
                        <a:rPr lang="tr-TR" sz="1600" b="1" u="sng" kern="1200" dirty="0" smtClean="0">
                          <a:solidFill>
                            <a:srgbClr val="FF0000"/>
                          </a:solidFill>
                          <a:effectLst/>
                          <a:latin typeface="+mn-lt"/>
                          <a:ea typeface="+mn-ea"/>
                          <a:cs typeface="+mn-cs"/>
                        </a:rPr>
                        <a:t>araştırma</a:t>
                      </a:r>
                      <a:r>
                        <a:rPr lang="tr-TR" sz="1600" b="1" u="sng" kern="1200" baseline="0" dirty="0" smtClean="0">
                          <a:solidFill>
                            <a:srgbClr val="FF0000"/>
                          </a:solidFill>
                          <a:effectLst/>
                          <a:latin typeface="+mn-lt"/>
                          <a:ea typeface="+mn-ea"/>
                          <a:cs typeface="+mn-cs"/>
                        </a:rPr>
                        <a:t> sorusu </a:t>
                      </a:r>
                      <a:r>
                        <a:rPr lang="tr-TR" sz="1400" kern="1200" baseline="0" dirty="0" smtClean="0">
                          <a:solidFill>
                            <a:srgbClr val="FF0000"/>
                          </a:solidFill>
                          <a:effectLst/>
                          <a:latin typeface="+mn-lt"/>
                          <a:ea typeface="+mn-ea"/>
                          <a:cs typeface="+mn-cs"/>
                        </a:rPr>
                        <a:t>risk olarak yazılamaz. Bu riskin ön çalışmalar ve literatür ile baştan ön görülmesi gerekmektedir.</a:t>
                      </a:r>
                      <a:endParaRPr lang="tr-TR" sz="1400" kern="1200" dirty="0">
                        <a:solidFill>
                          <a:srgbClr val="FF0000"/>
                        </a:solidFill>
                        <a:effectLst/>
                        <a:latin typeface="+mn-lt"/>
                        <a:ea typeface="+mn-ea"/>
                        <a:cs typeface="+mn-cs"/>
                      </a:endParaRPr>
                    </a:p>
                  </a:txBody>
                  <a:tcPr marL="44450" marR="44450" marT="0" marB="0" anchor="ctr"/>
                </a:tc>
              </a:tr>
            </a:tbl>
          </a:graphicData>
        </a:graphic>
      </p:graphicFrame>
    </p:spTree>
    <p:extLst>
      <p:ext uri="{BB962C8B-B14F-4D97-AF65-F5344CB8AC3E}">
        <p14:creationId xmlns:p14="http://schemas.microsoft.com/office/powerpoint/2010/main" val="22974560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1477328"/>
          </a:xfrm>
          <a:prstGeom prst="rect">
            <a:avLst/>
          </a:prstGeom>
        </p:spPr>
        <p:txBody>
          <a:bodyPr wrap="square">
            <a:spAutoFit/>
          </a:bodyPr>
          <a:lstStyle/>
          <a:p>
            <a:pPr lvl="0"/>
            <a:r>
              <a:rPr lang="tr-TR" sz="3600" b="1" dirty="0" smtClean="0"/>
              <a:t>6.Yaygın Etki</a:t>
            </a:r>
            <a:endParaRPr lang="tr-TR" sz="3600" dirty="0" smtClean="0"/>
          </a:p>
          <a:p>
            <a:r>
              <a:rPr lang="tr-TR" b="1" dirty="0"/>
              <a:t> </a:t>
            </a:r>
            <a:endParaRPr lang="tr-TR" dirty="0"/>
          </a:p>
          <a:p>
            <a:pPr lvl="1"/>
            <a:endParaRPr lang="tr-TR" b="1" dirty="0" smtClean="0"/>
          </a:p>
          <a:p>
            <a:pPr lvl="1"/>
            <a:endParaRPr lang="tr-TR" dirty="0">
              <a:effectLst/>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136356" cy="4457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67042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1477328"/>
          </a:xfrm>
          <a:prstGeom prst="rect">
            <a:avLst/>
          </a:prstGeom>
        </p:spPr>
        <p:txBody>
          <a:bodyPr wrap="square">
            <a:spAutoFit/>
          </a:bodyPr>
          <a:lstStyle/>
          <a:p>
            <a:pPr lvl="0"/>
            <a:r>
              <a:rPr lang="tr-TR" sz="3600" b="1" dirty="0" smtClean="0"/>
              <a:t>6.Yaygın Etki</a:t>
            </a:r>
            <a:endParaRPr lang="tr-TR" sz="3600" dirty="0" smtClean="0"/>
          </a:p>
          <a:p>
            <a:r>
              <a:rPr lang="tr-TR" b="1" dirty="0"/>
              <a:t> </a:t>
            </a:r>
            <a:endParaRPr lang="tr-TR" dirty="0"/>
          </a:p>
          <a:p>
            <a:pPr lvl="1"/>
            <a:endParaRPr lang="tr-TR" b="1" dirty="0" smtClean="0"/>
          </a:p>
          <a:p>
            <a:pPr lvl="1"/>
            <a:endParaRPr lang="tr-TR" dirty="0">
              <a:effectLst/>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81" y="1268760"/>
            <a:ext cx="7792591" cy="4334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5264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1477328"/>
          </a:xfrm>
          <a:prstGeom prst="rect">
            <a:avLst/>
          </a:prstGeom>
        </p:spPr>
        <p:txBody>
          <a:bodyPr wrap="square">
            <a:spAutoFit/>
          </a:bodyPr>
          <a:lstStyle/>
          <a:p>
            <a:pPr lvl="0"/>
            <a:r>
              <a:rPr lang="tr-TR" sz="3600" b="1" dirty="0" smtClean="0"/>
              <a:t>6.Yaygın Etki</a:t>
            </a:r>
            <a:endParaRPr lang="tr-TR" sz="3600" dirty="0" smtClean="0"/>
          </a:p>
          <a:p>
            <a:r>
              <a:rPr lang="tr-TR" b="1" dirty="0"/>
              <a:t> </a:t>
            </a:r>
            <a:endParaRPr lang="tr-TR" dirty="0"/>
          </a:p>
          <a:p>
            <a:pPr lvl="1"/>
            <a:endParaRPr lang="tr-TR" b="1" dirty="0" smtClean="0"/>
          </a:p>
          <a:p>
            <a:pPr lvl="1"/>
            <a:endParaRPr lang="tr-TR" dirty="0">
              <a:effectLst/>
            </a:endParaRPr>
          </a:p>
        </p:txBody>
      </p:sp>
      <p:graphicFrame>
        <p:nvGraphicFramePr>
          <p:cNvPr id="3" name="Tablo 2"/>
          <p:cNvGraphicFramePr>
            <a:graphicFrameLocks noGrp="1"/>
          </p:cNvGraphicFramePr>
          <p:nvPr>
            <p:extLst>
              <p:ext uri="{D42A27DB-BD31-4B8C-83A1-F6EECF244321}">
                <p14:modId xmlns:p14="http://schemas.microsoft.com/office/powerpoint/2010/main" val="1244676661"/>
              </p:ext>
            </p:extLst>
          </p:nvPr>
        </p:nvGraphicFramePr>
        <p:xfrm>
          <a:off x="179512" y="1268760"/>
          <a:ext cx="8081468" cy="4536172"/>
        </p:xfrm>
        <a:graphic>
          <a:graphicData uri="http://schemas.openxmlformats.org/drawingml/2006/table">
            <a:tbl>
              <a:tblPr firstRow="1" firstCol="1" bandRow="1">
                <a:tableStyleId>{5C22544A-7EE6-4342-B048-85BDC9FD1C3A}</a:tableStyleId>
              </a:tblPr>
              <a:tblGrid>
                <a:gridCol w="2456558"/>
                <a:gridCol w="5624910"/>
              </a:tblGrid>
              <a:tr h="327025">
                <a:tc>
                  <a:txBody>
                    <a:bodyPr/>
                    <a:lstStyle/>
                    <a:p>
                      <a:pPr algn="ctr"/>
                      <a:r>
                        <a:rPr lang="tr-TR" sz="900" dirty="0">
                          <a:effectLst/>
                        </a:rPr>
                        <a:t>Yaygın Etki Türleri</a:t>
                      </a:r>
                      <a:endParaRPr lang="tr-TR" sz="1000" dirty="0">
                        <a:effectLst/>
                        <a:latin typeface="Times New Roman"/>
                      </a:endParaRPr>
                    </a:p>
                  </a:txBody>
                  <a:tcPr marL="68580" marR="68580" marT="0" marB="0" anchor="ctr"/>
                </a:tc>
                <a:tc>
                  <a:txBody>
                    <a:bodyPr/>
                    <a:lstStyle/>
                    <a:p>
                      <a:pPr algn="ctr"/>
                      <a:r>
                        <a:rPr lang="tr-TR" sz="900">
                          <a:effectLst/>
                        </a:rPr>
                        <a:t>Projede Öngörülen ve Beklenen Çıktı, Sonuç ve Etkiler</a:t>
                      </a:r>
                      <a:endParaRPr lang="tr-TR" sz="1000">
                        <a:effectLst/>
                        <a:latin typeface="Times New Roman"/>
                      </a:endParaRPr>
                    </a:p>
                  </a:txBody>
                  <a:tcPr marL="68580" marR="68580" marT="0" marB="0" anchor="ctr"/>
                </a:tc>
              </a:tr>
              <a:tr h="681087">
                <a:tc>
                  <a:txBody>
                    <a:bodyPr/>
                    <a:lstStyle/>
                    <a:p>
                      <a:r>
                        <a:rPr lang="tr-TR" sz="1100">
                          <a:effectLst/>
                        </a:rPr>
                        <a:t>Bilimsel/Akademik </a:t>
                      </a:r>
                      <a:endParaRPr lang="tr-TR" sz="1200">
                        <a:effectLst/>
                      </a:endParaRPr>
                    </a:p>
                    <a:p>
                      <a:r>
                        <a:rPr lang="tr-TR" sz="1050">
                          <a:effectLst/>
                        </a:rPr>
                        <a:t>(Makale, Bildiri, Kitap Bölümü, Kitap) </a:t>
                      </a:r>
                      <a:endParaRPr lang="tr-TR" sz="1200">
                        <a:effectLst/>
                        <a:latin typeface="Times New Roman"/>
                      </a:endParaRPr>
                    </a:p>
                  </a:txBody>
                  <a:tcPr marL="68580" marR="68580" marT="0" marB="0" anchor="ctr"/>
                </a:tc>
                <a:tc>
                  <a:txBody>
                    <a:bodyPr/>
                    <a:lstStyle/>
                    <a:p>
                      <a:r>
                        <a:rPr lang="tr-TR" sz="1400" dirty="0">
                          <a:effectLst/>
                        </a:rPr>
                        <a:t> </a:t>
                      </a:r>
                      <a:r>
                        <a:rPr lang="tr-TR" sz="1400" dirty="0" smtClean="0">
                          <a:effectLst/>
                        </a:rPr>
                        <a:t>Önerilen projenin</a:t>
                      </a:r>
                      <a:r>
                        <a:rPr lang="tr-TR" sz="1400" baseline="0" dirty="0" smtClean="0">
                          <a:effectLst/>
                        </a:rPr>
                        <a:t> başarı ile tamamlanması ile metan gazının çiçeklenme üzerine etkisi ilk defa incelenecek olup, elde edilen verilerden en az iki SCI yayınının yapılması planlanmaktadır. </a:t>
                      </a:r>
                      <a:endParaRPr lang="tr-TR" sz="1600" dirty="0">
                        <a:effectLst/>
                        <a:latin typeface="Times New Roman"/>
                      </a:endParaRPr>
                    </a:p>
                  </a:txBody>
                  <a:tcPr marL="68580" marR="68580" marT="0" marB="0"/>
                </a:tc>
              </a:tr>
              <a:tr h="621665">
                <a:tc>
                  <a:txBody>
                    <a:bodyPr/>
                    <a:lstStyle/>
                    <a:p>
                      <a:r>
                        <a:rPr lang="tr-TR" sz="1100">
                          <a:effectLst/>
                        </a:rPr>
                        <a:t>Ekonomik/Ticari/Sosyal</a:t>
                      </a:r>
                      <a:endParaRPr lang="tr-TR" sz="1200">
                        <a:effectLst/>
                      </a:endParaRPr>
                    </a:p>
                    <a:p>
                      <a:pPr algn="just"/>
                      <a:r>
                        <a:rPr lang="tr-TR" sz="1050">
                          <a:effectLst/>
                        </a:rPr>
                        <a:t>(Ürün, Prototip, Patent, Faydalı Model, Üretim İzni, Çeşit Tescili, Spin-off/Start- up Şirket, Görsel/İşitsel Arşiv, Envanter/Veri Tabanı/Belgeleme Üretimi, Telife Konu Olan Eser, Medyada Yer Alma, Fuar, Proje Pazarı, Çalıştay, Eğitim vb. Bilimsel Etkinlik, Proje Sonuçlarını Kullanacak Kurum/Kuruluş, vb. diğer yaygın etkiler)</a:t>
                      </a:r>
                      <a:endParaRPr lang="tr-TR" sz="1200">
                        <a:effectLst/>
                        <a:latin typeface="Times New Roman"/>
                      </a:endParaRPr>
                    </a:p>
                  </a:txBody>
                  <a:tcPr marL="68580" marR="68580" marT="0" marB="0" anchor="ctr"/>
                </a:tc>
                <a:tc>
                  <a:txBody>
                    <a:bodyPr/>
                    <a:lstStyle/>
                    <a:p>
                      <a:r>
                        <a:rPr lang="tr-TR" sz="900" dirty="0">
                          <a:effectLst/>
                        </a:rPr>
                        <a:t> </a:t>
                      </a:r>
                      <a:r>
                        <a:rPr lang="tr-TR" sz="1400" dirty="0" smtClean="0">
                          <a:effectLst/>
                        </a:rPr>
                        <a:t>projeni</a:t>
                      </a:r>
                      <a:r>
                        <a:rPr lang="tr-TR" sz="1400" baseline="0" dirty="0" smtClean="0">
                          <a:effectLst/>
                        </a:rPr>
                        <a:t>n başarı le tamamlanması durumunda çiçekçilik için gaz kaynaklı bir </a:t>
                      </a:r>
                      <a:r>
                        <a:rPr lang="tr-TR" sz="1400" baseline="0" dirty="0" err="1" smtClean="0">
                          <a:effectLst/>
                        </a:rPr>
                        <a:t>hormanel</a:t>
                      </a:r>
                      <a:r>
                        <a:rPr lang="tr-TR" sz="1400" baseline="0" dirty="0" smtClean="0">
                          <a:effectLst/>
                        </a:rPr>
                        <a:t> uygulamanın hayata geçirilmesi mümkün olacaktır. Bu sayede çiçekler daha çok açacak ve </a:t>
                      </a:r>
                      <a:r>
                        <a:rPr lang="tr-TR" sz="1400" baseline="0" dirty="0" err="1" smtClean="0">
                          <a:effectLst/>
                        </a:rPr>
                        <a:t>çiçekciler</a:t>
                      </a:r>
                      <a:r>
                        <a:rPr lang="tr-TR" sz="1400" baseline="0" dirty="0" smtClean="0">
                          <a:effectLst/>
                        </a:rPr>
                        <a:t> daha çok kazanacaktır. </a:t>
                      </a:r>
                      <a:endParaRPr lang="tr-TR" sz="1000" dirty="0">
                        <a:effectLst/>
                        <a:latin typeface="Times New Roman"/>
                      </a:endParaRPr>
                    </a:p>
                  </a:txBody>
                  <a:tcPr marL="68580" marR="68580" marT="0" marB="0"/>
                </a:tc>
              </a:tr>
              <a:tr h="351790">
                <a:tc>
                  <a:txBody>
                    <a:bodyPr/>
                    <a:lstStyle/>
                    <a:p>
                      <a:r>
                        <a:rPr lang="tr-TR" sz="1100" dirty="0">
                          <a:effectLst/>
                        </a:rPr>
                        <a:t>Araştırmacı Yetiştirilmesi ve Yeni Proje(</a:t>
                      </a:r>
                      <a:r>
                        <a:rPr lang="tr-TR" sz="1100" dirty="0" err="1">
                          <a:effectLst/>
                        </a:rPr>
                        <a:t>ler</a:t>
                      </a:r>
                      <a:r>
                        <a:rPr lang="tr-TR" sz="1100" dirty="0">
                          <a:effectLst/>
                        </a:rPr>
                        <a:t>) Oluşturma </a:t>
                      </a:r>
                      <a:endParaRPr lang="tr-TR" sz="1200" dirty="0">
                        <a:effectLst/>
                      </a:endParaRPr>
                    </a:p>
                    <a:p>
                      <a:r>
                        <a:rPr lang="tr-TR" sz="1050" dirty="0">
                          <a:effectLst/>
                        </a:rPr>
                        <a:t>(Yüksek Lisans/Doktora Tezi, Ulusal/Uluslararası Yeni Proje)</a:t>
                      </a:r>
                      <a:endParaRPr lang="tr-TR" sz="1200" dirty="0">
                        <a:effectLst/>
                        <a:latin typeface="Times New Roman"/>
                      </a:endParaRPr>
                    </a:p>
                  </a:txBody>
                  <a:tcPr marL="68580" marR="68580" marT="0" marB="0" anchor="ctr"/>
                </a:tc>
                <a:tc>
                  <a:txBody>
                    <a:bodyPr/>
                    <a:lstStyle/>
                    <a:p>
                      <a:r>
                        <a:rPr lang="tr-TR" sz="1400" kern="1200" baseline="0" dirty="0" smtClean="0">
                          <a:solidFill>
                            <a:schemeClr val="dk1"/>
                          </a:solidFill>
                          <a:effectLst/>
                          <a:latin typeface="+mn-lt"/>
                          <a:ea typeface="+mn-ea"/>
                          <a:cs typeface="+mn-cs"/>
                        </a:rPr>
                        <a:t>Projede halihazırda yüksek lisans ve doktora </a:t>
                      </a:r>
                      <a:r>
                        <a:rPr lang="tr-TR" sz="1400" kern="1200" baseline="0" dirty="0" err="1" smtClean="0">
                          <a:solidFill>
                            <a:schemeClr val="dk1"/>
                          </a:solidFill>
                          <a:effectLst/>
                          <a:latin typeface="+mn-lt"/>
                          <a:ea typeface="+mn-ea"/>
                          <a:cs typeface="+mn-cs"/>
                        </a:rPr>
                        <a:t>bursiyeri</a:t>
                      </a:r>
                      <a:r>
                        <a:rPr lang="tr-TR" sz="1400" kern="1200" baseline="0" dirty="0" smtClean="0">
                          <a:solidFill>
                            <a:schemeClr val="dk1"/>
                          </a:solidFill>
                          <a:effectLst/>
                          <a:latin typeface="+mn-lt"/>
                          <a:ea typeface="+mn-ea"/>
                          <a:cs typeface="+mn-cs"/>
                        </a:rPr>
                        <a:t> planlanmıştır. </a:t>
                      </a:r>
                    </a:p>
                    <a:p>
                      <a:r>
                        <a:rPr lang="tr-TR" sz="1400" kern="1200" baseline="0" dirty="0" smtClean="0">
                          <a:solidFill>
                            <a:schemeClr val="dk1"/>
                          </a:solidFill>
                          <a:effectLst/>
                          <a:latin typeface="+mn-lt"/>
                          <a:ea typeface="+mn-ea"/>
                          <a:cs typeface="+mn-cs"/>
                        </a:rPr>
                        <a:t>Önerilen proje ile kendi doktora projemi finanse etmek istiyorum.</a:t>
                      </a:r>
                    </a:p>
                    <a:p>
                      <a:r>
                        <a:rPr lang="tr-TR" sz="1400" kern="1200" baseline="0" dirty="0" smtClean="0">
                          <a:solidFill>
                            <a:schemeClr val="dk1"/>
                          </a:solidFill>
                          <a:effectLst/>
                          <a:latin typeface="+mn-lt"/>
                          <a:ea typeface="+mn-ea"/>
                          <a:cs typeface="+mn-cs"/>
                        </a:rPr>
                        <a:t>Bir </a:t>
                      </a:r>
                      <a:r>
                        <a:rPr lang="tr-TR" sz="1400" kern="1200" baseline="0" dirty="0" err="1" smtClean="0">
                          <a:solidFill>
                            <a:schemeClr val="dk1"/>
                          </a:solidFill>
                          <a:effectLst/>
                          <a:latin typeface="+mn-lt"/>
                          <a:ea typeface="+mn-ea"/>
                          <a:cs typeface="+mn-cs"/>
                        </a:rPr>
                        <a:t>dokrora</a:t>
                      </a:r>
                      <a:r>
                        <a:rPr lang="tr-TR" sz="1400" kern="1200" baseline="0" dirty="0" smtClean="0">
                          <a:solidFill>
                            <a:schemeClr val="dk1"/>
                          </a:solidFill>
                          <a:effectLst/>
                          <a:latin typeface="+mn-lt"/>
                          <a:ea typeface="+mn-ea"/>
                          <a:cs typeface="+mn-cs"/>
                        </a:rPr>
                        <a:t> ve mastır tezinin üretilmesi mümkün olacaktır.</a:t>
                      </a:r>
                    </a:p>
                    <a:p>
                      <a:endParaRPr lang="tr-TR" sz="1400" kern="1200" baseline="0" dirty="0" smtClean="0">
                        <a:solidFill>
                          <a:schemeClr val="dk1"/>
                        </a:solidFill>
                        <a:effectLst/>
                        <a:latin typeface="+mn-lt"/>
                        <a:ea typeface="+mn-ea"/>
                        <a:cs typeface="+mn-cs"/>
                      </a:endParaRPr>
                    </a:p>
                    <a:p>
                      <a:r>
                        <a:rPr lang="tr-TR" sz="1400" kern="1200" baseline="0" dirty="0" smtClean="0">
                          <a:solidFill>
                            <a:schemeClr val="dk1"/>
                          </a:solidFill>
                          <a:effectLst/>
                          <a:latin typeface="+mn-lt"/>
                          <a:ea typeface="+mn-ea"/>
                          <a:cs typeface="+mn-cs"/>
                        </a:rPr>
                        <a:t>Bu proje aynı zamanda meyve ağaçları içinde uygulama potansiyeline sahiptir. Eğer proje öngörüldüğü şekilde gerçekleşirse gaz uygulaması ile çok daha fazla çiçek ve meyve elde etmek mümkün olacaktır. Bu durum ilerleyen projeler için ön çalışma niteliğindedir.</a:t>
                      </a:r>
                    </a:p>
                    <a:p>
                      <a:endParaRPr lang="tr-TR" sz="1400" kern="1200" baseline="0" dirty="0">
                        <a:solidFill>
                          <a:schemeClr val="dk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15419585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6358</TotalTime>
  <Words>4365</Words>
  <Application>Microsoft Office PowerPoint</Application>
  <PresentationFormat>Ekran Gösterisi (4:3)</PresentationFormat>
  <Paragraphs>573</Paragraphs>
  <Slides>57</Slides>
  <Notes>0</Notes>
  <HiddenSlides>0</HiddenSlides>
  <MMClips>0</MMClips>
  <ScaleCrop>false</ScaleCrop>
  <HeadingPairs>
    <vt:vector size="4" baseType="variant">
      <vt:variant>
        <vt:lpstr>Tema</vt:lpstr>
      </vt:variant>
      <vt:variant>
        <vt:i4>2</vt:i4>
      </vt:variant>
      <vt:variant>
        <vt:lpstr>Slayt Başlıkları</vt:lpstr>
      </vt:variant>
      <vt:variant>
        <vt:i4>57</vt:i4>
      </vt:variant>
    </vt:vector>
  </HeadingPairs>
  <TitlesOfParts>
    <vt:vector size="59" baseType="lpstr">
      <vt:lpstr>Ofis Teması</vt:lpstr>
      <vt:lpstr>Office Theme</vt:lpstr>
      <vt:lpstr>Proje Yazımı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Proje değerlendirilmesi</vt:lpstr>
      <vt:lpstr>Özgünlük ve İnovasyon Düzeyi</vt:lpstr>
      <vt:lpstr>Özgünlük ve İnovasyon Düzeyi</vt:lpstr>
      <vt:lpstr>Özgünlük ve İnovasyon Düzeyi</vt:lpstr>
      <vt:lpstr>Özgün değer nasıl yazılır</vt:lpstr>
      <vt:lpstr>Özgün değer nasıl yazılır-Örnek</vt:lpstr>
      <vt:lpstr>3. ARAŞTIRMA SORUSU VEYA HİPOTEZİ İLE AMACI ve HEDEFİ</vt:lpstr>
      <vt:lpstr>3. ARAŞTIRMA SORUSU VEYA HİPOTEZİ İLE AMACI ve HEDEFİ, NASIL YAZILIR</vt:lpstr>
      <vt:lpstr>3. ARAŞTIRMA SORUSU VEYA HİPOTEZİ İLE AMACI ve HEDEFİ, NASIL YAZILIR</vt:lpstr>
      <vt:lpstr>PowerPoint Sunusu</vt:lpstr>
      <vt:lpstr>PowerPoint Sunusu</vt:lpstr>
      <vt:lpstr>3. ARAŞTIRMA SORUSU VEYA HİPOTEZİ İLE AMACI ve HEDEFİ, NASIL YAZILIR</vt:lpstr>
      <vt:lpstr>PowerPoint Sunusu</vt:lpstr>
      <vt:lpstr>PowerPoint Sunusu</vt:lpstr>
      <vt:lpstr>PowerPoint Sunusu</vt:lpstr>
      <vt:lpstr>PowerPoint Sunusu</vt:lpstr>
      <vt:lpstr>ARAŞTIRMA SORUSU VEYA HİPOTEZİ İLE AMACI ve HEDEFİ, </vt:lpstr>
      <vt:lpstr>PowerPoint Sunusu</vt:lpstr>
      <vt:lpstr>PowerPoint Sunusu</vt:lpstr>
      <vt:lpstr>ARAŞTIRMA SORUSU VEYA HİPOTEZİ İLE AMACI ve HEDEFİ,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 Yazımı</dc:title>
  <dc:creator>User</dc:creator>
  <cp:lastModifiedBy>lenovo</cp:lastModifiedBy>
  <cp:revision>146</cp:revision>
  <dcterms:created xsi:type="dcterms:W3CDTF">2019-01-28T13:15:32Z</dcterms:created>
  <dcterms:modified xsi:type="dcterms:W3CDTF">2019-09-24T19:12:32Z</dcterms:modified>
</cp:coreProperties>
</file>