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3" r:id="rId1"/>
  </p:sldMasterIdLst>
  <p:sldIdLst>
    <p:sldId id="256" r:id="rId2"/>
    <p:sldId id="257" r:id="rId3"/>
    <p:sldId id="258" r:id="rId4"/>
    <p:sldId id="275" r:id="rId5"/>
    <p:sldId id="259" r:id="rId6"/>
    <p:sldId id="260" r:id="rId7"/>
    <p:sldId id="264" r:id="rId8"/>
    <p:sldId id="265" r:id="rId9"/>
    <p:sldId id="266" r:id="rId10"/>
    <p:sldId id="267" r:id="rId11"/>
    <p:sldId id="269" r:id="rId12"/>
    <p:sldId id="276" r:id="rId13"/>
    <p:sldId id="268" r:id="rId14"/>
    <p:sldId id="274" r:id="rId15"/>
    <p:sldId id="277" r:id="rId16"/>
    <p:sldId id="278" r:id="rId17"/>
    <p:sldId id="270" r:id="rId18"/>
    <p:sldId id="272" r:id="rId19"/>
    <p:sldId id="271" r:id="rId20"/>
    <p:sldId id="273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68" autoAdjust="0"/>
    <p:restoredTop sz="94660"/>
  </p:normalViewPr>
  <p:slideViewPr>
    <p:cSldViewPr snapToGrid="0">
      <p:cViewPr varScale="1">
        <p:scale>
          <a:sx n="72" d="100"/>
          <a:sy n="72" d="100"/>
        </p:scale>
        <p:origin x="6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609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518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627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831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675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225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028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53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825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150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928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5424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839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190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127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592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83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431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D9FD2E5-FCD4-463D-A634-8B4E9089E9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954157"/>
            <a:ext cx="8689976" cy="2017643"/>
          </a:xfrm>
        </p:spPr>
        <p:txBody>
          <a:bodyPr>
            <a:normAutofit/>
          </a:bodyPr>
          <a:lstStyle/>
          <a:p>
            <a:r>
              <a:rPr lang="tr-TR" sz="5400" dirty="0"/>
              <a:t>KONU: MAYALAR 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B8047FA-4A65-4C83-8D1B-7CDF0B41C2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055597" cy="1070113"/>
          </a:xfrm>
        </p:spPr>
        <p:txBody>
          <a:bodyPr>
            <a:normAutofit/>
          </a:bodyPr>
          <a:lstStyle/>
          <a:p>
            <a:r>
              <a:rPr lang="tr-TR" sz="36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SUNUM:HATİCE SAYAR</a:t>
            </a:r>
          </a:p>
        </p:txBody>
      </p:sp>
    </p:spTree>
    <p:extLst>
      <p:ext uri="{BB962C8B-B14F-4D97-AF65-F5344CB8AC3E}">
        <p14:creationId xmlns:p14="http://schemas.microsoft.com/office/powerpoint/2010/main" val="2939215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CBF563A-6105-46D0-B163-DA6F04B37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9704" y="466558"/>
            <a:ext cx="8508521" cy="885164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just"/>
            <a:br>
              <a:rPr lang="tr-TR" sz="2400" dirty="0">
                <a:latin typeface="Comic Sans MS" panose="030F0702030302020204" pitchFamily="66" charset="0"/>
              </a:rPr>
            </a:br>
            <a:r>
              <a:rPr lang="tr-TR" b="1" i="1" cap="none" dirty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MAYALARIN HÜCRE BİYOLOJİSİ</a:t>
            </a:r>
            <a:endParaRPr lang="tr-TR" b="1" i="1" dirty="0">
              <a:solidFill>
                <a:schemeClr val="tx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ACF08150-E711-45DA-9F2C-4C1CF077BF1C}"/>
              </a:ext>
            </a:extLst>
          </p:cNvPr>
          <p:cNvSpPr/>
          <p:nvPr/>
        </p:nvSpPr>
        <p:spPr>
          <a:xfrm>
            <a:off x="913774" y="2027582"/>
            <a:ext cx="9807234" cy="35825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altLang="tr-TR" sz="3600" b="1" i="1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Mayalar zorunlu </a:t>
            </a:r>
            <a:r>
              <a:rPr lang="tr-TR" altLang="tr-TR" sz="3600" b="1" i="1" dirty="0" err="1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aerob</a:t>
            </a:r>
            <a:r>
              <a:rPr lang="tr-TR" altLang="tr-TR" sz="3600" b="1" i="1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 veya </a:t>
            </a:r>
            <a:r>
              <a:rPr lang="tr-TR" altLang="tr-TR" sz="3600" b="1" i="1" dirty="0" err="1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fakültatif</a:t>
            </a:r>
            <a:r>
              <a:rPr lang="tr-TR" altLang="tr-TR" sz="3600" b="1" i="1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tr-TR" altLang="tr-TR" sz="3600" b="1" i="1" dirty="0" err="1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anaerobtur</a:t>
            </a:r>
            <a:r>
              <a:rPr lang="tr-TR" altLang="tr-TR" sz="3600" b="1" i="1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. </a:t>
            </a:r>
          </a:p>
          <a:p>
            <a:pPr marL="457200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altLang="tr-TR" sz="3600" b="1" i="1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Zorunlu </a:t>
            </a:r>
            <a:r>
              <a:rPr lang="tr-TR" altLang="tr-TR" sz="3600" b="1" i="1" dirty="0" err="1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anaerob</a:t>
            </a:r>
            <a:r>
              <a:rPr lang="tr-TR" altLang="tr-TR" sz="3600" b="1" i="1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 maya türü yoktur. </a:t>
            </a:r>
          </a:p>
          <a:p>
            <a:pPr marL="457200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altLang="tr-TR" sz="3600" b="1" i="1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Oksijen yokluğunda </a:t>
            </a:r>
            <a:r>
              <a:rPr lang="tr-TR" altLang="tr-TR" sz="3600" b="1" i="1" dirty="0" err="1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fermantatif</a:t>
            </a:r>
            <a:r>
              <a:rPr lang="tr-TR" altLang="tr-TR" sz="3600" b="1" i="1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 mayalar enerji elde etmek için karbonhidratları karbon dioksit ve etanol (alkol) veya laktik </a:t>
            </a:r>
            <a:r>
              <a:rPr lang="tr-TR" altLang="tr-TR" sz="3600" b="1" i="1" dirty="0" err="1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asite</a:t>
            </a:r>
            <a:r>
              <a:rPr lang="tr-TR" altLang="tr-TR" sz="3600" b="1" i="1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 dönüştürürler. </a:t>
            </a:r>
          </a:p>
        </p:txBody>
      </p:sp>
    </p:spTree>
    <p:extLst>
      <p:ext uri="{BB962C8B-B14F-4D97-AF65-F5344CB8AC3E}">
        <p14:creationId xmlns:p14="http://schemas.microsoft.com/office/powerpoint/2010/main" val="3089976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18593C5-879D-4505-B994-EEC723FD97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04730"/>
            <a:ext cx="10363826" cy="4903304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tr-TR" altLang="tr-TR" sz="4000" b="1" i="1" cap="none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Mayalar yuvarlak (</a:t>
            </a:r>
            <a:r>
              <a:rPr lang="tr-TR" altLang="tr-TR" sz="4000" b="1" i="1" cap="none" dirty="0" err="1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sferik</a:t>
            </a:r>
            <a:r>
              <a:rPr lang="tr-TR" altLang="tr-TR" sz="4000" b="1" i="1" cap="none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), beyaz (eliptik) veya silindir şekillerinde bulunmaktadır. </a:t>
            </a:r>
          </a:p>
          <a:p>
            <a:pPr algn="just">
              <a:lnSpc>
                <a:spcPct val="90000"/>
              </a:lnSpc>
            </a:pPr>
            <a:r>
              <a:rPr lang="tr-TR" altLang="tr-TR" sz="4000" b="1" i="1" cap="none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Büyüklükleri cinslerine göre değişmekle beraber 2-8 </a:t>
            </a:r>
            <a:r>
              <a:rPr lang="tr-TR" altLang="tr-TR" sz="4000" b="1" i="1" cap="none" dirty="0" err="1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μm</a:t>
            </a:r>
            <a:r>
              <a:rPr lang="tr-TR" altLang="tr-TR" sz="4000" b="1" i="1" cap="none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. çapında ve 3-15 </a:t>
            </a:r>
            <a:r>
              <a:rPr lang="tr-TR" altLang="tr-TR" sz="4000" b="1" i="1" cap="none" dirty="0" err="1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μm</a:t>
            </a:r>
            <a:r>
              <a:rPr lang="tr-TR" altLang="tr-TR" sz="4000" b="1" i="1" cap="none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. uzunluğundadır. </a:t>
            </a:r>
          </a:p>
          <a:p>
            <a:pPr marL="0" indent="0" algn="just">
              <a:lnSpc>
                <a:spcPct val="90000"/>
              </a:lnSpc>
              <a:buNone/>
            </a:pPr>
            <a:endParaRPr lang="tr-TR" altLang="tr-TR" sz="4000" b="1" i="1" cap="none" dirty="0">
              <a:solidFill>
                <a:schemeClr val="tx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tr-TR" cap="none" dirty="0"/>
          </a:p>
        </p:txBody>
      </p:sp>
    </p:spTree>
    <p:extLst>
      <p:ext uri="{BB962C8B-B14F-4D97-AF65-F5344CB8AC3E}">
        <p14:creationId xmlns:p14="http://schemas.microsoft.com/office/powerpoint/2010/main" val="42757604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yalarÄ±n mikroskopta incelenmesi ile ilgili gÃ¶rsel sonucu">
            <a:extLst>
              <a:ext uri="{FF2B5EF4-FFF2-40B4-BE49-F238E27FC236}">
                <a16:creationId xmlns:a16="http://schemas.microsoft.com/office/drawing/2014/main" id="{50F91DB2-322B-44D8-B848-CE68646C7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65" y="250179"/>
            <a:ext cx="5314122" cy="317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Ä°lgili resim">
            <a:extLst>
              <a:ext uri="{FF2B5EF4-FFF2-40B4-BE49-F238E27FC236}">
                <a16:creationId xmlns:a16="http://schemas.microsoft.com/office/drawing/2014/main" id="{E5D84AD6-A4FF-4780-94FF-054627DC5DC6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869" y="3816626"/>
            <a:ext cx="4797599" cy="293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Ä°lgili resim">
            <a:extLst>
              <a:ext uri="{FF2B5EF4-FFF2-40B4-BE49-F238E27FC236}">
                <a16:creationId xmlns:a16="http://schemas.microsoft.com/office/drawing/2014/main" id="{20F0E007-94A2-4E3C-ACFD-77C9B77E5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64" y="3525079"/>
            <a:ext cx="5314123" cy="333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Ä°lgili resim">
            <a:extLst>
              <a:ext uri="{FF2B5EF4-FFF2-40B4-BE49-F238E27FC236}">
                <a16:creationId xmlns:a16="http://schemas.microsoft.com/office/drawing/2014/main" id="{C666DD20-87A9-485F-A973-AA64AD793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870" y="250179"/>
            <a:ext cx="4797598" cy="3418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336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Ä°lgili resim">
            <a:extLst>
              <a:ext uri="{FF2B5EF4-FFF2-40B4-BE49-F238E27FC236}">
                <a16:creationId xmlns:a16="http://schemas.microsoft.com/office/drawing/2014/main" id="{28D1ECA4-BE04-42CD-A536-561DAE775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062" y="225287"/>
            <a:ext cx="8600660" cy="642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344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9E8E842-7116-405D-BF9B-5EAD5977786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3339" y="414131"/>
            <a:ext cx="11105322" cy="6029738"/>
          </a:xfrm>
        </p:spPr>
        <p:txBody>
          <a:bodyPr/>
          <a:lstStyle/>
          <a:p>
            <a:pPr marL="0" indent="0" algn="just">
              <a:lnSpc>
                <a:spcPct val="90000"/>
              </a:lnSpc>
              <a:buNone/>
            </a:pPr>
            <a:r>
              <a:rPr lang="tr-TR" altLang="tr-TR" sz="2400" b="1" i="1" dirty="0">
                <a:solidFill>
                  <a:schemeClr val="tx2">
                    <a:lumMod val="50000"/>
                  </a:schemeClr>
                </a:solidFill>
              </a:rPr>
              <a:t>                              </a:t>
            </a:r>
            <a:r>
              <a:rPr lang="tr-TR" altLang="tr-TR" sz="3200" b="1" i="1" dirty="0">
                <a:latin typeface="Comic Sans MS" panose="030F0702030302020204" pitchFamily="66" charset="0"/>
              </a:rPr>
              <a:t>Maya mantarlarında üreme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400" b="1" i="1" dirty="0">
                <a:latin typeface="Comic Sans MS" panose="030F0702030302020204" pitchFamily="66" charset="0"/>
              </a:rPr>
              <a:t>Mayalarda üreme 4 şekilde  Olabilir</a:t>
            </a:r>
            <a:r>
              <a:rPr lang="tr-TR" altLang="tr-TR" sz="2400" b="1" i="1" dirty="0"/>
              <a:t>:</a:t>
            </a:r>
          </a:p>
          <a:p>
            <a:pPr>
              <a:lnSpc>
                <a:spcPct val="80000"/>
              </a:lnSpc>
            </a:pPr>
            <a:r>
              <a:rPr lang="tr-TR" altLang="tr-TR" sz="2400" b="1" i="1" cap="none" dirty="0">
                <a:latin typeface="Comic Sans MS" panose="030F0702030302020204" pitchFamily="66" charset="0"/>
              </a:rPr>
              <a:t>Bölünme ile çoğalma</a:t>
            </a:r>
          </a:p>
          <a:p>
            <a:pPr>
              <a:lnSpc>
                <a:spcPct val="80000"/>
              </a:lnSpc>
            </a:pPr>
            <a:r>
              <a:rPr lang="tr-TR" altLang="tr-TR" sz="2400" b="1" i="1" cap="none" dirty="0">
                <a:latin typeface="Comic Sans MS" panose="030F0702030302020204" pitchFamily="66" charset="0"/>
              </a:rPr>
              <a:t>Tomurcuklanma</a:t>
            </a:r>
          </a:p>
          <a:p>
            <a:pPr>
              <a:lnSpc>
                <a:spcPct val="80000"/>
              </a:lnSpc>
            </a:pPr>
            <a:r>
              <a:rPr lang="tr-TR" altLang="tr-TR" sz="2400" b="1" i="1" cap="none" dirty="0">
                <a:latin typeface="Comic Sans MS" panose="030F0702030302020204" pitchFamily="66" charset="0"/>
              </a:rPr>
              <a:t>Sporla çoğalma</a:t>
            </a:r>
          </a:p>
          <a:p>
            <a:pPr>
              <a:lnSpc>
                <a:spcPct val="80000"/>
              </a:lnSpc>
            </a:pPr>
            <a:r>
              <a:rPr lang="tr-TR" altLang="tr-TR" sz="2400" b="1" i="1" cap="none" dirty="0">
                <a:latin typeface="Comic Sans MS" panose="030F0702030302020204" pitchFamily="66" charset="0"/>
              </a:rPr>
              <a:t>Cinsel çoğalma(eşeyli çoğalma)</a:t>
            </a:r>
          </a:p>
          <a:p>
            <a:pPr marL="0" indent="0">
              <a:lnSpc>
                <a:spcPct val="80000"/>
              </a:lnSpc>
              <a:buNone/>
            </a:pPr>
            <a:endParaRPr lang="tr-TR" altLang="tr-TR" sz="2400" cap="none" dirty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800" b="1" i="1" dirty="0">
                <a:solidFill>
                  <a:srgbClr val="FF00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I. </a:t>
            </a:r>
            <a:r>
              <a:rPr lang="tr-TR" altLang="tr-TR" sz="2400" b="1" i="1" dirty="0">
                <a:solidFill>
                  <a:srgbClr val="FF00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Bölünerek çoğalma:</a:t>
            </a:r>
          </a:p>
          <a:p>
            <a:pPr>
              <a:lnSpc>
                <a:spcPct val="80000"/>
              </a:lnSpc>
            </a:pPr>
            <a:r>
              <a:rPr lang="tr-TR" altLang="tr-TR" sz="2400" b="1" i="1" cap="none" dirty="0">
                <a:latin typeface="Comic Sans MS" panose="030F0702030302020204" pitchFamily="66" charset="0"/>
              </a:rPr>
              <a:t>Hücre belli bir büyüklüğe erişince hafifçe uzamakta ve ortasından içeriye doğru bir girinti oluşturmakta</a:t>
            </a:r>
          </a:p>
          <a:p>
            <a:pPr>
              <a:lnSpc>
                <a:spcPct val="80000"/>
              </a:lnSpc>
            </a:pPr>
            <a:r>
              <a:rPr lang="tr-TR" altLang="tr-TR" sz="2400" b="1" i="1" cap="none" dirty="0">
                <a:latin typeface="Comic Sans MS" panose="030F0702030302020204" pitchFamily="66" charset="0"/>
              </a:rPr>
              <a:t>Sonradan bu girinti yeni hücre duvarı şekline dönüşerek maya ikiye bölünmektedir. </a:t>
            </a:r>
          </a:p>
          <a:p>
            <a:pPr marL="0" indent="0" algn="just">
              <a:lnSpc>
                <a:spcPct val="90000"/>
              </a:lnSpc>
              <a:buNone/>
            </a:pPr>
            <a:endParaRPr lang="tr-TR" altLang="tr-TR" sz="2400" b="1" i="1" cap="none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03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ayalarda bÃ¶lÃ¼nerek Ã§oÄalma ile ilgili gÃ¶rsel sonucu">
            <a:extLst>
              <a:ext uri="{FF2B5EF4-FFF2-40B4-BE49-F238E27FC236}">
                <a16:creationId xmlns:a16="http://schemas.microsoft.com/office/drawing/2014/main" id="{FD28DEA9-4BF9-43E3-9226-F5187A31E343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426" y="115258"/>
            <a:ext cx="8521148" cy="310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mayalarda bÃ¶lÃ¼nerek Ã§oÄalma ile ilgili gÃ¶rsel sonucu">
            <a:extLst>
              <a:ext uri="{FF2B5EF4-FFF2-40B4-BE49-F238E27FC236}">
                <a16:creationId xmlns:a16="http://schemas.microsoft.com/office/drawing/2014/main" id="{8E744DA4-A93A-4CE7-A595-4EAFBB12D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426" y="3523835"/>
            <a:ext cx="8521147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2596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FCF492C-F901-42ED-86C1-46E0BAABF2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78296"/>
            <a:ext cx="10363826" cy="5512903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tr-TR" sz="2400" b="1" i="1" dirty="0">
                <a:solidFill>
                  <a:srgbClr val="FF00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II. Tomurcuklanma:</a:t>
            </a:r>
          </a:p>
          <a:p>
            <a:pPr>
              <a:lnSpc>
                <a:spcPct val="90000"/>
              </a:lnSpc>
            </a:pPr>
            <a:r>
              <a:rPr lang="tr-TR" altLang="tr-TR" sz="2400" b="1" i="1" cap="none" dirty="0">
                <a:latin typeface="Comic Sans MS" panose="030F0702030302020204" pitchFamily="66" charset="0"/>
              </a:rPr>
              <a:t>Ana hücrenin uç tarafında önce bir şişkinlik oluşur, bu şişkinlik gittikçe büyüyüp tomurcuk halini alır.</a:t>
            </a:r>
          </a:p>
          <a:p>
            <a:pPr>
              <a:lnSpc>
                <a:spcPct val="90000"/>
              </a:lnSpc>
            </a:pPr>
            <a:r>
              <a:rPr lang="tr-TR" altLang="tr-TR" sz="2400" b="1" i="1" cap="none" dirty="0">
                <a:latin typeface="Comic Sans MS" panose="030F0702030302020204" pitchFamily="66" charset="0"/>
              </a:rPr>
              <a:t>Tomurcuk (yavru hücre) ile ana hücre arasında bir kanal mevcuttur. </a:t>
            </a:r>
          </a:p>
          <a:p>
            <a:pPr>
              <a:lnSpc>
                <a:spcPct val="90000"/>
              </a:lnSpc>
            </a:pPr>
            <a:r>
              <a:rPr lang="tr-TR" altLang="tr-TR" sz="2400" b="1" i="1" cap="none" dirty="0">
                <a:latin typeface="Comic Sans MS" panose="030F0702030302020204" pitchFamily="66" charset="0"/>
              </a:rPr>
              <a:t>Yavru hücre, ana hücre büyüklüğünü aldığı zaman bu kanal bir duvarla kapanır ve yeni bir hücre meydana gelir</a:t>
            </a:r>
            <a:r>
              <a:rPr lang="tr-TR" altLang="tr-TR" sz="2400" b="1" i="1" dirty="0">
                <a:latin typeface="Comic Sans MS" panose="030F0702030302020204" pitchFamily="66" charset="0"/>
              </a:rPr>
              <a:t>. </a:t>
            </a:r>
          </a:p>
          <a:p>
            <a:endParaRPr lang="tr-TR" dirty="0"/>
          </a:p>
        </p:txBody>
      </p:sp>
      <p:pic>
        <p:nvPicPr>
          <p:cNvPr id="4" name="Picture 2" descr="maya hÃ¼cresi mikroskop ile ilgili gÃ¶rsel sonucu">
            <a:extLst>
              <a:ext uri="{FF2B5EF4-FFF2-40B4-BE49-F238E27FC236}">
                <a16:creationId xmlns:a16="http://schemas.microsoft.com/office/drawing/2014/main" id="{49C2E0BB-3DBC-4B1D-9BE8-A06319BEA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74" y="3198739"/>
            <a:ext cx="4953958" cy="308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maya hÃ¼cresi mikroskop ile ilgili gÃ¶rsel sonucu">
            <a:extLst>
              <a:ext uri="{FF2B5EF4-FFF2-40B4-BE49-F238E27FC236}">
                <a16:creationId xmlns:a16="http://schemas.microsoft.com/office/drawing/2014/main" id="{AD26D544-64E2-4287-A200-3089B680F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269" y="3198739"/>
            <a:ext cx="4515779" cy="300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0397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48CB1A5-DE39-4BF2-844D-677B1FCA36D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4992" y="397565"/>
            <a:ext cx="10363826" cy="5486399"/>
          </a:xfrm>
        </p:spPr>
        <p:txBody>
          <a:bodyPr/>
          <a:lstStyle/>
          <a:p>
            <a:pPr marL="0" indent="0">
              <a:buNone/>
            </a:pPr>
            <a:r>
              <a:rPr lang="tr-TR" altLang="tr-TR" sz="2400" b="1" i="1" dirty="0">
                <a:solidFill>
                  <a:srgbClr val="FF00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III. Sporla çoğalma</a:t>
            </a:r>
            <a:r>
              <a:rPr lang="tr-TR" altLang="tr-TR" b="1" i="1" dirty="0">
                <a:solidFill>
                  <a:srgbClr val="FF00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</a:t>
            </a:r>
          </a:p>
          <a:p>
            <a:pPr>
              <a:lnSpc>
                <a:spcPct val="80000"/>
              </a:lnSpc>
            </a:pPr>
            <a:r>
              <a:rPr lang="tr-TR" altLang="tr-TR" sz="2400" b="1" i="1" cap="none" dirty="0">
                <a:latin typeface="Comic Sans MS" panose="030F0702030302020204" pitchFamily="66" charset="0"/>
              </a:rPr>
              <a:t>Sporla çoğalmada maya hücresinin çekirdeğinde önce bölünmeler meydana gelir.</a:t>
            </a:r>
          </a:p>
          <a:p>
            <a:pPr>
              <a:lnSpc>
                <a:spcPct val="80000"/>
              </a:lnSpc>
            </a:pPr>
            <a:r>
              <a:rPr lang="tr-TR" altLang="tr-TR" sz="2400" b="1" i="1" cap="none" dirty="0">
                <a:latin typeface="Comic Sans MS" panose="030F0702030302020204" pitchFamily="66" charset="0"/>
              </a:rPr>
              <a:t>Sonra bölünen çekirdeklerin etrafındaki protoplazma yoğunlaşarak spora dönüşür.</a:t>
            </a:r>
          </a:p>
          <a:p>
            <a:r>
              <a:rPr lang="tr-TR" altLang="tr-TR" sz="2400" b="1" i="1" cap="none" dirty="0">
                <a:latin typeface="Comic Sans MS" panose="030F0702030302020204" pitchFamily="66" charset="0"/>
              </a:rPr>
              <a:t>Meydana gelen sporlar hücre içinde kalır, işte sporların içinde kaldığı bu hücreye </a:t>
            </a:r>
            <a:r>
              <a:rPr lang="tr-TR" altLang="tr-TR" sz="2400" b="1" i="1" cap="none" dirty="0" err="1">
                <a:latin typeface="Comic Sans MS" panose="030F0702030302020204" pitchFamily="66" charset="0"/>
              </a:rPr>
              <a:t>askus</a:t>
            </a:r>
            <a:r>
              <a:rPr lang="tr-TR" altLang="tr-TR" sz="2400" b="1" i="1" cap="none" dirty="0">
                <a:latin typeface="Comic Sans MS" panose="030F0702030302020204" pitchFamily="66" charset="0"/>
              </a:rPr>
              <a:t> (</a:t>
            </a:r>
            <a:r>
              <a:rPr lang="tr-TR" altLang="tr-TR" sz="2400" b="1" i="1" cap="none" dirty="0" err="1">
                <a:latin typeface="Comic Sans MS" panose="030F0702030302020204" pitchFamily="66" charset="0"/>
              </a:rPr>
              <a:t>ascus</a:t>
            </a:r>
            <a:r>
              <a:rPr lang="tr-TR" altLang="tr-TR" sz="2400" b="1" i="1" cap="none" dirty="0">
                <a:latin typeface="Comic Sans MS" panose="030F0702030302020204" pitchFamily="66" charset="0"/>
              </a:rPr>
              <a:t>), sporlara ise askospor adı verilir</a:t>
            </a:r>
            <a:endParaRPr lang="tr-TR" sz="2400" cap="none" dirty="0">
              <a:latin typeface="Comic Sans MS" panose="030F0702030302020204" pitchFamily="66" charset="0"/>
            </a:endParaRPr>
          </a:p>
        </p:txBody>
      </p:sp>
      <p:pic>
        <p:nvPicPr>
          <p:cNvPr id="6148" name="Picture 4" descr="Ä°lgili resim">
            <a:extLst>
              <a:ext uri="{FF2B5EF4-FFF2-40B4-BE49-F238E27FC236}">
                <a16:creationId xmlns:a16="http://schemas.microsoft.com/office/drawing/2014/main" id="{E95FC5DB-9650-4536-AD0F-8ECDA7B97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251" y="3429000"/>
            <a:ext cx="3750678" cy="317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scan4">
            <a:extLst>
              <a:ext uri="{FF2B5EF4-FFF2-40B4-BE49-F238E27FC236}">
                <a16:creationId xmlns:a16="http://schemas.microsoft.com/office/drawing/2014/main" id="{3FA12918-9D55-4D28-B77D-79EA02F42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905" y="3429000"/>
            <a:ext cx="3750678" cy="3177210"/>
          </a:xfrm>
          <a:prstGeom prst="rect">
            <a:avLst/>
          </a:prstGeom>
          <a:noFill/>
          <a:ln w="381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651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F8EDEDF-A451-4A3D-97AD-EC29D82400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087" y="221974"/>
            <a:ext cx="10363826" cy="6414051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tr-TR" altLang="tr-TR" sz="2400" b="1" i="1" dirty="0">
                <a:solidFill>
                  <a:srgbClr val="FF00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    IV. Cinsel çoğalma</a:t>
            </a:r>
            <a:br>
              <a:rPr lang="tr-TR" altLang="tr-TR" sz="2400" b="1" i="1" dirty="0">
                <a:solidFill>
                  <a:srgbClr val="FF00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</a:br>
            <a:endParaRPr lang="tr-TR" altLang="tr-TR" sz="2400" b="1" i="1" dirty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</a:pPr>
            <a:r>
              <a:rPr lang="tr-TR" altLang="tr-TR" sz="2400" b="1" i="1" cap="none" dirty="0">
                <a:latin typeface="Comic Sans MS" panose="030F0702030302020204" pitchFamily="66" charset="0"/>
              </a:rPr>
              <a:t>Bu çoğalma tipinde iki hücre yan yana gelip birbirleriyle temas ettikten sonra arada bir kanal meydana gelir, bu iki hücreye gamet adı verilir. </a:t>
            </a:r>
          </a:p>
          <a:p>
            <a:pPr>
              <a:lnSpc>
                <a:spcPct val="80000"/>
              </a:lnSpc>
            </a:pPr>
            <a:r>
              <a:rPr lang="tr-TR" altLang="tr-TR" sz="2400" b="1" i="1" cap="none" dirty="0">
                <a:latin typeface="Comic Sans MS" panose="030F0702030302020204" pitchFamily="66" charset="0"/>
              </a:rPr>
              <a:t>Seksüel </a:t>
            </a:r>
            <a:r>
              <a:rPr lang="tr-TR" altLang="tr-TR" sz="2400" b="1" i="1" cap="none" dirty="0" err="1">
                <a:latin typeface="Comic Sans MS" panose="030F0702030302020204" pitchFamily="66" charset="0"/>
              </a:rPr>
              <a:t>kopulasyon</a:t>
            </a:r>
            <a:r>
              <a:rPr lang="tr-TR" altLang="tr-TR" sz="2400" b="1" i="1" cap="none" dirty="0">
                <a:latin typeface="Comic Sans MS" panose="030F0702030302020204" pitchFamily="66" charset="0"/>
              </a:rPr>
              <a:t>; </a:t>
            </a:r>
          </a:p>
          <a:p>
            <a:pPr lvl="1">
              <a:lnSpc>
                <a:spcPct val="80000"/>
              </a:lnSpc>
            </a:pPr>
            <a:r>
              <a:rPr lang="tr-TR" altLang="tr-TR" sz="2400" b="1" i="1" cap="none" dirty="0" err="1">
                <a:latin typeface="Comic Sans MS" panose="030F0702030302020204" pitchFamily="66" charset="0"/>
              </a:rPr>
              <a:t>izogamik</a:t>
            </a:r>
            <a:r>
              <a:rPr lang="tr-TR" altLang="tr-TR" sz="2400" b="1" i="1" cap="none" dirty="0">
                <a:latin typeface="Comic Sans MS" panose="030F0702030302020204" pitchFamily="66" charset="0"/>
              </a:rPr>
              <a:t>, </a:t>
            </a:r>
          </a:p>
          <a:p>
            <a:pPr lvl="1">
              <a:lnSpc>
                <a:spcPct val="80000"/>
              </a:lnSpc>
            </a:pPr>
            <a:r>
              <a:rPr lang="tr-TR" altLang="tr-TR" sz="2400" b="1" i="1" cap="none" dirty="0" err="1">
                <a:latin typeface="Comic Sans MS" panose="030F0702030302020204" pitchFamily="66" charset="0"/>
              </a:rPr>
              <a:t>heterogamik</a:t>
            </a:r>
            <a:r>
              <a:rPr lang="tr-TR" altLang="tr-TR" sz="2400" b="1" i="1" cap="none" dirty="0">
                <a:latin typeface="Comic Sans MS" panose="030F0702030302020204" pitchFamily="66" charset="0"/>
              </a:rPr>
              <a:t>, </a:t>
            </a:r>
          </a:p>
          <a:p>
            <a:pPr lvl="1">
              <a:lnSpc>
                <a:spcPct val="80000"/>
              </a:lnSpc>
            </a:pPr>
            <a:r>
              <a:rPr lang="tr-TR" altLang="tr-TR" sz="2400" b="1" i="1" cap="none" dirty="0" err="1">
                <a:latin typeface="Comic Sans MS" panose="030F0702030302020204" pitchFamily="66" charset="0"/>
              </a:rPr>
              <a:t>intermedier</a:t>
            </a:r>
            <a:r>
              <a:rPr lang="tr-TR" altLang="tr-TR" sz="2400" b="1" i="1" cap="none" dirty="0">
                <a:latin typeface="Comic Sans MS" panose="030F0702030302020204" pitchFamily="66" charset="0"/>
              </a:rPr>
              <a:t> ve </a:t>
            </a:r>
          </a:p>
          <a:p>
            <a:pPr lvl="1">
              <a:lnSpc>
                <a:spcPct val="80000"/>
              </a:lnSpc>
            </a:pPr>
            <a:r>
              <a:rPr lang="tr-TR" altLang="tr-TR" sz="2400" b="1" i="1" cap="none" dirty="0">
                <a:latin typeface="Comic Sans MS" panose="030F0702030302020204" pitchFamily="66" charset="0"/>
              </a:rPr>
              <a:t>askospor </a:t>
            </a:r>
            <a:r>
              <a:rPr lang="tr-TR" altLang="tr-TR" sz="2400" b="1" i="1" cap="none" dirty="0" err="1">
                <a:latin typeface="Comic Sans MS" panose="030F0702030302020204" pitchFamily="66" charset="0"/>
              </a:rPr>
              <a:t>kopulasyonu</a:t>
            </a:r>
            <a:r>
              <a:rPr lang="tr-TR" altLang="tr-TR" sz="2400" b="1" i="1" cap="none" dirty="0">
                <a:latin typeface="Comic Sans MS" panose="030F0702030302020204" pitchFamily="66" charset="0"/>
              </a:rPr>
              <a:t> olarak 4 şekilde 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400" b="1" i="1" cap="none" dirty="0">
                <a:latin typeface="Comic Sans MS" panose="030F0702030302020204" pitchFamily="66" charset="0"/>
              </a:rPr>
              <a:t>	meydana gelir. </a:t>
            </a:r>
            <a:endParaRPr lang="tr-TR" altLang="tr-TR" sz="2400" cap="none" dirty="0">
              <a:latin typeface="Comic Sans MS" panose="030F0702030302020204" pitchFamily="66" charset="0"/>
            </a:endParaRPr>
          </a:p>
          <a:p>
            <a:endParaRPr lang="tr-TR" dirty="0"/>
          </a:p>
        </p:txBody>
      </p:sp>
      <p:pic>
        <p:nvPicPr>
          <p:cNvPr id="4" name="Picture 5" descr="ascospore">
            <a:extLst>
              <a:ext uri="{FF2B5EF4-FFF2-40B4-BE49-F238E27FC236}">
                <a16:creationId xmlns:a16="http://schemas.microsoft.com/office/drawing/2014/main" id="{D455688F-6255-452A-864D-0FCD49F19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35"/>
          <a:stretch>
            <a:fillRect/>
          </a:stretch>
        </p:blipFill>
        <p:spPr bwMode="auto">
          <a:xfrm>
            <a:off x="2716695" y="4139994"/>
            <a:ext cx="7619999" cy="2154789"/>
          </a:xfrm>
          <a:prstGeom prst="rect">
            <a:avLst/>
          </a:prstGeom>
          <a:noFill/>
          <a:ln w="381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869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4508612-026F-46C1-AF3B-C1B3DD0449E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371061"/>
            <a:ext cx="10363826" cy="6228521"/>
          </a:xfrm>
        </p:spPr>
        <p:txBody>
          <a:bodyPr/>
          <a:lstStyle/>
          <a:p>
            <a:pPr marL="0" indent="0">
              <a:buNone/>
            </a:pPr>
            <a:r>
              <a:rPr lang="tr-TR" altLang="tr-TR" sz="3200" b="1" i="1" dirty="0"/>
              <a:t>Mayaların üreme koşulları</a:t>
            </a:r>
          </a:p>
          <a:p>
            <a:r>
              <a:rPr lang="tr-TR" altLang="tr-TR" sz="2400" b="1" i="1" cap="none" dirty="0">
                <a:latin typeface="Comic Sans MS" panose="030F0702030302020204" pitchFamily="66" charset="0"/>
              </a:rPr>
              <a:t>mantarlar 20-35</a:t>
            </a:r>
            <a:r>
              <a:rPr lang="tr-TR" altLang="tr-TR" sz="2400" b="1" i="1" cap="none" baseline="30000" dirty="0">
                <a:latin typeface="Comic Sans MS" panose="030F0702030302020204" pitchFamily="66" charset="0"/>
              </a:rPr>
              <a:t>0</a:t>
            </a:r>
            <a:r>
              <a:rPr lang="tr-TR" altLang="tr-TR" sz="2400" b="1" i="1" cap="none" dirty="0">
                <a:latin typeface="Comic Sans MS" panose="030F0702030302020204" pitchFamily="66" charset="0"/>
              </a:rPr>
              <a:t>c üreyebilmektedir. </a:t>
            </a:r>
          </a:p>
          <a:p>
            <a:r>
              <a:rPr lang="tr-TR" altLang="tr-TR" sz="2400" b="1" i="1" cap="none" dirty="0">
                <a:latin typeface="Comic Sans MS" panose="030F0702030302020204" pitchFamily="66" charset="0"/>
              </a:rPr>
              <a:t>nem, üreme için gerekli ve önemli bir faktördür.  </a:t>
            </a:r>
          </a:p>
          <a:p>
            <a:r>
              <a:rPr lang="tr-TR" altLang="tr-TR" sz="2400" b="1" i="1" cap="none" dirty="0" err="1">
                <a:latin typeface="Comic Sans MS" panose="030F0702030302020204" pitchFamily="66" charset="0"/>
              </a:rPr>
              <a:t>ph</a:t>
            </a:r>
            <a:r>
              <a:rPr lang="tr-TR" altLang="tr-TR" sz="2400" b="1" i="1" cap="none" dirty="0">
                <a:latin typeface="Comic Sans MS" panose="030F0702030302020204" pitchFamily="66" charset="0"/>
              </a:rPr>
              <a:t> 5 - 7 de iyi ürerler. </a:t>
            </a:r>
          </a:p>
          <a:p>
            <a:r>
              <a:rPr lang="tr-TR" altLang="tr-TR" sz="2400" b="1" i="1" cap="none" dirty="0" err="1">
                <a:latin typeface="Comic Sans MS" panose="030F0702030302020204" pitchFamily="66" charset="0"/>
              </a:rPr>
              <a:t>fakültatif</a:t>
            </a:r>
            <a:r>
              <a:rPr lang="tr-TR" altLang="tr-TR" sz="2400" b="1" i="1" cap="none" dirty="0">
                <a:latin typeface="Comic Sans MS" panose="030F0702030302020204" pitchFamily="66" charset="0"/>
              </a:rPr>
              <a:t> </a:t>
            </a:r>
            <a:r>
              <a:rPr lang="tr-TR" altLang="tr-TR" sz="2400" b="1" i="1" cap="none" dirty="0" err="1">
                <a:latin typeface="Comic Sans MS" panose="030F0702030302020204" pitchFamily="66" charset="0"/>
              </a:rPr>
              <a:t>aeropturlar</a:t>
            </a:r>
            <a:r>
              <a:rPr lang="tr-TR" altLang="tr-TR" sz="2400" b="1" i="1" cap="none" dirty="0">
                <a:latin typeface="Comic Sans MS" panose="030F0702030302020204" pitchFamily="66" charset="0"/>
              </a:rPr>
              <a:t>. </a:t>
            </a:r>
          </a:p>
          <a:p>
            <a:r>
              <a:rPr lang="tr-TR" altLang="tr-TR" sz="2400" b="1" i="1" cap="none" dirty="0" err="1">
                <a:latin typeface="Comic Sans MS" panose="030F0702030302020204" pitchFamily="66" charset="0"/>
              </a:rPr>
              <a:t>kemoheterotrofturlar</a:t>
            </a:r>
            <a:r>
              <a:rPr lang="tr-TR" altLang="tr-TR" sz="2400" b="1" i="1" cap="none" dirty="0">
                <a:latin typeface="Comic Sans MS" panose="030F0702030302020204" pitchFamily="66" charset="0"/>
              </a:rPr>
              <a:t> . </a:t>
            </a:r>
          </a:p>
          <a:p>
            <a:r>
              <a:rPr lang="tr-TR" altLang="tr-TR" sz="2400" b="1" i="1" cap="none" dirty="0">
                <a:latin typeface="Comic Sans MS" panose="030F0702030302020204" pitchFamily="66" charset="0"/>
              </a:rPr>
              <a:t>mantarların üreme hızları :  </a:t>
            </a:r>
          </a:p>
          <a:p>
            <a:pPr lvl="1"/>
            <a:r>
              <a:rPr lang="tr-TR" altLang="tr-TR" sz="2400" b="1" i="1" cap="none" dirty="0">
                <a:latin typeface="Comic Sans MS" panose="030F0702030302020204" pitchFamily="66" charset="0"/>
              </a:rPr>
              <a:t>mayalarda 1 - 2 gündür. 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Picture 6" descr="microconidia">
            <a:extLst>
              <a:ext uri="{FF2B5EF4-FFF2-40B4-BE49-F238E27FC236}">
                <a16:creationId xmlns:a16="http://schemas.microsoft.com/office/drawing/2014/main" id="{FD9AF2FD-CBEA-4D83-BEDB-AC05A1315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452" y="2640565"/>
            <a:ext cx="3136550" cy="2305050"/>
          </a:xfrm>
          <a:prstGeom prst="rect">
            <a:avLst/>
          </a:prstGeom>
          <a:noFill/>
          <a:ln w="38100">
            <a:solidFill>
              <a:srgbClr val="FF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329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D3A5DCA-500D-4A46-A9BE-C3C2635C69F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98783"/>
            <a:ext cx="10363826" cy="6400799"/>
          </a:xfrm>
        </p:spPr>
        <p:txBody>
          <a:bodyPr/>
          <a:lstStyle/>
          <a:p>
            <a:endParaRPr lang="tr-TR" dirty="0"/>
          </a:p>
          <a:p>
            <a:pPr marL="0" indent="0">
              <a:buNone/>
            </a:pPr>
            <a:r>
              <a:rPr lang="tr-TR" b="1" i="1" dirty="0">
                <a:latin typeface="Comic Sans MS" panose="030F0702030302020204" pitchFamily="66" charset="0"/>
              </a:rPr>
              <a:t>                    </a:t>
            </a:r>
            <a:r>
              <a:rPr lang="tr-TR" sz="3200" b="1" i="1" dirty="0">
                <a:latin typeface="Comic Sans MS" panose="030F0702030302020204" pitchFamily="66" charset="0"/>
              </a:rPr>
              <a:t>Mayaların alt grupları</a:t>
            </a:r>
            <a:endParaRPr lang="tr-TR" sz="3200" dirty="0"/>
          </a:p>
          <a:p>
            <a:r>
              <a:rPr lang="tr-TR" dirty="0"/>
              <a:t>1. </a:t>
            </a:r>
            <a:r>
              <a:rPr lang="tr-TR" dirty="0" err="1"/>
              <a:t>Candida</a:t>
            </a:r>
            <a:endParaRPr lang="tr-TR" dirty="0"/>
          </a:p>
          <a:p>
            <a:r>
              <a:rPr lang="tr-TR" dirty="0"/>
              <a:t>2. </a:t>
            </a:r>
            <a:r>
              <a:rPr lang="tr-TR" dirty="0" err="1"/>
              <a:t>Cryptococcus</a:t>
            </a:r>
            <a:endParaRPr lang="tr-TR" dirty="0"/>
          </a:p>
          <a:p>
            <a:r>
              <a:rPr lang="tr-TR" dirty="0"/>
              <a:t> 3. </a:t>
            </a:r>
            <a:r>
              <a:rPr lang="tr-TR" dirty="0" err="1"/>
              <a:t>Trichosporon</a:t>
            </a:r>
            <a:r>
              <a:rPr lang="tr-TR" dirty="0"/>
              <a:t> </a:t>
            </a:r>
          </a:p>
          <a:p>
            <a:r>
              <a:rPr lang="tr-TR" dirty="0"/>
              <a:t>4. </a:t>
            </a:r>
            <a:r>
              <a:rPr lang="tr-TR" dirty="0" err="1"/>
              <a:t>Torulopsis</a:t>
            </a:r>
            <a:r>
              <a:rPr lang="tr-TR" dirty="0"/>
              <a:t> </a:t>
            </a:r>
          </a:p>
          <a:p>
            <a:r>
              <a:rPr lang="tr-TR" dirty="0"/>
              <a:t>5. </a:t>
            </a:r>
            <a:r>
              <a:rPr lang="tr-TR" dirty="0" err="1"/>
              <a:t>Rhodotorula</a:t>
            </a:r>
            <a:r>
              <a:rPr lang="tr-TR" dirty="0"/>
              <a:t> </a:t>
            </a:r>
          </a:p>
          <a:p>
            <a:r>
              <a:rPr lang="tr-TR" dirty="0"/>
              <a:t>6. </a:t>
            </a:r>
            <a:r>
              <a:rPr lang="tr-TR" dirty="0" err="1"/>
              <a:t>Saccharomyces</a:t>
            </a:r>
            <a:endParaRPr lang="tr-TR" dirty="0"/>
          </a:p>
          <a:p>
            <a:r>
              <a:rPr lang="tr-TR" dirty="0"/>
              <a:t>7 . </a:t>
            </a:r>
            <a:r>
              <a:rPr lang="tr-TR" dirty="0" err="1"/>
              <a:t>Hansenula</a:t>
            </a:r>
            <a:r>
              <a:rPr lang="tr-TR" dirty="0"/>
              <a:t> </a:t>
            </a:r>
          </a:p>
          <a:p>
            <a:r>
              <a:rPr lang="tr-TR" dirty="0"/>
              <a:t> 8 . </a:t>
            </a:r>
            <a:r>
              <a:rPr lang="tr-TR" dirty="0" err="1"/>
              <a:t>Pichia</a:t>
            </a:r>
            <a:endParaRPr lang="tr-TR" dirty="0"/>
          </a:p>
          <a:p>
            <a:r>
              <a:rPr lang="tr-TR" dirty="0"/>
              <a:t>9 . </a:t>
            </a:r>
            <a:r>
              <a:rPr lang="tr-TR" dirty="0" err="1"/>
              <a:t>Malassezia</a:t>
            </a:r>
            <a:r>
              <a:rPr lang="tr-TR" dirty="0"/>
              <a:t>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22504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5450CAE-7179-4620-A0F5-D8D71E409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524" y="162695"/>
            <a:ext cx="10364451" cy="1056505"/>
          </a:xfrm>
        </p:spPr>
        <p:txBody>
          <a:bodyPr>
            <a:normAutofit fontScale="90000"/>
          </a:bodyPr>
          <a:lstStyle/>
          <a:p>
            <a:br>
              <a:rPr lang="tr-TR" dirty="0">
                <a:latin typeface="Comic Sans MS" panose="030F0702030302020204" pitchFamily="66" charset="0"/>
              </a:rPr>
            </a:br>
            <a:endParaRPr lang="tr-TR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19D9E6-A88D-471F-A19B-001290BD98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149" y="1108136"/>
            <a:ext cx="10363826" cy="541193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sz="2400" b="1" i="1" dirty="0">
                <a:latin typeface="Comic Sans MS" panose="030F0702030302020204" pitchFamily="66" charset="0"/>
              </a:rPr>
              <a:t>       CANDİDA </a:t>
            </a:r>
          </a:p>
          <a:p>
            <a:r>
              <a:rPr lang="tr-TR" sz="2400" b="1" i="1" cap="none" dirty="0">
                <a:latin typeface="Comic Sans MS" panose="030F0702030302020204" pitchFamily="66" charset="0"/>
              </a:rPr>
              <a:t>Taze sığır kıyması ve kanatlı etlerinde bulunur.</a:t>
            </a:r>
          </a:p>
          <a:p>
            <a:r>
              <a:rPr lang="tr-TR" sz="2400" b="1" i="1" cap="none" dirty="0">
                <a:latin typeface="Comic Sans MS" panose="030F0702030302020204" pitchFamily="66" charset="0"/>
              </a:rPr>
              <a:t>En yaygın olanı C. 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Tropıcalıs</a:t>
            </a:r>
            <a:r>
              <a:rPr lang="tr-TR" sz="2400" b="1" i="1" cap="none" dirty="0">
                <a:latin typeface="Comic Sans MS" panose="030F0702030302020204" pitchFamily="66" charset="0"/>
              </a:rPr>
              <a:t> kakao , kefir, bira ve meyve sularında bulunur.</a:t>
            </a:r>
          </a:p>
          <a:p>
            <a:r>
              <a:rPr lang="tr-TR" sz="2400" b="1" i="1" cap="none" dirty="0">
                <a:latin typeface="Comic Sans MS" panose="030F0702030302020204" pitchFamily="66" charset="0"/>
              </a:rPr>
              <a:t>C. 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Albicans</a:t>
            </a:r>
            <a:r>
              <a:rPr lang="tr-TR" sz="2400" b="1" i="1" cap="none" dirty="0">
                <a:latin typeface="Comic Sans MS" panose="030F0702030302020204" pitchFamily="66" charset="0"/>
              </a:rPr>
              <a:t> insanlarda 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mukoz</a:t>
            </a:r>
            <a:r>
              <a:rPr lang="tr-TR" sz="2400" b="1" i="1" cap="none" dirty="0">
                <a:latin typeface="Comic Sans MS" panose="030F0702030302020204" pitchFamily="66" charset="0"/>
              </a:rPr>
              <a:t> 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membranlarda</a:t>
            </a:r>
            <a:r>
              <a:rPr lang="tr-TR" sz="2400" b="1" i="1" cap="none" dirty="0">
                <a:latin typeface="Comic Sans MS" panose="030F0702030302020204" pitchFamily="66" charset="0"/>
              </a:rPr>
              <a:t> doğal olarak bulunur.</a:t>
            </a:r>
          </a:p>
          <a:p>
            <a:r>
              <a:rPr lang="tr-TR" sz="2400" b="1" i="1" cap="none" dirty="0">
                <a:latin typeface="Comic Sans MS" panose="030F0702030302020204" pitchFamily="66" charset="0"/>
              </a:rPr>
              <a:t>C. 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Lipolitika</a:t>
            </a:r>
            <a:r>
              <a:rPr lang="tr-TR" sz="2400" b="1" i="1" cap="none" dirty="0">
                <a:latin typeface="Comic Sans MS" panose="030F0702030302020204" pitchFamily="66" charset="0"/>
              </a:rPr>
              <a:t> 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tereyeğı</a:t>
            </a:r>
            <a:r>
              <a:rPr lang="tr-TR" sz="2400" b="1" i="1" cap="none" dirty="0">
                <a:latin typeface="Comic Sans MS" panose="030F0702030302020204" pitchFamily="66" charset="0"/>
              </a:rPr>
              <a:t> , margarin ve mayonezin acılaşmasına neden olur.</a:t>
            </a:r>
          </a:p>
          <a:p>
            <a:r>
              <a:rPr lang="tr-TR" sz="2400" b="1" i="1" cap="none" dirty="0">
                <a:latin typeface="Comic Sans MS" panose="030F0702030302020204" pitchFamily="66" charset="0"/>
              </a:rPr>
              <a:t>C. 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Utulis</a:t>
            </a:r>
            <a:r>
              <a:rPr lang="tr-TR" sz="2400" b="1" i="1" cap="none" dirty="0">
                <a:latin typeface="Comic Sans MS" panose="030F0702030302020204" pitchFamily="66" charset="0"/>
              </a:rPr>
              <a:t> gıda amaçlı protein üretilmesinde kullanılır.</a:t>
            </a:r>
          </a:p>
          <a:p>
            <a:pPr marL="0" indent="0">
              <a:buNone/>
            </a:pPr>
            <a:r>
              <a:rPr lang="tr-TR" sz="2400" b="1" i="1" cap="none" dirty="0">
                <a:latin typeface="Comic Sans MS" panose="030F0702030302020204" pitchFamily="66" charset="0"/>
              </a:rPr>
              <a:t>     SACCHAROMYCES </a:t>
            </a:r>
          </a:p>
          <a:p>
            <a:r>
              <a:rPr lang="tr-TR" sz="2400" b="1" i="1" cap="none" dirty="0">
                <a:latin typeface="Comic Sans MS" panose="030F0702030302020204" pitchFamily="66" charset="0"/>
              </a:rPr>
              <a:t>Üzüm , meyve ve sebzede bulunurlar.</a:t>
            </a:r>
          </a:p>
          <a:p>
            <a:r>
              <a:rPr lang="tr-TR" sz="2400" b="1" i="1" cap="none" dirty="0">
                <a:latin typeface="Comic Sans MS" panose="030F0702030302020204" pitchFamily="66" charset="0"/>
              </a:rPr>
              <a:t>S. 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Cerevisiae</a:t>
            </a:r>
            <a:r>
              <a:rPr lang="tr-TR" sz="2400" b="1" i="1" cap="none" dirty="0">
                <a:latin typeface="Comic Sans MS" panose="030F0702030302020204" pitchFamily="66" charset="0"/>
              </a:rPr>
              <a:t> ekmek , bira ve alkol üretiminde </a:t>
            </a:r>
          </a:p>
          <a:p>
            <a:r>
              <a:rPr lang="tr-TR" sz="2400" b="1" i="1" cap="none" dirty="0">
                <a:latin typeface="Comic Sans MS" panose="030F0702030302020204" pitchFamily="66" charset="0"/>
              </a:rPr>
              <a:t>S. 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Eliploides</a:t>
            </a:r>
            <a:r>
              <a:rPr lang="tr-TR" sz="2400" b="1" i="1" cap="none" dirty="0">
                <a:latin typeface="Comic Sans MS" panose="030F0702030302020204" pitchFamily="66" charset="0"/>
              </a:rPr>
              <a:t> şarap yapımında </a:t>
            </a:r>
          </a:p>
          <a:p>
            <a:r>
              <a:rPr lang="tr-TR" sz="2400" b="1" i="1" cap="none" dirty="0">
                <a:latin typeface="Comic Sans MS" panose="030F0702030302020204" pitchFamily="66" charset="0"/>
              </a:rPr>
              <a:t>S. 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Lactis</a:t>
            </a:r>
            <a:r>
              <a:rPr lang="tr-TR" sz="2400" b="1" i="1" cap="none" dirty="0">
                <a:latin typeface="Comic Sans MS" panose="030F0702030302020204" pitchFamily="66" charset="0"/>
              </a:rPr>
              <a:t> ve s. 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Fargilis</a:t>
            </a:r>
            <a:r>
              <a:rPr lang="tr-TR" sz="2400" b="1" i="1" cap="none" dirty="0">
                <a:latin typeface="Comic Sans MS" panose="030F0702030302020204" pitchFamily="66" charset="0"/>
              </a:rPr>
              <a:t> kımız ve kefir  yapımında kullanılır.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86900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and-alb-yeast-dk">
            <a:extLst>
              <a:ext uri="{FF2B5EF4-FFF2-40B4-BE49-F238E27FC236}">
                <a16:creationId xmlns:a16="http://schemas.microsoft.com/office/drawing/2014/main" id="{0827042C-B1C6-48D4-8744-698094A5C651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4"/>
          <a:stretch>
            <a:fillRect/>
          </a:stretch>
        </p:blipFill>
        <p:spPr bwMode="auto">
          <a:xfrm>
            <a:off x="383273" y="573054"/>
            <a:ext cx="3602979" cy="2739990"/>
          </a:xfrm>
          <a:prstGeom prst="rect">
            <a:avLst/>
          </a:prstGeom>
          <a:noFill/>
          <a:ln w="3810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mold">
            <a:extLst>
              <a:ext uri="{FF2B5EF4-FFF2-40B4-BE49-F238E27FC236}">
                <a16:creationId xmlns:a16="http://schemas.microsoft.com/office/drawing/2014/main" id="{6AC70F27-993D-4992-BE14-261440966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78" r="31548" b="15842"/>
          <a:stretch>
            <a:fillRect/>
          </a:stretch>
        </p:blipFill>
        <p:spPr bwMode="auto">
          <a:xfrm>
            <a:off x="3986252" y="3832984"/>
            <a:ext cx="3872287" cy="2632206"/>
          </a:xfrm>
          <a:prstGeom prst="rect">
            <a:avLst/>
          </a:prstGeom>
          <a:noFill/>
          <a:ln w="381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mold">
            <a:extLst>
              <a:ext uri="{FF2B5EF4-FFF2-40B4-BE49-F238E27FC236}">
                <a16:creationId xmlns:a16="http://schemas.microsoft.com/office/drawing/2014/main" id="{A3BF1D9A-5A35-4E1F-B389-5B7E9CA04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806" b="15842"/>
          <a:stretch>
            <a:fillRect/>
          </a:stretch>
        </p:blipFill>
        <p:spPr bwMode="auto">
          <a:xfrm>
            <a:off x="7142922" y="778410"/>
            <a:ext cx="3799993" cy="2632206"/>
          </a:xfrm>
          <a:prstGeom prst="rect">
            <a:avLst/>
          </a:prstGeom>
          <a:noFill/>
          <a:ln w="381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102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FF4131B3-5A28-4119-A776-B96349F11EF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60682" y="0"/>
            <a:ext cx="5285961" cy="6559826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B2B6E702-3330-443C-A609-9B83101FC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765" y="0"/>
            <a:ext cx="5685183" cy="655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449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CDD33E3D-2C6B-467E-BA38-7CBB3DDE474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5664" y="142047"/>
            <a:ext cx="5642527" cy="6510544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B7D66DDF-CD99-45D3-89C4-AF4F2CC5C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287" y="142047"/>
            <a:ext cx="5420139" cy="651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737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257BC0C-72A7-44EF-B6D7-AF624530E0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98784"/>
            <a:ext cx="10363826" cy="65068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dirty="0">
                <a:latin typeface="Comic Sans MS" panose="030F0702030302020204" pitchFamily="66" charset="0"/>
              </a:rPr>
              <a:t>     </a:t>
            </a:r>
            <a:r>
              <a:rPr lang="tr-TR" sz="3200" b="1" i="1" dirty="0">
                <a:latin typeface="Comic Sans MS" panose="030F0702030302020204" pitchFamily="66" charset="0"/>
              </a:rPr>
              <a:t>MAYALARIN FAYDALARI  VE ZARARLARI </a:t>
            </a:r>
          </a:p>
          <a:p>
            <a:pPr algn="just">
              <a:lnSpc>
                <a:spcPct val="100000"/>
              </a:lnSpc>
            </a:pPr>
            <a:r>
              <a:rPr lang="tr-TR" altLang="tr-TR" sz="3200" b="1" i="1" cap="none" dirty="0">
                <a:latin typeface="Comic Sans MS" panose="030F0702030302020204" pitchFamily="66" charset="0"/>
              </a:rPr>
              <a:t>İnsan, hayvan ve bitkilerde çeşitli hastalıkların ortaya çıkması, </a:t>
            </a:r>
          </a:p>
          <a:p>
            <a:pPr algn="just">
              <a:lnSpc>
                <a:spcPct val="100000"/>
              </a:lnSpc>
            </a:pPr>
            <a:r>
              <a:rPr lang="tr-TR" altLang="tr-TR" sz="3200" b="1" i="1" cap="none" dirty="0">
                <a:latin typeface="Comic Sans MS" panose="030F0702030302020204" pitchFamily="66" charset="0"/>
              </a:rPr>
              <a:t>Yiyecek ve gıda  maddelerinin bozulması</a:t>
            </a:r>
          </a:p>
          <a:p>
            <a:pPr algn="just">
              <a:lnSpc>
                <a:spcPct val="100000"/>
              </a:lnSpc>
            </a:pPr>
            <a:r>
              <a:rPr lang="tr-TR" sz="3200" b="1" i="1" cap="none" dirty="0">
                <a:latin typeface="Comic Sans MS" panose="030F0702030302020204" pitchFamily="66" charset="0"/>
              </a:rPr>
              <a:t>Pembe mayalar ( </a:t>
            </a:r>
            <a:r>
              <a:rPr lang="tr-TR" sz="3200" b="1" i="1" cap="none" dirty="0" err="1">
                <a:latin typeface="Comic Sans MS" panose="030F0702030302020204" pitchFamily="66" charset="0"/>
              </a:rPr>
              <a:t>rhodotorula</a:t>
            </a:r>
            <a:r>
              <a:rPr lang="tr-TR" sz="3200" b="1" i="1" cap="none" dirty="0">
                <a:latin typeface="Comic Sans MS" panose="030F0702030302020204" pitchFamily="66" charset="0"/>
              </a:rPr>
              <a:t>), duş perdelerinde ve evdeki nemli yüzeyde yaşar, yüzeyler üzerinde lekeli bir görünüm oluşturur.</a:t>
            </a:r>
            <a:endParaRPr lang="tr-TR" altLang="tr-TR" sz="3200" b="1" i="1" cap="none" dirty="0">
              <a:latin typeface="Comic Sans MS" panose="030F0702030302020204" pitchFamily="66" charset="0"/>
            </a:endParaRPr>
          </a:p>
          <a:p>
            <a:pPr algn="just">
              <a:lnSpc>
                <a:spcPct val="100000"/>
              </a:lnSpc>
            </a:pPr>
            <a:endParaRPr lang="tr-TR" sz="2400" cap="none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38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7D4E825-ACC0-475E-A909-A7B08049772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5774"/>
            <a:ext cx="10363826" cy="6400800"/>
          </a:xfrm>
        </p:spPr>
        <p:txBody>
          <a:bodyPr>
            <a:noAutofit/>
          </a:bodyPr>
          <a:lstStyle/>
          <a:p>
            <a:r>
              <a:rPr lang="tr-TR" sz="2400" b="1" i="1" cap="none" dirty="0">
                <a:latin typeface="Comic Sans MS" panose="030F0702030302020204" pitchFamily="66" charset="0"/>
              </a:rPr>
              <a:t>Kapsüllü 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patojenik</a:t>
            </a:r>
            <a:r>
              <a:rPr lang="tr-TR" sz="2400" b="1" i="1" cap="none" dirty="0">
                <a:latin typeface="Comic Sans MS" panose="030F0702030302020204" pitchFamily="66" charset="0"/>
              </a:rPr>
              <a:t> maya (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cryptococcus</a:t>
            </a:r>
            <a:r>
              <a:rPr lang="tr-TR" sz="2400" b="1" i="1" cap="none" dirty="0">
                <a:latin typeface="Comic Sans MS" panose="030F0702030302020204" pitchFamily="66" charset="0"/>
              </a:rPr>
              <a:t> 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neoformans</a:t>
            </a:r>
            <a:r>
              <a:rPr lang="tr-TR" sz="2400" b="1" i="1" cap="none" dirty="0">
                <a:latin typeface="Comic Sans MS" panose="030F0702030302020204" pitchFamily="66" charset="0"/>
              </a:rPr>
              <a:t>). özellikle 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hıv</a:t>
            </a:r>
            <a:r>
              <a:rPr lang="tr-TR" sz="2400" b="1" i="1" cap="none" dirty="0">
                <a:latin typeface="Comic Sans MS" panose="030F0702030302020204" pitchFamily="66" charset="0"/>
              </a:rPr>
              <a:t>/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aıds’li</a:t>
            </a:r>
            <a:r>
              <a:rPr lang="tr-TR" sz="2400" b="1" i="1" cap="none" dirty="0">
                <a:latin typeface="Comic Sans MS" panose="030F0702030302020204" pitchFamily="66" charset="0"/>
              </a:rPr>
              <a:t> hastalar gibi 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immün</a:t>
            </a:r>
            <a:r>
              <a:rPr lang="tr-TR" sz="2400" b="1" i="1" cap="none" dirty="0">
                <a:latin typeface="Comic Sans MS" panose="030F0702030302020204" pitchFamily="66" charset="0"/>
              </a:rPr>
              <a:t> yetersizliği olan hastalarda 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kriptokokkoz</a:t>
            </a:r>
            <a:r>
              <a:rPr lang="tr-TR" sz="2400" b="1" i="1" cap="none" dirty="0">
                <a:latin typeface="Comic Sans MS" panose="030F0702030302020204" pitchFamily="66" charset="0"/>
              </a:rPr>
              <a:t> adı verilen hastalığa sebep olabilir. bu enfeksiyon akciğerlerde, deride veya diğer bölgelerde görülebilir ve menenjite sebep olabilir. </a:t>
            </a:r>
          </a:p>
          <a:p>
            <a:r>
              <a:rPr lang="tr-TR" sz="2400" b="1" i="1" cap="none" dirty="0" err="1">
                <a:latin typeface="Comic Sans MS" panose="030F0702030302020204" pitchFamily="66" charset="0"/>
              </a:rPr>
              <a:t>Candida</a:t>
            </a:r>
            <a:r>
              <a:rPr lang="tr-TR" sz="2400" b="1" i="1" cap="none" dirty="0">
                <a:latin typeface="Comic Sans MS" panose="030F0702030302020204" pitchFamily="66" charset="0"/>
              </a:rPr>
              <a:t> 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albicans</a:t>
            </a:r>
            <a:r>
              <a:rPr lang="tr-TR" sz="2400" b="1" i="1" cap="none" dirty="0">
                <a:latin typeface="Comic Sans MS" panose="030F0702030302020204" pitchFamily="66" charset="0"/>
              </a:rPr>
              <a:t> .genellikle insan derisi, üst solunum yolları, sindirim ve kadın 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genital</a:t>
            </a:r>
            <a:r>
              <a:rPr lang="tr-TR" sz="2400" b="1" i="1" cap="none" dirty="0">
                <a:latin typeface="Comic Sans MS" panose="030F0702030302020204" pitchFamily="66" charset="0"/>
              </a:rPr>
              <a:t> sistemlerinde bulunur. pamukçuk (ağız ve vajina enfeksiyonu) ve 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vulvovajiniti</a:t>
            </a:r>
            <a:r>
              <a:rPr lang="tr-TR" sz="2400" b="1" i="1" cap="none" dirty="0">
                <a:latin typeface="Comic Sans MS" panose="030F0702030302020204" pitchFamily="66" charset="0"/>
              </a:rPr>
              <a:t> içeren </a:t>
            </a:r>
            <a:r>
              <a:rPr lang="tr-TR" sz="2400" b="1" i="1" cap="none" dirty="0" err="1">
                <a:latin typeface="Comic Sans MS" panose="030F0702030302020204" pitchFamily="66" charset="0"/>
              </a:rPr>
              <a:t>kandidiyaza</a:t>
            </a:r>
            <a:r>
              <a:rPr lang="tr-TR" sz="2400" b="1" i="1" cap="none" dirty="0">
                <a:latin typeface="Comic Sans MS" panose="030F0702030302020204" pitchFamily="66" charset="0"/>
              </a:rPr>
              <a:t> sebep olur. </a:t>
            </a:r>
          </a:p>
        </p:txBody>
      </p:sp>
      <p:pic>
        <p:nvPicPr>
          <p:cNvPr id="4" name="Picture 5" descr="yeast1q">
            <a:extLst>
              <a:ext uri="{FF2B5EF4-FFF2-40B4-BE49-F238E27FC236}">
                <a16:creationId xmlns:a16="http://schemas.microsoft.com/office/drawing/2014/main" id="{659013DC-D955-49F7-BB4E-EA67B2197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254" y="3946043"/>
            <a:ext cx="3909415" cy="2600531"/>
          </a:xfrm>
          <a:prstGeom prst="rect">
            <a:avLst/>
          </a:prstGeom>
          <a:noFill/>
          <a:ln w="3810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yeast3">
            <a:extLst>
              <a:ext uri="{FF2B5EF4-FFF2-40B4-BE49-F238E27FC236}">
                <a16:creationId xmlns:a16="http://schemas.microsoft.com/office/drawing/2014/main" id="{D5617C9E-1FB5-48C7-862E-2A18A843A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366" y="3905947"/>
            <a:ext cx="3675200" cy="2680722"/>
          </a:xfrm>
          <a:prstGeom prst="rect">
            <a:avLst/>
          </a:prstGeom>
          <a:noFill/>
          <a:ln w="3810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637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08A19CB-FB98-4B43-A736-CB8AE38E66A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72800" y="371062"/>
            <a:ext cx="10363826" cy="63080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b="1" i="1" dirty="0">
                <a:latin typeface="Comic Sans MS" panose="030F0702030302020204" pitchFamily="66" charset="0"/>
              </a:rPr>
              <a:t>  MAYALARIN TİCARİ KULLANIMLARI </a:t>
            </a:r>
          </a:p>
          <a:p>
            <a:pPr marL="0" indent="0">
              <a:buNone/>
            </a:pPr>
            <a:r>
              <a:rPr lang="tr-TR" sz="2800" b="1" i="1" cap="none" dirty="0">
                <a:latin typeface="Comic Sans MS" panose="030F0702030302020204" pitchFamily="66" charset="0"/>
              </a:rPr>
              <a:t>Maya türlerinin çok azı ticari olarak kullanılmaktadır. “ekmekçi mayası” olarak ta bilinen </a:t>
            </a:r>
            <a:r>
              <a:rPr lang="tr-TR" sz="2800" b="1" i="1" cap="none" dirty="0" err="1">
                <a:latin typeface="Comic Sans MS" panose="030F0702030302020204" pitchFamily="66" charset="0"/>
              </a:rPr>
              <a:t>saccharomyces</a:t>
            </a:r>
            <a:r>
              <a:rPr lang="tr-TR" sz="2800" b="1" i="1" cap="none" dirty="0">
                <a:latin typeface="Comic Sans MS" panose="030F0702030302020204" pitchFamily="66" charset="0"/>
              </a:rPr>
              <a:t> </a:t>
            </a:r>
            <a:r>
              <a:rPr lang="tr-TR" sz="2800" b="1" i="1" cap="none" dirty="0" err="1">
                <a:latin typeface="Comic Sans MS" panose="030F0702030302020204" pitchFamily="66" charset="0"/>
              </a:rPr>
              <a:t>cerevisiae</a:t>
            </a:r>
            <a:r>
              <a:rPr lang="tr-TR" sz="2800" b="1" i="1" cap="none" dirty="0">
                <a:latin typeface="Comic Sans MS" panose="030F0702030302020204" pitchFamily="66" charset="0"/>
              </a:rPr>
              <a:t> en yaygın ticarileştirilmiş türlerden biridir. </a:t>
            </a:r>
          </a:p>
          <a:p>
            <a:pPr marL="0" indent="0">
              <a:buNone/>
            </a:pPr>
            <a:r>
              <a:rPr lang="tr-TR" sz="2800" b="1" i="1" cap="none" dirty="0" err="1">
                <a:latin typeface="Comic Sans MS" panose="030F0702030302020204" pitchFamily="66" charset="0"/>
              </a:rPr>
              <a:t>candida</a:t>
            </a:r>
            <a:r>
              <a:rPr lang="tr-TR" sz="2800" b="1" i="1" cap="none" dirty="0">
                <a:latin typeface="Comic Sans MS" panose="030F0702030302020204" pitchFamily="66" charset="0"/>
              </a:rPr>
              <a:t> </a:t>
            </a:r>
            <a:r>
              <a:rPr lang="tr-TR" sz="2800" b="1" i="1" cap="none" dirty="0" err="1">
                <a:latin typeface="Comic Sans MS" panose="030F0702030302020204" pitchFamily="66" charset="0"/>
              </a:rPr>
              <a:t>utilis</a:t>
            </a:r>
            <a:r>
              <a:rPr lang="tr-TR" sz="2800" b="1" i="1" cap="none" dirty="0">
                <a:latin typeface="Comic Sans MS" panose="030F0702030302020204" pitchFamily="66" charset="0"/>
              </a:rPr>
              <a:t> (eskiden </a:t>
            </a:r>
            <a:r>
              <a:rPr lang="tr-TR" sz="2800" b="1" i="1" cap="none" dirty="0" err="1">
                <a:latin typeface="Comic Sans MS" panose="030F0702030302020204" pitchFamily="66" charset="0"/>
              </a:rPr>
              <a:t>torulopsis</a:t>
            </a:r>
            <a:r>
              <a:rPr lang="tr-TR" sz="2800" b="1" i="1" cap="none" dirty="0">
                <a:latin typeface="Comic Sans MS" panose="030F0702030302020204" pitchFamily="66" charset="0"/>
              </a:rPr>
              <a:t> </a:t>
            </a:r>
            <a:r>
              <a:rPr lang="tr-TR" sz="2800" b="1" i="1" cap="none" dirty="0" err="1">
                <a:latin typeface="Comic Sans MS" panose="030F0702030302020204" pitchFamily="66" charset="0"/>
              </a:rPr>
              <a:t>utilis</a:t>
            </a:r>
            <a:r>
              <a:rPr lang="tr-TR" sz="2800" b="1" i="1" cap="none" dirty="0">
                <a:latin typeface="Comic Sans MS" panose="030F0702030302020204" pitchFamily="66" charset="0"/>
              </a:rPr>
              <a:t> olarak tanımlanan) “</a:t>
            </a:r>
            <a:r>
              <a:rPr lang="tr-TR" sz="2800" b="1" i="1" cap="none" dirty="0" err="1">
                <a:latin typeface="Comic Sans MS" panose="030F0702030302020204" pitchFamily="66" charset="0"/>
              </a:rPr>
              <a:t>torula</a:t>
            </a:r>
            <a:r>
              <a:rPr lang="tr-TR" sz="2800" b="1" i="1" cap="none" dirty="0">
                <a:latin typeface="Comic Sans MS" panose="030F0702030302020204" pitchFamily="66" charset="0"/>
              </a:rPr>
              <a:t> mayası” olarak bilinir. Bu maya kağıt üretiminde kullanılan işlenmiş ağaç posasındaki </a:t>
            </a:r>
            <a:r>
              <a:rPr lang="tr-TR" sz="2800" b="1" i="1" cap="none" dirty="0" err="1">
                <a:latin typeface="Comic Sans MS" panose="030F0702030302020204" pitchFamily="66" charset="0"/>
              </a:rPr>
              <a:t>pentoz</a:t>
            </a:r>
            <a:r>
              <a:rPr lang="tr-TR" sz="2800" b="1" i="1" cap="none" dirty="0">
                <a:latin typeface="Comic Sans MS" panose="030F0702030302020204" pitchFamily="66" charset="0"/>
              </a:rPr>
              <a:t> şekerini kullanabildiği için önemlidir. diğer bir faydalı maya ise </a:t>
            </a:r>
            <a:r>
              <a:rPr lang="tr-TR" sz="2800" b="1" i="1" cap="none" dirty="0" err="1">
                <a:latin typeface="Comic Sans MS" panose="030F0702030302020204" pitchFamily="66" charset="0"/>
              </a:rPr>
              <a:t>kluyveromyces</a:t>
            </a:r>
            <a:r>
              <a:rPr lang="tr-TR" sz="2800" b="1" i="1" cap="none" dirty="0">
                <a:latin typeface="Comic Sans MS" panose="030F0702030302020204" pitchFamily="66" charset="0"/>
              </a:rPr>
              <a:t> </a:t>
            </a:r>
            <a:r>
              <a:rPr lang="tr-TR" sz="2800" b="1" i="1" cap="none" dirty="0" err="1">
                <a:latin typeface="Comic Sans MS" panose="030F0702030302020204" pitchFamily="66" charset="0"/>
              </a:rPr>
              <a:t>marxianus</a:t>
            </a:r>
            <a:r>
              <a:rPr lang="tr-TR" sz="2800" b="1" i="1" cap="none" dirty="0">
                <a:latin typeface="Comic Sans MS" panose="030F0702030302020204" pitchFamily="66" charset="0"/>
              </a:rPr>
              <a:t> tur. bu süt şekeri yada laktozu </a:t>
            </a:r>
            <a:r>
              <a:rPr lang="tr-TR" sz="2800" b="1" i="1" cap="none" dirty="0" err="1">
                <a:latin typeface="Comic Sans MS" panose="030F0702030302020204" pitchFamily="66" charset="0"/>
              </a:rPr>
              <a:t>substrat</a:t>
            </a:r>
            <a:r>
              <a:rPr lang="tr-TR" sz="2800" b="1" i="1" cap="none" dirty="0">
                <a:latin typeface="Comic Sans MS" panose="030F0702030302020204" pitchFamily="66" charset="0"/>
              </a:rPr>
              <a:t> olarak kullanabilen “peynir altı suyu mayası” </a:t>
            </a:r>
            <a:r>
              <a:rPr lang="tr-TR" sz="2800" b="1" i="1" cap="none" dirty="0" err="1">
                <a:latin typeface="Comic Sans MS" panose="030F0702030302020204" pitchFamily="66" charset="0"/>
              </a:rPr>
              <a:t>dır</a:t>
            </a:r>
            <a:r>
              <a:rPr lang="tr-TR" sz="2800" b="1" i="1" cap="none" dirty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26618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E20F411-B224-4D0B-BDDD-97A430EB16F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6609" y="632791"/>
            <a:ext cx="10363826" cy="1378226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       </a:t>
            </a:r>
            <a:r>
              <a:rPr lang="tr-TR" sz="4400" dirty="0"/>
              <a:t>DİNLEDİĞİNİZ İÇİN TEŞEKKÜRLER </a:t>
            </a:r>
            <a:r>
              <a:rPr lang="tr-TR" sz="4400" dirty="0">
                <a:sym typeface="Wingdings" panose="05000000000000000000" pitchFamily="2" charset="2"/>
              </a:rPr>
              <a:t></a:t>
            </a:r>
            <a:endParaRPr lang="tr-TR" sz="4400" dirty="0"/>
          </a:p>
        </p:txBody>
      </p:sp>
      <p:pic>
        <p:nvPicPr>
          <p:cNvPr id="1026" name="Picture 2" descr="bilimle ilgili sÃ¶zler ile ilgili gÃ¶rsel sonucu">
            <a:extLst>
              <a:ext uri="{FF2B5EF4-FFF2-40B4-BE49-F238E27FC236}">
                <a16:creationId xmlns:a16="http://schemas.microsoft.com/office/drawing/2014/main" id="{E638D1B4-A912-4C48-96F8-93A9649E6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535" y="1729407"/>
            <a:ext cx="7225748" cy="481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335044"/>
      </p:ext>
    </p:extLst>
  </p:cSld>
  <p:clrMapOvr>
    <a:masterClrMapping/>
  </p:clrMapOvr>
</p:sld>
</file>

<file path=ppt/theme/theme1.xml><?xml version="1.0" encoding="utf-8"?>
<a:theme xmlns:a="http://schemas.openxmlformats.org/drawingml/2006/main" name="Damla">
  <a:themeElements>
    <a:clrScheme name="Hava Akımı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Dam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TM04033925[[fn=Damla]]</Template>
  <TotalTime>4547</TotalTime>
  <Words>559</Words>
  <Application>Microsoft Office PowerPoint</Application>
  <PresentationFormat>Geniş ekran</PresentationFormat>
  <Paragraphs>75</Paragraphs>
  <Slides>20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5" baseType="lpstr">
      <vt:lpstr>Arial</vt:lpstr>
      <vt:lpstr>Comic Sans MS</vt:lpstr>
      <vt:lpstr>Tw Cen MT</vt:lpstr>
      <vt:lpstr>Wingdings</vt:lpstr>
      <vt:lpstr>Damla</vt:lpstr>
      <vt:lpstr>KONU: MAYALAR </vt:lpstr>
      <vt:lpstr> MAYALARIN HÜCRE BİYOLOJİSİ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KONU: MAYALAR</dc:title>
  <dc:creator>DELL™</dc:creator>
  <cp:lastModifiedBy>DELL™</cp:lastModifiedBy>
  <cp:revision>37</cp:revision>
  <dcterms:created xsi:type="dcterms:W3CDTF">2019-03-18T15:20:47Z</dcterms:created>
  <dcterms:modified xsi:type="dcterms:W3CDTF">2019-03-26T11:27:00Z</dcterms:modified>
</cp:coreProperties>
</file>