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321" r:id="rId12"/>
    <p:sldId id="319" r:id="rId13"/>
    <p:sldId id="322" r:id="rId14"/>
    <p:sldId id="323" r:id="rId15"/>
    <p:sldId id="324" r:id="rId16"/>
    <p:sldId id="325" r:id="rId17"/>
    <p:sldId id="267" r:id="rId18"/>
    <p:sldId id="269" r:id="rId19"/>
    <p:sldId id="270" r:id="rId20"/>
    <p:sldId id="268" r:id="rId21"/>
    <p:sldId id="272" r:id="rId22"/>
    <p:sldId id="274" r:id="rId23"/>
    <p:sldId id="276" r:id="rId24"/>
    <p:sldId id="277" r:id="rId25"/>
    <p:sldId id="278" r:id="rId26"/>
    <p:sldId id="289" r:id="rId27"/>
    <p:sldId id="290" r:id="rId28"/>
    <p:sldId id="291" r:id="rId29"/>
    <p:sldId id="327" r:id="rId30"/>
    <p:sldId id="292" r:id="rId31"/>
    <p:sldId id="297" r:id="rId32"/>
    <p:sldId id="296" r:id="rId33"/>
    <p:sldId id="298" r:id="rId34"/>
    <p:sldId id="326" r:id="rId35"/>
    <p:sldId id="299" r:id="rId36"/>
    <p:sldId id="300" r:id="rId37"/>
    <p:sldId id="301" r:id="rId38"/>
    <p:sldId id="303" r:id="rId39"/>
    <p:sldId id="305" r:id="rId40"/>
    <p:sldId id="306" r:id="rId41"/>
    <p:sldId id="308" r:id="rId42"/>
    <p:sldId id="309" r:id="rId43"/>
    <p:sldId id="310" r:id="rId44"/>
    <p:sldId id="311" r:id="rId45"/>
    <p:sldId id="312" r:id="rId46"/>
    <p:sldId id="313" r:id="rId47"/>
    <p:sldId id="314" r:id="rId48"/>
    <p:sldId id="315" r:id="rId49"/>
  </p:sldIdLst>
  <p:sldSz cx="10693400" cy="7556500"/>
  <p:notesSz cx="10693400" cy="7556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184" y="-6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595959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595959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595959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688637" y="349135"/>
            <a:ext cx="7999730" cy="182880"/>
          </a:xfrm>
          <a:custGeom>
            <a:avLst/>
            <a:gdLst/>
            <a:ahLst/>
            <a:cxnLst/>
            <a:rect l="l" t="t" r="r" b="b"/>
            <a:pathLst>
              <a:path w="7999730" h="182879">
                <a:moveTo>
                  <a:pt x="7999412" y="0"/>
                </a:moveTo>
                <a:lnTo>
                  <a:pt x="0" y="0"/>
                </a:lnTo>
                <a:lnTo>
                  <a:pt x="0" y="182562"/>
                </a:lnTo>
                <a:lnTo>
                  <a:pt x="7999412" y="182562"/>
                </a:lnTo>
                <a:lnTo>
                  <a:pt x="7999412" y="0"/>
                </a:lnTo>
                <a:close/>
              </a:path>
            </a:pathLst>
          </a:custGeom>
          <a:solidFill>
            <a:srgbClr val="DEE0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688637" y="7024572"/>
            <a:ext cx="7999730" cy="182880"/>
          </a:xfrm>
          <a:custGeom>
            <a:avLst/>
            <a:gdLst/>
            <a:ahLst/>
            <a:cxnLst/>
            <a:rect l="l" t="t" r="r" b="b"/>
            <a:pathLst>
              <a:path w="7999730" h="182879">
                <a:moveTo>
                  <a:pt x="7999412" y="0"/>
                </a:moveTo>
                <a:lnTo>
                  <a:pt x="0" y="0"/>
                </a:lnTo>
                <a:lnTo>
                  <a:pt x="0" y="182561"/>
                </a:lnTo>
                <a:lnTo>
                  <a:pt x="7999412" y="182561"/>
                </a:lnTo>
                <a:lnTo>
                  <a:pt x="7999412" y="0"/>
                </a:lnTo>
                <a:close/>
              </a:path>
            </a:pathLst>
          </a:custGeom>
          <a:solidFill>
            <a:srgbClr val="E9EB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74238" y="1833448"/>
            <a:ext cx="8915400" cy="878205"/>
          </a:xfrm>
          <a:custGeom>
            <a:avLst/>
            <a:gdLst/>
            <a:ahLst/>
            <a:cxnLst/>
            <a:rect l="l" t="t" r="r" b="b"/>
            <a:pathLst>
              <a:path w="8915400" h="878205">
                <a:moveTo>
                  <a:pt x="8915398" y="0"/>
                </a:moveTo>
                <a:lnTo>
                  <a:pt x="0" y="0"/>
                </a:lnTo>
                <a:lnTo>
                  <a:pt x="0" y="877886"/>
                </a:lnTo>
                <a:lnTo>
                  <a:pt x="8915398" y="877886"/>
                </a:lnTo>
                <a:lnTo>
                  <a:pt x="8915398" y="0"/>
                </a:lnTo>
                <a:close/>
              </a:path>
            </a:pathLst>
          </a:custGeom>
          <a:solidFill>
            <a:srgbClr val="4242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595959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595959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688637" y="349135"/>
            <a:ext cx="7999730" cy="182880"/>
          </a:xfrm>
          <a:custGeom>
            <a:avLst/>
            <a:gdLst/>
            <a:ahLst/>
            <a:cxnLst/>
            <a:rect l="l" t="t" r="r" b="b"/>
            <a:pathLst>
              <a:path w="7999730" h="182879">
                <a:moveTo>
                  <a:pt x="7999412" y="0"/>
                </a:moveTo>
                <a:lnTo>
                  <a:pt x="0" y="0"/>
                </a:lnTo>
                <a:lnTo>
                  <a:pt x="0" y="182562"/>
                </a:lnTo>
                <a:lnTo>
                  <a:pt x="7999412" y="182562"/>
                </a:lnTo>
                <a:lnTo>
                  <a:pt x="7999412" y="0"/>
                </a:lnTo>
                <a:close/>
              </a:path>
            </a:pathLst>
          </a:custGeom>
          <a:solidFill>
            <a:srgbClr val="DEE0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688637" y="7024572"/>
            <a:ext cx="7999730" cy="182880"/>
          </a:xfrm>
          <a:custGeom>
            <a:avLst/>
            <a:gdLst/>
            <a:ahLst/>
            <a:cxnLst/>
            <a:rect l="l" t="t" r="r" b="b"/>
            <a:pathLst>
              <a:path w="7999730" h="182879">
                <a:moveTo>
                  <a:pt x="7999412" y="0"/>
                </a:moveTo>
                <a:lnTo>
                  <a:pt x="0" y="0"/>
                </a:lnTo>
                <a:lnTo>
                  <a:pt x="0" y="182561"/>
                </a:lnTo>
                <a:lnTo>
                  <a:pt x="7999412" y="182561"/>
                </a:lnTo>
                <a:lnTo>
                  <a:pt x="7999412" y="0"/>
                </a:lnTo>
                <a:close/>
              </a:path>
            </a:pathLst>
          </a:custGeom>
          <a:solidFill>
            <a:srgbClr val="E9EB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21643" y="1985371"/>
            <a:ext cx="4650112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6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700759" y="7036736"/>
            <a:ext cx="189229" cy="139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595959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1900" y="1949450"/>
            <a:ext cx="83820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35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HÜCRE</a:t>
            </a:r>
            <a:r>
              <a:rPr spc="-65" dirty="0"/>
              <a:t> </a:t>
            </a:r>
            <a:r>
              <a:rPr spc="-5" dirty="0" smtClean="0"/>
              <a:t>DÖNGÜSÜ</a:t>
            </a:r>
            <a:r>
              <a:rPr lang="tr-TR" spc="-5" dirty="0" smtClean="0"/>
              <a:t> ve MİTOZ</a:t>
            </a:r>
            <a:endParaRPr spc="-5" dirty="0"/>
          </a:p>
        </p:txBody>
      </p:sp>
      <p:pic>
        <p:nvPicPr>
          <p:cNvPr id="19458" name="Picture 2" descr="Mitosis ( Read ) | Biology | CK-12 Found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3092450"/>
            <a:ext cx="5181600" cy="370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6565900" y="3401536"/>
            <a:ext cx="37028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Bir hücrenin bölünerek iki yeni hücre oluşturma süreci </a:t>
            </a:r>
            <a:r>
              <a:rPr lang="tr-TR" b="1" u="sng" dirty="0" smtClean="0"/>
              <a:t>Mitoz</a:t>
            </a:r>
            <a:r>
              <a:rPr lang="tr-TR" dirty="0" smtClean="0"/>
              <a:t> adı verilen </a:t>
            </a:r>
            <a:r>
              <a:rPr lang="tr-TR" dirty="0" smtClean="0"/>
              <a:t>ve bir hücresel döngü ile kontrol edilen mekanizma ile açıklanmaktadır.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870585" algn="ctr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Hücre bölünmesinin 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asal 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görevleri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402" y="2977718"/>
            <a:ext cx="7384415" cy="37574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Hücre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döngüsünü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ya 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hücre bölünmesini</a:t>
            </a:r>
            <a:r>
              <a:rPr sz="2000" spc="-5" dirty="0">
                <a:latin typeface="Century Gothic"/>
                <a:cs typeface="Century Gothic"/>
              </a:rPr>
              <a:t> incelemeden  önce,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hücre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ço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almasının</a:t>
            </a:r>
            <a:r>
              <a:rPr sz="2000" dirty="0">
                <a:latin typeface="Century Gothic"/>
                <a:cs typeface="Century Gothic"/>
              </a:rPr>
              <a:t> organizmaların </a:t>
            </a:r>
            <a:r>
              <a:rPr sz="2000" spc="-5" dirty="0">
                <a:latin typeface="Century Gothic"/>
                <a:cs typeface="Century Gothic"/>
              </a:rPr>
              <a:t>ya</a:t>
            </a:r>
            <a:r>
              <a:rPr sz="2000" spc="-5" dirty="0">
                <a:latin typeface="MS PGothic"/>
                <a:cs typeface="MS PGothic"/>
              </a:rPr>
              <a:t>ş</a:t>
            </a:r>
            <a:r>
              <a:rPr sz="2000" spc="-5" dirty="0">
                <a:latin typeface="Century Gothic"/>
                <a:cs typeface="Century Gothic"/>
              </a:rPr>
              <a:t>amında </a:t>
            </a:r>
            <a:r>
              <a:rPr sz="2000" dirty="0">
                <a:latin typeface="Century Gothic"/>
                <a:cs typeface="Century Gothic"/>
              </a:rPr>
              <a:t>ne  gibi </a:t>
            </a:r>
            <a:r>
              <a:rPr sz="2000" spc="-5" dirty="0">
                <a:latin typeface="Century Gothic"/>
                <a:cs typeface="Century Gothic"/>
              </a:rPr>
              <a:t>roller oynadı</a:t>
            </a:r>
            <a:r>
              <a:rPr sz="2000" spc="-5" dirty="0">
                <a:latin typeface="MS PGothic"/>
                <a:cs typeface="MS PGothic"/>
              </a:rPr>
              <a:t>ğ</a:t>
            </a:r>
            <a:r>
              <a:rPr sz="2000" spc="-5" dirty="0">
                <a:latin typeface="Century Gothic"/>
                <a:cs typeface="Century Gothic"/>
              </a:rPr>
              <a:t>ını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gözden 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geçirmek</a:t>
            </a:r>
            <a:r>
              <a:rPr sz="2000" spc="5" dirty="0">
                <a:latin typeface="Century Gothic"/>
                <a:cs typeface="Century Gothic"/>
              </a:rPr>
              <a:t> </a:t>
            </a:r>
            <a:r>
              <a:rPr sz="2000" spc="-15" dirty="0">
                <a:latin typeface="Century Gothic"/>
                <a:cs typeface="Century Gothic"/>
              </a:rPr>
              <a:t>gerekmektedir.</a:t>
            </a:r>
            <a:endParaRPr sz="2000" dirty="0">
              <a:latin typeface="Century Gothic"/>
              <a:cs typeface="Century Gothic"/>
            </a:endParaRPr>
          </a:p>
          <a:p>
            <a:pPr marL="355600" marR="22225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Hücre bölünmesinin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asal görevlerini</a:t>
            </a:r>
            <a:r>
              <a:rPr sz="2000" spc="-5" dirty="0">
                <a:latin typeface="Century Gothic"/>
                <a:cs typeface="Century Gothic"/>
              </a:rPr>
              <a:t>; </a:t>
            </a:r>
            <a:endParaRPr lang="tr-TR" sz="2000" spc="-5" dirty="0" smtClean="0">
              <a:latin typeface="Century Gothic"/>
              <a:cs typeface="Century Gothic"/>
            </a:endParaRPr>
          </a:p>
          <a:p>
            <a:pPr marL="355600" marR="222250" indent="-342900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sz="2000" u="sng" spc="-5" dirty="0" err="1" smtClean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üreme</a:t>
            </a:r>
            <a:r>
              <a:rPr sz="2000" spc="-5" dirty="0">
                <a:latin typeface="Century Gothic"/>
                <a:cs typeface="Century Gothic"/>
              </a:rPr>
              <a:t>, </a:t>
            </a:r>
            <a:endParaRPr lang="tr-TR" sz="2000" spc="-5" dirty="0" smtClean="0">
              <a:latin typeface="Century Gothic"/>
              <a:cs typeface="Century Gothic"/>
            </a:endParaRPr>
          </a:p>
          <a:p>
            <a:pPr marL="355600" marR="222250" indent="-342900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sz="2000" u="sng" spc="-5" dirty="0" err="1" smtClean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büyüme</a:t>
            </a:r>
            <a:r>
              <a:rPr sz="2000" spc="-5" dirty="0" smtClean="0">
                <a:latin typeface="Century Gothic"/>
                <a:cs typeface="Century Gothic"/>
              </a:rPr>
              <a:t> </a:t>
            </a:r>
            <a:r>
              <a:rPr lang="tr-TR" sz="2000" spc="-5" dirty="0" smtClean="0">
                <a:latin typeface="Century Gothic"/>
                <a:cs typeface="Century Gothic"/>
              </a:rPr>
              <a:t>ve </a:t>
            </a:r>
            <a:r>
              <a:rPr sz="2000" u="sng" spc="-5" dirty="0" err="1" smtClean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geli</a:t>
            </a:r>
            <a:r>
              <a:rPr sz="2000" u="sng" spc="-5" dirty="0" err="1" smtClean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5" dirty="0" err="1" smtClean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me</a:t>
            </a:r>
            <a:r>
              <a:rPr sz="2000" spc="-5" dirty="0" smtClean="0">
                <a:latin typeface="Century Gothic"/>
                <a:cs typeface="Century Gothic"/>
              </a:rPr>
              <a:t> </a:t>
            </a:r>
            <a:endParaRPr lang="tr-TR" sz="2000" spc="-5" dirty="0" smtClean="0">
              <a:latin typeface="Century Gothic"/>
              <a:cs typeface="Century Gothic"/>
            </a:endParaRPr>
          </a:p>
          <a:p>
            <a:pPr marL="355600" marR="222250" indent="-342900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sz="2000" u="sng" dirty="0" err="1" smtClean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doku</a:t>
            </a:r>
            <a:r>
              <a:rPr sz="2000" u="sng" dirty="0" smtClean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2000" u="sng" spc="-5" dirty="0" err="1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yenilenmesi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endParaRPr lang="tr-TR" sz="2000" spc="-5" dirty="0" smtClean="0">
              <a:latin typeface="Century Gothic"/>
              <a:cs typeface="Century Gothic"/>
            </a:endParaRPr>
          </a:p>
          <a:p>
            <a:pPr marL="355600" marR="222250" indent="-342900">
              <a:lnSpc>
                <a:spcPct val="100000"/>
              </a:lnSpc>
              <a:spcBef>
                <a:spcPts val="2000"/>
              </a:spcBef>
            </a:pPr>
            <a:r>
              <a:rPr sz="2000" dirty="0" err="1" smtClean="0">
                <a:latin typeface="Century Gothic"/>
                <a:cs typeface="Century Gothic"/>
              </a:rPr>
              <a:t>olarak</a:t>
            </a:r>
            <a:r>
              <a:rPr sz="2000" dirty="0" smtClean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ifade </a:t>
            </a:r>
            <a:r>
              <a:rPr sz="2000" spc="-5" dirty="0">
                <a:latin typeface="Century Gothic"/>
                <a:cs typeface="Century Gothic"/>
              </a:rPr>
              <a:t>etmek  </a:t>
            </a:r>
            <a:r>
              <a:rPr sz="2000" spc="-20" dirty="0">
                <a:latin typeface="Century Gothic"/>
                <a:cs typeface="Century Gothic"/>
              </a:rPr>
              <a:t>mümkündür.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7727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085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Üreme</a:t>
            </a:r>
            <a:r>
              <a:rPr sz="36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görevi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7402" y="2977718"/>
            <a:ext cx="4801235" cy="31162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b="1" i="1" u="sng" spc="-35" dirty="0">
                <a:latin typeface="Century Gothic"/>
                <a:cs typeface="Century Gothic"/>
              </a:rPr>
              <a:t>Tek </a:t>
            </a:r>
            <a:r>
              <a:rPr sz="2000" b="1" i="1" u="sng" spc="-5" dirty="0">
                <a:latin typeface="Century Gothic"/>
                <a:cs typeface="Century Gothic"/>
              </a:rPr>
              <a:t>hücreli </a:t>
            </a:r>
            <a:r>
              <a:rPr sz="2000" spc="-5" dirty="0">
                <a:latin typeface="Century Gothic"/>
                <a:cs typeface="Century Gothic"/>
              </a:rPr>
              <a:t>bir </a:t>
            </a:r>
            <a:r>
              <a:rPr sz="2000" dirty="0">
                <a:latin typeface="Century Gothic"/>
                <a:cs typeface="Century Gothic"/>
              </a:rPr>
              <a:t>organizma olan  </a:t>
            </a:r>
            <a:r>
              <a:rPr sz="2000" i="1" spc="-5" dirty="0">
                <a:latin typeface="Century Gothic"/>
                <a:cs typeface="Century Gothic"/>
              </a:rPr>
              <a:t>Amoeba</a:t>
            </a:r>
            <a:r>
              <a:rPr sz="2000" spc="-5" dirty="0">
                <a:latin typeface="Century Gothic"/>
                <a:cs typeface="Century Gothic"/>
              </a:rPr>
              <a:t>,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iki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yavru hücre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spc="5" dirty="0">
                <a:latin typeface="Century Gothic"/>
                <a:cs typeface="Century Gothic"/>
              </a:rPr>
              <a:t>olu</a:t>
            </a:r>
            <a:r>
              <a:rPr sz="2000" spc="5" dirty="0">
                <a:latin typeface="MS PGothic"/>
                <a:cs typeface="MS PGothic"/>
              </a:rPr>
              <a:t>ş</a:t>
            </a:r>
            <a:r>
              <a:rPr sz="2000" spc="5" dirty="0">
                <a:latin typeface="Century Gothic"/>
                <a:cs typeface="Century Gothic"/>
              </a:rPr>
              <a:t>turmak  </a:t>
            </a:r>
            <a:r>
              <a:rPr sz="2000" spc="-5" dirty="0">
                <a:latin typeface="Century Gothic"/>
                <a:cs typeface="Century Gothic"/>
              </a:rPr>
              <a:t>üzere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bölündü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ü zaman</a:t>
            </a:r>
            <a:r>
              <a:rPr sz="2000" spc="-5" dirty="0">
                <a:latin typeface="Century Gothic"/>
                <a:cs typeface="Century Gothic"/>
              </a:rPr>
              <a:t>, bu hücre  bölünmesi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organizmanın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tümünü 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ço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altmı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spc="-65" dirty="0">
                <a:latin typeface="MS PGothic"/>
                <a:cs typeface="MS PGothic"/>
              </a:rPr>
              <a:t> </a:t>
            </a:r>
            <a:r>
              <a:rPr sz="2000" spc="-30" dirty="0" err="1">
                <a:latin typeface="Century Gothic"/>
                <a:cs typeface="Century Gothic"/>
              </a:rPr>
              <a:t>olur</a:t>
            </a:r>
            <a:r>
              <a:rPr sz="2000" spc="-30" dirty="0" smtClean="0">
                <a:latin typeface="Century Gothic"/>
                <a:cs typeface="Century Gothic"/>
              </a:rPr>
              <a:t>.</a:t>
            </a:r>
            <a:endParaRPr lang="tr-TR" sz="2000" spc="-30" dirty="0" smtClean="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endParaRPr lang="tr-TR" sz="2000" spc="-30" dirty="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lang="tr-TR" sz="2000" spc="-30" dirty="0" smtClean="0">
                <a:latin typeface="Century Gothic"/>
                <a:cs typeface="Century Gothic"/>
              </a:rPr>
              <a:t>Tek hücrelilerde hücre bölünmesi </a:t>
            </a:r>
            <a:r>
              <a:rPr lang="tr-TR" sz="2000" b="1" u="sng" spc="-30" dirty="0" smtClean="0">
                <a:latin typeface="Century Gothic"/>
                <a:cs typeface="Century Gothic"/>
              </a:rPr>
              <a:t>sadece üreme </a:t>
            </a:r>
            <a:r>
              <a:rPr lang="tr-TR" sz="2000" spc="-30" dirty="0" smtClean="0">
                <a:latin typeface="Century Gothic"/>
                <a:cs typeface="Century Gothic"/>
              </a:rPr>
              <a:t>amaçlı yapılır. Bölünme sonucunda </a:t>
            </a:r>
            <a:r>
              <a:rPr lang="tr-TR" sz="2000" spc="-30" dirty="0" err="1" smtClean="0">
                <a:latin typeface="Century Gothic"/>
                <a:cs typeface="Century Gothic"/>
              </a:rPr>
              <a:t>populasyondaki</a:t>
            </a:r>
            <a:r>
              <a:rPr lang="tr-TR" sz="2000" spc="-30" dirty="0" smtClean="0">
                <a:latin typeface="Century Gothic"/>
                <a:cs typeface="Century Gothic"/>
              </a:rPr>
              <a:t> birey sayısı artar.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21537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002001" y="2841509"/>
            <a:ext cx="2666998" cy="3629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</a:t>
            </a:fld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R="699135" algn="ctr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Büyüme 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ve geli</a:t>
            </a:r>
            <a:r>
              <a:rPr sz="3600" dirty="0">
                <a:solidFill>
                  <a:srgbClr val="FFFFFF"/>
                </a:solidFill>
                <a:latin typeface="MS PGothic"/>
                <a:cs typeface="MS PGothic"/>
              </a:rPr>
              <a:t>ş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me</a:t>
            </a:r>
            <a:r>
              <a:rPr sz="3600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görevi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7402" y="2977718"/>
            <a:ext cx="5227320" cy="297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Daha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büyük ölçekteki</a:t>
            </a:r>
            <a:r>
              <a:rPr sz="2000" spc="-5" dirty="0">
                <a:latin typeface="Century Gothic"/>
                <a:cs typeface="Century Gothic"/>
              </a:rPr>
              <a:t> hücre bölünmesi,  bazı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çok hücreli organizmalardan</a:t>
            </a:r>
            <a:r>
              <a:rPr sz="2000" spc="-5" dirty="0">
                <a:latin typeface="Century Gothic"/>
                <a:cs typeface="Century Gothic"/>
              </a:rPr>
              <a:t> yeni 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nesiller</a:t>
            </a:r>
            <a:r>
              <a:rPr sz="2000" spc="-10" dirty="0">
                <a:latin typeface="Century Gothic"/>
                <a:cs typeface="Century Gothic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olu</a:t>
            </a:r>
            <a:r>
              <a:rPr sz="2000" spc="-20" dirty="0">
                <a:latin typeface="MS PGothic"/>
                <a:cs typeface="MS PGothic"/>
              </a:rPr>
              <a:t>ş</a:t>
            </a:r>
            <a:r>
              <a:rPr sz="2000" spc="-20" dirty="0">
                <a:latin typeface="Century Gothic"/>
                <a:cs typeface="Century Gothic"/>
              </a:rPr>
              <a:t>turur.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Çelikleme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ile </a:t>
            </a:r>
            <a:r>
              <a:rPr sz="2000" spc="-5" dirty="0">
                <a:latin typeface="Century Gothic"/>
                <a:cs typeface="Century Gothic"/>
              </a:rPr>
              <a:t>üretilen bitkiler</a:t>
            </a:r>
            <a:r>
              <a:rPr sz="2000" spc="20" dirty="0">
                <a:latin typeface="Century Gothic"/>
                <a:cs typeface="Century Gothic"/>
              </a:rPr>
              <a:t> 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böyledir</a:t>
            </a:r>
            <a:r>
              <a:rPr sz="2000" spc="-25" dirty="0">
                <a:latin typeface="Century Gothic"/>
                <a:cs typeface="Century Gothic"/>
              </a:rPr>
              <a:t>.</a:t>
            </a:r>
            <a:endParaRPr sz="2000" dirty="0">
              <a:latin typeface="Century Gothic"/>
              <a:cs typeface="Century Gothic"/>
            </a:endParaRPr>
          </a:p>
          <a:p>
            <a:pPr marL="355600" marR="292735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E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eyli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üreyen</a:t>
            </a:r>
            <a:r>
              <a:rPr sz="2000" spc="-5" dirty="0">
                <a:latin typeface="Century Gothic"/>
                <a:cs typeface="Century Gothic"/>
              </a:rPr>
              <a:t> organizmalardaki hücre  bölünmesi </a:t>
            </a:r>
            <a:r>
              <a:rPr sz="2000" dirty="0">
                <a:latin typeface="Century Gothic"/>
                <a:cs typeface="Century Gothic"/>
              </a:rPr>
              <a:t>ise,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tek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bir hücreden </a:t>
            </a:r>
            <a:r>
              <a:rPr sz="2000" spc="-5" dirty="0">
                <a:latin typeface="Century Gothic"/>
                <a:cs typeface="Century Gothic"/>
              </a:rPr>
              <a:t> ba</a:t>
            </a:r>
            <a:r>
              <a:rPr sz="2000" spc="-5" dirty="0">
                <a:latin typeface="MS PGothic"/>
                <a:cs typeface="MS PGothic"/>
              </a:rPr>
              <a:t>ş</a:t>
            </a:r>
            <a:r>
              <a:rPr sz="2000" spc="-5" dirty="0">
                <a:latin typeface="Century Gothic"/>
                <a:cs typeface="Century Gothic"/>
              </a:rPr>
              <a:t>layarak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tüm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bir organizmayı 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olu</a:t>
            </a:r>
            <a:r>
              <a:rPr sz="2000" spc="-20" dirty="0">
                <a:latin typeface="MS PGothic"/>
                <a:cs typeface="MS PGothic"/>
              </a:rPr>
              <a:t>ş</a:t>
            </a:r>
            <a:r>
              <a:rPr sz="2000" spc="-20" dirty="0">
                <a:latin typeface="Century Gothic"/>
                <a:cs typeface="Century Gothic"/>
              </a:rPr>
              <a:t>turur.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8489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90925" y="2841509"/>
            <a:ext cx="2419350" cy="37242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4</a:t>
            </a:fld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085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Doku yenilenmesi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görevi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7402" y="2977718"/>
            <a:ext cx="4972685" cy="358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2865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Organizma tümüyle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büyüdükten 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sonra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hücre bölünmesi görevi,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yenilenme</a:t>
            </a:r>
            <a:r>
              <a:rPr sz="2000" spc="-5" dirty="0">
                <a:latin typeface="Century Gothic"/>
                <a:cs typeface="Century Gothic"/>
              </a:rPr>
              <a:t> ve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tamir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amacıyla </a:t>
            </a:r>
            <a:r>
              <a:rPr sz="2000" dirty="0">
                <a:latin typeface="Century Gothic"/>
                <a:cs typeface="Century Gothic"/>
              </a:rPr>
              <a:t>devam  </a:t>
            </a:r>
            <a:r>
              <a:rPr sz="2000" spc="-30" dirty="0">
                <a:latin typeface="Century Gothic"/>
                <a:cs typeface="Century Gothic"/>
              </a:rPr>
              <a:t>eder.</a:t>
            </a:r>
            <a:endParaRPr sz="200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latin typeface="Century Gothic"/>
                <a:cs typeface="Century Gothic"/>
              </a:rPr>
              <a:t>Normal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ömrünü tamamlayarak</a:t>
            </a:r>
            <a:r>
              <a:rPr sz="2000" spc="-5" dirty="0">
                <a:latin typeface="Century Gothic"/>
                <a:cs typeface="Century Gothic"/>
              </a:rPr>
              <a:t> ya da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kesik</a:t>
            </a:r>
            <a:r>
              <a:rPr sz="2000" spc="-5" dirty="0">
                <a:latin typeface="Century Gothic"/>
                <a:cs typeface="Century Gothic"/>
              </a:rPr>
              <a:t> ve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yaralanma</a:t>
            </a:r>
            <a:r>
              <a:rPr sz="2000" spc="-5" dirty="0">
                <a:latin typeface="Century Gothic"/>
                <a:cs typeface="Century Gothic"/>
              </a:rPr>
              <a:t> sonucunda </a:t>
            </a:r>
            <a:r>
              <a:rPr sz="2000" dirty="0">
                <a:latin typeface="Century Gothic"/>
                <a:cs typeface="Century Gothic"/>
              </a:rPr>
              <a:t>ölen  </a:t>
            </a:r>
            <a:r>
              <a:rPr sz="2000" spc="-5" dirty="0">
                <a:latin typeface="Century Gothic"/>
                <a:cs typeface="Century Gothic"/>
              </a:rPr>
              <a:t>hücrelerin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yenileriyle yer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de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tirmesi 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bu yolla mümkün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30" dirty="0">
                <a:latin typeface="Century Gothic"/>
                <a:cs typeface="Century Gothic"/>
              </a:rPr>
              <a:t>olur.</a:t>
            </a:r>
            <a:endParaRPr sz="2000">
              <a:latin typeface="Century Gothic"/>
              <a:cs typeface="Century Gothic"/>
            </a:endParaRPr>
          </a:p>
          <a:p>
            <a:pPr marL="355600" marR="26289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Kemik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ili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 hücreleri</a:t>
            </a:r>
            <a:r>
              <a:rPr sz="2000" spc="-5" dirty="0">
                <a:latin typeface="Century Gothic"/>
                <a:cs typeface="Century Gothic"/>
              </a:rPr>
              <a:t> sürekli bölünerek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yeni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hücreleri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yaparlar.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20775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002001" y="2914534"/>
            <a:ext cx="2686048" cy="3590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5</a:t>
            </a:fld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0366" y="1020388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085">
              <a:lnSpc>
                <a:spcPct val="100000"/>
              </a:lnSpc>
              <a:spcBef>
                <a:spcPts val="1440"/>
              </a:spcBef>
            </a:pP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Genom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nedir?</a:t>
            </a:r>
            <a:endParaRPr sz="3600" dirty="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08476" y="2174217"/>
            <a:ext cx="6005024" cy="41165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Bir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hücrenin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genetik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bilgisini</a:t>
            </a:r>
            <a:r>
              <a:rPr sz="2000" spc="-5" dirty="0">
                <a:latin typeface="Century Gothic"/>
                <a:cs typeface="Century Gothic"/>
              </a:rPr>
              <a:t> içeren DNA</a:t>
            </a:r>
            <a:r>
              <a:rPr sz="2000" spc="-5" dirty="0">
                <a:latin typeface="MS PGothic"/>
                <a:cs typeface="MS PGothic"/>
              </a:rPr>
              <a:t>’</a:t>
            </a:r>
            <a:r>
              <a:rPr sz="2000" spc="-5" dirty="0">
                <a:latin typeface="Century Gothic"/>
                <a:cs typeface="Century Gothic"/>
              </a:rPr>
              <a:t>ya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genom</a:t>
            </a:r>
            <a:r>
              <a:rPr sz="2000" spc="35" dirty="0">
                <a:latin typeface="Century Gothic"/>
                <a:cs typeface="Century Gothic"/>
              </a:rPr>
              <a:t> </a:t>
            </a:r>
            <a:r>
              <a:rPr sz="2000" spc="-30" dirty="0">
                <a:latin typeface="Century Gothic"/>
                <a:cs typeface="Century Gothic"/>
              </a:rPr>
              <a:t>denir.</a:t>
            </a:r>
            <a:endParaRPr sz="2000" dirty="0">
              <a:latin typeface="Century Gothic"/>
              <a:cs typeface="Century Gothic"/>
            </a:endParaRPr>
          </a:p>
          <a:p>
            <a:pPr marL="355600" marR="32639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9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Prokaryotik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genom</a:t>
            </a:r>
            <a:r>
              <a:rPr sz="2000" dirty="0">
                <a:latin typeface="Century Gothic"/>
                <a:cs typeface="Century Gothic"/>
              </a:rPr>
              <a:t> genellikle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tek </a:t>
            </a:r>
            <a:r>
              <a:rPr sz="2000" u="sng" dirty="0" err="1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ve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lang="tr-TR" sz="2000" u="sng" dirty="0" err="1" smtClean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halkasal</a:t>
            </a:r>
            <a:r>
              <a:rPr sz="2000" u="sng" dirty="0" smtClean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bir DNA</a:t>
            </a:r>
            <a:r>
              <a:rPr sz="2000" spc="-5" dirty="0">
                <a:latin typeface="Century Gothic"/>
                <a:cs typeface="Century Gothic"/>
              </a:rPr>
              <a:t> iken,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ökaryotik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genomlar</a:t>
            </a:r>
            <a:r>
              <a:rPr sz="2000" dirty="0">
                <a:latin typeface="Century Gothic"/>
                <a:cs typeface="Century Gothic"/>
              </a:rPr>
              <a:t> genellikle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çok sayıda DNA </a:t>
            </a:r>
            <a:r>
              <a:rPr sz="2000" spc="-5" dirty="0">
                <a:latin typeface="Century Gothic"/>
                <a:cs typeface="Century Gothic"/>
              </a:rPr>
              <a:t> molekülünden </a:t>
            </a:r>
            <a:r>
              <a:rPr sz="2000" spc="-25" dirty="0">
                <a:latin typeface="Century Gothic"/>
                <a:cs typeface="Century Gothic"/>
              </a:rPr>
              <a:t>olu</a:t>
            </a:r>
            <a:r>
              <a:rPr sz="2000" spc="-25" dirty="0">
                <a:latin typeface="MS PGothic"/>
                <a:cs typeface="MS PGothic"/>
              </a:rPr>
              <a:t>ş</a:t>
            </a:r>
            <a:r>
              <a:rPr sz="2000" spc="-25" dirty="0">
                <a:latin typeface="Century Gothic"/>
                <a:cs typeface="Century Gothic"/>
              </a:rPr>
              <a:t>ur.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3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Ökaryotik</a:t>
            </a:r>
            <a:r>
              <a:rPr sz="2000" spc="-5" dirty="0">
                <a:latin typeface="Century Gothic"/>
                <a:cs typeface="Century Gothic"/>
              </a:rPr>
              <a:t> hücre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DNA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’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sının</a:t>
            </a:r>
            <a:r>
              <a:rPr sz="2000" spc="-5" dirty="0">
                <a:latin typeface="Century Gothic"/>
                <a:cs typeface="Century Gothic"/>
              </a:rPr>
              <a:t> toplam uzunlu</a:t>
            </a:r>
            <a:r>
              <a:rPr sz="2000" spc="-5" dirty="0">
                <a:latin typeface="MS PGothic"/>
                <a:cs typeface="MS PGothic"/>
              </a:rPr>
              <a:t>ğ</a:t>
            </a:r>
            <a:r>
              <a:rPr sz="2000" spc="-5" dirty="0">
                <a:latin typeface="Century Gothic"/>
                <a:cs typeface="Century Gothic"/>
              </a:rPr>
              <a:t>u çok</a:t>
            </a:r>
            <a:r>
              <a:rPr sz="2000" spc="70" dirty="0">
                <a:latin typeface="Century Gothic"/>
                <a:cs typeface="Century Gothic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fazladır</a:t>
            </a:r>
            <a:r>
              <a:rPr sz="2000" spc="-20" dirty="0">
                <a:latin typeface="Century Gothic"/>
                <a:cs typeface="Century Gothic"/>
              </a:rPr>
              <a:t>.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9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İ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nsan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hücresi</a:t>
            </a:r>
            <a:r>
              <a:rPr sz="2000" spc="-5" dirty="0">
                <a:latin typeface="Century Gothic"/>
                <a:cs typeface="Century Gothic"/>
              </a:rPr>
              <a:t> DNA</a:t>
            </a:r>
            <a:r>
              <a:rPr sz="2000" spc="-5" dirty="0">
                <a:latin typeface="MS PGothic"/>
                <a:cs typeface="MS PGothic"/>
              </a:rPr>
              <a:t>’</a:t>
            </a:r>
            <a:r>
              <a:rPr sz="2000" spc="-5" dirty="0">
                <a:latin typeface="Century Gothic"/>
                <a:cs typeface="Century Gothic"/>
              </a:rPr>
              <a:t>sı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yakla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ık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3 m</a:t>
            </a:r>
            <a:r>
              <a:rPr sz="2000" u="sng" spc="1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boyundadır</a:t>
            </a:r>
            <a:r>
              <a:rPr sz="2000" spc="-15" dirty="0">
                <a:latin typeface="Century Gothic"/>
                <a:cs typeface="Century Gothic"/>
              </a:rPr>
              <a:t>.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9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Bu uzunluk,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hücre çapının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300.000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mislidir</a:t>
            </a:r>
            <a:r>
              <a:rPr sz="2000" spc="-20" dirty="0">
                <a:latin typeface="Century Gothic"/>
                <a:cs typeface="Century Gothic"/>
              </a:rPr>
              <a:t>.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21537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3385" y="2940050"/>
            <a:ext cx="376281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9993" y="885711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085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Kromozom 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nedir?</a:t>
            </a:r>
            <a:endParaRPr sz="3600" dirty="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788" y="2139950"/>
            <a:ext cx="6096000" cy="21159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94005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DNA moleküllerinin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paketlenmi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 </a:t>
            </a:r>
            <a:r>
              <a:rPr sz="2000" spc="-5" dirty="0">
                <a:latin typeface="MS PGothic"/>
                <a:cs typeface="MS PGothic"/>
              </a:rPr>
              <a:t> </a:t>
            </a:r>
            <a:r>
              <a:rPr sz="2000" spc="5" dirty="0">
                <a:latin typeface="Century Gothic"/>
                <a:cs typeface="Century Gothic"/>
              </a:rPr>
              <a:t>formlarına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kromozom</a:t>
            </a:r>
            <a:r>
              <a:rPr sz="2000" spc="-5" dirty="0">
                <a:latin typeface="Century Gothic"/>
                <a:cs typeface="Century Gothic"/>
              </a:rPr>
              <a:t> adı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verilir.</a:t>
            </a:r>
            <a:endParaRPr sz="2000" dirty="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9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Bu kadar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büyük miktardaki </a:t>
            </a:r>
            <a:r>
              <a:rPr sz="2000" spc="-5" dirty="0">
                <a:latin typeface="Century Gothic"/>
                <a:cs typeface="Century Gothic"/>
              </a:rPr>
              <a:t> DNA</a:t>
            </a:r>
            <a:r>
              <a:rPr sz="2000" spc="-5" dirty="0">
                <a:latin typeface="MS PGothic"/>
                <a:cs typeface="MS PGothic"/>
              </a:rPr>
              <a:t>’</a:t>
            </a:r>
            <a:r>
              <a:rPr sz="2000" spc="-5" dirty="0">
                <a:latin typeface="Century Gothic"/>
                <a:cs typeface="Century Gothic"/>
              </a:rPr>
              <a:t>nın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replikasyonu</a:t>
            </a:r>
            <a:r>
              <a:rPr sz="2000" spc="-5" dirty="0">
                <a:latin typeface="Century Gothic"/>
                <a:cs typeface="Century Gothic"/>
              </a:rPr>
              <a:t> ve yavru  hücrelere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da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ıtılması</a:t>
            </a:r>
            <a:r>
              <a:rPr sz="2000" spc="-5" dirty="0">
                <a:latin typeface="Century Gothic"/>
                <a:cs typeface="Century Gothic"/>
              </a:rPr>
              <a:t>,  kromozomlar </a:t>
            </a:r>
            <a:r>
              <a:rPr sz="2000" dirty="0">
                <a:latin typeface="Century Gothic"/>
                <a:cs typeface="Century Gothic"/>
              </a:rPr>
              <a:t>halinde </a:t>
            </a:r>
            <a:r>
              <a:rPr sz="2000" spc="-5" dirty="0">
                <a:latin typeface="Century Gothic"/>
                <a:cs typeface="Century Gothic"/>
              </a:rPr>
              <a:t>paketlenmi</a:t>
            </a:r>
            <a:r>
              <a:rPr sz="2000" spc="-5" dirty="0">
                <a:latin typeface="MS PGothic"/>
                <a:cs typeface="MS PGothic"/>
              </a:rPr>
              <a:t>ş  </a:t>
            </a:r>
            <a:r>
              <a:rPr sz="2000" dirty="0">
                <a:latin typeface="Century Gothic"/>
                <a:cs typeface="Century Gothic"/>
              </a:rPr>
              <a:t>olmasından </a:t>
            </a:r>
            <a:r>
              <a:rPr sz="2000" spc="-5" dirty="0">
                <a:latin typeface="Century Gothic"/>
                <a:cs typeface="Century Gothic"/>
              </a:rPr>
              <a:t>dolayı</a:t>
            </a:r>
            <a:r>
              <a:rPr sz="2000" spc="-20" dirty="0">
                <a:latin typeface="Century Gothic"/>
                <a:cs typeface="Century Gothic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mümkündür</a:t>
            </a:r>
            <a:r>
              <a:rPr sz="2000" spc="-20" dirty="0">
                <a:latin typeface="Century Gothic"/>
                <a:cs typeface="Century Gothic"/>
              </a:rPr>
              <a:t>.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20775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8" name="object 3"/>
          <p:cNvSpPr txBox="1"/>
          <p:nvPr/>
        </p:nvSpPr>
        <p:spPr>
          <a:xfrm>
            <a:off x="190788" y="4635500"/>
            <a:ext cx="6349424" cy="15004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Her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ökaryotik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tür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kendine </a:t>
            </a:r>
            <a:r>
              <a:rPr sz="2000" dirty="0">
                <a:latin typeface="Century Gothic"/>
                <a:cs typeface="Century Gothic"/>
              </a:rPr>
              <a:t>özgü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kromozom sayısına</a:t>
            </a:r>
            <a:r>
              <a:rPr sz="2000" spc="5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sahiptir.</a:t>
            </a:r>
            <a:endParaRPr sz="2000" dirty="0">
              <a:latin typeface="Century Gothic"/>
              <a:cs typeface="Century Gothic"/>
            </a:endParaRPr>
          </a:p>
          <a:p>
            <a:pPr marL="355600" marR="35814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MS PGothic"/>
                <a:cs typeface="MS PGothic"/>
              </a:rPr>
              <a:t>İ</a:t>
            </a:r>
            <a:r>
              <a:rPr sz="2000" dirty="0">
                <a:latin typeface="Century Gothic"/>
                <a:cs typeface="Century Gothic"/>
              </a:rPr>
              <a:t>nsan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somatik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hücreleri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46 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kromozom</a:t>
            </a:r>
            <a:r>
              <a:rPr sz="2000" spc="-5" dirty="0">
                <a:latin typeface="Century Gothic"/>
                <a:cs typeface="Century Gothic"/>
              </a:rPr>
              <a:t> içerirken,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gamet </a:t>
            </a:r>
            <a:r>
              <a:rPr sz="2000" spc="-5" dirty="0">
                <a:latin typeface="Century Gothic"/>
                <a:cs typeface="Century Gothic"/>
              </a:rPr>
              <a:t> hücreleri </a:t>
            </a:r>
            <a:r>
              <a:rPr sz="2000" dirty="0">
                <a:latin typeface="Century Gothic"/>
                <a:cs typeface="Century Gothic"/>
              </a:rPr>
              <a:t>için </a:t>
            </a:r>
            <a:r>
              <a:rPr sz="2000" spc="-5" dirty="0">
                <a:latin typeface="Century Gothic"/>
                <a:cs typeface="Century Gothic"/>
              </a:rPr>
              <a:t>bu sayı</a:t>
            </a:r>
            <a:r>
              <a:rPr sz="2000" spc="-15" dirty="0">
                <a:latin typeface="Century Gothic"/>
                <a:cs typeface="Century Gothic"/>
              </a:rPr>
              <a:t> 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23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’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tür</a:t>
            </a:r>
            <a:r>
              <a:rPr sz="2000" spc="-25" dirty="0">
                <a:latin typeface="Century Gothic"/>
                <a:cs typeface="Century Gothic"/>
              </a:rPr>
              <a:t>.</a:t>
            </a:r>
            <a:endParaRPr sz="2000" dirty="0">
              <a:latin typeface="Century Gothic"/>
              <a:cs typeface="Century Gothic"/>
            </a:endParaRPr>
          </a:p>
        </p:txBody>
      </p:sp>
      <p:pic>
        <p:nvPicPr>
          <p:cNvPr id="5122" name="Picture 2" descr="EuroGentest: chromosome_chan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50" y="2482850"/>
            <a:ext cx="405765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100" y="885711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085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Gen 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nedir?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46100" y="2254250"/>
            <a:ext cx="5410200" cy="21159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45745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 smtClean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5" dirty="0" smtClean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Century Gothic"/>
                <a:cs typeface="Century Gothic"/>
              </a:rPr>
              <a:t>B</a:t>
            </a:r>
            <a:r>
              <a:rPr lang="tr-TR" sz="2000" spc="-5" dirty="0" smtClean="0">
                <a:latin typeface="Century Gothic"/>
                <a:cs typeface="Century Gothic"/>
              </a:rPr>
              <a:t>ir</a:t>
            </a:r>
            <a:r>
              <a:rPr sz="2000" spc="-5" dirty="0" smtClean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DNA </a:t>
            </a:r>
            <a:r>
              <a:rPr sz="2000" dirty="0">
                <a:latin typeface="Century Gothic"/>
                <a:cs typeface="Century Gothic"/>
              </a:rPr>
              <a:t>üzerinde, her </a:t>
            </a:r>
            <a:r>
              <a:rPr sz="2000" spc="-5" dirty="0">
                <a:latin typeface="Century Gothic"/>
                <a:cs typeface="Century Gothic"/>
              </a:rPr>
              <a:t>biri </a:t>
            </a:r>
            <a:r>
              <a:rPr sz="2000" dirty="0">
                <a:latin typeface="Century Gothic"/>
                <a:cs typeface="Century Gothic"/>
              </a:rPr>
              <a:t>özgül </a:t>
            </a:r>
            <a:r>
              <a:rPr sz="2000" spc="-5" dirty="0">
                <a:latin typeface="Century Gothic"/>
                <a:cs typeface="Century Gothic"/>
              </a:rPr>
              <a:t>bir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proteinin sentezinden 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sorumlu olan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yüzlerce</a:t>
            </a:r>
            <a:r>
              <a:rPr sz="2000" spc="-5" dirty="0">
                <a:latin typeface="Century Gothic"/>
                <a:cs typeface="Century Gothic"/>
              </a:rPr>
              <a:t> ya 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binlerce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gen</a:t>
            </a:r>
            <a:r>
              <a:rPr sz="2000" spc="-10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bulunur.</a:t>
            </a:r>
            <a:endParaRPr sz="2000" dirty="0">
              <a:latin typeface="Century Gothic"/>
              <a:cs typeface="Century Gothic"/>
            </a:endParaRPr>
          </a:p>
          <a:p>
            <a:pPr marL="355600" marR="64897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9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Genler</a:t>
            </a:r>
            <a:r>
              <a:rPr sz="2000" spc="-35" dirty="0">
                <a:latin typeface="Century Gothic"/>
                <a:cs typeface="Century Gothic"/>
              </a:rPr>
              <a:t>, </a:t>
            </a:r>
            <a:r>
              <a:rPr sz="2000" spc="-5" dirty="0">
                <a:latin typeface="Century Gothic"/>
                <a:cs typeface="Century Gothic"/>
              </a:rPr>
              <a:t>bir </a:t>
            </a:r>
            <a:r>
              <a:rPr sz="2000" dirty="0">
                <a:latin typeface="Century Gothic"/>
                <a:cs typeface="Century Gothic"/>
              </a:rPr>
              <a:t>organizmanın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kalıtımla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kazandı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ı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özellikleri 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belirleyen </a:t>
            </a:r>
            <a:r>
              <a:rPr sz="2000" spc="-15" dirty="0">
                <a:latin typeface="Century Gothic"/>
                <a:cs typeface="Century Gothic"/>
              </a:rPr>
              <a:t>birimlerdir.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9251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873" y="2244849"/>
            <a:ext cx="4807527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0975" y="883979"/>
            <a:ext cx="8914130" cy="738664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085">
              <a:lnSpc>
                <a:spcPct val="100000"/>
              </a:lnSpc>
              <a:spcBef>
                <a:spcPts val="1440"/>
              </a:spcBef>
            </a:pPr>
            <a:r>
              <a:rPr lang="tr-TR" sz="36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Kromozom-</a:t>
            </a:r>
            <a:r>
              <a:rPr sz="36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Kromatin</a:t>
            </a:r>
            <a:r>
              <a:rPr sz="36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nedir?</a:t>
            </a:r>
            <a:endParaRPr sz="3600" dirty="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11440" y="2482850"/>
            <a:ext cx="5416260" cy="35009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16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DNA molekülü, çe</a:t>
            </a:r>
            <a:r>
              <a:rPr sz="1600" spc="-5" dirty="0">
                <a:latin typeface="MS PGothic"/>
                <a:cs typeface="MS PGothic"/>
              </a:rPr>
              <a:t>ş</a:t>
            </a:r>
            <a:r>
              <a:rPr sz="1600" spc="-5" dirty="0">
                <a:latin typeface="Century Gothic"/>
                <a:cs typeface="Century Gothic"/>
              </a:rPr>
              <a:t>itli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proteinlerle bir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arada</a:t>
            </a:r>
            <a:r>
              <a:rPr sz="1600" spc="25" dirty="0">
                <a:latin typeface="Century Gothic"/>
                <a:cs typeface="Century Gothic"/>
              </a:rPr>
              <a:t> </a:t>
            </a:r>
            <a:r>
              <a:rPr sz="1600" spc="-25" dirty="0">
                <a:latin typeface="Century Gothic"/>
                <a:cs typeface="Century Gothic"/>
              </a:rPr>
              <a:t>bulunur.</a:t>
            </a:r>
            <a:endParaRPr sz="1600" dirty="0">
              <a:latin typeface="Century Gothic"/>
              <a:cs typeface="Century Gothic"/>
            </a:endParaRPr>
          </a:p>
          <a:p>
            <a:pPr marL="355600" marR="167640" indent="-342900">
              <a:lnSpc>
                <a:spcPct val="100000"/>
              </a:lnSpc>
              <a:spcBef>
                <a:spcPts val="2000"/>
              </a:spcBef>
            </a:pPr>
            <a:r>
              <a:rPr sz="16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1600" spc="42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Bu </a:t>
            </a:r>
            <a:r>
              <a:rPr sz="1600" u="sng" spc="-2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proteinler</a:t>
            </a:r>
            <a:r>
              <a:rPr sz="1600" spc="-25" dirty="0">
                <a:latin typeface="Century Gothic"/>
                <a:cs typeface="Century Gothic"/>
              </a:rPr>
              <a:t>, </a:t>
            </a:r>
            <a:r>
              <a:rPr sz="1600" spc="-5" dirty="0">
                <a:latin typeface="Century Gothic"/>
                <a:cs typeface="Century Gothic"/>
              </a:rPr>
              <a:t>kromozom yapısının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devamlılı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ının </a:t>
            </a:r>
            <a:r>
              <a:rPr sz="1600" spc="-5" dirty="0">
                <a:latin typeface="Century Gothic"/>
                <a:cs typeface="Century Gothic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sa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lanması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ve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gen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aktivitesinin kontrolüne</a:t>
            </a:r>
            <a:r>
              <a:rPr sz="1600" spc="-5" dirty="0">
                <a:latin typeface="Century Gothic"/>
                <a:cs typeface="Century Gothic"/>
              </a:rPr>
              <a:t> yardım</a:t>
            </a:r>
            <a:r>
              <a:rPr sz="1600" spc="10" dirty="0">
                <a:latin typeface="Century Gothic"/>
                <a:cs typeface="Century Gothic"/>
              </a:rPr>
              <a:t> </a:t>
            </a:r>
            <a:r>
              <a:rPr sz="1600" spc="-30" dirty="0">
                <a:latin typeface="Century Gothic"/>
                <a:cs typeface="Century Gothic"/>
              </a:rPr>
              <a:t>eder.</a:t>
            </a:r>
            <a:endParaRPr sz="16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16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16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latin typeface="Century Gothic"/>
                <a:cs typeface="Century Gothic"/>
              </a:rPr>
              <a:t>Bu </a:t>
            </a:r>
            <a:r>
              <a:rPr sz="1600" spc="-5" dirty="0">
                <a:latin typeface="Century Gothic"/>
                <a:cs typeface="Century Gothic"/>
              </a:rPr>
              <a:t>DNA-protein kompleksine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kromatin</a:t>
            </a:r>
            <a:r>
              <a:rPr sz="1600" spc="-5" dirty="0">
                <a:latin typeface="Century Gothic"/>
                <a:cs typeface="Century Gothic"/>
              </a:rPr>
              <a:t> adı</a:t>
            </a:r>
            <a:r>
              <a:rPr sz="1600" spc="10" dirty="0">
                <a:latin typeface="Century Gothic"/>
                <a:cs typeface="Century Gothic"/>
              </a:rPr>
              <a:t> </a:t>
            </a:r>
            <a:r>
              <a:rPr sz="1600" spc="-25" dirty="0" err="1">
                <a:latin typeface="Century Gothic"/>
                <a:cs typeface="Century Gothic"/>
              </a:rPr>
              <a:t>verilir</a:t>
            </a:r>
            <a:r>
              <a:rPr sz="1600" spc="-25" dirty="0" smtClean="0">
                <a:latin typeface="Century Gothic"/>
                <a:cs typeface="Century Gothic"/>
              </a:rPr>
              <a:t>.</a:t>
            </a:r>
            <a:endParaRPr lang="tr-TR" sz="1600" spc="-25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lang="en-US" sz="1600" spc="-894" dirty="0" smtClean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lang="en-US" sz="1600" spc="415" dirty="0" smtClean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lang="tr-TR" sz="1600" spc="-20" dirty="0" smtClean="0">
                <a:latin typeface="Century Gothic"/>
                <a:cs typeface="Times New Roman"/>
              </a:rPr>
              <a:t>Hücrede her DNA </a:t>
            </a:r>
            <a:r>
              <a:rPr lang="tr-TR" sz="1600" spc="-20" dirty="0" err="1" smtClean="0">
                <a:latin typeface="Century Gothic"/>
                <a:cs typeface="Times New Roman"/>
              </a:rPr>
              <a:t>histonlara</a:t>
            </a:r>
            <a:r>
              <a:rPr lang="tr-TR" sz="1600" spc="-20" dirty="0" smtClean="0">
                <a:latin typeface="Century Gothic"/>
                <a:cs typeface="Times New Roman"/>
              </a:rPr>
              <a:t> sürekli sarılı halde </a:t>
            </a:r>
            <a:r>
              <a:rPr sz="1600" u="sng" spc="-5" dirty="0" err="1" smtClean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ince-uzun</a:t>
            </a:r>
            <a:r>
              <a:rPr sz="1600" u="sng" spc="-5" dirty="0" smtClean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bir iplik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halinde</a:t>
            </a:r>
            <a:r>
              <a:rPr sz="1600" dirty="0">
                <a:latin typeface="Century Gothic"/>
                <a:cs typeface="Century Gothic"/>
              </a:rPr>
              <a:t> organize</a:t>
            </a:r>
            <a:r>
              <a:rPr sz="1600" spc="35" dirty="0">
                <a:latin typeface="Century Gothic"/>
                <a:cs typeface="Century Gothic"/>
              </a:rPr>
              <a:t> </a:t>
            </a:r>
            <a:r>
              <a:rPr sz="1600" spc="-20" dirty="0">
                <a:latin typeface="Century Gothic"/>
                <a:cs typeface="Century Gothic"/>
              </a:rPr>
              <a:t>olmu</a:t>
            </a:r>
            <a:r>
              <a:rPr sz="1600" spc="-20" dirty="0">
                <a:latin typeface="MS PGothic"/>
                <a:cs typeface="MS PGothic"/>
              </a:rPr>
              <a:t>ş</a:t>
            </a:r>
            <a:r>
              <a:rPr sz="1600" spc="-20" dirty="0">
                <a:latin typeface="Century Gothic"/>
                <a:cs typeface="Century Gothic"/>
              </a:rPr>
              <a:t>tur.</a:t>
            </a:r>
            <a:endParaRPr sz="1600" dirty="0">
              <a:latin typeface="Century Gothic"/>
              <a:cs typeface="Century Gothic"/>
            </a:endParaRPr>
          </a:p>
          <a:p>
            <a:pPr marL="355600" marR="372110" indent="-342900">
              <a:lnSpc>
                <a:spcPct val="100000"/>
              </a:lnSpc>
              <a:spcBef>
                <a:spcPts val="2000"/>
              </a:spcBef>
            </a:pPr>
            <a:r>
              <a:rPr sz="16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1600" spc="42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Bölünmeye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hazırlanan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bir hücrenin </a:t>
            </a:r>
            <a:r>
              <a:rPr sz="1600" spc="-5" dirty="0" err="1">
                <a:latin typeface="Century Gothic"/>
                <a:cs typeface="Century Gothic"/>
              </a:rPr>
              <a:t>kromatinleri</a:t>
            </a:r>
            <a:r>
              <a:rPr sz="1600" spc="-5" dirty="0">
                <a:latin typeface="Century Gothic"/>
                <a:cs typeface="Century Gothic"/>
              </a:rPr>
              <a:t> </a:t>
            </a:r>
            <a:r>
              <a:rPr lang="tr-TR" sz="1600" spc="-5" dirty="0" smtClean="0">
                <a:latin typeface="Century Gothic"/>
                <a:cs typeface="Century Gothic"/>
              </a:rPr>
              <a:t>eşlenir ve </a:t>
            </a:r>
            <a:r>
              <a:rPr sz="1600" u="sng" dirty="0" err="1" smtClean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kısalıp</a:t>
            </a:r>
            <a:r>
              <a:rPr sz="1600" u="sng" dirty="0" smtClean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600" dirty="0" smtClean="0">
                <a:latin typeface="Century Gothic"/>
                <a:cs typeface="Century Gothic"/>
              </a:rPr>
              <a:t> </a:t>
            </a:r>
            <a:r>
              <a:rPr sz="1600" u="sng" spc="-5" dirty="0" err="1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kalınla</a:t>
            </a:r>
            <a:r>
              <a:rPr sz="1600" u="sng" spc="-5" dirty="0" err="1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1600" u="sng" spc="-5" dirty="0" err="1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arak</a:t>
            </a:r>
            <a:r>
              <a:rPr sz="1600" spc="-5" dirty="0">
                <a:latin typeface="Century Gothic"/>
                <a:cs typeface="Century Gothic"/>
              </a:rPr>
              <a:t> </a:t>
            </a:r>
            <a:r>
              <a:rPr lang="tr-TR" sz="1600" spc="-5" dirty="0" smtClean="0">
                <a:latin typeface="Century Gothic"/>
                <a:cs typeface="Century Gothic"/>
              </a:rPr>
              <a:t>iki kardeş </a:t>
            </a:r>
            <a:r>
              <a:rPr lang="tr-TR" sz="1600" spc="-5" dirty="0" err="1" smtClean="0">
                <a:latin typeface="Century Gothic"/>
                <a:cs typeface="Century Gothic"/>
              </a:rPr>
              <a:t>kromatidli</a:t>
            </a:r>
            <a:r>
              <a:rPr lang="tr-TR" sz="1600" spc="-5" dirty="0" smtClean="0">
                <a:latin typeface="Century Gothic"/>
                <a:cs typeface="Century Gothic"/>
              </a:rPr>
              <a:t> </a:t>
            </a:r>
            <a:r>
              <a:rPr sz="1600" u="sng" spc="-5" dirty="0" err="1" smtClean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kromozom</a:t>
            </a:r>
            <a:r>
              <a:rPr sz="1600" spc="-5" dirty="0" smtClean="0">
                <a:latin typeface="Century Gothic"/>
                <a:cs typeface="Century Gothic"/>
              </a:rPr>
              <a:t> </a:t>
            </a:r>
            <a:r>
              <a:rPr sz="1600" dirty="0">
                <a:latin typeface="Century Gothic"/>
                <a:cs typeface="Century Gothic"/>
              </a:rPr>
              <a:t>halini</a:t>
            </a:r>
            <a:r>
              <a:rPr sz="1600" spc="5" dirty="0">
                <a:latin typeface="Century Gothic"/>
                <a:cs typeface="Century Gothic"/>
              </a:rPr>
              <a:t> </a:t>
            </a:r>
            <a:r>
              <a:rPr sz="1600" spc="-35" dirty="0">
                <a:latin typeface="Century Gothic"/>
                <a:cs typeface="Century Gothic"/>
              </a:rPr>
              <a:t>alır.</a:t>
            </a:r>
            <a:endParaRPr sz="16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28395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AutoShape 2" descr="Genetic Information: Structure of Chromati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398" y="1709519"/>
            <a:ext cx="3895725" cy="224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 descr="MİTOTİK BÖLÜNME KAVRAMLAR-2 Kromozomların Yapısı | BİYOLOJİDERSİ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698" y="4040718"/>
            <a:ext cx="3987127" cy="3496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2738" y="1038861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085">
              <a:lnSpc>
                <a:spcPct val="100000"/>
              </a:lnSpc>
              <a:spcBef>
                <a:spcPts val="1440"/>
              </a:spcBef>
            </a:pPr>
            <a:r>
              <a:rPr sz="3600" spc="-10" dirty="0">
                <a:solidFill>
                  <a:srgbClr val="FFFFFF"/>
                </a:solidFill>
                <a:latin typeface="Century Gothic"/>
                <a:cs typeface="Century Gothic"/>
              </a:rPr>
              <a:t>Karde</a:t>
            </a:r>
            <a:r>
              <a:rPr sz="3600" spc="-10" dirty="0">
                <a:solidFill>
                  <a:srgbClr val="FFFFFF"/>
                </a:solidFill>
                <a:latin typeface="MS PGothic"/>
                <a:cs typeface="MS PGothic"/>
              </a:rPr>
              <a:t>ş 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kromatid</a:t>
            </a:r>
            <a:r>
              <a:rPr sz="3600" spc="-9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nedir?</a:t>
            </a:r>
            <a:endParaRPr sz="3600" dirty="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3700" y="2101850"/>
            <a:ext cx="5775497" cy="23108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49580" indent="-342900">
              <a:lnSpc>
                <a:spcPct val="100000"/>
              </a:lnSpc>
              <a:spcBef>
                <a:spcPts val="100"/>
              </a:spcBef>
            </a:pPr>
            <a:r>
              <a:rPr sz="16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1600" spc="40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Kendini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e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lemi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1600" spc="-5" dirty="0">
                <a:latin typeface="MS PGothic"/>
                <a:cs typeface="MS PGothic"/>
              </a:rPr>
              <a:t> </a:t>
            </a:r>
            <a:r>
              <a:rPr sz="1600" dirty="0">
                <a:latin typeface="Century Gothic"/>
                <a:cs typeface="Century Gothic"/>
              </a:rPr>
              <a:t>her </a:t>
            </a:r>
            <a:r>
              <a:rPr sz="1600" spc="-5" dirty="0">
                <a:latin typeface="Century Gothic"/>
                <a:cs typeface="Century Gothic"/>
              </a:rPr>
              <a:t>kromozom</a:t>
            </a:r>
            <a:r>
              <a:rPr sz="1600" spc="-80" dirty="0">
                <a:latin typeface="Century Gothic"/>
                <a:cs typeface="Century Gothic"/>
              </a:rPr>
              <a:t> </a:t>
            </a:r>
            <a:r>
              <a:rPr sz="1600" dirty="0">
                <a:latin typeface="Century Gothic"/>
                <a:cs typeface="Century Gothic"/>
              </a:rPr>
              <a:t>iki  tane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karde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kromatid</a:t>
            </a:r>
            <a:r>
              <a:rPr sz="1600" spc="-75" dirty="0">
                <a:latin typeface="Century Gothic"/>
                <a:cs typeface="Century Gothic"/>
              </a:rPr>
              <a:t> </a:t>
            </a:r>
            <a:r>
              <a:rPr sz="1600" spc="-25" dirty="0">
                <a:latin typeface="Century Gothic"/>
                <a:cs typeface="Century Gothic"/>
              </a:rPr>
              <a:t>içerir.</a:t>
            </a:r>
            <a:endParaRPr sz="1600" dirty="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16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16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Kromozomlardaki DNA molekülünün 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özde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kopyalarını</a:t>
            </a:r>
            <a:r>
              <a:rPr sz="1600" spc="-5" dirty="0">
                <a:latin typeface="Century Gothic"/>
                <a:cs typeface="Century Gothic"/>
              </a:rPr>
              <a:t> içeren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iki</a:t>
            </a:r>
            <a:r>
              <a:rPr sz="1600" u="sng" spc="-5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kromatid </a:t>
            </a:r>
            <a:r>
              <a:rPr sz="1600" spc="-5" dirty="0">
                <a:latin typeface="Century Gothic"/>
                <a:cs typeface="Century Gothic"/>
              </a:rPr>
              <a:t> ba</a:t>
            </a:r>
            <a:r>
              <a:rPr sz="1600" spc="-5" dirty="0">
                <a:latin typeface="MS PGothic"/>
                <a:cs typeface="MS PGothic"/>
              </a:rPr>
              <a:t>ş</a:t>
            </a:r>
            <a:r>
              <a:rPr sz="1600" spc="-5" dirty="0">
                <a:latin typeface="Century Gothic"/>
                <a:cs typeface="Century Gothic"/>
              </a:rPr>
              <a:t>langıçta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proteinler aracılı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ı</a:t>
            </a:r>
            <a:r>
              <a:rPr sz="1600" spc="-5" dirty="0">
                <a:latin typeface="Century Gothic"/>
                <a:cs typeface="Century Gothic"/>
              </a:rPr>
              <a:t> ile  boylu boyunca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birbirlerine tutunmu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 </a:t>
            </a:r>
            <a:r>
              <a:rPr sz="1600" spc="-5" dirty="0">
                <a:latin typeface="MS PGothic"/>
                <a:cs typeface="MS PGothic"/>
              </a:rPr>
              <a:t> </a:t>
            </a:r>
            <a:r>
              <a:rPr sz="1600" spc="-20" dirty="0">
                <a:latin typeface="Century Gothic"/>
                <a:cs typeface="Century Gothic"/>
              </a:rPr>
              <a:t>haldedir.</a:t>
            </a:r>
            <a:endParaRPr sz="1600" dirty="0">
              <a:latin typeface="Century Gothic"/>
              <a:cs typeface="Century Gothic"/>
            </a:endParaRPr>
          </a:p>
          <a:p>
            <a:pPr marL="355600" marR="67310" indent="-342900">
              <a:lnSpc>
                <a:spcPct val="100000"/>
              </a:lnSpc>
              <a:spcBef>
                <a:spcPts val="2000"/>
              </a:spcBef>
            </a:pPr>
            <a:r>
              <a:rPr sz="16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1600" spc="409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1600" u="sng" spc="-2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Yo</a:t>
            </a:r>
            <a:r>
              <a:rPr sz="1600" u="sng" spc="-20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1600" u="sng" spc="-2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unla</a:t>
            </a:r>
            <a:r>
              <a:rPr sz="1600" u="sng" spc="-20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1600" u="sng" spc="-2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mı</a:t>
            </a:r>
            <a:r>
              <a:rPr sz="1600" u="sng" spc="-20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1600" spc="-20" dirty="0">
                <a:latin typeface="MS PGothic"/>
                <a:cs typeface="MS PGothic"/>
              </a:rPr>
              <a:t> </a:t>
            </a:r>
            <a:r>
              <a:rPr sz="1600" dirty="0">
                <a:latin typeface="Century Gothic"/>
                <a:cs typeface="Century Gothic"/>
              </a:rPr>
              <a:t>haldeki </a:t>
            </a:r>
            <a:r>
              <a:rPr sz="1600" spc="-5" dirty="0">
                <a:latin typeface="Century Gothic"/>
                <a:cs typeface="Century Gothic"/>
              </a:rPr>
              <a:t>kromozomun 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sentromer</a:t>
            </a:r>
            <a:r>
              <a:rPr sz="1600" spc="-5" dirty="0">
                <a:latin typeface="Century Gothic"/>
                <a:cs typeface="Century Gothic"/>
              </a:rPr>
              <a:t> adı verilen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dar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bir bölgesi </a:t>
            </a:r>
            <a:r>
              <a:rPr sz="1600" spc="-5" dirty="0">
                <a:latin typeface="Century Gothic"/>
                <a:cs typeface="Century Gothic"/>
              </a:rPr>
              <a:t> </a:t>
            </a:r>
            <a:r>
              <a:rPr sz="1600" spc="-25" dirty="0">
                <a:latin typeface="Century Gothic"/>
                <a:cs typeface="Century Gothic"/>
              </a:rPr>
              <a:t>vardır.</a:t>
            </a:r>
            <a:endParaRPr sz="16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8489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017015" y="2311797"/>
            <a:ext cx="2601008" cy="3506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pic>
        <p:nvPicPr>
          <p:cNvPr id="8194" name="Picture 2" descr="Kromatin nedir,açıklayınız? | Soru &amp; Cevap - Evrim Ağac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735" y="4631415"/>
            <a:ext cx="4543425" cy="240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973752" y="631711"/>
            <a:ext cx="18489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74" y="2178050"/>
            <a:ext cx="781101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2711450"/>
            <a:ext cx="268826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bject 2"/>
          <p:cNvSpPr txBox="1"/>
          <p:nvPr/>
        </p:nvSpPr>
        <p:spPr>
          <a:xfrm>
            <a:off x="702738" y="1038861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085">
              <a:lnSpc>
                <a:spcPct val="100000"/>
              </a:lnSpc>
              <a:spcBef>
                <a:spcPts val="1440"/>
              </a:spcBef>
            </a:pPr>
            <a:r>
              <a:rPr sz="3600" spc="-10" dirty="0">
                <a:solidFill>
                  <a:srgbClr val="FFFFFF"/>
                </a:solidFill>
                <a:latin typeface="Century Gothic"/>
                <a:cs typeface="Century Gothic"/>
              </a:rPr>
              <a:t>Karde</a:t>
            </a:r>
            <a:r>
              <a:rPr sz="3600" spc="-10" dirty="0">
                <a:solidFill>
                  <a:srgbClr val="FFFFFF"/>
                </a:solidFill>
                <a:latin typeface="MS PGothic"/>
                <a:cs typeface="MS PGothic"/>
              </a:rPr>
              <a:t>ş 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kromatid</a:t>
            </a:r>
            <a:r>
              <a:rPr sz="3600" spc="-9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nedir?</a:t>
            </a:r>
            <a:endParaRPr sz="36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55167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2738" y="1038861"/>
            <a:ext cx="9673162" cy="615553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085">
              <a:lnSpc>
                <a:spcPct val="100000"/>
              </a:lnSpc>
              <a:spcBef>
                <a:spcPts val="1440"/>
              </a:spcBef>
            </a:pPr>
            <a:r>
              <a:rPr lang="tr-TR" sz="2800" spc="-10" dirty="0" smtClean="0">
                <a:solidFill>
                  <a:srgbClr val="FFFFFF"/>
                </a:solidFill>
                <a:latin typeface="Century Gothic"/>
                <a:cs typeface="Century Gothic"/>
              </a:rPr>
              <a:t>Homolog Kromozom-</a:t>
            </a:r>
            <a:r>
              <a:rPr sz="2800" spc="-9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tr-TR" sz="2800" spc="-95" dirty="0" smtClean="0">
                <a:solidFill>
                  <a:srgbClr val="FFFFFF"/>
                </a:solidFill>
                <a:latin typeface="Century Gothic"/>
                <a:cs typeface="Century Gothic"/>
              </a:rPr>
              <a:t>Kardeş </a:t>
            </a:r>
            <a:r>
              <a:rPr lang="tr-TR" sz="2800" spc="-9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Kromatid</a:t>
            </a:r>
            <a:r>
              <a:rPr lang="tr-TR" sz="2800" spc="-9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80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nedir</a:t>
            </a:r>
            <a:r>
              <a:rPr sz="2800" dirty="0">
                <a:solidFill>
                  <a:srgbClr val="FFFFFF"/>
                </a:solidFill>
                <a:latin typeface="Century Gothic"/>
                <a:cs typeface="Century Gothic"/>
              </a:rPr>
              <a:t>?</a:t>
            </a:r>
            <a:endParaRPr sz="28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8489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22" y="1926244"/>
            <a:ext cx="8240541" cy="5125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Düz Ok Bağlayıcısı 8"/>
          <p:cNvCxnSpPr/>
          <p:nvPr/>
        </p:nvCxnSpPr>
        <p:spPr>
          <a:xfrm flipV="1">
            <a:off x="2070841" y="1943569"/>
            <a:ext cx="228600" cy="1059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Ok Bağlayıcısı 10"/>
          <p:cNvCxnSpPr/>
          <p:nvPr/>
        </p:nvCxnSpPr>
        <p:spPr>
          <a:xfrm flipH="1" flipV="1">
            <a:off x="2451841" y="1943569"/>
            <a:ext cx="228600" cy="1059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etin kutusu 11"/>
          <p:cNvSpPr txBox="1"/>
          <p:nvPr/>
        </p:nvSpPr>
        <p:spPr>
          <a:xfrm>
            <a:off x="1512781" y="1635364"/>
            <a:ext cx="2335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Homolog kromozomlar</a:t>
            </a:r>
            <a:endParaRPr lang="en-US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700" y="1957994"/>
            <a:ext cx="3706249" cy="430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101" y="2087645"/>
            <a:ext cx="3289300" cy="4139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3775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473085"/>
            <a:ext cx="8914130" cy="738664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085">
              <a:lnSpc>
                <a:spcPct val="100000"/>
              </a:lnSpc>
              <a:spcBef>
                <a:spcPts val="1440"/>
              </a:spcBef>
            </a:pPr>
            <a:r>
              <a:rPr sz="36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Kinetokor</a:t>
            </a:r>
            <a:r>
              <a:rPr lang="tr-TR" sz="36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Nedir</a:t>
            </a:r>
            <a:endParaRPr sz="3600" dirty="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7402" y="2977718"/>
            <a:ext cx="4567555" cy="327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4097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Kromozomlardaki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her iki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kromatid </a:t>
            </a:r>
            <a:r>
              <a:rPr sz="2000" spc="-5" dirty="0">
                <a:latin typeface="Century Gothic"/>
                <a:cs typeface="Century Gothic"/>
              </a:rPr>
              <a:t> birer </a:t>
            </a:r>
            <a:r>
              <a:rPr sz="2000" dirty="0">
                <a:latin typeface="Century Gothic"/>
                <a:cs typeface="Century Gothic"/>
              </a:rPr>
              <a:t>tane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kinetokora</a:t>
            </a:r>
            <a:r>
              <a:rPr sz="2000" spc="-10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sahiptir.</a:t>
            </a:r>
            <a:endParaRPr sz="2000" dirty="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9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Bu yapı,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proteinler</a:t>
            </a:r>
            <a:r>
              <a:rPr sz="2000" spc="-5" dirty="0">
                <a:latin typeface="Century Gothic"/>
                <a:cs typeface="Century Gothic"/>
              </a:rPr>
              <a:t> ve  sentromerdeki kromozomal  </a:t>
            </a:r>
            <a:r>
              <a:rPr sz="2000" u="sng" spc="-7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DNA</a:t>
            </a:r>
            <a:r>
              <a:rPr sz="2000" i="1" u="sng" spc="-70" dirty="0">
                <a:uFill>
                  <a:solidFill>
                    <a:srgbClr val="000000"/>
                  </a:solidFill>
                </a:uFill>
                <a:latin typeface="Meiryo"/>
                <a:cs typeface="Meiryo"/>
              </a:rPr>
              <a:t>ʼ’</a:t>
            </a:r>
            <a:r>
              <a:rPr sz="2000" u="sng" spc="-7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nın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özgül kısımlarından</a:t>
            </a:r>
            <a:r>
              <a:rPr sz="2000" spc="15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olu</a:t>
            </a:r>
            <a:r>
              <a:rPr sz="2000" spc="-25" dirty="0">
                <a:latin typeface="MS PGothic"/>
                <a:cs typeface="MS PGothic"/>
              </a:rPr>
              <a:t>ş</a:t>
            </a:r>
            <a:r>
              <a:rPr sz="2000" spc="-25" dirty="0">
                <a:latin typeface="Century Gothic"/>
                <a:cs typeface="Century Gothic"/>
              </a:rPr>
              <a:t>ur.</a:t>
            </a:r>
            <a:endParaRPr sz="2000" dirty="0">
              <a:latin typeface="Century Gothic"/>
              <a:cs typeface="Century Gothic"/>
            </a:endParaRPr>
          </a:p>
          <a:p>
            <a:pPr marL="355600" marR="1122045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Bu yapılar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hücrenin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zıt 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kutuplarından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çıkan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mikrotübüllerin tutundu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u 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spc="-15" dirty="0">
                <a:latin typeface="Century Gothic"/>
                <a:cs typeface="Century Gothic"/>
              </a:rPr>
              <a:t>kısımlardır.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641638" y="3201873"/>
            <a:ext cx="2990848" cy="28860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1972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085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Mitotik i</a:t>
            </a:r>
            <a:r>
              <a:rPr sz="3600" spc="-5" dirty="0">
                <a:solidFill>
                  <a:srgbClr val="FFFFFF"/>
                </a:solidFill>
                <a:latin typeface="MS PGothic"/>
                <a:cs typeface="MS PGothic"/>
              </a:rPr>
              <a:t>ğ</a:t>
            </a:r>
            <a:r>
              <a:rPr sz="3600" spc="-100" dirty="0">
                <a:solidFill>
                  <a:srgbClr val="FFFFFF"/>
                </a:solidFill>
                <a:latin typeface="MS PGothic"/>
                <a:cs typeface="MS PGothic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iplikleri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7402" y="2953587"/>
            <a:ext cx="4378960" cy="341376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355600" marR="310515" indent="-342900">
              <a:lnSpc>
                <a:spcPts val="2000"/>
              </a:lnSpc>
              <a:spcBef>
                <a:spcPts val="400"/>
              </a:spcBef>
              <a:tabLst>
                <a:tab pos="354965" algn="l"/>
              </a:tabLst>
            </a:pPr>
            <a:r>
              <a:rPr sz="1900" spc="-850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1900" spc="-850" dirty="0">
                <a:solidFill>
                  <a:srgbClr val="A2C816"/>
                </a:solidFill>
                <a:latin typeface="Times New Roman"/>
                <a:cs typeface="Times New Roman"/>
              </a:rPr>
              <a:t>	</a:t>
            </a:r>
            <a:r>
              <a:rPr sz="1900" spc="-5" dirty="0">
                <a:latin typeface="Century Gothic"/>
                <a:cs typeface="Century Gothic"/>
              </a:rPr>
              <a:t>Mitozdaki birçok </a:t>
            </a:r>
            <a:r>
              <a:rPr sz="1900" dirty="0">
                <a:latin typeface="Century Gothic"/>
                <a:cs typeface="Century Gothic"/>
              </a:rPr>
              <a:t>olay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bu yapılar </a:t>
            </a:r>
            <a:r>
              <a:rPr sz="1900" spc="-5" dirty="0">
                <a:latin typeface="Century Gothic"/>
                <a:cs typeface="Century Gothic"/>
              </a:rPr>
              <a:t> sayesinde </a:t>
            </a:r>
            <a:r>
              <a:rPr sz="1900" spc="-10" dirty="0">
                <a:latin typeface="Century Gothic"/>
                <a:cs typeface="Century Gothic"/>
              </a:rPr>
              <a:t>gerçekle</a:t>
            </a:r>
            <a:r>
              <a:rPr sz="1900" spc="-10" dirty="0">
                <a:latin typeface="MS PGothic"/>
                <a:cs typeface="MS PGothic"/>
              </a:rPr>
              <a:t>ş</a:t>
            </a:r>
            <a:r>
              <a:rPr sz="1900" spc="-10" dirty="0">
                <a:latin typeface="Century Gothic"/>
                <a:cs typeface="Century Gothic"/>
              </a:rPr>
              <a:t>tirilir.</a:t>
            </a:r>
            <a:endParaRPr sz="19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00" dirty="0">
              <a:latin typeface="Century Gothic"/>
              <a:cs typeface="Century Gothic"/>
            </a:endParaRPr>
          </a:p>
          <a:p>
            <a:pPr marL="355600" marR="125095" indent="-342900">
              <a:lnSpc>
                <a:spcPts val="2000"/>
              </a:lnSpc>
              <a:tabLst>
                <a:tab pos="354965" algn="l"/>
              </a:tabLst>
            </a:pPr>
            <a:r>
              <a:rPr sz="1900" spc="-850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1900" spc="-850" dirty="0">
                <a:solidFill>
                  <a:srgbClr val="A2C816"/>
                </a:solidFill>
                <a:latin typeface="Times New Roman"/>
                <a:cs typeface="Times New Roman"/>
              </a:rPr>
              <a:t>	</a:t>
            </a:r>
            <a:r>
              <a:rPr sz="1900" spc="-5" dirty="0">
                <a:latin typeface="Century Gothic"/>
                <a:cs typeface="Century Gothic"/>
              </a:rPr>
              <a:t>Profaz sırasında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sitoplazma </a:t>
            </a:r>
            <a:r>
              <a:rPr sz="19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içinde </a:t>
            </a:r>
            <a:r>
              <a:rPr sz="1900" dirty="0">
                <a:latin typeface="Century Gothic"/>
                <a:cs typeface="Century Gothic"/>
              </a:rPr>
              <a:t> </a:t>
            </a:r>
            <a:r>
              <a:rPr sz="1900" spc="-5" dirty="0">
                <a:latin typeface="Century Gothic"/>
                <a:cs typeface="Century Gothic"/>
              </a:rPr>
              <a:t>olu</a:t>
            </a:r>
            <a:r>
              <a:rPr sz="1900" spc="-5" dirty="0">
                <a:latin typeface="MS PGothic"/>
                <a:cs typeface="MS PGothic"/>
              </a:rPr>
              <a:t>ş</a:t>
            </a:r>
            <a:r>
              <a:rPr sz="1900" spc="-5" dirty="0">
                <a:latin typeface="Century Gothic"/>
                <a:cs typeface="Century Gothic"/>
              </a:rPr>
              <a:t>maya </a:t>
            </a:r>
            <a:r>
              <a:rPr sz="1900" spc="-20" dirty="0">
                <a:latin typeface="Century Gothic"/>
                <a:cs typeface="Century Gothic"/>
              </a:rPr>
              <a:t>ba</a:t>
            </a:r>
            <a:r>
              <a:rPr sz="1900" spc="-20" dirty="0">
                <a:latin typeface="MS PGothic"/>
                <a:cs typeface="MS PGothic"/>
              </a:rPr>
              <a:t>ş</a:t>
            </a:r>
            <a:r>
              <a:rPr sz="1900" spc="-20" dirty="0">
                <a:latin typeface="Century Gothic"/>
                <a:cs typeface="Century Gothic"/>
              </a:rPr>
              <a:t>larlar.</a:t>
            </a:r>
            <a:endParaRPr sz="1900" dirty="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89200"/>
              </a:lnSpc>
              <a:spcBef>
                <a:spcPts val="2045"/>
              </a:spcBef>
              <a:tabLst>
                <a:tab pos="354965" algn="l"/>
              </a:tabLst>
            </a:pPr>
            <a:r>
              <a:rPr sz="1900" spc="-850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1900" spc="-850" dirty="0">
                <a:solidFill>
                  <a:srgbClr val="A2C816"/>
                </a:solidFill>
                <a:latin typeface="Times New Roman"/>
                <a:cs typeface="Times New Roman"/>
              </a:rPr>
              <a:t>	</a:t>
            </a:r>
            <a:r>
              <a:rPr sz="1900" spc="-5" dirty="0">
                <a:latin typeface="Century Gothic"/>
                <a:cs typeface="Century Gothic"/>
              </a:rPr>
              <a:t>Mitoz bölünme </a:t>
            </a:r>
            <a:r>
              <a:rPr sz="1900" dirty="0">
                <a:latin typeface="Century Gothic"/>
                <a:cs typeface="Century Gothic"/>
              </a:rPr>
              <a:t>sırasında </a:t>
            </a:r>
            <a:r>
              <a:rPr sz="1900" spc="-5" dirty="0">
                <a:latin typeface="Century Gothic"/>
                <a:cs typeface="Century Gothic"/>
              </a:rPr>
              <a:t>hücre  iskeletinin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mikrotübülleri çözülerek </a:t>
            </a:r>
            <a:r>
              <a:rPr sz="1900" spc="-5" dirty="0">
                <a:latin typeface="Century Gothic"/>
                <a:cs typeface="Century Gothic"/>
              </a:rPr>
              <a:t> </a:t>
            </a:r>
            <a:r>
              <a:rPr sz="1900" dirty="0">
                <a:latin typeface="Century Gothic"/>
                <a:cs typeface="Century Gothic"/>
              </a:rPr>
              <a:t>i</a:t>
            </a:r>
            <a:r>
              <a:rPr sz="1900" dirty="0">
                <a:latin typeface="MS PGothic"/>
                <a:cs typeface="MS PGothic"/>
              </a:rPr>
              <a:t>ğ </a:t>
            </a:r>
            <a:r>
              <a:rPr sz="1900" spc="-5" dirty="0">
                <a:latin typeface="Century Gothic"/>
                <a:cs typeface="Century Gothic"/>
              </a:rPr>
              <a:t>iplikleri </a:t>
            </a:r>
            <a:r>
              <a:rPr sz="1900" dirty="0">
                <a:latin typeface="Century Gothic"/>
                <a:cs typeface="Century Gothic"/>
              </a:rPr>
              <a:t>için </a:t>
            </a:r>
            <a:r>
              <a:rPr sz="1900" spc="-5" dirty="0">
                <a:latin typeface="Century Gothic"/>
                <a:cs typeface="Century Gothic"/>
              </a:rPr>
              <a:t>gerekli </a:t>
            </a:r>
            <a:r>
              <a:rPr sz="19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ham</a:t>
            </a:r>
            <a:r>
              <a:rPr sz="1900" u="sng" spc="-5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maddeyi </a:t>
            </a:r>
            <a:r>
              <a:rPr sz="1900" spc="-5" dirty="0">
                <a:latin typeface="Century Gothic"/>
                <a:cs typeface="Century Gothic"/>
              </a:rPr>
              <a:t> </a:t>
            </a:r>
            <a:r>
              <a:rPr sz="1900" spc="-25" dirty="0">
                <a:latin typeface="Century Gothic"/>
                <a:cs typeface="Century Gothic"/>
              </a:rPr>
              <a:t>sa</a:t>
            </a:r>
            <a:r>
              <a:rPr sz="1900" spc="-25" dirty="0">
                <a:latin typeface="MS PGothic"/>
                <a:cs typeface="MS PGothic"/>
              </a:rPr>
              <a:t>ğ</a:t>
            </a:r>
            <a:r>
              <a:rPr sz="1900" spc="-25" dirty="0">
                <a:latin typeface="Century Gothic"/>
                <a:cs typeface="Century Gothic"/>
              </a:rPr>
              <a:t>lar.</a:t>
            </a:r>
            <a:endParaRPr sz="19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00" dirty="0">
              <a:latin typeface="Century Gothic"/>
              <a:cs typeface="Century Gothic"/>
            </a:endParaRPr>
          </a:p>
          <a:p>
            <a:pPr marL="355600" marR="7620" indent="-342900">
              <a:lnSpc>
                <a:spcPts val="2000"/>
              </a:lnSpc>
              <a:tabLst>
                <a:tab pos="354965" algn="l"/>
              </a:tabLst>
            </a:pPr>
            <a:r>
              <a:rPr sz="1900" spc="-850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1900" spc="-850" dirty="0">
                <a:solidFill>
                  <a:srgbClr val="A2C816"/>
                </a:solidFill>
                <a:latin typeface="Times New Roman"/>
                <a:cs typeface="Times New Roman"/>
              </a:rPr>
              <a:t>	</a:t>
            </a:r>
            <a:r>
              <a:rPr sz="1900" u="sng" spc="-1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Tubulin </a:t>
            </a:r>
            <a:r>
              <a:rPr sz="19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alt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birimlerinin</a:t>
            </a:r>
            <a:r>
              <a:rPr sz="1900" spc="-5" dirty="0">
                <a:latin typeface="Century Gothic"/>
                <a:cs typeface="Century Gothic"/>
              </a:rPr>
              <a:t> eklenmesiyle  </a:t>
            </a:r>
            <a:r>
              <a:rPr sz="1900" dirty="0">
                <a:latin typeface="Century Gothic"/>
                <a:cs typeface="Century Gothic"/>
              </a:rPr>
              <a:t>ip </a:t>
            </a:r>
            <a:r>
              <a:rPr sz="1900" spc="-5" dirty="0">
                <a:latin typeface="Century Gothic"/>
                <a:cs typeface="Century Gothic"/>
              </a:rPr>
              <a:t>ipliklerinin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boyları </a:t>
            </a:r>
            <a:r>
              <a:rPr sz="19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da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900" u="sng" spc="-3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uzar</a:t>
            </a:r>
            <a:r>
              <a:rPr sz="1900" spc="-30" dirty="0">
                <a:latin typeface="Century Gothic"/>
                <a:cs typeface="Century Gothic"/>
              </a:rPr>
              <a:t>.</a:t>
            </a:r>
            <a:endParaRPr sz="19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551522" y="3375651"/>
            <a:ext cx="3095252" cy="26678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6395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413" y="99683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R="1039494" algn="ctr">
              <a:lnSpc>
                <a:spcPct val="100000"/>
              </a:lnSpc>
              <a:spcBef>
                <a:spcPts val="1440"/>
              </a:spcBef>
            </a:pPr>
            <a:r>
              <a:rPr sz="3600" dirty="0">
                <a:solidFill>
                  <a:srgbClr val="FFFFFF"/>
                </a:solidFill>
                <a:latin typeface="MS PGothic"/>
                <a:cs typeface="MS PGothic"/>
              </a:rPr>
              <a:t>İğ 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ipliklerinin</a:t>
            </a:r>
            <a:r>
              <a:rPr sz="3600" spc="-10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olu</a:t>
            </a:r>
            <a:r>
              <a:rPr sz="3600" spc="-5" dirty="0">
                <a:solidFill>
                  <a:srgbClr val="FFFFFF"/>
                </a:solidFill>
                <a:latin typeface="MS PGothic"/>
                <a:cs typeface="MS PGothic"/>
              </a:rPr>
              <a:t>ş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turulması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3405" y="3837594"/>
            <a:ext cx="5991688" cy="266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Hayvan hücrelerinde</a:t>
            </a:r>
            <a:r>
              <a:rPr sz="2000" spc="-5" dirty="0">
                <a:latin typeface="Century Gothic"/>
                <a:cs typeface="Century Gothic"/>
              </a:rPr>
              <a:t> sentrozomun  çevresinde bir </a:t>
            </a:r>
            <a:r>
              <a:rPr sz="2000" dirty="0">
                <a:latin typeface="Century Gothic"/>
                <a:cs typeface="Century Gothic"/>
              </a:rPr>
              <a:t>çift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sentriol</a:t>
            </a:r>
            <a:r>
              <a:rPr sz="2000" spc="-30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bulunur.</a:t>
            </a:r>
            <a:endParaRPr sz="2000" dirty="0">
              <a:latin typeface="Century Gothic"/>
              <a:cs typeface="Century Gothic"/>
            </a:endParaRPr>
          </a:p>
          <a:p>
            <a:pPr marL="355600" marR="334645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Sentrozomlar</a:t>
            </a:r>
            <a:r>
              <a:rPr sz="2000" spc="-5" dirty="0">
                <a:latin typeface="Century Gothic"/>
                <a:cs typeface="Century Gothic"/>
              </a:rPr>
              <a:t> bölünme </a:t>
            </a:r>
            <a:r>
              <a:rPr sz="2000" dirty="0">
                <a:latin typeface="Century Gothic"/>
                <a:cs typeface="Century Gothic"/>
              </a:rPr>
              <a:t>sırasında 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zorunlu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olmayan</a:t>
            </a:r>
            <a:r>
              <a:rPr sz="2000" spc="-20" dirty="0">
                <a:latin typeface="Century Gothic"/>
                <a:cs typeface="Century Gothic"/>
              </a:rPr>
              <a:t> yapılardır.</a:t>
            </a:r>
            <a:endParaRPr sz="2000" dirty="0">
              <a:latin typeface="Century Gothic"/>
              <a:cs typeface="Century Gothic"/>
            </a:endParaRPr>
          </a:p>
          <a:p>
            <a:pPr marL="355600" marR="209550" indent="-342900" algn="just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Zira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bitki hücrelerinde</a:t>
            </a:r>
            <a:r>
              <a:rPr sz="2000" b="1" spc="-5" dirty="0">
                <a:latin typeface="Century Gothic"/>
                <a:cs typeface="Century Gothic"/>
              </a:rPr>
              <a:t> sentrozom 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bulunmamasına</a:t>
            </a:r>
            <a:r>
              <a:rPr sz="2000" b="1" spc="-5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kar</a:t>
            </a:r>
            <a:r>
              <a:rPr sz="2000" spc="-5" dirty="0">
                <a:latin typeface="MS PGothic"/>
                <a:cs typeface="MS PGothic"/>
              </a:rPr>
              <a:t>ş</a:t>
            </a:r>
            <a:r>
              <a:rPr sz="2000" spc="-5" dirty="0">
                <a:latin typeface="Century Gothic"/>
                <a:cs typeface="Century Gothic"/>
              </a:rPr>
              <a:t>ılık bölünme  </a:t>
            </a:r>
            <a:r>
              <a:rPr sz="2000" dirty="0">
                <a:latin typeface="Century Gothic"/>
                <a:cs typeface="Century Gothic"/>
              </a:rPr>
              <a:t>devam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spc="-30" dirty="0">
                <a:latin typeface="Century Gothic"/>
                <a:cs typeface="Century Gothic"/>
              </a:rPr>
              <a:t>eder.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22299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786101" y="2770073"/>
            <a:ext cx="2849561" cy="37226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sp>
        <p:nvSpPr>
          <p:cNvPr id="8" name="object 3"/>
          <p:cNvSpPr txBox="1"/>
          <p:nvPr/>
        </p:nvSpPr>
        <p:spPr>
          <a:xfrm>
            <a:off x="438005" y="2101850"/>
            <a:ext cx="5883102" cy="15004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8255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9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Bu </a:t>
            </a:r>
            <a:r>
              <a:rPr sz="2000" spc="-30" dirty="0">
                <a:latin typeface="Century Gothic"/>
                <a:cs typeface="Century Gothic"/>
              </a:rPr>
              <a:t>yapılar,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sentrozom</a:t>
            </a:r>
            <a:r>
              <a:rPr sz="2000" b="1" spc="-5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adı verilen 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zarla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çevrili olmayan</a:t>
            </a:r>
            <a:r>
              <a:rPr sz="2000" spc="-5" dirty="0">
                <a:latin typeface="Century Gothic"/>
                <a:cs typeface="Century Gothic"/>
              </a:rPr>
              <a:t> organellerden  köken </a:t>
            </a:r>
            <a:r>
              <a:rPr sz="2000" spc="-30" dirty="0">
                <a:latin typeface="Century Gothic"/>
                <a:cs typeface="Century Gothic"/>
              </a:rPr>
              <a:t>alır.</a:t>
            </a:r>
            <a:endParaRPr sz="2000" dirty="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9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Sentrozomlar bu </a:t>
            </a:r>
            <a:r>
              <a:rPr sz="2000" dirty="0">
                <a:latin typeface="Century Gothic"/>
                <a:cs typeface="Century Gothic"/>
              </a:rPr>
              <a:t>nedenle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mikrotübül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organize edici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merkezler </a:t>
            </a:r>
            <a:r>
              <a:rPr sz="2000" spc="-5" dirty="0">
                <a:latin typeface="Century Gothic"/>
                <a:cs typeface="Century Gothic"/>
              </a:rPr>
              <a:t> adını </a:t>
            </a:r>
            <a:r>
              <a:rPr sz="2000" dirty="0">
                <a:latin typeface="Century Gothic"/>
                <a:cs typeface="Century Gothic"/>
              </a:rPr>
              <a:t>da </a:t>
            </a:r>
            <a:r>
              <a:rPr sz="2000" spc="-20" dirty="0">
                <a:latin typeface="Century Gothic"/>
                <a:cs typeface="Century Gothic"/>
              </a:rPr>
              <a:t>alırlar.</a:t>
            </a:r>
            <a:endParaRPr sz="20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907177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7500" y="836408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534670" algn="ctr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Mikrotübül 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3600" dirty="0">
                <a:solidFill>
                  <a:srgbClr val="FFFFFF"/>
                </a:solidFill>
                <a:latin typeface="MS PGothic"/>
                <a:cs typeface="MS PGothic"/>
              </a:rPr>
              <a:t>ş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levinin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 mekanizması</a:t>
            </a:r>
            <a:endParaRPr sz="3600" dirty="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7801" y="4781549"/>
            <a:ext cx="492760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Deneysel </a:t>
            </a:r>
            <a:r>
              <a:rPr sz="2000" spc="-25" dirty="0">
                <a:latin typeface="Century Gothic"/>
                <a:cs typeface="Century Gothic"/>
              </a:rPr>
              <a:t>kanıtlar,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kinetokorlarda</a:t>
            </a:r>
            <a:r>
              <a:rPr sz="2000" spc="-5" dirty="0">
                <a:latin typeface="Century Gothic"/>
                <a:cs typeface="Century Gothic"/>
              </a:rPr>
              <a:t> bazı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motor proteinlerin </a:t>
            </a:r>
            <a:r>
              <a:rPr sz="2000" spc="-5" dirty="0">
                <a:latin typeface="Century Gothic"/>
                <a:cs typeface="Century Gothic"/>
              </a:rPr>
              <a:t> bulundu</a:t>
            </a:r>
            <a:r>
              <a:rPr sz="2000" spc="-5" dirty="0">
                <a:latin typeface="MS PGothic"/>
                <a:cs typeface="MS PGothic"/>
              </a:rPr>
              <a:t>ğ</a:t>
            </a:r>
            <a:r>
              <a:rPr sz="2000" spc="-5" dirty="0">
                <a:latin typeface="Century Gothic"/>
                <a:cs typeface="Century Gothic"/>
              </a:rPr>
              <a:t>unu ve bu proteinlerin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kromozomu</a:t>
            </a:r>
            <a:r>
              <a:rPr sz="2000" spc="-5" dirty="0">
                <a:latin typeface="Century Gothic"/>
                <a:cs typeface="Century Gothic"/>
              </a:rPr>
              <a:t> kendine ba</a:t>
            </a:r>
            <a:r>
              <a:rPr sz="2000" spc="-5" dirty="0">
                <a:latin typeface="MS PGothic"/>
                <a:cs typeface="MS PGothic"/>
              </a:rPr>
              <a:t>ğ</a:t>
            </a:r>
            <a:r>
              <a:rPr sz="2000" spc="-5" dirty="0">
                <a:latin typeface="Century Gothic"/>
                <a:cs typeface="Century Gothic"/>
              </a:rPr>
              <a:t>lı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mikrotübül boyunca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en </a:t>
            </a:r>
            <a:r>
              <a:rPr sz="2000" spc="-5" dirty="0">
                <a:latin typeface="Century Gothic"/>
                <a:cs typeface="Century Gothic"/>
              </a:rPr>
              <a:t>yakın kutba do</a:t>
            </a:r>
            <a:r>
              <a:rPr sz="2000" spc="-5" dirty="0">
                <a:latin typeface="MS PGothic"/>
                <a:cs typeface="MS PGothic"/>
              </a:rPr>
              <a:t>ğ</a:t>
            </a:r>
            <a:r>
              <a:rPr sz="2000" spc="-5" dirty="0">
                <a:latin typeface="Century Gothic"/>
                <a:cs typeface="Century Gothic"/>
              </a:rPr>
              <a:t>ru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yürüttü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ünü</a:t>
            </a:r>
            <a:r>
              <a:rPr sz="2000" spc="-5" dirty="0">
                <a:latin typeface="Century Gothic"/>
                <a:cs typeface="Century Gothic"/>
              </a:rPr>
              <a:t> ileri  süren hipotezi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10" dirty="0">
                <a:latin typeface="Century Gothic"/>
                <a:cs typeface="Century Gothic"/>
              </a:rPr>
              <a:t>desteklemektedir.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22299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337300" y="3473450"/>
            <a:ext cx="4248148" cy="26161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8" name="object 3"/>
          <p:cNvSpPr txBox="1"/>
          <p:nvPr/>
        </p:nvSpPr>
        <p:spPr>
          <a:xfrm>
            <a:off x="177801" y="1923935"/>
            <a:ext cx="5638800" cy="26802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Anafaz, </a:t>
            </a:r>
            <a:r>
              <a:rPr sz="2000" dirty="0">
                <a:latin typeface="Century Gothic"/>
                <a:cs typeface="Century Gothic"/>
              </a:rPr>
              <a:t>her </a:t>
            </a:r>
            <a:r>
              <a:rPr sz="2000" spc="-5" dirty="0">
                <a:latin typeface="Century Gothic"/>
                <a:cs typeface="Century Gothic"/>
              </a:rPr>
              <a:t>kromozomun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karde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kromatidlerini</a:t>
            </a:r>
            <a:r>
              <a:rPr sz="2000" spc="-5" dirty="0">
                <a:latin typeface="Century Gothic"/>
                <a:cs typeface="Century Gothic"/>
              </a:rPr>
              <a:t> bir arada 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tutan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proteinler inaktive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edilir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edilmez</a:t>
            </a:r>
            <a:r>
              <a:rPr sz="2000" spc="5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ba</a:t>
            </a:r>
            <a:r>
              <a:rPr sz="2000" spc="-25" dirty="0">
                <a:latin typeface="MS PGothic"/>
                <a:cs typeface="MS PGothic"/>
              </a:rPr>
              <a:t>ş</a:t>
            </a:r>
            <a:r>
              <a:rPr sz="2000" spc="-25" dirty="0">
                <a:latin typeface="Century Gothic"/>
                <a:cs typeface="Century Gothic"/>
              </a:rPr>
              <a:t>lar.</a:t>
            </a:r>
            <a:endParaRPr sz="2000" dirty="0">
              <a:latin typeface="Century Gothic"/>
              <a:cs typeface="Century Gothic"/>
            </a:endParaRPr>
          </a:p>
          <a:p>
            <a:pPr marL="355600" marR="5588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Kromatidler, </a:t>
            </a:r>
            <a:r>
              <a:rPr sz="2000" dirty="0">
                <a:latin typeface="Century Gothic"/>
                <a:cs typeface="Century Gothic"/>
              </a:rPr>
              <a:t>artık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olgun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kromozomlar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olarak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zıt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kutuplara </a:t>
            </a:r>
            <a:r>
              <a:rPr sz="2000" spc="-5" dirty="0">
                <a:latin typeface="Century Gothic"/>
                <a:cs typeface="Century Gothic"/>
              </a:rPr>
              <a:t> do</a:t>
            </a:r>
            <a:r>
              <a:rPr sz="2000" spc="-5" dirty="0">
                <a:latin typeface="MS PGothic"/>
                <a:cs typeface="MS PGothic"/>
              </a:rPr>
              <a:t>ğ</a:t>
            </a:r>
            <a:r>
              <a:rPr sz="2000" spc="-5" dirty="0">
                <a:latin typeface="Century Gothic"/>
                <a:cs typeface="Century Gothic"/>
              </a:rPr>
              <a:t>ru hareket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ederler.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Peki </a:t>
            </a:r>
            <a:r>
              <a:rPr sz="2000" spc="-5" dirty="0">
                <a:latin typeface="Century Gothic"/>
                <a:cs typeface="Century Gothic"/>
              </a:rPr>
              <a:t>bu hareket </a:t>
            </a:r>
            <a:r>
              <a:rPr sz="2000" dirty="0">
                <a:latin typeface="Century Gothic"/>
                <a:cs typeface="Century Gothic"/>
              </a:rPr>
              <a:t>esnasında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mikrotübüller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nasıl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görürler</a:t>
            </a:r>
            <a:r>
              <a:rPr sz="2000" spc="-5" dirty="0">
                <a:latin typeface="Century Gothic"/>
                <a:cs typeface="Century Gothic"/>
              </a:rPr>
              <a:t>?</a:t>
            </a:r>
            <a:endParaRPr sz="20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4776177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700" y="958850"/>
            <a:ext cx="8914130" cy="738664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R="311150" algn="ctr">
              <a:lnSpc>
                <a:spcPct val="100000"/>
              </a:lnSpc>
              <a:spcBef>
                <a:spcPts val="1440"/>
              </a:spcBef>
            </a:pPr>
            <a:r>
              <a:rPr lang="tr-TR" sz="36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Hücre</a:t>
            </a:r>
            <a:r>
              <a:rPr sz="36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döngünün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 a</a:t>
            </a:r>
            <a:r>
              <a:rPr sz="3600" spc="-5" dirty="0">
                <a:solidFill>
                  <a:srgbClr val="FFFFFF"/>
                </a:solidFill>
                <a:latin typeface="MS PGothic"/>
                <a:cs typeface="MS PGothic"/>
              </a:rPr>
              <a:t>ş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amaları</a:t>
            </a:r>
            <a:endParaRPr sz="36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21537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27" y="2025650"/>
            <a:ext cx="7096125" cy="4725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ject 5"/>
          <p:cNvSpPr/>
          <p:nvPr/>
        </p:nvSpPr>
        <p:spPr>
          <a:xfrm>
            <a:off x="7251699" y="2330450"/>
            <a:ext cx="2895601" cy="2590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2300" y="885711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085">
              <a:lnSpc>
                <a:spcPct val="100000"/>
              </a:lnSpc>
              <a:spcBef>
                <a:spcPts val="1440"/>
              </a:spcBef>
            </a:pPr>
            <a:r>
              <a:rPr sz="3600" spc="20" dirty="0">
                <a:solidFill>
                  <a:srgbClr val="FFFFFF"/>
                </a:solidFill>
                <a:latin typeface="MS PGothic"/>
                <a:cs typeface="MS PGothic"/>
              </a:rPr>
              <a:t>İ</a:t>
            </a:r>
            <a:r>
              <a:rPr sz="3600" spc="20" dirty="0">
                <a:solidFill>
                  <a:srgbClr val="FFFFFF"/>
                </a:solidFill>
                <a:latin typeface="Century Gothic"/>
                <a:cs typeface="Century Gothic"/>
              </a:rPr>
              <a:t>nterfaz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1300" y="1873250"/>
            <a:ext cx="9906000" cy="17568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Bu </a:t>
            </a:r>
            <a:r>
              <a:rPr sz="2000" spc="-5" dirty="0">
                <a:latin typeface="Century Gothic"/>
                <a:cs typeface="Century Gothic"/>
              </a:rPr>
              <a:t>evre, </a:t>
            </a:r>
            <a:r>
              <a:rPr sz="2000" dirty="0" err="1">
                <a:latin typeface="Century Gothic"/>
                <a:cs typeface="Century Gothic"/>
              </a:rPr>
              <a:t>döngünün</a:t>
            </a:r>
            <a:r>
              <a:rPr sz="2000" spc="-10" dirty="0">
                <a:latin typeface="Century Gothic"/>
                <a:cs typeface="Century Gothic"/>
              </a:rPr>
              <a:t> </a:t>
            </a:r>
            <a:r>
              <a:rPr sz="2000" spc="-5" dirty="0" err="1" smtClean="0">
                <a:latin typeface="Century Gothic"/>
                <a:cs typeface="Century Gothic"/>
              </a:rPr>
              <a:t>yakla</a:t>
            </a:r>
            <a:r>
              <a:rPr sz="2000" spc="-5" dirty="0" err="1" smtClean="0">
                <a:latin typeface="MS PGothic"/>
                <a:cs typeface="MS PGothic"/>
              </a:rPr>
              <a:t>ş</a:t>
            </a:r>
            <a:r>
              <a:rPr sz="2000" spc="-5" dirty="0" err="1" smtClean="0">
                <a:latin typeface="Century Gothic"/>
                <a:cs typeface="Century Gothic"/>
              </a:rPr>
              <a:t>ık</a:t>
            </a:r>
            <a:r>
              <a:rPr sz="2000" u="sng" dirty="0" smtClean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% </a:t>
            </a:r>
            <a:r>
              <a:rPr sz="2000" u="sng" spc="-7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90</a:t>
            </a:r>
            <a:r>
              <a:rPr sz="2000" i="1" u="sng" spc="-75" dirty="0">
                <a:uFill>
                  <a:solidFill>
                    <a:srgbClr val="000000"/>
                  </a:solidFill>
                </a:uFill>
                <a:latin typeface="Meiryo"/>
                <a:cs typeface="Meiryo"/>
              </a:rPr>
              <a:t>ʼ’</a:t>
            </a:r>
            <a:r>
              <a:rPr sz="2000" u="sng" spc="-7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ını</a:t>
            </a:r>
            <a:r>
              <a:rPr sz="2000" spc="-10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kapsar.</a:t>
            </a:r>
            <a:endParaRPr sz="2000" dirty="0">
              <a:latin typeface="Century Gothic"/>
              <a:cs typeface="Century Gothic"/>
            </a:endParaRPr>
          </a:p>
          <a:p>
            <a:pPr marL="419100" marR="4318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Bu evrede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hücre büyür</a:t>
            </a:r>
            <a:r>
              <a:rPr sz="2000" spc="-5" dirty="0">
                <a:latin typeface="Century Gothic"/>
                <a:cs typeface="Century Gothic"/>
              </a:rPr>
              <a:t> ve  bölünme </a:t>
            </a:r>
            <a:r>
              <a:rPr sz="2000" dirty="0">
                <a:latin typeface="Century Gothic"/>
                <a:cs typeface="Century Gothic"/>
              </a:rPr>
              <a:t>için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kromozomlarını 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kopyalar.</a:t>
            </a:r>
            <a:endParaRPr sz="2000" dirty="0">
              <a:latin typeface="Century Gothic"/>
              <a:cs typeface="Century Gothic"/>
            </a:endParaRPr>
          </a:p>
          <a:p>
            <a:pPr marL="419100" marR="15113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MS PGothic"/>
                <a:cs typeface="MS PGothic"/>
              </a:rPr>
              <a:t>İ</a:t>
            </a:r>
            <a:r>
              <a:rPr sz="2000" spc="10" dirty="0">
                <a:latin typeface="Century Gothic"/>
                <a:cs typeface="Century Gothic"/>
              </a:rPr>
              <a:t>nterfaz; </a:t>
            </a:r>
            <a:r>
              <a:rPr sz="2000" spc="5" dirty="0">
                <a:latin typeface="Century Gothic"/>
                <a:cs typeface="Century Gothic"/>
              </a:rPr>
              <a:t>G</a:t>
            </a:r>
            <a:r>
              <a:rPr sz="1950" spc="7" baseline="-21367" dirty="0">
                <a:latin typeface="Century Gothic"/>
                <a:cs typeface="Century Gothic"/>
              </a:rPr>
              <a:t>1 </a:t>
            </a:r>
            <a:r>
              <a:rPr sz="2000" dirty="0">
                <a:latin typeface="Century Gothic"/>
                <a:cs typeface="Century Gothic"/>
              </a:rPr>
              <a:t>fazı </a:t>
            </a:r>
            <a:r>
              <a:rPr sz="2000" spc="-5" dirty="0">
                <a:latin typeface="Century Gothic"/>
                <a:cs typeface="Century Gothic"/>
              </a:rPr>
              <a:t>(birinci ara), 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 fazı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ve </a:t>
            </a:r>
            <a:r>
              <a:rPr sz="2000" spc="5" dirty="0">
                <a:latin typeface="Century Gothic"/>
                <a:cs typeface="Century Gothic"/>
              </a:rPr>
              <a:t>G</a:t>
            </a:r>
            <a:r>
              <a:rPr sz="1950" spc="7" baseline="-21367" dirty="0">
                <a:latin typeface="Century Gothic"/>
                <a:cs typeface="Century Gothic"/>
              </a:rPr>
              <a:t>2 </a:t>
            </a:r>
            <a:r>
              <a:rPr sz="2000" dirty="0">
                <a:latin typeface="Century Gothic"/>
                <a:cs typeface="Century Gothic"/>
              </a:rPr>
              <a:t>fazı </a:t>
            </a:r>
            <a:r>
              <a:rPr sz="2000" spc="-5" dirty="0">
                <a:latin typeface="Century Gothic"/>
                <a:cs typeface="Century Gothic"/>
              </a:rPr>
              <a:t>(ikinci </a:t>
            </a:r>
            <a:r>
              <a:rPr sz="2000" dirty="0">
                <a:latin typeface="Century Gothic"/>
                <a:cs typeface="Century Gothic"/>
              </a:rPr>
              <a:t>ara)  olmak </a:t>
            </a:r>
            <a:r>
              <a:rPr sz="2000" spc="-5" dirty="0">
                <a:latin typeface="Century Gothic"/>
                <a:cs typeface="Century Gothic"/>
              </a:rPr>
              <a:t>üzere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üç alt faza 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ayrılır.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73752" y="631711"/>
            <a:ext cx="27633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18</a:t>
            </a:fld>
            <a:endParaRPr dirty="0"/>
          </a:p>
        </p:txBody>
      </p:sp>
      <p:sp>
        <p:nvSpPr>
          <p:cNvPr id="11" name="object 3"/>
          <p:cNvSpPr txBox="1"/>
          <p:nvPr/>
        </p:nvSpPr>
        <p:spPr>
          <a:xfrm>
            <a:off x="262399" y="3930650"/>
            <a:ext cx="7065501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marR="3048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Bu üç alt faz sırasında </a:t>
            </a:r>
            <a:r>
              <a:rPr sz="2000" spc="-5" dirty="0">
                <a:latin typeface="Century Gothic"/>
                <a:cs typeface="Century Gothic"/>
              </a:rPr>
              <a:t>hücre,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proteinlerini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ve </a:t>
            </a:r>
            <a:r>
              <a:rPr sz="2000" spc="-5" dirty="0">
                <a:latin typeface="Century Gothic"/>
                <a:cs typeface="Century Gothic"/>
              </a:rPr>
              <a:t>sitoplazmik 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organellerini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ço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altarak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spc="-30" dirty="0">
                <a:latin typeface="Century Gothic"/>
                <a:cs typeface="Century Gothic"/>
              </a:rPr>
              <a:t>büyür.</a:t>
            </a:r>
            <a:endParaRPr sz="2000" dirty="0">
              <a:latin typeface="Century Gothic"/>
              <a:cs typeface="Century Gothic"/>
            </a:endParaRPr>
          </a:p>
          <a:p>
            <a:pPr marL="381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9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Alt fazlarda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gerçekle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en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olaylar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MS PGothic"/>
                <a:cs typeface="MS PGothic"/>
              </a:rPr>
              <a:t>ş</a:t>
            </a:r>
            <a:r>
              <a:rPr sz="2000" dirty="0">
                <a:latin typeface="Century Gothic"/>
                <a:cs typeface="Century Gothic"/>
              </a:rPr>
              <a:t>öyle özetlenebilir:</a:t>
            </a:r>
          </a:p>
          <a:p>
            <a:pPr marL="381000">
              <a:lnSpc>
                <a:spcPct val="100000"/>
              </a:lnSpc>
              <a:spcBef>
                <a:spcPts val="600"/>
              </a:spcBef>
              <a:tabLst>
                <a:tab pos="716915" algn="l"/>
              </a:tabLst>
            </a:pPr>
            <a:r>
              <a:rPr sz="1800" spc="-805" dirty="0">
                <a:solidFill>
                  <a:srgbClr val="51640B"/>
                </a:solidFill>
                <a:latin typeface="Wingdings 2"/>
                <a:cs typeface="Wingdings 2"/>
              </a:rPr>
              <a:t></a:t>
            </a:r>
            <a:r>
              <a:rPr sz="1800" spc="-805" dirty="0">
                <a:solidFill>
                  <a:srgbClr val="51640B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latin typeface="Century Gothic"/>
                <a:cs typeface="Century Gothic"/>
              </a:rPr>
              <a:t>G</a:t>
            </a:r>
            <a:r>
              <a:rPr sz="1800" baseline="-20833" dirty="0">
                <a:latin typeface="Century Gothic"/>
                <a:cs typeface="Century Gothic"/>
              </a:rPr>
              <a:t>1 </a:t>
            </a:r>
            <a:r>
              <a:rPr sz="1800" dirty="0">
                <a:latin typeface="Century Gothic"/>
                <a:cs typeface="Century Gothic"/>
              </a:rPr>
              <a:t>fazı: </a:t>
            </a:r>
            <a:r>
              <a:rPr sz="1800" spc="-5" dirty="0">
                <a:latin typeface="Century Gothic"/>
                <a:cs typeface="Century Gothic"/>
              </a:rPr>
              <a:t>Hücre</a:t>
            </a:r>
            <a:r>
              <a:rPr sz="1800" spc="-180" dirty="0">
                <a:latin typeface="Century Gothic"/>
                <a:cs typeface="Century Gothic"/>
              </a:rPr>
              <a:t> </a:t>
            </a:r>
            <a:r>
              <a:rPr sz="1800" u="sng" spc="-30" dirty="0" err="1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büyür</a:t>
            </a:r>
            <a:r>
              <a:rPr sz="1800" spc="-30" dirty="0" smtClean="0">
                <a:latin typeface="Century Gothic"/>
                <a:cs typeface="Century Gothic"/>
              </a:rPr>
              <a:t>.</a:t>
            </a:r>
            <a:r>
              <a:rPr lang="tr-TR" sz="1800" spc="-30" dirty="0" smtClean="0">
                <a:latin typeface="Century Gothic"/>
                <a:cs typeface="Century Gothic"/>
              </a:rPr>
              <a:t> </a:t>
            </a:r>
            <a:r>
              <a:rPr lang="tr-TR" sz="1800" spc="-30" dirty="0" err="1" smtClean="0">
                <a:latin typeface="Century Gothic"/>
                <a:cs typeface="Century Gothic"/>
              </a:rPr>
              <a:t>Organeller</a:t>
            </a:r>
            <a:r>
              <a:rPr lang="tr-TR" sz="1800" spc="-30" dirty="0" smtClean="0">
                <a:latin typeface="Century Gothic"/>
                <a:cs typeface="Century Gothic"/>
              </a:rPr>
              <a:t> </a:t>
            </a:r>
            <a:r>
              <a:rPr lang="tr-TR" sz="1800" spc="-30" dirty="0" err="1" smtClean="0">
                <a:latin typeface="Century Gothic"/>
                <a:cs typeface="Century Gothic"/>
              </a:rPr>
              <a:t>bölünür,Hücre</a:t>
            </a:r>
            <a:r>
              <a:rPr lang="tr-TR" sz="1800" spc="-30" dirty="0" smtClean="0">
                <a:latin typeface="Century Gothic"/>
                <a:cs typeface="Century Gothic"/>
              </a:rPr>
              <a:t> </a:t>
            </a:r>
            <a:r>
              <a:rPr lang="tr-TR" sz="1800" spc="-30" dirty="0" err="1" smtClean="0">
                <a:latin typeface="Century Gothic"/>
                <a:cs typeface="Century Gothic"/>
              </a:rPr>
              <a:t>hazmi</a:t>
            </a:r>
            <a:r>
              <a:rPr lang="tr-TR" sz="1800" spc="-30" dirty="0" smtClean="0">
                <a:latin typeface="Century Gothic"/>
                <a:cs typeface="Century Gothic"/>
              </a:rPr>
              <a:t> artar</a:t>
            </a:r>
            <a:endParaRPr sz="1800" dirty="0">
              <a:latin typeface="Century Gothic"/>
              <a:cs typeface="Century Gothic"/>
            </a:endParaRPr>
          </a:p>
          <a:p>
            <a:pPr marL="381000">
              <a:spcBef>
                <a:spcPts val="540"/>
              </a:spcBef>
              <a:tabLst>
                <a:tab pos="716915" algn="l"/>
              </a:tabLst>
            </a:pPr>
            <a:r>
              <a:rPr sz="1800" spc="-805" dirty="0">
                <a:solidFill>
                  <a:srgbClr val="51640B"/>
                </a:solidFill>
                <a:latin typeface="Wingdings 2"/>
                <a:cs typeface="Wingdings 2"/>
              </a:rPr>
              <a:t></a:t>
            </a:r>
            <a:r>
              <a:rPr sz="1800" spc="-805" dirty="0">
                <a:solidFill>
                  <a:srgbClr val="51640B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latin typeface="Century Gothic"/>
                <a:cs typeface="Century Gothic"/>
              </a:rPr>
              <a:t>S fazı: </a:t>
            </a:r>
            <a:r>
              <a:rPr sz="1800" spc="-5" dirty="0" err="1" smtClean="0">
                <a:latin typeface="Century Gothic"/>
                <a:cs typeface="Century Gothic"/>
              </a:rPr>
              <a:t>Kromozomlar</a:t>
            </a:r>
            <a:r>
              <a:rPr lang="tr-TR" sz="1800" spc="-5" dirty="0" smtClean="0">
                <a:latin typeface="Century Gothic"/>
                <a:cs typeface="Century Gothic"/>
              </a:rPr>
              <a:t> ve</a:t>
            </a:r>
            <a:r>
              <a:rPr sz="1800" spc="-5" dirty="0" smtClean="0">
                <a:latin typeface="Century Gothic"/>
                <a:cs typeface="Century Gothic"/>
              </a:rPr>
              <a:t> </a:t>
            </a:r>
            <a:r>
              <a:rPr lang="tr-TR" spc="-25" dirty="0" err="1" smtClean="0">
                <a:latin typeface="Century Gothic"/>
                <a:cs typeface="Century Gothic"/>
              </a:rPr>
              <a:t>Sentrozom</a:t>
            </a:r>
            <a:r>
              <a:rPr sz="1800" spc="-5" dirty="0" err="1" smtClean="0">
                <a:latin typeface="Century Gothic"/>
                <a:cs typeface="Century Gothic"/>
              </a:rPr>
              <a:t>kendilerini</a:t>
            </a:r>
            <a:r>
              <a:rPr sz="1800" spc="-5" dirty="0" smtClean="0">
                <a:latin typeface="Century Gothic"/>
                <a:cs typeface="Century Gothic"/>
              </a:rPr>
              <a:t> </a:t>
            </a:r>
            <a:r>
              <a:rPr sz="1800" u="sng" spc="-25" dirty="0" err="1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e</a:t>
            </a:r>
            <a:r>
              <a:rPr sz="1800" u="sng" spc="-25" dirty="0" err="1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1800" u="sng" spc="-25" dirty="0" err="1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ler</a:t>
            </a:r>
            <a:r>
              <a:rPr sz="1800" spc="-25" dirty="0" smtClean="0">
                <a:latin typeface="Century Gothic"/>
                <a:cs typeface="Century Gothic"/>
              </a:rPr>
              <a:t>.</a:t>
            </a:r>
            <a:endParaRPr lang="tr-TR" sz="1800" spc="-25" dirty="0" smtClean="0">
              <a:latin typeface="Century Gothic"/>
              <a:cs typeface="Century Gothic"/>
            </a:endParaRPr>
          </a:p>
          <a:p>
            <a:pPr marL="381000">
              <a:spcBef>
                <a:spcPts val="540"/>
              </a:spcBef>
              <a:tabLst>
                <a:tab pos="716915" algn="l"/>
              </a:tabLst>
            </a:pPr>
            <a:r>
              <a:rPr sz="1800" spc="-805" dirty="0" smtClean="0">
                <a:solidFill>
                  <a:srgbClr val="51640B"/>
                </a:solidFill>
                <a:latin typeface="Wingdings 2"/>
                <a:cs typeface="Wingdings 2"/>
              </a:rPr>
              <a:t></a:t>
            </a:r>
            <a:r>
              <a:rPr sz="1800" spc="-805" dirty="0">
                <a:solidFill>
                  <a:srgbClr val="51640B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latin typeface="Century Gothic"/>
                <a:cs typeface="Century Gothic"/>
              </a:rPr>
              <a:t>G</a:t>
            </a:r>
            <a:r>
              <a:rPr sz="1800" baseline="-20833" dirty="0">
                <a:latin typeface="Century Gothic"/>
                <a:cs typeface="Century Gothic"/>
              </a:rPr>
              <a:t>2 </a:t>
            </a:r>
            <a:r>
              <a:rPr sz="1800" dirty="0">
                <a:latin typeface="Century Gothic"/>
                <a:cs typeface="Century Gothic"/>
              </a:rPr>
              <a:t>fazı: </a:t>
            </a:r>
            <a:r>
              <a:rPr sz="1800" spc="-5" dirty="0">
                <a:latin typeface="Century Gothic"/>
                <a:cs typeface="Century Gothic"/>
              </a:rPr>
              <a:t>Hücre bölünmesi </a:t>
            </a:r>
            <a:r>
              <a:rPr sz="1800" dirty="0">
                <a:latin typeface="Century Gothic"/>
                <a:cs typeface="Century Gothic"/>
              </a:rPr>
              <a:t>için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hazırlıklar</a:t>
            </a:r>
            <a:r>
              <a:rPr sz="1800" u="sng" spc="-17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800" u="sng" spc="-1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tamamlanır</a:t>
            </a:r>
            <a:r>
              <a:rPr sz="1800" spc="-15" dirty="0">
                <a:latin typeface="Century Gothic"/>
                <a:cs typeface="Century Gothic"/>
              </a:rPr>
              <a:t>.</a:t>
            </a: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15" name="object 5"/>
          <p:cNvSpPr/>
          <p:nvPr/>
        </p:nvSpPr>
        <p:spPr>
          <a:xfrm>
            <a:off x="7327900" y="4311650"/>
            <a:ext cx="2905671" cy="19376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975288"/>
            <a:ext cx="8914130" cy="738664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473075">
              <a:lnSpc>
                <a:spcPct val="100000"/>
              </a:lnSpc>
              <a:spcBef>
                <a:spcPts val="1440"/>
              </a:spcBef>
            </a:pPr>
            <a:r>
              <a:rPr lang="tr-TR" sz="36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İnterfaz</a:t>
            </a:r>
            <a:r>
              <a:rPr lang="tr-TR" sz="36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; </a:t>
            </a:r>
            <a:r>
              <a:rPr lang="tr-TR" sz="36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Replikasyon</a:t>
            </a:r>
            <a:r>
              <a:rPr lang="tr-TR" sz="36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ve kromozom  </a:t>
            </a:r>
            <a:endParaRPr sz="3600" dirty="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19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25347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5"/>
          <p:cNvSpPr/>
          <p:nvPr/>
        </p:nvSpPr>
        <p:spPr>
          <a:xfrm>
            <a:off x="8318500" y="2101850"/>
            <a:ext cx="2018907" cy="175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1873250"/>
            <a:ext cx="781101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03493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085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Mitotik (M)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 faz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5100" y="2729025"/>
            <a:ext cx="64770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Hem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mitozu</a:t>
            </a:r>
            <a:r>
              <a:rPr sz="2000" dirty="0">
                <a:latin typeface="Century Gothic"/>
                <a:cs typeface="Century Gothic"/>
              </a:rPr>
              <a:t> hem de 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sitokinezi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kapsar </a:t>
            </a:r>
            <a:r>
              <a:rPr sz="2000" dirty="0">
                <a:latin typeface="Century Gothic"/>
                <a:cs typeface="Century Gothic"/>
              </a:rPr>
              <a:t>ve</a:t>
            </a:r>
            <a:r>
              <a:rPr sz="2000" spc="-7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genellikle  </a:t>
            </a:r>
            <a:r>
              <a:rPr sz="2000" b="1" spc="-5" dirty="0">
                <a:latin typeface="Century Gothic"/>
                <a:cs typeface="Century Gothic"/>
              </a:rPr>
              <a:t>hücre </a:t>
            </a:r>
            <a:r>
              <a:rPr sz="2000" b="1" dirty="0">
                <a:latin typeface="Century Gothic"/>
                <a:cs typeface="Century Gothic"/>
              </a:rPr>
              <a:t>döngüsünün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en kısa </a:t>
            </a:r>
            <a:r>
              <a:rPr sz="2000" b="1" dirty="0">
                <a:latin typeface="Century Gothic"/>
                <a:cs typeface="Century Gothic"/>
              </a:rPr>
              <a:t> </a:t>
            </a:r>
            <a:r>
              <a:rPr sz="2000" spc="-15" dirty="0">
                <a:latin typeface="Century Gothic"/>
                <a:cs typeface="Century Gothic"/>
              </a:rPr>
              <a:t>parçasıdır.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22299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989269" y="2635250"/>
            <a:ext cx="3539032" cy="24615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20</a:t>
            </a:fld>
            <a:endParaRPr dirty="0"/>
          </a:p>
        </p:txBody>
      </p:sp>
      <p:sp>
        <p:nvSpPr>
          <p:cNvPr id="8" name="object 3"/>
          <p:cNvSpPr txBox="1"/>
          <p:nvPr/>
        </p:nvSpPr>
        <p:spPr>
          <a:xfrm>
            <a:off x="170426" y="3702050"/>
            <a:ext cx="6776474" cy="306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9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Mitoz </a:t>
            </a:r>
            <a:r>
              <a:rPr sz="2000" dirty="0">
                <a:latin typeface="Century Gothic"/>
                <a:cs typeface="Century Gothic"/>
              </a:rPr>
              <a:t>dinamikleri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süreklilik ta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ıyan</a:t>
            </a:r>
            <a:r>
              <a:rPr sz="2000" spc="5" dirty="0">
                <a:latin typeface="Century Gothic"/>
                <a:cs typeface="Century Gothic"/>
              </a:rPr>
              <a:t> </a:t>
            </a:r>
            <a:r>
              <a:rPr sz="2000" spc="-10" dirty="0">
                <a:latin typeface="Century Gothic"/>
                <a:cs typeface="Century Gothic"/>
              </a:rPr>
              <a:t>de</a:t>
            </a:r>
            <a:r>
              <a:rPr sz="2000" spc="-10" dirty="0">
                <a:latin typeface="MS PGothic"/>
                <a:cs typeface="MS PGothic"/>
              </a:rPr>
              <a:t>ğ</a:t>
            </a:r>
            <a:r>
              <a:rPr sz="2000" spc="-10" dirty="0">
                <a:latin typeface="Century Gothic"/>
                <a:cs typeface="Century Gothic"/>
              </a:rPr>
              <a:t>i</a:t>
            </a:r>
            <a:r>
              <a:rPr sz="2000" spc="-10" dirty="0">
                <a:latin typeface="MS PGothic"/>
                <a:cs typeface="MS PGothic"/>
              </a:rPr>
              <a:t>ş</a:t>
            </a:r>
            <a:r>
              <a:rPr sz="2000" spc="-10" dirty="0">
                <a:latin typeface="Century Gothic"/>
                <a:cs typeface="Century Gothic"/>
              </a:rPr>
              <a:t>ikliklerdir.</a:t>
            </a:r>
            <a:endParaRPr sz="2000" dirty="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Ancak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açıklamada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kolaylık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olması</a:t>
            </a:r>
            <a:r>
              <a:rPr sz="2000" dirty="0">
                <a:latin typeface="Century Gothic"/>
                <a:cs typeface="Century Gothic"/>
              </a:rPr>
              <a:t> amacı ile mitozu </a:t>
            </a:r>
            <a:r>
              <a:rPr sz="2000" spc="-5" dirty="0">
                <a:latin typeface="Century Gothic"/>
                <a:cs typeface="Century Gothic"/>
              </a:rPr>
              <a:t>be</a:t>
            </a:r>
            <a:r>
              <a:rPr sz="2000" spc="-5" dirty="0">
                <a:latin typeface="MS PGothic"/>
                <a:cs typeface="MS PGothic"/>
              </a:rPr>
              <a:t>ş 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alt faza 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ayırmak</a:t>
            </a:r>
            <a:r>
              <a:rPr sz="2000" spc="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gelenek</a:t>
            </a:r>
            <a:r>
              <a:rPr sz="2000" spc="-20" dirty="0">
                <a:latin typeface="Century Gothic"/>
                <a:cs typeface="Century Gothic"/>
              </a:rPr>
              <a:t> olmu</a:t>
            </a:r>
            <a:r>
              <a:rPr sz="2000" spc="-20" dirty="0">
                <a:latin typeface="MS PGothic"/>
                <a:cs typeface="MS PGothic"/>
              </a:rPr>
              <a:t>ş</a:t>
            </a:r>
            <a:r>
              <a:rPr sz="2000" spc="-20" dirty="0">
                <a:latin typeface="Century Gothic"/>
                <a:cs typeface="Century Gothic"/>
              </a:rPr>
              <a:t>tur.</a:t>
            </a:r>
            <a:endParaRPr sz="2000" dirty="0">
              <a:latin typeface="Century Gothic"/>
              <a:cs typeface="Century Gothic"/>
            </a:endParaRPr>
          </a:p>
          <a:p>
            <a:pPr marL="355600">
              <a:lnSpc>
                <a:spcPct val="100000"/>
              </a:lnSpc>
              <a:spcBef>
                <a:spcPts val="600"/>
              </a:spcBef>
              <a:tabLst>
                <a:tab pos="691515" algn="l"/>
              </a:tabLst>
            </a:pPr>
            <a:r>
              <a:rPr sz="1800" spc="-805" dirty="0">
                <a:solidFill>
                  <a:srgbClr val="51640B"/>
                </a:solidFill>
                <a:latin typeface="Wingdings 2"/>
                <a:cs typeface="Wingdings 2"/>
              </a:rPr>
              <a:t></a:t>
            </a:r>
            <a:r>
              <a:rPr sz="1800" spc="-805" dirty="0">
                <a:solidFill>
                  <a:srgbClr val="51640B"/>
                </a:solidFill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Century Gothic"/>
                <a:cs typeface="Century Gothic"/>
              </a:rPr>
              <a:t>Profaz</a:t>
            </a:r>
            <a:endParaRPr sz="1800" dirty="0">
              <a:latin typeface="Century Gothic"/>
              <a:cs typeface="Century Gothic"/>
            </a:endParaRPr>
          </a:p>
          <a:p>
            <a:pPr marL="355600">
              <a:lnSpc>
                <a:spcPct val="100000"/>
              </a:lnSpc>
              <a:spcBef>
                <a:spcPts val="540"/>
              </a:spcBef>
            </a:pPr>
            <a:r>
              <a:rPr sz="2000" spc="-894" dirty="0">
                <a:solidFill>
                  <a:srgbClr val="51640B"/>
                </a:solidFill>
                <a:latin typeface="Wingdings 2"/>
                <a:cs typeface="Wingdings 2"/>
              </a:rPr>
              <a:t></a:t>
            </a:r>
            <a:r>
              <a:rPr sz="2000" spc="360" dirty="0">
                <a:solidFill>
                  <a:srgbClr val="51640B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Prometafaz</a:t>
            </a:r>
            <a:endParaRPr sz="2000" dirty="0">
              <a:latin typeface="Century Gothic"/>
              <a:cs typeface="Century Gothic"/>
            </a:endParaRPr>
          </a:p>
          <a:p>
            <a:pPr marL="355600">
              <a:lnSpc>
                <a:spcPct val="100000"/>
              </a:lnSpc>
              <a:spcBef>
                <a:spcPts val="600"/>
              </a:spcBef>
            </a:pPr>
            <a:r>
              <a:rPr sz="2000" spc="-894" dirty="0">
                <a:solidFill>
                  <a:srgbClr val="51640B"/>
                </a:solidFill>
                <a:latin typeface="Wingdings 2"/>
                <a:cs typeface="Wingdings 2"/>
              </a:rPr>
              <a:t></a:t>
            </a:r>
            <a:r>
              <a:rPr sz="2000" spc="360" dirty="0">
                <a:solidFill>
                  <a:srgbClr val="51640B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Metafaz</a:t>
            </a:r>
            <a:endParaRPr sz="2000" dirty="0">
              <a:latin typeface="Century Gothic"/>
              <a:cs typeface="Century Gothic"/>
            </a:endParaRPr>
          </a:p>
          <a:p>
            <a:pPr marL="355600">
              <a:lnSpc>
                <a:spcPct val="100000"/>
              </a:lnSpc>
              <a:spcBef>
                <a:spcPts val="600"/>
              </a:spcBef>
            </a:pPr>
            <a:r>
              <a:rPr sz="2000" spc="-894" dirty="0">
                <a:solidFill>
                  <a:srgbClr val="51640B"/>
                </a:solidFill>
                <a:latin typeface="Wingdings 2"/>
                <a:cs typeface="Wingdings 2"/>
              </a:rPr>
              <a:t></a:t>
            </a:r>
            <a:r>
              <a:rPr sz="2000" spc="360" dirty="0">
                <a:solidFill>
                  <a:srgbClr val="51640B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Anafaz</a:t>
            </a:r>
            <a:endParaRPr sz="2000" dirty="0">
              <a:latin typeface="Century Gothic"/>
              <a:cs typeface="Century Gothic"/>
            </a:endParaRPr>
          </a:p>
          <a:p>
            <a:pPr marL="355600">
              <a:lnSpc>
                <a:spcPct val="100000"/>
              </a:lnSpc>
              <a:spcBef>
                <a:spcPts val="600"/>
              </a:spcBef>
            </a:pPr>
            <a:r>
              <a:rPr sz="2000" spc="-894" dirty="0">
                <a:solidFill>
                  <a:srgbClr val="51640B"/>
                </a:solidFill>
                <a:latin typeface="Wingdings 2"/>
                <a:cs typeface="Wingdings 2"/>
              </a:rPr>
              <a:t></a:t>
            </a:r>
            <a:r>
              <a:rPr sz="2000" spc="360" dirty="0">
                <a:solidFill>
                  <a:srgbClr val="51640B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Century Gothic"/>
                <a:cs typeface="Century Gothic"/>
              </a:rPr>
              <a:t>Telofaz</a:t>
            </a:r>
            <a:endParaRPr sz="2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958850"/>
            <a:ext cx="8914130" cy="738664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085">
              <a:spcBef>
                <a:spcPts val="1440"/>
              </a:spcBef>
            </a:pPr>
            <a:r>
              <a:rPr lang="en-US" sz="360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Mitozun</a:t>
            </a:r>
            <a:r>
              <a:rPr lang="en-US" sz="36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en-US" sz="36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evreleri</a:t>
            </a:r>
            <a:r>
              <a:rPr lang="tr-TR" sz="36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; </a:t>
            </a:r>
            <a:r>
              <a:rPr sz="36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Profaz</a:t>
            </a:r>
            <a:endParaRPr sz="3600" dirty="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2300" y="2019300"/>
            <a:ext cx="5562600" cy="119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Kromatin iplikleri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kısalıp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kalınla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arak </a:t>
            </a:r>
            <a:r>
              <a:rPr sz="2000" spc="-5" dirty="0">
                <a:latin typeface="Century Gothic"/>
                <a:cs typeface="Century Gothic"/>
              </a:rPr>
              <a:t> kromozomlar </a:t>
            </a:r>
            <a:r>
              <a:rPr sz="2000" dirty="0">
                <a:latin typeface="Century Gothic"/>
                <a:cs typeface="Century Gothic"/>
              </a:rPr>
              <a:t>halinde</a:t>
            </a:r>
            <a:r>
              <a:rPr sz="2000" spc="-15" dirty="0">
                <a:latin typeface="Century Gothic"/>
                <a:cs typeface="Century Gothic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yo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unla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ır</a:t>
            </a:r>
            <a:r>
              <a:rPr sz="2000" spc="-15" dirty="0">
                <a:latin typeface="Century Gothic"/>
                <a:cs typeface="Century Gothic"/>
              </a:rPr>
              <a:t>.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9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Çekirdekçikler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kaybolur</a:t>
            </a:r>
            <a:r>
              <a:rPr sz="2000" spc="-20" dirty="0">
                <a:latin typeface="Century Gothic"/>
                <a:cs typeface="Century Gothic"/>
              </a:rPr>
              <a:t>.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8489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786101" y="2841509"/>
            <a:ext cx="2897186" cy="3722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sp>
        <p:nvSpPr>
          <p:cNvPr id="9" name="object 3"/>
          <p:cNvSpPr txBox="1"/>
          <p:nvPr/>
        </p:nvSpPr>
        <p:spPr>
          <a:xfrm>
            <a:off x="622300" y="3473450"/>
            <a:ext cx="5715000" cy="26802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9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Kromozomlar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daha önce </a:t>
            </a:r>
            <a:r>
              <a:rPr sz="2000" spc="-5" dirty="0">
                <a:latin typeface="Century Gothic"/>
                <a:cs typeface="Century Gothic"/>
              </a:rPr>
              <a:t>kendilerini 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e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lemi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dirty="0">
                <a:latin typeface="MS PGothic"/>
                <a:cs typeface="MS P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oldu</a:t>
            </a:r>
            <a:r>
              <a:rPr sz="2000" spc="-5" dirty="0">
                <a:latin typeface="MS PGothic"/>
                <a:cs typeface="MS PGothic"/>
              </a:rPr>
              <a:t>ğ</a:t>
            </a:r>
            <a:r>
              <a:rPr sz="2000" spc="-5" dirty="0">
                <a:latin typeface="Century Gothic"/>
                <a:cs typeface="Century Gothic"/>
              </a:rPr>
              <a:t>u </a:t>
            </a:r>
            <a:r>
              <a:rPr sz="2000" dirty="0">
                <a:latin typeface="Century Gothic"/>
                <a:cs typeface="Century Gothic"/>
              </a:rPr>
              <a:t>için </a:t>
            </a:r>
            <a:r>
              <a:rPr sz="2000" spc="-5" dirty="0">
                <a:latin typeface="Century Gothic"/>
                <a:cs typeface="Century Gothic"/>
              </a:rPr>
              <a:t>(S </a:t>
            </a:r>
            <a:r>
              <a:rPr sz="2000" dirty="0">
                <a:latin typeface="Century Gothic"/>
                <a:cs typeface="Century Gothic"/>
              </a:rPr>
              <a:t>fazı)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özde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iki 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karde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kromatid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halinde</a:t>
            </a:r>
            <a:r>
              <a:rPr sz="2000" spc="-85" dirty="0">
                <a:latin typeface="Century Gothic"/>
                <a:cs typeface="Century Gothic"/>
              </a:rPr>
              <a:t> </a:t>
            </a:r>
            <a:r>
              <a:rPr sz="2000" spc="-15" dirty="0">
                <a:latin typeface="Century Gothic"/>
                <a:cs typeface="Century Gothic"/>
              </a:rPr>
              <a:t>görülürler.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Mitotik i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iplikleri</a:t>
            </a:r>
            <a:r>
              <a:rPr sz="2000" spc="-5" dirty="0">
                <a:latin typeface="Century Gothic"/>
                <a:cs typeface="Century Gothic"/>
              </a:rPr>
              <a:t> olu</a:t>
            </a:r>
            <a:r>
              <a:rPr sz="2000" spc="-5" dirty="0">
                <a:latin typeface="MS PGothic"/>
                <a:cs typeface="MS PGothic"/>
              </a:rPr>
              <a:t>ş</a:t>
            </a:r>
            <a:r>
              <a:rPr sz="2000" spc="-5" dirty="0">
                <a:latin typeface="Century Gothic"/>
                <a:cs typeface="Century Gothic"/>
              </a:rPr>
              <a:t>maya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ba</a:t>
            </a:r>
            <a:r>
              <a:rPr sz="2000" spc="-25" dirty="0">
                <a:latin typeface="MS PGothic"/>
                <a:cs typeface="MS PGothic"/>
              </a:rPr>
              <a:t>ş</a:t>
            </a:r>
            <a:r>
              <a:rPr sz="2000" spc="-25" dirty="0">
                <a:latin typeface="Century Gothic"/>
                <a:cs typeface="Century Gothic"/>
              </a:rPr>
              <a:t>lar.</a:t>
            </a:r>
            <a:endParaRPr sz="2000" dirty="0">
              <a:latin typeface="Century Gothic"/>
              <a:cs typeface="Century Gothic"/>
            </a:endParaRPr>
          </a:p>
          <a:p>
            <a:pPr marL="355600" marR="108839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Sentrozomlar</a:t>
            </a:r>
            <a:r>
              <a:rPr sz="2000" spc="-5" dirty="0">
                <a:latin typeface="Century Gothic"/>
                <a:cs typeface="Century Gothic"/>
              </a:rPr>
              <a:t> birbirinden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uzakla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ırken</a:t>
            </a:r>
            <a:r>
              <a:rPr sz="2000" spc="-5" dirty="0">
                <a:latin typeface="Century Gothic"/>
                <a:cs typeface="Century Gothic"/>
              </a:rPr>
              <a:t>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mikrotübül </a:t>
            </a:r>
            <a:r>
              <a:rPr sz="2000" spc="-5" dirty="0">
                <a:latin typeface="Century Gothic"/>
                <a:cs typeface="Century Gothic"/>
              </a:rPr>
              <a:t> demetlerinin boyu </a:t>
            </a:r>
            <a:r>
              <a:rPr sz="2000" dirty="0">
                <a:latin typeface="Century Gothic"/>
                <a:cs typeface="Century Gothic"/>
              </a:rPr>
              <a:t>da</a:t>
            </a:r>
            <a:r>
              <a:rPr sz="2000" spc="-30" dirty="0">
                <a:latin typeface="Century Gothic"/>
                <a:cs typeface="Century Gothic"/>
              </a:rPr>
              <a:t> 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uzar</a:t>
            </a:r>
            <a:r>
              <a:rPr sz="2000" spc="-30" dirty="0">
                <a:latin typeface="Century Gothic"/>
                <a:cs typeface="Century Gothic"/>
              </a:rPr>
              <a:t>.</a:t>
            </a:r>
            <a:endParaRPr sz="2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085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Prometafaz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5515" y="2574809"/>
            <a:ext cx="5989148" cy="17568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9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Çekirdek </a:t>
            </a:r>
            <a:r>
              <a:rPr sz="2000" dirty="0">
                <a:latin typeface="Century Gothic"/>
                <a:cs typeface="Century Gothic"/>
              </a:rPr>
              <a:t>zarı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parçalanır</a:t>
            </a:r>
            <a:r>
              <a:rPr sz="2000" spc="-15" dirty="0">
                <a:latin typeface="Century Gothic"/>
                <a:cs typeface="Century Gothic"/>
              </a:rPr>
              <a:t>.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İğ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iplikleri</a:t>
            </a:r>
            <a:r>
              <a:rPr sz="2000" spc="-5" dirty="0">
                <a:latin typeface="Century Gothic"/>
                <a:cs typeface="Century Gothic"/>
              </a:rPr>
              <a:t> kromozomlarla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etkile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ir</a:t>
            </a:r>
            <a:r>
              <a:rPr sz="2000" spc="-20" dirty="0">
                <a:latin typeface="Century Gothic"/>
                <a:cs typeface="Century Gothic"/>
              </a:rPr>
              <a:t>.</a:t>
            </a:r>
            <a:endParaRPr sz="2000" dirty="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Mikrotübül demetleri</a:t>
            </a:r>
            <a:r>
              <a:rPr sz="2000" spc="-5" dirty="0">
                <a:latin typeface="Century Gothic"/>
                <a:cs typeface="Century Gothic"/>
              </a:rPr>
              <a:t> kutuplardan  ba</a:t>
            </a:r>
            <a:r>
              <a:rPr sz="2000" spc="-5" dirty="0">
                <a:latin typeface="MS PGothic"/>
                <a:cs typeface="MS PGothic"/>
              </a:rPr>
              <a:t>ş</a:t>
            </a:r>
            <a:r>
              <a:rPr sz="2000" spc="-5" dirty="0">
                <a:latin typeface="Century Gothic"/>
                <a:cs typeface="Century Gothic"/>
              </a:rPr>
              <a:t>layarak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hücrenin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ortasına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do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ru 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uzanır.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714663" y="2985973"/>
            <a:ext cx="2958054" cy="33051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22</a:t>
            </a:fld>
            <a:endParaRPr dirty="0"/>
          </a:p>
        </p:txBody>
      </p:sp>
      <p:sp>
        <p:nvSpPr>
          <p:cNvPr id="8" name="object 3"/>
          <p:cNvSpPr txBox="1"/>
          <p:nvPr/>
        </p:nvSpPr>
        <p:spPr>
          <a:xfrm>
            <a:off x="622300" y="4463617"/>
            <a:ext cx="6092363" cy="26802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Karde</a:t>
            </a:r>
            <a:r>
              <a:rPr sz="2000" spc="-5" dirty="0">
                <a:latin typeface="MS PGothic"/>
                <a:cs typeface="MS PGothic"/>
              </a:rPr>
              <a:t>ş </a:t>
            </a:r>
            <a:r>
              <a:rPr sz="2000" spc="-20" dirty="0">
                <a:latin typeface="Century Gothic"/>
                <a:cs typeface="Century Gothic"/>
              </a:rPr>
              <a:t>kromatidler,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kinetokor</a:t>
            </a:r>
            <a:r>
              <a:rPr sz="2000" spc="-6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adı  verilen bir yapıya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sahiptir.</a:t>
            </a:r>
            <a:endParaRPr sz="2000" dirty="0">
              <a:latin typeface="Century Gothic"/>
              <a:cs typeface="Century Gothic"/>
            </a:endParaRPr>
          </a:p>
          <a:p>
            <a:pPr marL="355600" marR="123317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Kinetokorlar, </a:t>
            </a:r>
            <a:r>
              <a:rPr sz="2000" u="sng" spc="-5" dirty="0" err="1" smtClean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sentromer</a:t>
            </a:r>
            <a:r>
              <a:rPr lang="tr-TR" sz="2000" u="sng" spc="-5" dirty="0" smtClean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2000" u="sng" spc="-5" dirty="0" err="1" smtClean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bölgelerinde</a:t>
            </a:r>
            <a:r>
              <a:rPr sz="2000" spc="-5" dirty="0" smtClean="0">
                <a:latin typeface="Century Gothic"/>
                <a:cs typeface="Century Gothic"/>
              </a:rPr>
              <a:t> </a:t>
            </a:r>
            <a:r>
              <a:rPr sz="2000" spc="-5" dirty="0" err="1">
                <a:latin typeface="Century Gothic"/>
                <a:cs typeface="Century Gothic"/>
              </a:rPr>
              <a:t>yer</a:t>
            </a:r>
            <a:r>
              <a:rPr sz="2000" spc="-25" dirty="0">
                <a:latin typeface="Century Gothic"/>
                <a:cs typeface="Century Gothic"/>
              </a:rPr>
              <a:t> </a:t>
            </a:r>
            <a:r>
              <a:rPr lang="tr-TR" sz="2000" spc="-25" dirty="0" smtClean="0">
                <a:latin typeface="Century Gothic"/>
                <a:cs typeface="Century Gothic"/>
              </a:rPr>
              <a:t>a</a:t>
            </a:r>
            <a:r>
              <a:rPr sz="2000" spc="-35" dirty="0" err="1" smtClean="0">
                <a:latin typeface="Century Gothic"/>
                <a:cs typeface="Century Gothic"/>
              </a:rPr>
              <a:t>lır</a:t>
            </a:r>
            <a:r>
              <a:rPr sz="2000" spc="-35" dirty="0">
                <a:latin typeface="Century Gothic"/>
                <a:cs typeface="Century Gothic"/>
              </a:rPr>
              <a:t>.</a:t>
            </a:r>
            <a:endParaRPr sz="2000" dirty="0">
              <a:latin typeface="Century Gothic"/>
              <a:cs typeface="Century Gothic"/>
            </a:endParaRPr>
          </a:p>
          <a:p>
            <a:pPr marL="355600" marR="55626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Mikrotübüller,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kinetokorlara 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tutunarak</a:t>
            </a:r>
            <a:r>
              <a:rPr sz="2000" dirty="0">
                <a:latin typeface="Century Gothic"/>
                <a:cs typeface="Century Gothic"/>
              </a:rPr>
              <a:t> onların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titrek </a:t>
            </a:r>
            <a:r>
              <a:rPr sz="2000" spc="-5" dirty="0">
                <a:latin typeface="Century Gothic"/>
                <a:cs typeface="Century Gothic"/>
              </a:rPr>
              <a:t> hareketlerine ba</a:t>
            </a:r>
            <a:r>
              <a:rPr sz="2000" spc="-5" dirty="0">
                <a:latin typeface="MS PGothic"/>
                <a:cs typeface="MS PGothic"/>
              </a:rPr>
              <a:t>ş</a:t>
            </a:r>
            <a:r>
              <a:rPr sz="2000" spc="-5" dirty="0">
                <a:latin typeface="Century Gothic"/>
                <a:cs typeface="Century Gothic"/>
              </a:rPr>
              <a:t>lamalarına  </a:t>
            </a:r>
            <a:r>
              <a:rPr sz="2000" dirty="0">
                <a:latin typeface="Century Gothic"/>
                <a:cs typeface="Century Gothic"/>
              </a:rPr>
              <a:t>neden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olurlar.</a:t>
            </a:r>
            <a:endParaRPr sz="2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085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Metafaz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7402" y="2977718"/>
            <a:ext cx="4446905" cy="297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6990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9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Kromozomlar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metafaz pla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ı 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denilen </a:t>
            </a:r>
            <a:r>
              <a:rPr sz="2000" spc="-5" dirty="0">
                <a:latin typeface="Century Gothic"/>
                <a:cs typeface="Century Gothic"/>
              </a:rPr>
              <a:t>bir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düzlemde</a:t>
            </a:r>
            <a:r>
              <a:rPr sz="2000" spc="-85" dirty="0">
                <a:latin typeface="Century Gothic"/>
                <a:cs typeface="Century Gothic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sıralanır.</a:t>
            </a:r>
            <a:endParaRPr sz="2000">
              <a:latin typeface="Century Gothic"/>
              <a:cs typeface="Century Gothic"/>
            </a:endParaRPr>
          </a:p>
          <a:p>
            <a:pPr marL="355600" marR="628015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Kromozomların sentromerleri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metafaz pla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ı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spc="-15" dirty="0">
                <a:latin typeface="Century Gothic"/>
                <a:cs typeface="Century Gothic"/>
              </a:rPr>
              <a:t>üzerindedir.</a:t>
            </a:r>
            <a:endParaRPr sz="200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9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Her </a:t>
            </a:r>
            <a:r>
              <a:rPr sz="2000" spc="-5" dirty="0">
                <a:latin typeface="Century Gothic"/>
                <a:cs typeface="Century Gothic"/>
              </a:rPr>
              <a:t>kromozomun karde</a:t>
            </a:r>
            <a:r>
              <a:rPr sz="2000" spc="-5" dirty="0">
                <a:latin typeface="MS PGothic"/>
                <a:cs typeface="MS PGothic"/>
              </a:rPr>
              <a:t>ş  </a:t>
            </a:r>
            <a:r>
              <a:rPr sz="2000" spc="-5" dirty="0">
                <a:latin typeface="Century Gothic"/>
                <a:cs typeface="Century Gothic"/>
              </a:rPr>
              <a:t>kromatidlerinin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kinetokorları</a:t>
            </a:r>
            <a:r>
              <a:rPr sz="2000" spc="-5" dirty="0">
                <a:latin typeface="Century Gothic"/>
                <a:cs typeface="Century Gothic"/>
              </a:rPr>
              <a:t>, </a:t>
            </a:r>
            <a:r>
              <a:rPr sz="2000" dirty="0">
                <a:latin typeface="Century Gothic"/>
                <a:cs typeface="Century Gothic"/>
              </a:rPr>
              <a:t>zıt  </a:t>
            </a:r>
            <a:r>
              <a:rPr sz="2000" spc="-5" dirty="0">
                <a:latin typeface="Century Gothic"/>
                <a:cs typeface="Century Gothic"/>
              </a:rPr>
              <a:t>kutuplardan </a:t>
            </a:r>
            <a:r>
              <a:rPr sz="2000" dirty="0">
                <a:latin typeface="Century Gothic"/>
                <a:cs typeface="Century Gothic"/>
              </a:rPr>
              <a:t>gelen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mikrotübüllere 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tutunmu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tur</a:t>
            </a:r>
            <a:r>
              <a:rPr sz="2000" spc="-15" dirty="0">
                <a:latin typeface="Century Gothic"/>
                <a:cs typeface="Century Gothic"/>
              </a:rPr>
              <a:t>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570200" y="2841509"/>
            <a:ext cx="3095625" cy="36766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23</a:t>
            </a:fld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085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Anafaz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08100" y="2793357"/>
            <a:ext cx="4768215" cy="366818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55600" marR="5080" indent="-342900">
              <a:lnSpc>
                <a:spcPts val="2200"/>
              </a:lnSpc>
              <a:spcBef>
                <a:spcPts val="240"/>
              </a:spcBef>
              <a:tabLst>
                <a:tab pos="354965" algn="l"/>
              </a:tabLst>
            </a:pPr>
            <a:r>
              <a:rPr sz="1900" spc="-850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1900" spc="-850" dirty="0">
                <a:solidFill>
                  <a:srgbClr val="A2C816"/>
                </a:solidFill>
                <a:latin typeface="Times New Roman"/>
                <a:cs typeface="Times New Roman"/>
              </a:rPr>
              <a:t>	</a:t>
            </a:r>
            <a:r>
              <a:rPr sz="1900" spc="-5" dirty="0">
                <a:latin typeface="Century Gothic"/>
                <a:cs typeface="Century Gothic"/>
              </a:rPr>
              <a:t>Karde</a:t>
            </a:r>
            <a:r>
              <a:rPr sz="1900" spc="-5" dirty="0">
                <a:latin typeface="MS PGothic"/>
                <a:cs typeface="MS PGothic"/>
              </a:rPr>
              <a:t>ş </a:t>
            </a:r>
            <a:r>
              <a:rPr sz="1900" spc="-5" dirty="0">
                <a:latin typeface="Century Gothic"/>
                <a:cs typeface="Century Gothic"/>
              </a:rPr>
              <a:t>kromatidler birbirinden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kurtulur </a:t>
            </a:r>
            <a:r>
              <a:rPr sz="1900" spc="-5" dirty="0">
                <a:latin typeface="Century Gothic"/>
                <a:cs typeface="Century Gothic"/>
              </a:rPr>
              <a:t> ve </a:t>
            </a:r>
            <a:r>
              <a:rPr sz="19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anafaz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900" u="sng" spc="-2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ba</a:t>
            </a:r>
            <a:r>
              <a:rPr sz="1900" u="sng" spc="-2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1900" u="sng" spc="-2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lar</a:t>
            </a:r>
            <a:r>
              <a:rPr sz="1900" spc="-25" dirty="0">
                <a:latin typeface="Century Gothic"/>
                <a:cs typeface="Century Gothic"/>
              </a:rPr>
              <a:t>.</a:t>
            </a:r>
            <a:endParaRPr sz="1900" dirty="0">
              <a:latin typeface="Century Gothic"/>
              <a:cs typeface="Century Gothic"/>
            </a:endParaRPr>
          </a:p>
          <a:p>
            <a:pPr marL="355600" marR="272415" indent="-342900">
              <a:lnSpc>
                <a:spcPct val="100899"/>
              </a:lnSpc>
              <a:spcBef>
                <a:spcPts val="1940"/>
              </a:spcBef>
              <a:tabLst>
                <a:tab pos="354965" algn="l"/>
              </a:tabLst>
            </a:pPr>
            <a:r>
              <a:rPr sz="1900" spc="-850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1900" spc="-850" dirty="0">
                <a:solidFill>
                  <a:srgbClr val="A2C816"/>
                </a:solidFill>
                <a:latin typeface="Times New Roman"/>
                <a:cs typeface="Times New Roman"/>
              </a:rPr>
              <a:t>	</a:t>
            </a:r>
            <a:r>
              <a:rPr sz="1900" spc="-5" dirty="0">
                <a:latin typeface="Century Gothic"/>
                <a:cs typeface="Century Gothic"/>
              </a:rPr>
              <a:t>Daha </a:t>
            </a:r>
            <a:r>
              <a:rPr sz="1900" dirty="0">
                <a:latin typeface="Century Gothic"/>
                <a:cs typeface="Century Gothic"/>
              </a:rPr>
              <a:t>önce </a:t>
            </a:r>
            <a:r>
              <a:rPr sz="1900" spc="-5" dirty="0">
                <a:latin typeface="Century Gothic"/>
                <a:cs typeface="Century Gothic"/>
              </a:rPr>
              <a:t>birbirlerine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ba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lı</a:t>
            </a:r>
            <a:r>
              <a:rPr sz="1900" spc="-5" dirty="0">
                <a:latin typeface="Century Gothic"/>
                <a:cs typeface="Century Gothic"/>
              </a:rPr>
              <a:t> </a:t>
            </a:r>
            <a:r>
              <a:rPr sz="1900" dirty="0">
                <a:latin typeface="Century Gothic"/>
                <a:cs typeface="Century Gothic"/>
              </a:rPr>
              <a:t>haldeki  </a:t>
            </a:r>
            <a:r>
              <a:rPr sz="1900" spc="-5" dirty="0">
                <a:latin typeface="Century Gothic"/>
                <a:cs typeface="Century Gothic"/>
              </a:rPr>
              <a:t>karde</a:t>
            </a:r>
            <a:r>
              <a:rPr sz="1900" spc="-5" dirty="0">
                <a:latin typeface="MS PGothic"/>
                <a:cs typeface="MS PGothic"/>
              </a:rPr>
              <a:t>ş </a:t>
            </a:r>
            <a:r>
              <a:rPr sz="1900" spc="-5" dirty="0">
                <a:latin typeface="Century Gothic"/>
                <a:cs typeface="Century Gothic"/>
              </a:rPr>
              <a:t>kromatidler </a:t>
            </a:r>
            <a:r>
              <a:rPr sz="1900" dirty="0">
                <a:latin typeface="MS PGothic"/>
                <a:cs typeface="MS PGothic"/>
              </a:rPr>
              <a:t>ş</a:t>
            </a:r>
            <a:r>
              <a:rPr sz="1900" dirty="0">
                <a:latin typeface="Century Gothic"/>
                <a:cs typeface="Century Gothic"/>
              </a:rPr>
              <a:t>imdi artık 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kromozom</a:t>
            </a:r>
            <a:r>
              <a:rPr sz="1900" spc="-5" dirty="0">
                <a:latin typeface="Century Gothic"/>
                <a:cs typeface="Century Gothic"/>
              </a:rPr>
              <a:t> </a:t>
            </a:r>
            <a:r>
              <a:rPr sz="1900" dirty="0">
                <a:latin typeface="Century Gothic"/>
                <a:cs typeface="Century Gothic"/>
              </a:rPr>
              <a:t>olarak</a:t>
            </a:r>
            <a:r>
              <a:rPr sz="1900" spc="-5" dirty="0">
                <a:latin typeface="Century Gothic"/>
                <a:cs typeface="Century Gothic"/>
              </a:rPr>
              <a:t> </a:t>
            </a:r>
            <a:r>
              <a:rPr sz="1900" spc="-20" dirty="0">
                <a:latin typeface="Century Gothic"/>
                <a:cs typeface="Century Gothic"/>
              </a:rPr>
              <a:t>anılır.</a:t>
            </a:r>
            <a:endParaRPr sz="19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 dirty="0">
              <a:latin typeface="Century Gothic"/>
              <a:cs typeface="Century Gothic"/>
            </a:endParaRPr>
          </a:p>
          <a:p>
            <a:pPr marL="355600" marR="676910" indent="-342900">
              <a:lnSpc>
                <a:spcPts val="2200"/>
              </a:lnSpc>
              <a:tabLst>
                <a:tab pos="354965" algn="l"/>
              </a:tabLst>
            </a:pPr>
            <a:r>
              <a:rPr sz="1900" spc="-850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1900" spc="-850" dirty="0">
                <a:solidFill>
                  <a:srgbClr val="A2C816"/>
                </a:solidFill>
                <a:latin typeface="Times New Roman"/>
                <a:cs typeface="Times New Roman"/>
              </a:rPr>
              <a:t>	</a:t>
            </a:r>
            <a:r>
              <a:rPr sz="1900" spc="-5" dirty="0">
                <a:latin typeface="Century Gothic"/>
                <a:cs typeface="Century Gothic"/>
              </a:rPr>
              <a:t>Kromozomlar </a:t>
            </a:r>
            <a:r>
              <a:rPr sz="19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zıt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kutuplara</a:t>
            </a:r>
            <a:r>
              <a:rPr sz="1900" spc="-5" dirty="0">
                <a:latin typeface="Century Gothic"/>
                <a:cs typeface="Century Gothic"/>
              </a:rPr>
              <a:t> do</a:t>
            </a:r>
            <a:r>
              <a:rPr sz="1900" spc="-5" dirty="0">
                <a:latin typeface="MS PGothic"/>
                <a:cs typeface="MS PGothic"/>
              </a:rPr>
              <a:t>ğ</a:t>
            </a:r>
            <a:r>
              <a:rPr sz="1900" spc="-5" dirty="0">
                <a:latin typeface="Century Gothic"/>
                <a:cs typeface="Century Gothic"/>
              </a:rPr>
              <a:t>ru 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hareket etmeye</a:t>
            </a:r>
            <a:r>
              <a:rPr sz="1900" dirty="0">
                <a:latin typeface="Century Gothic"/>
                <a:cs typeface="Century Gothic"/>
              </a:rPr>
              <a:t> </a:t>
            </a:r>
            <a:r>
              <a:rPr sz="1900" spc="-25" dirty="0">
                <a:latin typeface="Century Gothic"/>
                <a:cs typeface="Century Gothic"/>
              </a:rPr>
              <a:t>ba</a:t>
            </a:r>
            <a:r>
              <a:rPr sz="1900" spc="-25" dirty="0">
                <a:latin typeface="MS PGothic"/>
                <a:cs typeface="MS PGothic"/>
              </a:rPr>
              <a:t>ş</a:t>
            </a:r>
            <a:r>
              <a:rPr sz="1900" spc="-25" dirty="0">
                <a:latin typeface="Century Gothic"/>
                <a:cs typeface="Century Gothic"/>
              </a:rPr>
              <a:t>lar.</a:t>
            </a:r>
            <a:endParaRPr sz="1900" dirty="0">
              <a:latin typeface="Century Gothic"/>
              <a:cs typeface="Century Gothic"/>
            </a:endParaRPr>
          </a:p>
          <a:p>
            <a:pPr marL="355600" marR="21590" indent="-342900">
              <a:lnSpc>
                <a:spcPct val="100899"/>
              </a:lnSpc>
              <a:spcBef>
                <a:spcPts val="1939"/>
              </a:spcBef>
              <a:tabLst>
                <a:tab pos="354965" algn="l"/>
              </a:tabLst>
            </a:pPr>
            <a:r>
              <a:rPr sz="1900" spc="-850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1900" spc="-850" dirty="0">
                <a:solidFill>
                  <a:srgbClr val="A2C816"/>
                </a:solidFill>
                <a:latin typeface="Times New Roman"/>
                <a:cs typeface="Times New Roman"/>
              </a:rPr>
              <a:t>	</a:t>
            </a:r>
            <a:r>
              <a:rPr sz="1900" spc="-5" dirty="0">
                <a:latin typeface="Century Gothic"/>
                <a:cs typeface="Century Gothic"/>
              </a:rPr>
              <a:t>Bu evre sonunda </a:t>
            </a:r>
            <a:r>
              <a:rPr sz="19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her iki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kutupta </a:t>
            </a:r>
            <a:r>
              <a:rPr sz="1900" b="1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e</a:t>
            </a:r>
            <a:r>
              <a:rPr sz="1900" b="1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1900" b="1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it </a:t>
            </a:r>
            <a:r>
              <a:rPr sz="1900" b="1" spc="-5" dirty="0">
                <a:latin typeface="Century Gothic"/>
                <a:cs typeface="Century Gothic"/>
              </a:rPr>
              <a:t> sayıda </a:t>
            </a:r>
            <a:r>
              <a:rPr sz="1900" b="1" dirty="0">
                <a:latin typeface="Century Gothic"/>
                <a:cs typeface="Century Gothic"/>
              </a:rPr>
              <a:t>tam </a:t>
            </a:r>
            <a:r>
              <a:rPr sz="1900" b="1" spc="-5" dirty="0">
                <a:latin typeface="Century Gothic"/>
                <a:cs typeface="Century Gothic"/>
              </a:rPr>
              <a:t>bir </a:t>
            </a:r>
            <a:r>
              <a:rPr sz="1900" b="1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kromozom </a:t>
            </a:r>
            <a:r>
              <a:rPr sz="1900" b="1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seti</a:t>
            </a:r>
            <a:r>
              <a:rPr sz="1900" b="1" dirty="0">
                <a:latin typeface="Century Gothic"/>
                <a:cs typeface="Century Gothic"/>
              </a:rPr>
              <a:t> </a:t>
            </a:r>
            <a:r>
              <a:rPr sz="1900" spc="-25" dirty="0">
                <a:latin typeface="Century Gothic"/>
                <a:cs typeface="Century Gothic"/>
              </a:rPr>
              <a:t>bulunur.</a:t>
            </a:r>
            <a:endParaRPr sz="19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59126" y="2841509"/>
            <a:ext cx="2833686" cy="36200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24</a:t>
            </a:fld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085">
              <a:lnSpc>
                <a:spcPct val="100000"/>
              </a:lnSpc>
              <a:spcBef>
                <a:spcPts val="1440"/>
              </a:spcBef>
            </a:pPr>
            <a:r>
              <a:rPr sz="3600" spc="-30" dirty="0">
                <a:solidFill>
                  <a:srgbClr val="FFFFFF"/>
                </a:solidFill>
                <a:latin typeface="Century Gothic"/>
                <a:cs typeface="Century Gothic"/>
              </a:rPr>
              <a:t>Telofaz 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ve</a:t>
            </a:r>
            <a:r>
              <a:rPr sz="3600" spc="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Sitokinez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31900" y="2976016"/>
            <a:ext cx="4666615" cy="33197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700" spc="-760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1700" spc="-760" dirty="0">
                <a:solidFill>
                  <a:srgbClr val="A2C816"/>
                </a:solidFill>
                <a:latin typeface="Times New Roman"/>
                <a:cs typeface="Times New Roman"/>
              </a:rPr>
              <a:t>	</a:t>
            </a:r>
            <a:r>
              <a:rPr sz="1700" dirty="0">
                <a:latin typeface="Century Gothic"/>
                <a:cs typeface="Century Gothic"/>
              </a:rPr>
              <a:t>Zıt </a:t>
            </a:r>
            <a:r>
              <a:rPr sz="1700" spc="-5" dirty="0">
                <a:latin typeface="Century Gothic"/>
                <a:cs typeface="Century Gothic"/>
              </a:rPr>
              <a:t>kutuplarda </a:t>
            </a:r>
            <a:r>
              <a:rPr sz="17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yeni çekirdekler</a:t>
            </a:r>
            <a:r>
              <a:rPr sz="1700" dirty="0">
                <a:latin typeface="Century Gothic"/>
                <a:cs typeface="Century Gothic"/>
              </a:rPr>
              <a:t> </a:t>
            </a:r>
            <a:r>
              <a:rPr sz="1700" spc="-20" dirty="0">
                <a:latin typeface="Century Gothic"/>
                <a:cs typeface="Century Gothic"/>
              </a:rPr>
              <a:t>olu</a:t>
            </a:r>
            <a:r>
              <a:rPr sz="1700" spc="-20" dirty="0">
                <a:latin typeface="MS PGothic"/>
                <a:cs typeface="MS PGothic"/>
              </a:rPr>
              <a:t>ş</a:t>
            </a:r>
            <a:r>
              <a:rPr sz="1700" spc="-20" dirty="0">
                <a:latin typeface="Century Gothic"/>
                <a:cs typeface="Century Gothic"/>
              </a:rPr>
              <a:t>ur.</a:t>
            </a:r>
            <a:endParaRPr sz="17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50" dirty="0">
              <a:latin typeface="Century Gothic"/>
              <a:cs typeface="Century Gothic"/>
            </a:endParaRPr>
          </a:p>
          <a:p>
            <a:pPr marL="355600" marR="143510" indent="-342900">
              <a:lnSpc>
                <a:spcPct val="110300"/>
              </a:lnSpc>
              <a:spcBef>
                <a:spcPts val="5"/>
              </a:spcBef>
              <a:tabLst>
                <a:tab pos="354965" algn="l"/>
              </a:tabLst>
            </a:pPr>
            <a:r>
              <a:rPr sz="1700" spc="-760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1700" spc="-760" dirty="0">
                <a:solidFill>
                  <a:srgbClr val="A2C816"/>
                </a:solidFill>
                <a:latin typeface="Times New Roman"/>
                <a:cs typeface="Times New Roman"/>
              </a:rPr>
              <a:t>	</a:t>
            </a:r>
            <a:r>
              <a:rPr sz="1700" spc="-5" dirty="0">
                <a:latin typeface="Century Gothic"/>
                <a:cs typeface="Century Gothic"/>
              </a:rPr>
              <a:t>Atasal hücrenin </a:t>
            </a:r>
            <a:r>
              <a:rPr sz="17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çekirdek </a:t>
            </a:r>
            <a:r>
              <a:rPr sz="17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zarı </a:t>
            </a:r>
            <a:r>
              <a:rPr sz="1700" dirty="0">
                <a:latin typeface="Century Gothic"/>
                <a:cs typeface="Century Gothic"/>
              </a:rPr>
              <a:t> </a:t>
            </a:r>
            <a:r>
              <a:rPr sz="17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parçalarından</a:t>
            </a:r>
            <a:r>
              <a:rPr sz="1700" dirty="0">
                <a:latin typeface="Century Gothic"/>
                <a:cs typeface="Century Gothic"/>
              </a:rPr>
              <a:t> </a:t>
            </a:r>
            <a:r>
              <a:rPr sz="1700" spc="-5" dirty="0">
                <a:latin typeface="Century Gothic"/>
                <a:cs typeface="Century Gothic"/>
              </a:rPr>
              <a:t>ve </a:t>
            </a:r>
            <a:r>
              <a:rPr sz="17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iç zar sisteminin</a:t>
            </a:r>
            <a:r>
              <a:rPr sz="1700" dirty="0">
                <a:latin typeface="Century Gothic"/>
                <a:cs typeface="Century Gothic"/>
              </a:rPr>
              <a:t> </a:t>
            </a:r>
            <a:r>
              <a:rPr sz="1700" spc="-5" dirty="0">
                <a:latin typeface="Century Gothic"/>
                <a:cs typeface="Century Gothic"/>
              </a:rPr>
              <a:t>di</a:t>
            </a:r>
            <a:r>
              <a:rPr sz="1700" spc="-5" dirty="0">
                <a:latin typeface="MS PGothic"/>
                <a:cs typeface="MS PGothic"/>
              </a:rPr>
              <a:t>ğ</a:t>
            </a:r>
            <a:r>
              <a:rPr sz="1700" spc="-5" dirty="0">
                <a:latin typeface="Century Gothic"/>
                <a:cs typeface="Century Gothic"/>
              </a:rPr>
              <a:t>er  </a:t>
            </a:r>
            <a:r>
              <a:rPr sz="1700" dirty="0">
                <a:latin typeface="Century Gothic"/>
                <a:cs typeface="Century Gothic"/>
              </a:rPr>
              <a:t>kısımlarından </a:t>
            </a:r>
            <a:r>
              <a:rPr sz="17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yeni çekirdek </a:t>
            </a:r>
            <a:r>
              <a:rPr sz="17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zarları</a:t>
            </a:r>
            <a:r>
              <a:rPr sz="1700" spc="-50" dirty="0">
                <a:latin typeface="Century Gothic"/>
                <a:cs typeface="Century Gothic"/>
              </a:rPr>
              <a:t> </a:t>
            </a:r>
            <a:r>
              <a:rPr sz="1700" spc="-20" dirty="0">
                <a:latin typeface="Century Gothic"/>
                <a:cs typeface="Century Gothic"/>
              </a:rPr>
              <a:t>olu</a:t>
            </a:r>
            <a:r>
              <a:rPr sz="1700" spc="-20" dirty="0">
                <a:latin typeface="MS PGothic"/>
                <a:cs typeface="MS PGothic"/>
              </a:rPr>
              <a:t>ş</a:t>
            </a:r>
            <a:r>
              <a:rPr sz="1700" spc="-20" dirty="0">
                <a:latin typeface="Century Gothic"/>
                <a:cs typeface="Century Gothic"/>
              </a:rPr>
              <a:t>ur.</a:t>
            </a:r>
            <a:endParaRPr sz="17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500" dirty="0">
              <a:latin typeface="Century Gothic"/>
              <a:cs typeface="Century Gothic"/>
            </a:endParaRPr>
          </a:p>
          <a:p>
            <a:pPr marL="355600" marR="294640" indent="-342900">
              <a:lnSpc>
                <a:spcPct val="112700"/>
              </a:lnSpc>
              <a:tabLst>
                <a:tab pos="354965" algn="l"/>
              </a:tabLst>
            </a:pPr>
            <a:r>
              <a:rPr sz="1700" spc="-760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1700" spc="-760" dirty="0">
                <a:solidFill>
                  <a:srgbClr val="A2C816"/>
                </a:solidFill>
                <a:latin typeface="Times New Roman"/>
                <a:cs typeface="Times New Roman"/>
              </a:rPr>
              <a:t>	</a:t>
            </a:r>
            <a:r>
              <a:rPr sz="1700" spc="-5" dirty="0">
                <a:latin typeface="Century Gothic"/>
                <a:cs typeface="Century Gothic"/>
              </a:rPr>
              <a:t>Kromozomlar </a:t>
            </a:r>
            <a:r>
              <a:rPr sz="17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tekrar kromatin </a:t>
            </a:r>
            <a:r>
              <a:rPr sz="17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ipliklerine </a:t>
            </a:r>
            <a:r>
              <a:rPr sz="1700" dirty="0">
                <a:latin typeface="Century Gothic"/>
                <a:cs typeface="Century Gothic"/>
              </a:rPr>
              <a:t> </a:t>
            </a:r>
            <a:r>
              <a:rPr sz="1700" spc="-20" dirty="0">
                <a:latin typeface="Century Gothic"/>
                <a:cs typeface="Century Gothic"/>
              </a:rPr>
              <a:t>dönü</a:t>
            </a:r>
            <a:r>
              <a:rPr sz="1700" spc="-20" dirty="0">
                <a:latin typeface="MS PGothic"/>
                <a:cs typeface="MS PGothic"/>
              </a:rPr>
              <a:t>ş</a:t>
            </a:r>
            <a:r>
              <a:rPr sz="1700" spc="-20" dirty="0">
                <a:latin typeface="Century Gothic"/>
                <a:cs typeface="Century Gothic"/>
              </a:rPr>
              <a:t>ür.</a:t>
            </a:r>
            <a:endParaRPr sz="17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50" dirty="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10300"/>
              </a:lnSpc>
              <a:tabLst>
                <a:tab pos="354965" algn="l"/>
              </a:tabLst>
            </a:pPr>
            <a:r>
              <a:rPr sz="1700" spc="-760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1700" spc="-760" dirty="0">
                <a:solidFill>
                  <a:srgbClr val="A2C816"/>
                </a:solidFill>
                <a:latin typeface="Times New Roman"/>
                <a:cs typeface="Times New Roman"/>
              </a:rPr>
              <a:t>	</a:t>
            </a:r>
            <a:r>
              <a:rPr sz="1700" spc="-5" dirty="0">
                <a:latin typeface="Century Gothic"/>
                <a:cs typeface="Century Gothic"/>
              </a:rPr>
              <a:t>Çekirdek bölünmesinin </a:t>
            </a:r>
            <a:r>
              <a:rPr sz="1700" dirty="0">
                <a:latin typeface="Century Gothic"/>
                <a:cs typeface="Century Gothic"/>
              </a:rPr>
              <a:t>tamamlanmasının  </a:t>
            </a:r>
            <a:r>
              <a:rPr sz="1700" spc="-5" dirty="0">
                <a:latin typeface="Century Gothic"/>
                <a:cs typeface="Century Gothic"/>
              </a:rPr>
              <a:t>ardından </a:t>
            </a:r>
            <a:r>
              <a:rPr sz="17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bölünme olu</a:t>
            </a:r>
            <a:r>
              <a:rPr sz="1700" u="sng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17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u</a:t>
            </a:r>
            <a:r>
              <a:rPr sz="1700" dirty="0">
                <a:latin typeface="Century Gothic"/>
                <a:cs typeface="Century Gothic"/>
              </a:rPr>
              <a:t> </a:t>
            </a:r>
            <a:r>
              <a:rPr sz="1700" spc="-5" dirty="0">
                <a:latin typeface="Century Gothic"/>
                <a:cs typeface="Century Gothic"/>
              </a:rPr>
              <a:t>yardımıyla  </a:t>
            </a:r>
            <a:r>
              <a:rPr sz="17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sitoplazma </a:t>
            </a:r>
            <a:r>
              <a:rPr sz="17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bölünmesi</a:t>
            </a:r>
            <a:r>
              <a:rPr sz="1700" spc="-10" dirty="0">
                <a:latin typeface="Century Gothic"/>
                <a:cs typeface="Century Gothic"/>
              </a:rPr>
              <a:t> </a:t>
            </a:r>
            <a:r>
              <a:rPr sz="1700" spc="-15" dirty="0">
                <a:latin typeface="Century Gothic"/>
                <a:cs typeface="Century Gothic"/>
              </a:rPr>
              <a:t>gerçekle</a:t>
            </a:r>
            <a:r>
              <a:rPr sz="1700" spc="-15" dirty="0">
                <a:latin typeface="MS PGothic"/>
                <a:cs typeface="MS PGothic"/>
              </a:rPr>
              <a:t>ş</a:t>
            </a:r>
            <a:r>
              <a:rPr sz="1700" spc="-15" dirty="0">
                <a:latin typeface="Century Gothic"/>
                <a:cs typeface="Century Gothic"/>
              </a:rPr>
              <a:t>ir.</a:t>
            </a:r>
            <a:endParaRPr sz="17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930563" y="2841509"/>
            <a:ext cx="2733673" cy="36766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25</a:t>
            </a:fld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598170" algn="ctr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Sitoplazma bölünmesi</a:t>
            </a:r>
            <a:r>
              <a:rPr sz="3600" spc="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(Sitokinez)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402" y="2977718"/>
            <a:ext cx="7131684" cy="180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tabLst>
                <a:tab pos="2981960" algn="l"/>
              </a:tabLst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Sahip </a:t>
            </a:r>
            <a:r>
              <a:rPr sz="2000" dirty="0">
                <a:latin typeface="Century Gothic"/>
                <a:cs typeface="Century Gothic"/>
              </a:rPr>
              <a:t>oldukları </a:t>
            </a:r>
            <a:r>
              <a:rPr sz="2000" spc="-5" dirty="0">
                <a:latin typeface="Century Gothic"/>
                <a:cs typeface="Century Gothic"/>
              </a:rPr>
              <a:t>bazı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yapısal farklılıklardan</a:t>
            </a:r>
            <a:r>
              <a:rPr sz="2000" spc="-5" dirty="0">
                <a:latin typeface="Century Gothic"/>
                <a:cs typeface="Century Gothic"/>
              </a:rPr>
              <a:t> dolayı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hayvan 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ve</a:t>
            </a:r>
            <a:r>
              <a:rPr sz="2000" spc="15" dirty="0">
                <a:latin typeface="Century Gothic"/>
                <a:cs typeface="Century 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bitki</a:t>
            </a:r>
            <a:r>
              <a:rPr sz="2000" u="sng" spc="2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hücrelerinde</a:t>
            </a:r>
            <a:r>
              <a:rPr sz="2000" spc="-5" dirty="0">
                <a:latin typeface="Century Gothic"/>
                <a:cs typeface="Century Gothic"/>
              </a:rPr>
              <a:t>	</a:t>
            </a:r>
            <a:r>
              <a:rPr sz="2000" dirty="0">
                <a:latin typeface="Century Gothic"/>
                <a:cs typeface="Century Gothic"/>
              </a:rPr>
              <a:t>sitokinez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farklı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mekanizmalarla 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spc="-15" dirty="0">
                <a:latin typeface="Century Gothic"/>
                <a:cs typeface="Century Gothic"/>
              </a:rPr>
              <a:t>gerçekle</a:t>
            </a:r>
            <a:r>
              <a:rPr sz="2000" spc="-15" dirty="0">
                <a:latin typeface="MS PGothic"/>
                <a:cs typeface="MS PGothic"/>
              </a:rPr>
              <a:t>ş</a:t>
            </a:r>
            <a:r>
              <a:rPr sz="2000" spc="-15" dirty="0">
                <a:latin typeface="Century Gothic"/>
                <a:cs typeface="Century Gothic"/>
              </a:rPr>
              <a:t>ir.</a:t>
            </a:r>
            <a:endParaRPr sz="2000">
              <a:latin typeface="Century Gothic"/>
              <a:cs typeface="Century Gothic"/>
            </a:endParaRPr>
          </a:p>
          <a:p>
            <a:pPr marL="355600" marR="493395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Bu olay </a:t>
            </a:r>
            <a:r>
              <a:rPr sz="2000" spc="-5" dirty="0">
                <a:latin typeface="Century Gothic"/>
                <a:cs typeface="Century Gothic"/>
              </a:rPr>
              <a:t>hayvan hücrelerinde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bölünme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olu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u</a:t>
            </a:r>
            <a:r>
              <a:rPr sz="2000" dirty="0">
                <a:latin typeface="Century Gothic"/>
                <a:cs typeface="Century Gothic"/>
              </a:rPr>
              <a:t>, </a:t>
            </a:r>
            <a:r>
              <a:rPr sz="2000" spc="-5" dirty="0">
                <a:latin typeface="Century Gothic"/>
                <a:cs typeface="Century Gothic"/>
              </a:rPr>
              <a:t>bitki  hücrelerinde </a:t>
            </a:r>
            <a:r>
              <a:rPr sz="2000" dirty="0">
                <a:latin typeface="Century Gothic"/>
                <a:cs typeface="Century Gothic"/>
              </a:rPr>
              <a:t>ise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hücre pla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ı</a:t>
            </a:r>
            <a:r>
              <a:rPr sz="2000" spc="-5" dirty="0">
                <a:latin typeface="Century Gothic"/>
                <a:cs typeface="Century Gothic"/>
              </a:rPr>
              <a:t> olu</a:t>
            </a:r>
            <a:r>
              <a:rPr sz="2000" spc="-5" dirty="0">
                <a:latin typeface="MS PGothic"/>
                <a:cs typeface="MS PGothic"/>
              </a:rPr>
              <a:t>ş</a:t>
            </a:r>
            <a:r>
              <a:rPr sz="2000" spc="-5" dirty="0">
                <a:latin typeface="Century Gothic"/>
                <a:cs typeface="Century Gothic"/>
              </a:rPr>
              <a:t>umuyla</a:t>
            </a:r>
            <a:r>
              <a:rPr sz="2000" spc="45" dirty="0">
                <a:latin typeface="Century Gothic"/>
                <a:cs typeface="Century Gothic"/>
              </a:rPr>
              <a:t> </a:t>
            </a:r>
            <a:r>
              <a:rPr sz="2000" spc="-15" dirty="0">
                <a:latin typeface="Century Gothic"/>
                <a:cs typeface="Century Gothic"/>
              </a:rPr>
              <a:t>gerçekle</a:t>
            </a:r>
            <a:r>
              <a:rPr sz="2000" spc="-15" dirty="0">
                <a:latin typeface="MS PGothic"/>
                <a:cs typeface="MS PGothic"/>
              </a:rPr>
              <a:t>ş</a:t>
            </a:r>
            <a:r>
              <a:rPr sz="2000" spc="-15" dirty="0">
                <a:latin typeface="Century Gothic"/>
                <a:cs typeface="Century Gothic"/>
              </a:rPr>
              <a:t>ir.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37465" algn="ctr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Hayvan hücrelerinde 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sitokinez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7402" y="2977718"/>
            <a:ext cx="5275580" cy="327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2258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MS PGothic"/>
                <a:cs typeface="MS PGothic"/>
              </a:rPr>
              <a:t>İ</a:t>
            </a:r>
            <a:r>
              <a:rPr sz="2000" dirty="0">
                <a:latin typeface="Century Gothic"/>
                <a:cs typeface="Century Gothic"/>
              </a:rPr>
              <a:t>lk olarak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metafaz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düzlemine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yakın</a:t>
            </a:r>
            <a:r>
              <a:rPr sz="2000" spc="-5" dirty="0">
                <a:latin typeface="Century Gothic"/>
                <a:cs typeface="Century Gothic"/>
              </a:rPr>
              <a:t> bir  yerde çok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derin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olmayan bir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oluk 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meydana </a:t>
            </a:r>
            <a:r>
              <a:rPr sz="2000" spc="-25" dirty="0">
                <a:latin typeface="Century Gothic"/>
                <a:cs typeface="Century Gothic"/>
              </a:rPr>
              <a:t>gelir.</a:t>
            </a:r>
            <a:endParaRPr sz="200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Bu olu</a:t>
            </a:r>
            <a:r>
              <a:rPr sz="2000" spc="-5" dirty="0">
                <a:latin typeface="MS PGothic"/>
                <a:cs typeface="MS PGothic"/>
              </a:rPr>
              <a:t>ğ</a:t>
            </a:r>
            <a:r>
              <a:rPr sz="2000" spc="-5" dirty="0">
                <a:latin typeface="Century Gothic"/>
                <a:cs typeface="Century Gothic"/>
              </a:rPr>
              <a:t>un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sitoplazmaya bakan 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tarafında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aktin </a:t>
            </a:r>
            <a:r>
              <a:rPr sz="2000" spc="-5" dirty="0">
                <a:latin typeface="Century Gothic"/>
                <a:cs typeface="Century Gothic"/>
              </a:rPr>
              <a:t>ve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miyozin </a:t>
            </a:r>
            <a:r>
              <a:rPr sz="2000" spc="-5" dirty="0">
                <a:latin typeface="Century Gothic"/>
                <a:cs typeface="Century Gothic"/>
              </a:rPr>
              <a:t> mikrofilamentlerinin olu</a:t>
            </a:r>
            <a:r>
              <a:rPr sz="2000" spc="-5" dirty="0">
                <a:latin typeface="MS PGothic"/>
                <a:cs typeface="MS PGothic"/>
              </a:rPr>
              <a:t>ş</a:t>
            </a:r>
            <a:r>
              <a:rPr sz="2000" spc="-5" dirty="0">
                <a:latin typeface="Century Gothic"/>
                <a:cs typeface="Century Gothic"/>
              </a:rPr>
              <a:t>turdu</a:t>
            </a:r>
            <a:r>
              <a:rPr sz="2000" spc="-5" dirty="0">
                <a:latin typeface="MS PGothic"/>
                <a:cs typeface="MS PGothic"/>
              </a:rPr>
              <a:t>ğ</a:t>
            </a:r>
            <a:r>
              <a:rPr sz="2000" spc="-5" dirty="0">
                <a:latin typeface="Century Gothic"/>
                <a:cs typeface="Century Gothic"/>
              </a:rPr>
              <a:t>u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kasılgan 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bir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halka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spc="-30" dirty="0">
                <a:latin typeface="Century Gothic"/>
                <a:cs typeface="Century Gothic"/>
              </a:rPr>
              <a:t>vardır.</a:t>
            </a:r>
            <a:endParaRPr sz="2000">
              <a:latin typeface="Century Gothic"/>
              <a:cs typeface="Century Gothic"/>
            </a:endParaRPr>
          </a:p>
          <a:p>
            <a:pPr marL="355600" marR="216535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Bu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oluk</a:t>
            </a:r>
            <a:r>
              <a:rPr sz="2000" spc="-5" dirty="0">
                <a:latin typeface="Century Gothic"/>
                <a:cs typeface="Century Gothic"/>
              </a:rPr>
              <a:t>, </a:t>
            </a:r>
            <a:r>
              <a:rPr sz="2000" dirty="0">
                <a:latin typeface="Century Gothic"/>
                <a:cs typeface="Century Gothic"/>
              </a:rPr>
              <a:t>iki </a:t>
            </a:r>
            <a:r>
              <a:rPr sz="2000" spc="-5" dirty="0">
                <a:latin typeface="Century Gothic"/>
                <a:cs typeface="Century Gothic"/>
              </a:rPr>
              <a:t>hücre tamamen birbirinden  ayrılana </a:t>
            </a:r>
            <a:r>
              <a:rPr sz="2000" dirty="0">
                <a:latin typeface="Century Gothic"/>
                <a:cs typeface="Century Gothic"/>
              </a:rPr>
              <a:t>kadar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derinle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ir</a:t>
            </a:r>
            <a:r>
              <a:rPr sz="2000" spc="-15" dirty="0">
                <a:latin typeface="Century Gothic"/>
                <a:cs typeface="Century Gothic"/>
              </a:rPr>
              <a:t>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362363" y="2841509"/>
            <a:ext cx="2347912" cy="37242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27</a:t>
            </a:fld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R="838200" algn="ctr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Bitki hücrelerinde 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sitokinez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7402" y="2977718"/>
            <a:ext cx="5324475" cy="327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810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9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Century Gothic"/>
                <a:cs typeface="Century Gothic"/>
              </a:rPr>
              <a:t>Telofaz </a:t>
            </a:r>
            <a:r>
              <a:rPr sz="2000" dirty="0">
                <a:latin typeface="Century Gothic"/>
                <a:cs typeface="Century Gothic"/>
              </a:rPr>
              <a:t>sırasında </a:t>
            </a:r>
            <a:r>
              <a:rPr sz="2000" u="sng" spc="-5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Golgi</a:t>
            </a:r>
            <a:r>
              <a:rPr sz="2000" i="1" u="sng" spc="-55" dirty="0">
                <a:uFill>
                  <a:solidFill>
                    <a:srgbClr val="000000"/>
                  </a:solidFill>
                </a:uFill>
                <a:latin typeface="Meiryo"/>
                <a:cs typeface="Meiryo"/>
              </a:rPr>
              <a:t>ʼ’</a:t>
            </a:r>
            <a:r>
              <a:rPr sz="2000" u="sng" spc="-5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den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kaynaklanan 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veziküller</a:t>
            </a:r>
            <a:r>
              <a:rPr sz="2000" spc="-20" dirty="0">
                <a:latin typeface="Century Gothic"/>
                <a:cs typeface="Century Gothic"/>
              </a:rPr>
              <a:t>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mikrotübüller boyunca </a:t>
            </a:r>
            <a:r>
              <a:rPr sz="2000" spc="-5" dirty="0">
                <a:latin typeface="Century Gothic"/>
                <a:cs typeface="Century Gothic"/>
              </a:rPr>
              <a:t> ilerleyerek hücrenin </a:t>
            </a:r>
            <a:r>
              <a:rPr sz="2000" dirty="0">
                <a:latin typeface="Century Gothic"/>
                <a:cs typeface="Century Gothic"/>
              </a:rPr>
              <a:t>ortasında </a:t>
            </a:r>
            <a:r>
              <a:rPr sz="2000" spc="-5" dirty="0">
                <a:latin typeface="Century Gothic"/>
                <a:cs typeface="Century Gothic"/>
              </a:rPr>
              <a:t>bir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hücre 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pla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ı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spc="-15" dirty="0">
                <a:latin typeface="Century Gothic"/>
                <a:cs typeface="Century Gothic"/>
              </a:rPr>
              <a:t>olu</a:t>
            </a:r>
            <a:r>
              <a:rPr sz="2000" spc="-15" dirty="0">
                <a:latin typeface="MS PGothic"/>
                <a:cs typeface="MS PGothic"/>
              </a:rPr>
              <a:t>ş</a:t>
            </a:r>
            <a:r>
              <a:rPr sz="2000" spc="-15" dirty="0">
                <a:latin typeface="Century Gothic"/>
                <a:cs typeface="Century Gothic"/>
              </a:rPr>
              <a:t>tururlar.</a:t>
            </a:r>
            <a:endParaRPr sz="200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Century Gothic"/>
                <a:cs typeface="Century Gothic"/>
              </a:rPr>
              <a:t>Vezikül </a:t>
            </a:r>
            <a:r>
              <a:rPr sz="2000" dirty="0">
                <a:latin typeface="Century Gothic"/>
                <a:cs typeface="Century Gothic"/>
              </a:rPr>
              <a:t>içindeki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hücre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duvarı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materyalleri </a:t>
            </a:r>
            <a:r>
              <a:rPr sz="2000" spc="-5" dirty="0">
                <a:latin typeface="Century Gothic"/>
                <a:cs typeface="Century Gothic"/>
              </a:rPr>
              <a:t> hücre pla</a:t>
            </a:r>
            <a:r>
              <a:rPr sz="2000" spc="-5" dirty="0">
                <a:latin typeface="MS PGothic"/>
                <a:cs typeface="MS PGothic"/>
              </a:rPr>
              <a:t>ğ</a:t>
            </a:r>
            <a:r>
              <a:rPr sz="2000" spc="-5" dirty="0">
                <a:latin typeface="Century Gothic"/>
                <a:cs typeface="Century Gothic"/>
              </a:rPr>
              <a:t>ında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15" dirty="0">
                <a:latin typeface="Century Gothic"/>
                <a:cs typeface="Century Gothic"/>
              </a:rPr>
              <a:t>biriktirilir.</a:t>
            </a:r>
            <a:endParaRPr sz="2000">
              <a:latin typeface="Century Gothic"/>
              <a:cs typeface="Century Gothic"/>
            </a:endParaRPr>
          </a:p>
          <a:p>
            <a:pPr marL="355600" marR="422909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9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Hücre pla</a:t>
            </a:r>
            <a:r>
              <a:rPr sz="2000" spc="-5" dirty="0">
                <a:latin typeface="MS PGothic"/>
                <a:cs typeface="MS PGothic"/>
              </a:rPr>
              <a:t>ğ</a:t>
            </a:r>
            <a:r>
              <a:rPr sz="2000" spc="-5" dirty="0">
                <a:latin typeface="Century Gothic"/>
                <a:cs typeface="Century Gothic"/>
              </a:rPr>
              <a:t>ı, bunun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çevresindeki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zarın 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plazma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zarı ile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kayna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masına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kadar 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geni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ler</a:t>
            </a:r>
            <a:r>
              <a:rPr sz="2000" spc="-20" dirty="0">
                <a:latin typeface="Century Gothic"/>
                <a:cs typeface="Century Gothic"/>
              </a:rPr>
              <a:t>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433800" y="2841509"/>
            <a:ext cx="2287586" cy="37242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28</a:t>
            </a:fld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917461"/>
            <a:ext cx="8914130" cy="738664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R="838200" algn="ctr">
              <a:lnSpc>
                <a:spcPct val="100000"/>
              </a:lnSpc>
              <a:spcBef>
                <a:spcPts val="1440"/>
              </a:spcBef>
            </a:pPr>
            <a:r>
              <a:rPr lang="tr-TR" sz="36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Mitoz ÖZETİ</a:t>
            </a:r>
            <a:endParaRPr sz="36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8489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29</a:t>
            </a:fld>
            <a:endParaRPr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38" y="1797050"/>
            <a:ext cx="8242300" cy="518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9641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74238" y="798423"/>
            <a:ext cx="8914130" cy="92333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0" rIns="0" bIns="0" rtlCol="0">
            <a:spAutoFit/>
          </a:bodyPr>
          <a:lstStyle/>
          <a:p>
            <a:pPr marL="1188085">
              <a:lnSpc>
                <a:spcPts val="3579"/>
              </a:lnSpc>
            </a:pP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Bölünen </a:t>
            </a:r>
            <a:r>
              <a:rPr sz="3200" spc="-5" dirty="0" err="1">
                <a:solidFill>
                  <a:srgbClr val="FFFFFF"/>
                </a:solidFill>
                <a:latin typeface="Century Gothic"/>
                <a:cs typeface="Century Gothic"/>
              </a:rPr>
              <a:t>bir</a:t>
            </a: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tr-TR" sz="3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hücrede DNA ve kromozom miktarı</a:t>
            </a:r>
            <a:endParaRPr sz="3200" dirty="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30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21537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668" y="1721753"/>
            <a:ext cx="8255000" cy="543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0672" y="1434870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38430" algn="ctr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Hücre 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döngüsündeki</a:t>
            </a:r>
            <a:r>
              <a:rPr sz="36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farklılıklar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31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14" y="3879418"/>
            <a:ext cx="4943475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53" y="5988050"/>
            <a:ext cx="10196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Dikdörtgen 6"/>
          <p:cNvSpPr/>
          <p:nvPr/>
        </p:nvSpPr>
        <p:spPr>
          <a:xfrm>
            <a:off x="165100" y="2806699"/>
            <a:ext cx="53467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-894" dirty="0" smtClean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lang="en-US" spc="420" dirty="0" smtClean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err="1" smtClean="0">
                <a:latin typeface="Century Gothic"/>
                <a:cs typeface="Century Gothic"/>
              </a:rPr>
              <a:t>Hücre</a:t>
            </a:r>
            <a:r>
              <a:rPr lang="en-US" spc="-5" dirty="0" smtClean="0">
                <a:latin typeface="Century Gothic"/>
                <a:cs typeface="Century Gothic"/>
              </a:rPr>
              <a:t> </a:t>
            </a:r>
            <a:r>
              <a:rPr lang="en-US" u="sng" spc="-5" dirty="0" err="1" smtClean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bölünmesinin</a:t>
            </a:r>
            <a:r>
              <a:rPr lang="en-US" u="sng" spc="-5" dirty="0" smtClean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lang="en-US" u="sng" spc="-5" dirty="0" err="1" smtClean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sıklı</a:t>
            </a:r>
            <a:r>
              <a:rPr lang="en-US" u="sng" spc="-5" dirty="0" err="1" smtClean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lang="en-US" u="sng" spc="-5" dirty="0" err="1" smtClean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ı</a:t>
            </a:r>
            <a:r>
              <a:rPr lang="en-US" spc="-5" dirty="0" smtClean="0">
                <a:latin typeface="Century Gothic"/>
                <a:cs typeface="Century Gothic"/>
              </a:rPr>
              <a:t> </a:t>
            </a:r>
            <a:r>
              <a:rPr lang="en-US" spc="-5" dirty="0" err="1" smtClean="0">
                <a:latin typeface="Century Gothic"/>
                <a:cs typeface="Century Gothic"/>
              </a:rPr>
              <a:t>hücre</a:t>
            </a:r>
            <a:r>
              <a:rPr lang="en-US" spc="-5" dirty="0" smtClean="0">
                <a:latin typeface="Century Gothic"/>
                <a:cs typeface="Century Gothic"/>
              </a:rPr>
              <a:t> </a:t>
            </a:r>
            <a:r>
              <a:rPr lang="en-US" spc="-5" dirty="0" err="1" smtClean="0">
                <a:latin typeface="Century Gothic"/>
                <a:cs typeface="Century Gothic"/>
              </a:rPr>
              <a:t>tipine</a:t>
            </a:r>
            <a:r>
              <a:rPr lang="en-US" spc="-5" dirty="0" smtClean="0">
                <a:latin typeface="Century Gothic"/>
                <a:cs typeface="Century Gothic"/>
              </a:rPr>
              <a:t> </a:t>
            </a:r>
            <a:r>
              <a:rPr lang="en-US" spc="-5" dirty="0" err="1" smtClean="0">
                <a:latin typeface="Century Gothic"/>
                <a:cs typeface="Century Gothic"/>
              </a:rPr>
              <a:t>göre</a:t>
            </a:r>
            <a:r>
              <a:rPr lang="en-US" spc="45" dirty="0" smtClean="0">
                <a:latin typeface="Century Gothic"/>
                <a:cs typeface="Century Gothic"/>
              </a:rPr>
              <a:t> </a:t>
            </a:r>
            <a:r>
              <a:rPr lang="en-US" spc="-20" dirty="0" err="1" smtClean="0">
                <a:latin typeface="Century Gothic"/>
                <a:cs typeface="Century Gothic"/>
              </a:rPr>
              <a:t>de</a:t>
            </a:r>
            <a:r>
              <a:rPr lang="en-US" spc="-20" dirty="0" err="1" smtClean="0">
                <a:latin typeface="MS PGothic"/>
                <a:cs typeface="MS PGothic"/>
              </a:rPr>
              <a:t>ğ</a:t>
            </a:r>
            <a:r>
              <a:rPr lang="en-US" spc="-20" dirty="0" err="1" smtClean="0">
                <a:latin typeface="Century Gothic"/>
                <a:cs typeface="Century Gothic"/>
              </a:rPr>
              <a:t>i</a:t>
            </a:r>
            <a:r>
              <a:rPr lang="en-US" spc="-20" dirty="0" err="1" smtClean="0">
                <a:latin typeface="MS PGothic"/>
                <a:cs typeface="MS PGothic"/>
              </a:rPr>
              <a:t>ş</a:t>
            </a:r>
            <a:r>
              <a:rPr lang="en-US" spc="-20" dirty="0" err="1" smtClean="0">
                <a:latin typeface="Century Gothic"/>
                <a:cs typeface="Century Gothic"/>
              </a:rPr>
              <a:t>ir</a:t>
            </a:r>
            <a:r>
              <a:rPr lang="en-US" spc="-20" dirty="0" smtClean="0">
                <a:latin typeface="Century Gothic"/>
                <a:cs typeface="Century Gothic"/>
              </a:rPr>
              <a:t>.</a:t>
            </a:r>
            <a:endParaRPr lang="en-US" dirty="0">
              <a:latin typeface="Century Gothic"/>
              <a:cs typeface="Century Gothic"/>
            </a:endParaRP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334" y="2719201"/>
            <a:ext cx="2741468" cy="2811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Metin kutusu 7"/>
          <p:cNvSpPr txBox="1"/>
          <p:nvPr/>
        </p:nvSpPr>
        <p:spPr>
          <a:xfrm>
            <a:off x="6261100" y="5345701"/>
            <a:ext cx="10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G0 evresi</a:t>
            </a:r>
            <a:endParaRPr lang="en-US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6938" y="885711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38430" algn="ctr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Hücre 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döngüsündeki</a:t>
            </a:r>
            <a:r>
              <a:rPr sz="36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farklılıklar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32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24585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317500" y="2330450"/>
            <a:ext cx="7087234" cy="15004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894" dirty="0" smtClean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 smtClean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Deri</a:t>
            </a:r>
            <a:r>
              <a:rPr sz="2000" spc="-5" dirty="0">
                <a:latin typeface="Century Gothic"/>
                <a:cs typeface="Century Gothic"/>
              </a:rPr>
              <a:t> hücreleri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ya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am süresi boyunca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sık sık</a:t>
            </a:r>
            <a:r>
              <a:rPr sz="2000" spc="35" dirty="0">
                <a:latin typeface="Century Gothic"/>
                <a:cs typeface="Century Gothic"/>
              </a:rPr>
              <a:t> </a:t>
            </a:r>
            <a:r>
              <a:rPr sz="2000" spc="-15" dirty="0">
                <a:latin typeface="Century Gothic"/>
                <a:cs typeface="Century Gothic"/>
              </a:rPr>
              <a:t>bölünürler.</a:t>
            </a:r>
            <a:endParaRPr sz="2000" dirty="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Ancak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karaci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er</a:t>
            </a:r>
            <a:r>
              <a:rPr sz="2000" spc="-5" dirty="0">
                <a:latin typeface="Century Gothic"/>
                <a:cs typeface="Century Gothic"/>
              </a:rPr>
              <a:t> hücreleri,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bölünme yetenekleri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saklı </a:t>
            </a:r>
            <a:r>
              <a:rPr sz="2000" dirty="0">
                <a:latin typeface="Century Gothic"/>
                <a:cs typeface="Century Gothic"/>
              </a:rPr>
              <a:t> kalmak </a:t>
            </a:r>
            <a:r>
              <a:rPr sz="2000" spc="-5" dirty="0">
                <a:latin typeface="Century Gothic"/>
                <a:cs typeface="Century Gothic"/>
              </a:rPr>
              <a:t>kaydıyla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yara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tamir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etmek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için </a:t>
            </a:r>
            <a:r>
              <a:rPr sz="2000" spc="-5" dirty="0">
                <a:latin typeface="Century Gothic"/>
                <a:cs typeface="Century Gothic"/>
              </a:rPr>
              <a:t>bu kapasitelerini  </a:t>
            </a:r>
            <a:r>
              <a:rPr sz="2000" spc="-15" dirty="0">
                <a:latin typeface="Century Gothic"/>
                <a:cs typeface="Century Gothic"/>
              </a:rPr>
              <a:t>kullanırlar.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8" name="object 3"/>
          <p:cNvSpPr txBox="1"/>
          <p:nvPr/>
        </p:nvSpPr>
        <p:spPr>
          <a:xfrm>
            <a:off x="317500" y="4311650"/>
            <a:ext cx="6899909" cy="180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24815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 err="1">
                <a:latin typeface="Century Gothic"/>
                <a:cs typeface="Century Gothic"/>
              </a:rPr>
              <a:t>Olgunlaşmış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lang="tr-TR" sz="2000" spc="-5" dirty="0">
                <a:latin typeface="Century Gothic"/>
                <a:cs typeface="Century Gothic"/>
              </a:rPr>
              <a:t>alyuvarlar,</a:t>
            </a:r>
            <a:r>
              <a:rPr sz="2000" spc="-5" dirty="0" err="1">
                <a:latin typeface="Century Gothic"/>
                <a:cs typeface="Century Gothic"/>
              </a:rPr>
              <a:t>sinir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ya da kas hücreleri ise yetişkin bir  insanda hiç bölünmezler</a:t>
            </a:r>
            <a:r>
              <a:rPr sz="2000" spc="-15" dirty="0">
                <a:latin typeface="Century Gothic"/>
                <a:cs typeface="Century Gothic"/>
              </a:rPr>
              <a:t>.</a:t>
            </a:r>
            <a:endParaRPr sz="2000" dirty="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Bu düzenlenme </a:t>
            </a:r>
            <a:r>
              <a:rPr sz="2000" spc="-5" dirty="0">
                <a:latin typeface="Century Gothic"/>
                <a:cs typeface="Century Gothic"/>
              </a:rPr>
              <a:t>mekanizmaları,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kanser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hücrelerinin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kontrolden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nasıl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kaçtıklarının</a:t>
            </a:r>
            <a:r>
              <a:rPr sz="2000" spc="-5" dirty="0">
                <a:latin typeface="Century Gothic"/>
                <a:cs typeface="Century Gothic"/>
              </a:rPr>
              <a:t> anla</a:t>
            </a:r>
            <a:r>
              <a:rPr sz="2000" spc="-5" dirty="0">
                <a:latin typeface="MS PGothic"/>
                <a:cs typeface="MS PGothic"/>
              </a:rPr>
              <a:t>ş</a:t>
            </a:r>
            <a:r>
              <a:rPr sz="2000" spc="-5" dirty="0">
                <a:latin typeface="Century Gothic"/>
                <a:cs typeface="Century Gothic"/>
              </a:rPr>
              <a:t>ılması </a:t>
            </a:r>
            <a:r>
              <a:rPr sz="2000" dirty="0">
                <a:latin typeface="Century Gothic"/>
                <a:cs typeface="Century Gothic"/>
              </a:rPr>
              <a:t>için de önem  </a:t>
            </a:r>
            <a:r>
              <a:rPr sz="2000" spc="-15" dirty="0">
                <a:latin typeface="Century Gothic"/>
                <a:cs typeface="Century Gothic"/>
              </a:rPr>
              <a:t>ta</a:t>
            </a:r>
            <a:r>
              <a:rPr sz="2000" spc="-15" dirty="0">
                <a:latin typeface="MS PGothic"/>
                <a:cs typeface="MS PGothic"/>
              </a:rPr>
              <a:t>ş</a:t>
            </a:r>
            <a:r>
              <a:rPr sz="2000" spc="-15" dirty="0">
                <a:latin typeface="Century Gothic"/>
                <a:cs typeface="Century Gothic"/>
              </a:rPr>
              <a:t>ımaktadır.</a:t>
            </a:r>
            <a:endParaRPr sz="2000" dirty="0">
              <a:latin typeface="Century Gothic"/>
              <a:cs typeface="Century Gothic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6411" y="4921250"/>
            <a:ext cx="966788" cy="91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611" y="4921250"/>
            <a:ext cx="1748172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292" y="6115050"/>
            <a:ext cx="1433513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788" y="1954936"/>
            <a:ext cx="1384559" cy="1691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9217" y="3916371"/>
            <a:ext cx="1234149" cy="79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0158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0" rIns="0" bIns="0" rtlCol="0">
            <a:spAutoFit/>
          </a:bodyPr>
          <a:lstStyle/>
          <a:p>
            <a:pPr marL="1188085">
              <a:lnSpc>
                <a:spcPts val="3579"/>
              </a:lnSpc>
            </a:pP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Hücre </a:t>
            </a:r>
            <a:r>
              <a:rPr sz="3200" dirty="0">
                <a:solidFill>
                  <a:srgbClr val="FFFFFF"/>
                </a:solidFill>
                <a:latin typeface="Century Gothic"/>
                <a:cs typeface="Century Gothic"/>
              </a:rPr>
              <a:t>döngüsünün </a:t>
            </a: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moleküler</a:t>
            </a:r>
            <a:r>
              <a:rPr sz="32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kontrol</a:t>
            </a:r>
            <a:endParaRPr sz="3200" dirty="0">
              <a:latin typeface="Century Gothic"/>
              <a:cs typeface="Century Gothic"/>
            </a:endParaRPr>
          </a:p>
          <a:p>
            <a:pPr marL="1188085">
              <a:lnSpc>
                <a:spcPts val="3620"/>
              </a:lnSpc>
            </a:pP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mekanizması</a:t>
            </a:r>
            <a:endParaRPr sz="3200" dirty="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33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23823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488" y="2406650"/>
            <a:ext cx="7839075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0158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0" rIns="0" bIns="0" rtlCol="0">
            <a:spAutoFit/>
          </a:bodyPr>
          <a:lstStyle/>
          <a:p>
            <a:pPr marL="1188085">
              <a:lnSpc>
                <a:spcPts val="3579"/>
              </a:lnSpc>
            </a:pP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Hücre </a:t>
            </a:r>
            <a:r>
              <a:rPr sz="3200" dirty="0">
                <a:solidFill>
                  <a:srgbClr val="FFFFFF"/>
                </a:solidFill>
                <a:latin typeface="Century Gothic"/>
                <a:cs typeface="Century Gothic"/>
              </a:rPr>
              <a:t>döngüsünün </a:t>
            </a: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moleküler</a:t>
            </a:r>
            <a:r>
              <a:rPr sz="32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kontrol</a:t>
            </a:r>
            <a:endParaRPr sz="3200" dirty="0">
              <a:latin typeface="Century Gothic"/>
              <a:cs typeface="Century Gothic"/>
            </a:endParaRPr>
          </a:p>
          <a:p>
            <a:pPr marL="1188085">
              <a:lnSpc>
                <a:spcPts val="3620"/>
              </a:lnSpc>
            </a:pP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mekanizması</a:t>
            </a:r>
            <a:endParaRPr sz="3200" dirty="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34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238234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752" y="2101850"/>
            <a:ext cx="7407275" cy="4912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13730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0" rIns="0" bIns="0" rtlCol="0">
            <a:spAutoFit/>
          </a:bodyPr>
          <a:lstStyle/>
          <a:p>
            <a:pPr marL="1188085">
              <a:lnSpc>
                <a:spcPts val="3579"/>
              </a:lnSpc>
            </a:pP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Memeli hücre kültürleri </a:t>
            </a:r>
            <a:r>
              <a:rPr sz="3200" dirty="0">
                <a:solidFill>
                  <a:srgbClr val="FFFFFF"/>
                </a:solidFill>
                <a:latin typeface="Century Gothic"/>
                <a:cs typeface="Century Gothic"/>
              </a:rPr>
              <a:t>ile</a:t>
            </a:r>
            <a:r>
              <a:rPr sz="320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yapılan</a:t>
            </a:r>
            <a:endParaRPr sz="3200">
              <a:latin typeface="Century Gothic"/>
              <a:cs typeface="Century Gothic"/>
            </a:endParaRPr>
          </a:p>
          <a:p>
            <a:pPr marL="1188085">
              <a:lnSpc>
                <a:spcPts val="3620"/>
              </a:lnSpc>
            </a:pPr>
            <a:r>
              <a:rPr sz="3200" dirty="0">
                <a:solidFill>
                  <a:srgbClr val="FFFFFF"/>
                </a:solidFill>
                <a:latin typeface="Century Gothic"/>
                <a:cs typeface="Century Gothic"/>
              </a:rPr>
              <a:t>deneyler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56602" y="4438218"/>
            <a:ext cx="2298700" cy="12700"/>
          </a:xfrm>
          <a:custGeom>
            <a:avLst/>
            <a:gdLst/>
            <a:ahLst/>
            <a:cxnLst/>
            <a:rect l="l" t="t" r="r" b="b"/>
            <a:pathLst>
              <a:path w="2298700" h="12700">
                <a:moveTo>
                  <a:pt x="2298700" y="0"/>
                </a:moveTo>
                <a:lnTo>
                  <a:pt x="0" y="0"/>
                </a:lnTo>
                <a:lnTo>
                  <a:pt x="0" y="12700"/>
                </a:lnTo>
                <a:lnTo>
                  <a:pt x="2298700" y="12700"/>
                </a:lnTo>
                <a:lnTo>
                  <a:pt x="22987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266602" y="4438218"/>
            <a:ext cx="317500" cy="12700"/>
          </a:xfrm>
          <a:custGeom>
            <a:avLst/>
            <a:gdLst/>
            <a:ahLst/>
            <a:cxnLst/>
            <a:rect l="l" t="t" r="r" b="b"/>
            <a:pathLst>
              <a:path w="317500" h="12700">
                <a:moveTo>
                  <a:pt x="317500" y="0"/>
                </a:moveTo>
                <a:lnTo>
                  <a:pt x="0" y="0"/>
                </a:lnTo>
                <a:lnTo>
                  <a:pt x="0" y="12700"/>
                </a:lnTo>
                <a:lnTo>
                  <a:pt x="317500" y="12700"/>
                </a:lnTo>
                <a:lnTo>
                  <a:pt x="3175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29302" y="2977718"/>
            <a:ext cx="7000875" cy="241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4318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Hücre </a:t>
            </a:r>
            <a:r>
              <a:rPr sz="2000" dirty="0">
                <a:latin typeface="Century Gothic"/>
                <a:cs typeface="Century Gothic"/>
              </a:rPr>
              <a:t>döngüsünün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farklı fazlarındaki</a:t>
            </a:r>
            <a:r>
              <a:rPr sz="2000" dirty="0">
                <a:latin typeface="Century Gothic"/>
                <a:cs typeface="Century Gothic"/>
              </a:rPr>
              <a:t> iki </a:t>
            </a:r>
            <a:r>
              <a:rPr sz="2000" spc="-5" dirty="0">
                <a:latin typeface="Century Gothic"/>
                <a:cs typeface="Century Gothic"/>
              </a:rPr>
              <a:t>hücre, </a:t>
            </a:r>
            <a:r>
              <a:rPr sz="2000" dirty="0">
                <a:latin typeface="Century Gothic"/>
                <a:cs typeface="Century Gothic"/>
              </a:rPr>
              <a:t>iki  </a:t>
            </a:r>
            <a:r>
              <a:rPr sz="2000" spc="-5" dirty="0">
                <a:latin typeface="Century Gothic"/>
                <a:cs typeface="Century Gothic"/>
              </a:rPr>
              <a:t>çekirdekli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tek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bir hücre olu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turacak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ekilde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birbirleriyle 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kayna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tırılmı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tır</a:t>
            </a:r>
            <a:r>
              <a:rPr sz="2000" spc="-10" dirty="0">
                <a:latin typeface="Century Gothic"/>
                <a:cs typeface="Century Gothic"/>
              </a:rPr>
              <a:t>.</a:t>
            </a:r>
            <a:endParaRPr sz="2000">
              <a:latin typeface="Century Gothic"/>
              <a:cs typeface="Century Gothic"/>
            </a:endParaRPr>
          </a:p>
          <a:p>
            <a:pPr marL="393700" marR="23495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9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E</a:t>
            </a:r>
            <a:r>
              <a:rPr sz="2000" dirty="0">
                <a:latin typeface="MS PGothic"/>
                <a:cs typeface="MS PGothic"/>
              </a:rPr>
              <a:t>ğ</a:t>
            </a:r>
            <a:r>
              <a:rPr sz="2000" dirty="0">
                <a:latin typeface="Century Gothic"/>
                <a:cs typeface="Century Gothic"/>
              </a:rPr>
              <a:t>er </a:t>
            </a:r>
            <a:r>
              <a:rPr sz="2000" spc="-5" dirty="0">
                <a:latin typeface="Century Gothic"/>
                <a:cs typeface="Century Gothic"/>
              </a:rPr>
              <a:t>hücrelerden birisi </a:t>
            </a:r>
            <a:r>
              <a:rPr sz="2000" dirty="0">
                <a:latin typeface="Century Gothic"/>
                <a:cs typeface="Century Gothic"/>
              </a:rPr>
              <a:t>M di</a:t>
            </a:r>
            <a:r>
              <a:rPr sz="2000" dirty="0">
                <a:latin typeface="MS PGothic"/>
                <a:cs typeface="MS PGothic"/>
              </a:rPr>
              <a:t>ğ</a:t>
            </a:r>
            <a:r>
              <a:rPr sz="2000" dirty="0">
                <a:latin typeface="Century Gothic"/>
                <a:cs typeface="Century Gothic"/>
              </a:rPr>
              <a:t>eri </a:t>
            </a:r>
            <a:r>
              <a:rPr sz="2000" spc="-5" dirty="0">
                <a:latin typeface="Century Gothic"/>
                <a:cs typeface="Century Gothic"/>
              </a:rPr>
              <a:t>de </a:t>
            </a:r>
            <a:r>
              <a:rPr sz="2000" spc="5" dirty="0">
                <a:latin typeface="Century Gothic"/>
                <a:cs typeface="Century Gothic"/>
              </a:rPr>
              <a:t>G</a:t>
            </a:r>
            <a:r>
              <a:rPr sz="1950" spc="7" baseline="-21367" dirty="0">
                <a:latin typeface="Century Gothic"/>
                <a:cs typeface="Century Gothic"/>
              </a:rPr>
              <a:t>1 </a:t>
            </a:r>
            <a:r>
              <a:rPr sz="2000" dirty="0">
                <a:latin typeface="Century Gothic"/>
                <a:cs typeface="Century Gothic"/>
              </a:rPr>
              <a:t>fazında ise, </a:t>
            </a:r>
            <a:r>
              <a:rPr sz="2000" spc="5" dirty="0">
                <a:latin typeface="Century Gothic"/>
                <a:cs typeface="Century Gothic"/>
              </a:rPr>
              <a:t>G</a:t>
            </a:r>
            <a:r>
              <a:rPr sz="1950" spc="7" baseline="-21367" dirty="0">
                <a:latin typeface="Century Gothic"/>
                <a:cs typeface="Century Gothic"/>
              </a:rPr>
              <a:t>1 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fazındaki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çekirdek</a:t>
            </a:r>
            <a:r>
              <a:rPr sz="2000" spc="-5" dirty="0">
                <a:latin typeface="Century Gothic"/>
                <a:cs typeface="Century Gothic"/>
              </a:rPr>
              <a:t>, </a:t>
            </a:r>
            <a:r>
              <a:rPr sz="2000" dirty="0">
                <a:latin typeface="Century Gothic"/>
                <a:cs typeface="Century Gothic"/>
              </a:rPr>
              <a:t>M fazındaki </a:t>
            </a:r>
            <a:r>
              <a:rPr sz="2000" spc="-5" dirty="0">
                <a:latin typeface="Century Gothic"/>
                <a:cs typeface="Century Gothic"/>
              </a:rPr>
              <a:t>hücre sitoplazmasında  bulunan </a:t>
            </a:r>
            <a:r>
              <a:rPr sz="2000" dirty="0">
                <a:latin typeface="Century Gothic"/>
                <a:cs typeface="Century Gothic"/>
              </a:rPr>
              <a:t>kimyasallar tarafından </a:t>
            </a:r>
            <a:r>
              <a:rPr sz="2000" spc="-5" dirty="0">
                <a:latin typeface="Century Gothic"/>
                <a:cs typeface="Century Gothic"/>
              </a:rPr>
              <a:t>uyarılarak hemen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 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fazına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girer</a:t>
            </a:r>
            <a:r>
              <a:rPr sz="2000" spc="-30" dirty="0">
                <a:latin typeface="Century Gothic"/>
                <a:cs typeface="Century Gothic"/>
              </a:rPr>
              <a:t>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87237" y="5424373"/>
            <a:ext cx="4965700" cy="14493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35</a:t>
            </a:fld>
            <a:endParaRPr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213360" rIns="0" bIns="0" rtlCol="0">
            <a:spAutoFit/>
          </a:bodyPr>
          <a:lstStyle/>
          <a:p>
            <a:pPr marL="453390" algn="ctr">
              <a:lnSpc>
                <a:spcPct val="100000"/>
              </a:lnSpc>
              <a:spcBef>
                <a:spcPts val="1680"/>
              </a:spcBef>
            </a:pP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Hücre </a:t>
            </a:r>
            <a:r>
              <a:rPr sz="3200" dirty="0">
                <a:solidFill>
                  <a:srgbClr val="FFFFFF"/>
                </a:solidFill>
                <a:latin typeface="Century Gothic"/>
                <a:cs typeface="Century Gothic"/>
              </a:rPr>
              <a:t>döngüsünün </a:t>
            </a: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kontrol</a:t>
            </a:r>
            <a:r>
              <a:rPr sz="32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noktaları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142402" y="5911417"/>
            <a:ext cx="304800" cy="12700"/>
          </a:xfrm>
          <a:custGeom>
            <a:avLst/>
            <a:gdLst/>
            <a:ahLst/>
            <a:cxnLst/>
            <a:rect l="l" t="t" r="r" b="b"/>
            <a:pathLst>
              <a:path w="304800" h="12700">
                <a:moveTo>
                  <a:pt x="304800" y="0"/>
                </a:moveTo>
                <a:lnTo>
                  <a:pt x="0" y="0"/>
                </a:lnTo>
                <a:lnTo>
                  <a:pt x="0" y="12699"/>
                </a:lnTo>
                <a:lnTo>
                  <a:pt x="304800" y="12699"/>
                </a:lnTo>
                <a:lnTo>
                  <a:pt x="304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86902" y="5911417"/>
            <a:ext cx="317500" cy="12700"/>
          </a:xfrm>
          <a:custGeom>
            <a:avLst/>
            <a:gdLst/>
            <a:ahLst/>
            <a:cxnLst/>
            <a:rect l="l" t="t" r="r" b="b"/>
            <a:pathLst>
              <a:path w="317500" h="12700">
                <a:moveTo>
                  <a:pt x="317500" y="0"/>
                </a:moveTo>
                <a:lnTo>
                  <a:pt x="0" y="0"/>
                </a:lnTo>
                <a:lnTo>
                  <a:pt x="0" y="12699"/>
                </a:lnTo>
                <a:lnTo>
                  <a:pt x="317500" y="12699"/>
                </a:lnTo>
                <a:lnTo>
                  <a:pt x="3175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42002" y="2977718"/>
            <a:ext cx="4714875" cy="327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marR="141605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9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Kontrol noktaları,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dur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ve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devam et 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sinyallerinin </a:t>
            </a:r>
            <a:r>
              <a:rPr sz="2000" dirty="0">
                <a:latin typeface="Century Gothic"/>
                <a:cs typeface="Century Gothic"/>
              </a:rPr>
              <a:t>döngüyü </a:t>
            </a:r>
            <a:r>
              <a:rPr sz="2000" spc="-5" dirty="0">
                <a:latin typeface="Century Gothic"/>
                <a:cs typeface="Century Gothic"/>
              </a:rPr>
              <a:t>düzenledi</a:t>
            </a:r>
            <a:r>
              <a:rPr sz="2000" spc="-5" dirty="0">
                <a:latin typeface="MS PGothic"/>
                <a:cs typeface="MS PGothic"/>
              </a:rPr>
              <a:t>ğ</a:t>
            </a:r>
            <a:r>
              <a:rPr sz="2000" spc="-5" dirty="0">
                <a:latin typeface="Century Gothic"/>
                <a:cs typeface="Century Gothic"/>
              </a:rPr>
              <a:t>i 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noktalardır</a:t>
            </a:r>
            <a:r>
              <a:rPr sz="2000" spc="-15" dirty="0">
                <a:latin typeface="Century Gothic"/>
                <a:cs typeface="Century Gothic"/>
              </a:rPr>
              <a:t>.</a:t>
            </a:r>
            <a:endParaRPr sz="2000">
              <a:latin typeface="Century Gothic"/>
              <a:cs typeface="Century Gothic"/>
            </a:endParaRPr>
          </a:p>
          <a:p>
            <a:pPr marL="381000" marR="3048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Bu </a:t>
            </a:r>
            <a:r>
              <a:rPr sz="2000" spc="-25" dirty="0">
                <a:latin typeface="Century Gothic"/>
                <a:cs typeface="Century Gothic"/>
              </a:rPr>
              <a:t>sinyaller, </a:t>
            </a:r>
            <a:r>
              <a:rPr sz="2000" spc="-5" dirty="0">
                <a:latin typeface="Century Gothic"/>
                <a:cs typeface="Century Gothic"/>
              </a:rPr>
              <a:t>ula</a:t>
            </a:r>
            <a:r>
              <a:rPr sz="2000" spc="-5" dirty="0">
                <a:latin typeface="MS PGothic"/>
                <a:cs typeface="MS PGothic"/>
              </a:rPr>
              <a:t>ş</a:t>
            </a:r>
            <a:r>
              <a:rPr sz="2000" spc="-5" dirty="0">
                <a:latin typeface="Century Gothic"/>
                <a:cs typeface="Century Gothic"/>
              </a:rPr>
              <a:t>ılan noktaya </a:t>
            </a:r>
            <a:r>
              <a:rPr sz="2000" dirty="0">
                <a:latin typeface="Century Gothic"/>
                <a:cs typeface="Century Gothic"/>
              </a:rPr>
              <a:t>kadar  </a:t>
            </a:r>
            <a:r>
              <a:rPr sz="2000" spc="-5" dirty="0">
                <a:latin typeface="Century Gothic"/>
                <a:cs typeface="Century Gothic"/>
              </a:rPr>
              <a:t>tamamlanmı</a:t>
            </a:r>
            <a:r>
              <a:rPr sz="2000" spc="-5" dirty="0">
                <a:latin typeface="MS PGothic"/>
                <a:cs typeface="MS PGothic"/>
              </a:rPr>
              <a:t>ş </a:t>
            </a:r>
            <a:r>
              <a:rPr sz="2000" dirty="0">
                <a:latin typeface="Century Gothic"/>
                <a:cs typeface="Century Gothic"/>
              </a:rPr>
              <a:t>olan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süreçlerin</a:t>
            </a:r>
            <a:r>
              <a:rPr sz="2000" u="sng" spc="-5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do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ru </a:t>
            </a:r>
            <a:r>
              <a:rPr sz="2000" spc="-5" dirty="0">
                <a:latin typeface="Century Gothic"/>
                <a:cs typeface="Century Gothic"/>
              </a:rPr>
              <a:t> gerçekle</a:t>
            </a:r>
            <a:r>
              <a:rPr sz="2000" spc="-5" dirty="0">
                <a:latin typeface="MS PGothic"/>
                <a:cs typeface="MS PGothic"/>
              </a:rPr>
              <a:t>ş</a:t>
            </a:r>
            <a:r>
              <a:rPr sz="2000" spc="-5" dirty="0">
                <a:latin typeface="Century Gothic"/>
                <a:cs typeface="Century Gothic"/>
              </a:rPr>
              <a:t>ip gerçekle</a:t>
            </a:r>
            <a:r>
              <a:rPr sz="2000" spc="-5" dirty="0">
                <a:latin typeface="MS PGothic"/>
                <a:cs typeface="MS PGothic"/>
              </a:rPr>
              <a:t>ş</a:t>
            </a:r>
            <a:r>
              <a:rPr sz="2000" spc="-5" dirty="0">
                <a:latin typeface="Century Gothic"/>
                <a:cs typeface="Century Gothic"/>
              </a:rPr>
              <a:t>medi</a:t>
            </a:r>
            <a:r>
              <a:rPr sz="2000" spc="-5" dirty="0">
                <a:latin typeface="MS PGothic"/>
                <a:cs typeface="MS PGothic"/>
              </a:rPr>
              <a:t>ğ</a:t>
            </a:r>
            <a:r>
              <a:rPr sz="2000" spc="-5" dirty="0">
                <a:latin typeface="Century Gothic"/>
                <a:cs typeface="Century Gothic"/>
              </a:rPr>
              <a:t>ini 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denetler</a:t>
            </a:r>
            <a:r>
              <a:rPr sz="2000" spc="-20" dirty="0">
                <a:latin typeface="Century Gothic"/>
                <a:cs typeface="Century Gothic"/>
              </a:rPr>
              <a:t>.</a:t>
            </a:r>
            <a:endParaRPr sz="2000">
              <a:latin typeface="Century Gothic"/>
              <a:cs typeface="Century Gothic"/>
            </a:endParaRPr>
          </a:p>
          <a:p>
            <a:pPr marL="381000" marR="61594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Temel </a:t>
            </a:r>
            <a:r>
              <a:rPr sz="2000" spc="-5" dirty="0">
                <a:latin typeface="Century Gothic"/>
                <a:cs typeface="Century Gothic"/>
              </a:rPr>
              <a:t>kontrol noktaları </a:t>
            </a:r>
            <a:r>
              <a:rPr sz="2000" spc="5" dirty="0">
                <a:latin typeface="Century Gothic"/>
                <a:cs typeface="Century Gothic"/>
              </a:rPr>
              <a:t>G</a:t>
            </a:r>
            <a:r>
              <a:rPr sz="1950" spc="7" baseline="-21367" dirty="0">
                <a:latin typeface="Century Gothic"/>
                <a:cs typeface="Century Gothic"/>
              </a:rPr>
              <a:t>1</a:t>
            </a:r>
            <a:r>
              <a:rPr sz="2000" spc="5" dirty="0">
                <a:latin typeface="Century Gothic"/>
                <a:cs typeface="Century Gothic"/>
              </a:rPr>
              <a:t>, G</a:t>
            </a:r>
            <a:r>
              <a:rPr sz="1950" spc="7" baseline="-21367" dirty="0">
                <a:latin typeface="Century Gothic"/>
                <a:cs typeface="Century Gothic"/>
              </a:rPr>
              <a:t>2 </a:t>
            </a:r>
            <a:r>
              <a:rPr sz="2000" spc="-5" dirty="0">
                <a:latin typeface="Century Gothic"/>
                <a:cs typeface="Century Gothic"/>
              </a:rPr>
              <a:t>ve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 </a:t>
            </a:r>
            <a:r>
              <a:rPr sz="2000" dirty="0">
                <a:latin typeface="Century Gothic"/>
                <a:cs typeface="Century Gothic"/>
              </a:rPr>
              <a:t> fazlarında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bulunur.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772577" y="3318376"/>
            <a:ext cx="2947222" cy="2478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36</a:t>
            </a:fld>
            <a:endParaRPr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0672" y="1111250"/>
            <a:ext cx="8914130" cy="738664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R="502920" algn="ctr">
              <a:lnSpc>
                <a:spcPct val="100000"/>
              </a:lnSpc>
              <a:spcBef>
                <a:spcPts val="1440"/>
              </a:spcBef>
            </a:pP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G</a:t>
            </a:r>
            <a:r>
              <a:rPr sz="3600" baseline="-20833" dirty="0">
                <a:solidFill>
                  <a:srgbClr val="FFFFFF"/>
                </a:solidFill>
                <a:latin typeface="Century Gothic"/>
                <a:cs typeface="Century Gothic"/>
              </a:rPr>
              <a:t>1 </a:t>
            </a:r>
            <a:r>
              <a:rPr sz="3600" spc="-5" dirty="0" err="1">
                <a:solidFill>
                  <a:srgbClr val="FFFFFF"/>
                </a:solidFill>
                <a:latin typeface="Century Gothic"/>
                <a:cs typeface="Century Gothic"/>
              </a:rPr>
              <a:t>kontrol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noktası</a:t>
            </a:r>
            <a:endParaRPr sz="36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7708" y="2317229"/>
            <a:ext cx="5753391" cy="26802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9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Birçok hücre </a:t>
            </a:r>
            <a:r>
              <a:rPr sz="2000" dirty="0">
                <a:latin typeface="Century Gothic"/>
                <a:cs typeface="Century Gothic"/>
              </a:rPr>
              <a:t>için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en önemli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kontrol</a:t>
            </a:r>
            <a:r>
              <a:rPr sz="2000" spc="-10" dirty="0">
                <a:latin typeface="Century Gothic"/>
                <a:cs typeface="Century Gothic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noktasıdır</a:t>
            </a:r>
            <a:r>
              <a:rPr sz="2000" spc="-15" dirty="0">
                <a:latin typeface="Century Gothic"/>
                <a:cs typeface="Century Gothic"/>
              </a:rPr>
              <a:t>.</a:t>
            </a:r>
            <a:endParaRPr sz="2000" dirty="0">
              <a:latin typeface="Century Gothic"/>
              <a:cs typeface="Century Gothic"/>
            </a:endParaRPr>
          </a:p>
          <a:p>
            <a:pPr marL="381000" marR="3048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Bu </a:t>
            </a:r>
            <a:r>
              <a:rPr sz="2000" spc="-5" dirty="0">
                <a:latin typeface="Century Gothic"/>
                <a:cs typeface="Century Gothic"/>
              </a:rPr>
              <a:t>noktadan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ba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arıyla geçen</a:t>
            </a:r>
            <a:r>
              <a:rPr sz="2000" spc="-5" dirty="0">
                <a:latin typeface="Century Gothic"/>
                <a:cs typeface="Century Gothic"/>
              </a:rPr>
              <a:t> hücre </a:t>
            </a:r>
            <a:r>
              <a:rPr sz="2000" dirty="0">
                <a:latin typeface="Century Gothic"/>
                <a:cs typeface="Century Gothic"/>
              </a:rPr>
              <a:t>genellikle </a:t>
            </a:r>
            <a:r>
              <a:rPr sz="2000" spc="-5" dirty="0">
                <a:latin typeface="Century Gothic"/>
                <a:cs typeface="Century Gothic"/>
              </a:rPr>
              <a:t>döngüyü  </a:t>
            </a:r>
            <a:r>
              <a:rPr sz="2000" dirty="0">
                <a:latin typeface="Century Gothic"/>
                <a:cs typeface="Century Gothic"/>
              </a:rPr>
              <a:t>tamamlar ve</a:t>
            </a:r>
            <a:r>
              <a:rPr sz="2000" spc="-10" dirty="0">
                <a:latin typeface="Century Gothic"/>
                <a:cs typeface="Century Gothic"/>
              </a:rPr>
              <a:t> 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bölünür</a:t>
            </a:r>
            <a:r>
              <a:rPr sz="2000" spc="-25" dirty="0">
                <a:latin typeface="Century Gothic"/>
                <a:cs typeface="Century Gothic"/>
              </a:rPr>
              <a:t>.</a:t>
            </a:r>
            <a:endParaRPr sz="2000" dirty="0">
              <a:latin typeface="Century Gothic"/>
              <a:cs typeface="Century Gothic"/>
            </a:endParaRPr>
          </a:p>
          <a:p>
            <a:pPr marL="381000" marR="757555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Bu </a:t>
            </a:r>
            <a:r>
              <a:rPr sz="2000" spc="-5" dirty="0">
                <a:latin typeface="Century Gothic"/>
                <a:cs typeface="Century Gothic"/>
              </a:rPr>
              <a:t>noktayı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geçemeyen</a:t>
            </a:r>
            <a:r>
              <a:rPr sz="2000" spc="-5" dirty="0">
                <a:latin typeface="Century Gothic"/>
                <a:cs typeface="Century Gothic"/>
              </a:rPr>
              <a:t> hücreler </a:t>
            </a:r>
            <a:r>
              <a:rPr sz="2000" dirty="0">
                <a:latin typeface="Century Gothic"/>
                <a:cs typeface="Century Gothic"/>
              </a:rPr>
              <a:t>ise </a:t>
            </a:r>
            <a:r>
              <a:rPr sz="2000" spc="5" dirty="0">
                <a:latin typeface="Century Gothic"/>
                <a:cs typeface="Century Gothic"/>
              </a:rPr>
              <a:t>G</a:t>
            </a:r>
            <a:r>
              <a:rPr sz="1950" spc="7" baseline="-21367" dirty="0">
                <a:latin typeface="Century Gothic"/>
                <a:cs typeface="Century Gothic"/>
              </a:rPr>
              <a:t>0 </a:t>
            </a:r>
            <a:r>
              <a:rPr sz="2000" dirty="0">
                <a:latin typeface="Century Gothic"/>
                <a:cs typeface="Century Gothic"/>
              </a:rPr>
              <a:t>fazına </a:t>
            </a:r>
            <a:r>
              <a:rPr sz="2000" spc="-5" dirty="0">
                <a:latin typeface="Century Gothic"/>
                <a:cs typeface="Century Gothic"/>
              </a:rPr>
              <a:t>girer  (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bölünememe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durumu</a:t>
            </a:r>
            <a:r>
              <a:rPr sz="2000" spc="-5" dirty="0">
                <a:latin typeface="Century Gothic"/>
                <a:cs typeface="Century Gothic"/>
              </a:rPr>
              <a:t>).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37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520408" y="5066187"/>
            <a:ext cx="5893092" cy="18081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MS PGothic"/>
                <a:cs typeface="MS PGothic"/>
              </a:rPr>
              <a:t>İ</a:t>
            </a:r>
            <a:r>
              <a:rPr sz="2000" dirty="0">
                <a:latin typeface="Century Gothic"/>
                <a:cs typeface="Century Gothic"/>
              </a:rPr>
              <a:t>nsan </a:t>
            </a:r>
            <a:r>
              <a:rPr sz="2000" spc="-5" dirty="0">
                <a:latin typeface="Century Gothic"/>
                <a:cs typeface="Century Gothic"/>
              </a:rPr>
              <a:t>vücudundaki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sinir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ve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kas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hücreleri </a:t>
            </a:r>
            <a:r>
              <a:rPr sz="2000" spc="5" dirty="0">
                <a:latin typeface="Century Gothic"/>
                <a:cs typeface="Century Gothic"/>
              </a:rPr>
              <a:t>G</a:t>
            </a:r>
            <a:r>
              <a:rPr sz="1950" spc="7" baseline="-21367" dirty="0">
                <a:latin typeface="Century Gothic"/>
                <a:cs typeface="Century Gothic"/>
              </a:rPr>
              <a:t>0</a:t>
            </a:r>
            <a:r>
              <a:rPr sz="1950" spc="307" baseline="-21367" dirty="0">
                <a:latin typeface="Century Gothic"/>
                <a:cs typeface="Century Gothic"/>
              </a:rPr>
              <a:t> </a:t>
            </a:r>
            <a:r>
              <a:rPr sz="2000" spc="-15" dirty="0">
                <a:latin typeface="Century Gothic"/>
                <a:cs typeface="Century Gothic"/>
              </a:rPr>
              <a:t>fazındadır.</a:t>
            </a:r>
            <a:endParaRPr sz="2000" dirty="0">
              <a:latin typeface="Century Gothic"/>
              <a:cs typeface="Century Gothic"/>
            </a:endParaRPr>
          </a:p>
          <a:p>
            <a:pPr marL="393700" marR="28575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Karaci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er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hücreleri </a:t>
            </a:r>
            <a:r>
              <a:rPr sz="2000" dirty="0">
                <a:latin typeface="Century Gothic"/>
                <a:cs typeface="Century Gothic"/>
              </a:rPr>
              <a:t>ise </a:t>
            </a:r>
            <a:r>
              <a:rPr sz="2000" spc="-5" dirty="0">
                <a:latin typeface="Century Gothic"/>
                <a:cs typeface="Century Gothic"/>
              </a:rPr>
              <a:t>yaralanma </a:t>
            </a:r>
            <a:r>
              <a:rPr sz="2000" dirty="0">
                <a:latin typeface="Century Gothic"/>
                <a:cs typeface="Century Gothic"/>
              </a:rPr>
              <a:t>sırasında </a:t>
            </a:r>
            <a:r>
              <a:rPr sz="2000" spc="-5" dirty="0">
                <a:latin typeface="Century Gothic"/>
                <a:cs typeface="Century Gothic"/>
              </a:rPr>
              <a:t>büyüme  faktörlerinden </a:t>
            </a:r>
            <a:r>
              <a:rPr sz="2000" dirty="0">
                <a:latin typeface="Century Gothic"/>
                <a:cs typeface="Century Gothic"/>
              </a:rPr>
              <a:t>aldıkları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sinyaller ile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döngüye geri 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15" dirty="0">
                <a:latin typeface="Century Gothic"/>
                <a:cs typeface="Century Gothic"/>
              </a:rPr>
              <a:t>dönebilirler.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9" name="object 6"/>
          <p:cNvSpPr txBox="1">
            <a:spLocks/>
          </p:cNvSpPr>
          <p:nvPr/>
        </p:nvSpPr>
        <p:spPr>
          <a:xfrm>
            <a:off x="9700759" y="7036736"/>
            <a:ext cx="189229" cy="13906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800" b="0" i="0" kern="1200">
                <a:solidFill>
                  <a:srgbClr val="595959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spcBef>
                <a:spcPts val="25"/>
              </a:spcBef>
            </a:pPr>
            <a:fld id="{81D60167-4931-47E6-BA6A-407CBD079E47}" type="slidenum">
              <a:rPr lang="en-US" smtClean="0"/>
              <a:pPr marL="38100">
                <a:spcBef>
                  <a:spcPts val="25"/>
                </a:spcBef>
              </a:pPr>
              <a:t>37</a:t>
            </a:fld>
            <a:endParaRPr lang="en-US" dirty="0"/>
          </a:p>
        </p:txBody>
      </p:sp>
      <p:sp>
        <p:nvSpPr>
          <p:cNvPr id="11" name="Metin kutusu 10"/>
          <p:cNvSpPr txBox="1"/>
          <p:nvPr/>
        </p:nvSpPr>
        <p:spPr>
          <a:xfrm>
            <a:off x="6261099" y="2802464"/>
            <a:ext cx="10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G0 evresi</a:t>
            </a:r>
            <a:endParaRPr lang="en-US" b="1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319" y="3244850"/>
            <a:ext cx="2944813" cy="248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Aşağı Bükülü Ok 11"/>
          <p:cNvSpPr/>
          <p:nvPr/>
        </p:nvSpPr>
        <p:spPr>
          <a:xfrm rot="15053133" flipV="1">
            <a:off x="7223996" y="3070093"/>
            <a:ext cx="801825" cy="34951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473085"/>
            <a:ext cx="8914130" cy="738664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273685" algn="ctr">
              <a:lnSpc>
                <a:spcPct val="100000"/>
              </a:lnSpc>
              <a:spcBef>
                <a:spcPts val="1440"/>
              </a:spcBef>
            </a:pPr>
            <a:r>
              <a:rPr lang="en-US" sz="36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G</a:t>
            </a:r>
            <a:r>
              <a:rPr lang="tr-TR" sz="36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lang="en-US" sz="36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en-US" sz="36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kontrol</a:t>
            </a:r>
            <a:r>
              <a:rPr lang="en-US" sz="36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en-US" sz="36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noktası</a:t>
            </a:r>
            <a:r>
              <a:rPr lang="en-US" sz="36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spc="-95" dirty="0" smtClean="0">
                <a:solidFill>
                  <a:srgbClr val="FFFFFF"/>
                </a:solidFill>
                <a:latin typeface="Century Gothic"/>
                <a:cs typeface="Century Gothic"/>
              </a:rPr>
              <a:t>(</a:t>
            </a:r>
            <a:r>
              <a:rPr sz="3600" spc="-95" dirty="0">
                <a:solidFill>
                  <a:srgbClr val="FFFFFF"/>
                </a:solidFill>
                <a:latin typeface="Century Gothic"/>
                <a:cs typeface="Century Gothic"/>
              </a:rPr>
              <a:t>Cdk</a:t>
            </a:r>
            <a:r>
              <a:rPr sz="3600" i="1" spc="-95" dirty="0">
                <a:solidFill>
                  <a:srgbClr val="FFFFFF"/>
                </a:solidFill>
                <a:latin typeface="Meiryo"/>
                <a:cs typeface="Meiryo"/>
              </a:rPr>
              <a:t>ʼ’</a:t>
            </a:r>
            <a:r>
              <a:rPr sz="3600" spc="-95" dirty="0">
                <a:solidFill>
                  <a:srgbClr val="FFFFFF"/>
                </a:solidFill>
                <a:latin typeface="Century Gothic"/>
                <a:cs typeface="Century Gothic"/>
              </a:rPr>
              <a:t>lar)</a:t>
            </a:r>
            <a:endParaRPr sz="3600" dirty="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573" y="2635250"/>
            <a:ext cx="4456430" cy="180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Hücre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döngüsü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basamakları, </a:t>
            </a:r>
            <a:r>
              <a:rPr sz="2000" dirty="0">
                <a:latin typeface="Century Gothic"/>
                <a:cs typeface="Century Gothic"/>
              </a:rPr>
              <a:t>özel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protein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kinazların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aktiviteleri </a:t>
            </a:r>
            <a:r>
              <a:rPr sz="2000" dirty="0">
                <a:latin typeface="Century Gothic"/>
                <a:cs typeface="Century Gothic"/>
              </a:rPr>
              <a:t>ile  </a:t>
            </a:r>
            <a:r>
              <a:rPr sz="2000" spc="-15" dirty="0">
                <a:latin typeface="Century Gothic"/>
                <a:cs typeface="Century Gothic"/>
              </a:rPr>
              <a:t>ayarlanır.</a:t>
            </a:r>
            <a:endParaRPr sz="2000" dirty="0">
              <a:latin typeface="Century Gothic"/>
              <a:cs typeface="Century Gothic"/>
            </a:endParaRPr>
          </a:p>
          <a:p>
            <a:pPr marL="355600" marR="840105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Bu </a:t>
            </a:r>
            <a:r>
              <a:rPr sz="2000" spc="-5" dirty="0">
                <a:latin typeface="Century Gothic"/>
                <a:cs typeface="Century Gothic"/>
              </a:rPr>
              <a:t>enzimlere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sikline-ba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ımlı 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kinazlar </a:t>
            </a:r>
            <a:r>
              <a:rPr sz="2000" u="sng" spc="-5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(Cdk</a:t>
            </a:r>
            <a:r>
              <a:rPr sz="2000" i="1" u="sng" spc="-55" dirty="0">
                <a:uFill>
                  <a:solidFill>
                    <a:srgbClr val="000000"/>
                  </a:solidFill>
                </a:uFill>
                <a:latin typeface="Meiryo"/>
                <a:cs typeface="Meiryo"/>
              </a:rPr>
              <a:t>ʼ’</a:t>
            </a:r>
            <a:r>
              <a:rPr sz="2000" u="sng" spc="-5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lar)</a:t>
            </a:r>
            <a:r>
              <a:rPr sz="2000" spc="-55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adı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verilir.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651500" y="2635249"/>
            <a:ext cx="4419600" cy="41211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38</a:t>
            </a:fld>
            <a:endParaRPr dirty="0"/>
          </a:p>
        </p:txBody>
      </p:sp>
      <p:sp>
        <p:nvSpPr>
          <p:cNvPr id="8" name="object 4"/>
          <p:cNvSpPr txBox="1"/>
          <p:nvPr/>
        </p:nvSpPr>
        <p:spPr>
          <a:xfrm>
            <a:off x="787573" y="4759321"/>
            <a:ext cx="4360545" cy="210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marR="52069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spc="-8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Cdk</a:t>
            </a:r>
            <a:r>
              <a:rPr sz="2000" i="1" u="sng" spc="-85" dirty="0">
                <a:uFill>
                  <a:solidFill>
                    <a:srgbClr val="000000"/>
                  </a:solidFill>
                </a:uFill>
                <a:latin typeface="Meiryo"/>
                <a:cs typeface="Meiryo"/>
              </a:rPr>
              <a:t>ʼ’</a:t>
            </a:r>
            <a:r>
              <a:rPr sz="2000" u="sng" spc="-8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lar</a:t>
            </a:r>
            <a:r>
              <a:rPr sz="2000" spc="-85" dirty="0">
                <a:latin typeface="Century Gothic"/>
                <a:cs typeface="Century Gothic"/>
              </a:rPr>
              <a:t>, </a:t>
            </a:r>
            <a:r>
              <a:rPr sz="2000" spc="-5" dirty="0">
                <a:latin typeface="Century Gothic"/>
                <a:cs typeface="Century Gothic"/>
              </a:rPr>
              <a:t>yalnızca </a:t>
            </a:r>
            <a:r>
              <a:rPr sz="2000" dirty="0">
                <a:latin typeface="Century Gothic"/>
                <a:cs typeface="Century Gothic"/>
              </a:rPr>
              <a:t>ortamda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siklin 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bulunması durumunda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aktiftirler</a:t>
            </a:r>
            <a:r>
              <a:rPr sz="2000" spc="-15" dirty="0">
                <a:latin typeface="Century Gothic"/>
                <a:cs typeface="Century Gothic"/>
              </a:rPr>
              <a:t>.</a:t>
            </a:r>
            <a:endParaRPr sz="2000" dirty="0">
              <a:latin typeface="Century Gothic"/>
              <a:cs typeface="Century Gothic"/>
            </a:endParaRPr>
          </a:p>
          <a:p>
            <a:pPr marL="381000" marR="3048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Burada </a:t>
            </a:r>
            <a:r>
              <a:rPr sz="2000" dirty="0">
                <a:latin typeface="Century Gothic"/>
                <a:cs typeface="Century Gothic"/>
              </a:rPr>
              <a:t>gösterilen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Cdk-siklin 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kompleksi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MPF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olarak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adlandırılır  ve mitozu </a:t>
            </a:r>
            <a:r>
              <a:rPr sz="2000" spc="-5" dirty="0">
                <a:latin typeface="Century Gothic"/>
                <a:cs typeface="Century Gothic"/>
              </a:rPr>
              <a:t>tetiklemek üzere </a:t>
            </a:r>
            <a:r>
              <a:rPr sz="2000" spc="5" dirty="0">
                <a:latin typeface="Century Gothic"/>
                <a:cs typeface="Century Gothic"/>
              </a:rPr>
              <a:t>G</a:t>
            </a:r>
            <a:r>
              <a:rPr sz="1950" spc="7" baseline="-21367" dirty="0">
                <a:latin typeface="Century Gothic"/>
                <a:cs typeface="Century Gothic"/>
              </a:rPr>
              <a:t>2  </a:t>
            </a:r>
            <a:r>
              <a:rPr sz="2000" spc="-5" dirty="0">
                <a:latin typeface="Century Gothic"/>
                <a:cs typeface="Century Gothic"/>
              </a:rPr>
              <a:t>kontrol noktasını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etkiler</a:t>
            </a:r>
            <a:r>
              <a:rPr sz="2000" spc="-20" dirty="0">
                <a:latin typeface="Century Gothic"/>
                <a:cs typeface="Century Gothic"/>
              </a:rPr>
              <a:t>.</a:t>
            </a:r>
            <a:endParaRPr sz="2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R="502284" algn="ctr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Di</a:t>
            </a:r>
            <a:r>
              <a:rPr sz="3600" spc="-5" dirty="0">
                <a:solidFill>
                  <a:srgbClr val="FFFFFF"/>
                </a:solidFill>
                <a:latin typeface="MS PGothic"/>
                <a:cs typeface="MS PGothic"/>
              </a:rPr>
              <a:t>ğ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er kontrol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mekanizmaları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39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402" y="2977718"/>
            <a:ext cx="7367270" cy="1633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Century Gothic"/>
                <a:cs typeface="Century Gothic"/>
              </a:rPr>
              <a:t>Yapılan </a:t>
            </a:r>
            <a:r>
              <a:rPr sz="2000" dirty="0">
                <a:latin typeface="Century Gothic"/>
                <a:cs typeface="Century Gothic"/>
              </a:rPr>
              <a:t>ara</a:t>
            </a:r>
            <a:r>
              <a:rPr sz="2000" dirty="0">
                <a:latin typeface="MS PGothic"/>
                <a:cs typeface="MS PGothic"/>
              </a:rPr>
              <a:t>ş</a:t>
            </a:r>
            <a:r>
              <a:rPr sz="2000" dirty="0">
                <a:latin typeface="Century Gothic"/>
                <a:cs typeface="Century Gothic"/>
              </a:rPr>
              <a:t>tırmalarda,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sikline-ba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ımlı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kinazların</a:t>
            </a:r>
            <a:r>
              <a:rPr sz="2000" dirty="0">
                <a:latin typeface="Century Gothic"/>
                <a:cs typeface="Century Gothic"/>
              </a:rPr>
              <a:t> haricinde  </a:t>
            </a:r>
            <a:r>
              <a:rPr sz="2000" spc="-5" dirty="0">
                <a:latin typeface="Century Gothic"/>
                <a:cs typeface="Century Gothic"/>
              </a:rPr>
              <a:t>di</a:t>
            </a:r>
            <a:r>
              <a:rPr sz="2000" spc="-5" dirty="0">
                <a:latin typeface="MS PGothic"/>
                <a:cs typeface="MS PGothic"/>
              </a:rPr>
              <a:t>ğ</a:t>
            </a:r>
            <a:r>
              <a:rPr sz="2000" spc="-5" dirty="0">
                <a:latin typeface="Century Gothic"/>
                <a:cs typeface="Century Gothic"/>
              </a:rPr>
              <a:t>er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bazı sinyallerin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de </a:t>
            </a:r>
            <a:r>
              <a:rPr sz="2000" spc="-5" dirty="0">
                <a:latin typeface="Century Gothic"/>
                <a:cs typeface="Century Gothic"/>
              </a:rPr>
              <a:t>hücresel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döngüyü kontrol</a:t>
            </a:r>
            <a:r>
              <a:rPr sz="2000" spc="-5" dirty="0">
                <a:latin typeface="Century Gothic"/>
                <a:cs typeface="Century Gothic"/>
              </a:rPr>
              <a:t> etti</a:t>
            </a:r>
            <a:r>
              <a:rPr sz="2000" spc="-5" dirty="0">
                <a:latin typeface="MS PGothic"/>
                <a:cs typeface="MS PGothic"/>
              </a:rPr>
              <a:t>ğ</a:t>
            </a:r>
            <a:r>
              <a:rPr sz="2000" spc="-5" dirty="0">
                <a:latin typeface="Century Gothic"/>
                <a:cs typeface="Century Gothic"/>
              </a:rPr>
              <a:t>i  tespit </a:t>
            </a:r>
            <a:r>
              <a:rPr sz="2000" spc="-15" dirty="0">
                <a:latin typeface="Century Gothic"/>
                <a:cs typeface="Century Gothic"/>
              </a:rPr>
              <a:t>edilmi</a:t>
            </a:r>
            <a:r>
              <a:rPr sz="2000" spc="-15" dirty="0">
                <a:latin typeface="MS PGothic"/>
                <a:cs typeface="MS PGothic"/>
              </a:rPr>
              <a:t>ş</a:t>
            </a:r>
            <a:r>
              <a:rPr sz="2000" spc="-15" dirty="0">
                <a:latin typeface="Century Gothic"/>
                <a:cs typeface="Century Gothic"/>
              </a:rPr>
              <a:t>tir.</a:t>
            </a:r>
            <a:endParaRPr sz="2000">
              <a:latin typeface="Century Gothic"/>
              <a:cs typeface="Century Gothic"/>
            </a:endParaRPr>
          </a:p>
          <a:p>
            <a:pPr marL="355600">
              <a:lnSpc>
                <a:spcPct val="100000"/>
              </a:lnSpc>
              <a:spcBef>
                <a:spcPts val="600"/>
              </a:spcBef>
              <a:tabLst>
                <a:tab pos="691515" algn="l"/>
              </a:tabLst>
            </a:pPr>
            <a:r>
              <a:rPr sz="1800" spc="-805" dirty="0">
                <a:solidFill>
                  <a:srgbClr val="51640B"/>
                </a:solidFill>
                <a:latin typeface="Wingdings 2"/>
                <a:cs typeface="Wingdings 2"/>
              </a:rPr>
              <a:t></a:t>
            </a:r>
            <a:r>
              <a:rPr sz="1800" spc="-805" dirty="0">
                <a:solidFill>
                  <a:srgbClr val="51640B"/>
                </a:solidFill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Century Gothic"/>
                <a:cs typeface="Century Gothic"/>
              </a:rPr>
              <a:t>Hücre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içi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sinyaller: Kinetokorlardan </a:t>
            </a:r>
            <a:r>
              <a:rPr sz="1800" dirty="0">
                <a:latin typeface="Century Gothic"/>
                <a:cs typeface="Century Gothic"/>
              </a:rPr>
              <a:t>gelen</a:t>
            </a:r>
            <a:r>
              <a:rPr sz="1800" spc="2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mesajlar</a:t>
            </a:r>
            <a:endParaRPr sz="1800">
              <a:latin typeface="Century Gothic"/>
              <a:cs typeface="Century Gothic"/>
            </a:endParaRPr>
          </a:p>
          <a:p>
            <a:pPr marL="355600">
              <a:lnSpc>
                <a:spcPct val="100000"/>
              </a:lnSpc>
              <a:spcBef>
                <a:spcPts val="540"/>
              </a:spcBef>
              <a:tabLst>
                <a:tab pos="691515" algn="l"/>
              </a:tabLst>
            </a:pPr>
            <a:r>
              <a:rPr sz="1800" spc="-805" dirty="0">
                <a:solidFill>
                  <a:srgbClr val="51640B"/>
                </a:solidFill>
                <a:latin typeface="Wingdings 2"/>
                <a:cs typeface="Wingdings 2"/>
              </a:rPr>
              <a:t></a:t>
            </a:r>
            <a:r>
              <a:rPr sz="1800" spc="-805" dirty="0">
                <a:solidFill>
                  <a:srgbClr val="51640B"/>
                </a:solidFill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Century Gothic"/>
                <a:cs typeface="Century Gothic"/>
              </a:rPr>
              <a:t>Hücre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dı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ı</a:t>
            </a:r>
            <a:r>
              <a:rPr sz="1800" spc="-5" dirty="0">
                <a:latin typeface="Century Gothic"/>
                <a:cs typeface="Century Gothic"/>
              </a:rPr>
              <a:t> sinyaller: Büyüme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faktörleri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340360" algn="ctr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Kinetokorlardan </a:t>
            </a: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gelen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 mesajlar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40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748839" y="2787650"/>
            <a:ext cx="6121862" cy="180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 fazındaki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kontrol noktası</a:t>
            </a:r>
            <a:r>
              <a:rPr sz="2000" spc="-5" dirty="0">
                <a:latin typeface="Century Gothic"/>
                <a:cs typeface="Century Gothic"/>
              </a:rPr>
              <a:t>, </a:t>
            </a:r>
            <a:r>
              <a:rPr sz="2000" dirty="0">
                <a:latin typeface="Century Gothic"/>
                <a:cs typeface="Century Gothic"/>
              </a:rPr>
              <a:t>tüm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kromozomların</a:t>
            </a:r>
            <a:r>
              <a:rPr sz="2000" spc="-5" dirty="0">
                <a:latin typeface="Century Gothic"/>
                <a:cs typeface="Century Gothic"/>
              </a:rPr>
              <a:t> i</a:t>
            </a:r>
            <a:r>
              <a:rPr sz="2000" spc="-5" dirty="0">
                <a:latin typeface="MS PGothic"/>
                <a:cs typeface="MS PGothic"/>
              </a:rPr>
              <a:t>ğ  </a:t>
            </a:r>
            <a:r>
              <a:rPr sz="2000" spc="-5" dirty="0">
                <a:latin typeface="Century Gothic"/>
                <a:cs typeface="Century Gothic"/>
              </a:rPr>
              <a:t>ipliklerine uygun biçimde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tutunmalarını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kontrol ettikten </a:t>
            </a:r>
            <a:r>
              <a:rPr sz="2000" spc="-5" dirty="0">
                <a:latin typeface="Century Gothic"/>
                <a:cs typeface="Century Gothic"/>
              </a:rPr>
              <a:t> sonra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anafazı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ba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latır</a:t>
            </a:r>
            <a:r>
              <a:rPr sz="2000" spc="-20" dirty="0">
                <a:latin typeface="Century Gothic"/>
                <a:cs typeface="Century Gothic"/>
              </a:rPr>
              <a:t>.</a:t>
            </a:r>
            <a:endParaRPr sz="2000" dirty="0">
              <a:latin typeface="Century Gothic"/>
              <a:cs typeface="Century Gothic"/>
            </a:endParaRPr>
          </a:p>
          <a:p>
            <a:pPr marL="355600" marR="6223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Böylelikle yavru hücrelere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eksik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ya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da fazla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kromozom </a:t>
            </a:r>
            <a:r>
              <a:rPr sz="2000" spc="-5" dirty="0">
                <a:latin typeface="Century Gothic"/>
                <a:cs typeface="Century Gothic"/>
              </a:rPr>
              <a:t> gitmemesi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garanti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edilir.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799638" y="5073650"/>
            <a:ext cx="6452062" cy="18081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3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Ara</a:t>
            </a:r>
            <a:r>
              <a:rPr sz="2000" spc="-20" dirty="0">
                <a:latin typeface="MS PGothic"/>
                <a:cs typeface="MS PGothic"/>
              </a:rPr>
              <a:t>ş</a:t>
            </a:r>
            <a:r>
              <a:rPr sz="2000" spc="-20" dirty="0">
                <a:latin typeface="Century Gothic"/>
                <a:cs typeface="Century Gothic"/>
              </a:rPr>
              <a:t>tırıcılar,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anafazı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geciktiren bu sinyalin</a:t>
            </a:r>
            <a:r>
              <a:rPr sz="2000" spc="-5" dirty="0">
                <a:latin typeface="Century Gothic"/>
                <a:cs typeface="Century Gothic"/>
              </a:rPr>
              <a:t>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mikrotübüllere 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tutunmamı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kinetokorlardan</a:t>
            </a:r>
            <a:r>
              <a:rPr sz="2000" spc="-5" dirty="0">
                <a:latin typeface="Century Gothic"/>
                <a:cs typeface="Century Gothic"/>
              </a:rPr>
              <a:t> kaynaklandı</a:t>
            </a:r>
            <a:r>
              <a:rPr sz="2000" spc="-5" dirty="0">
                <a:latin typeface="MS PGothic"/>
                <a:cs typeface="MS PGothic"/>
              </a:rPr>
              <a:t>ğ</a:t>
            </a:r>
            <a:r>
              <a:rPr sz="2000" spc="-5" dirty="0">
                <a:latin typeface="Century Gothic"/>
                <a:cs typeface="Century Gothic"/>
              </a:rPr>
              <a:t>ını</a:t>
            </a:r>
            <a:r>
              <a:rPr sz="2000" spc="25" dirty="0">
                <a:latin typeface="Century Gothic"/>
                <a:cs typeface="Century Gothic"/>
              </a:rPr>
              <a:t> </a:t>
            </a:r>
            <a:r>
              <a:rPr sz="2000" spc="-15" dirty="0">
                <a:latin typeface="Century Gothic"/>
                <a:cs typeface="Century Gothic"/>
              </a:rPr>
              <a:t>bulmu</a:t>
            </a:r>
            <a:r>
              <a:rPr sz="2000" spc="-15" dirty="0">
                <a:latin typeface="MS PGothic"/>
                <a:cs typeface="MS PGothic"/>
              </a:rPr>
              <a:t>ş</a:t>
            </a:r>
            <a:r>
              <a:rPr sz="2000" spc="-15" dirty="0">
                <a:latin typeface="Century Gothic"/>
                <a:cs typeface="Century Gothic"/>
              </a:rPr>
              <a:t>lardır.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Bütün </a:t>
            </a:r>
            <a:r>
              <a:rPr sz="2000" spc="-5" dirty="0">
                <a:latin typeface="Century Gothic"/>
                <a:cs typeface="Century Gothic"/>
              </a:rPr>
              <a:t>kinetokorlar i</a:t>
            </a:r>
            <a:r>
              <a:rPr sz="2000" spc="-5" dirty="0">
                <a:latin typeface="MS PGothic"/>
                <a:cs typeface="MS PGothic"/>
              </a:rPr>
              <a:t>ğ </a:t>
            </a:r>
            <a:r>
              <a:rPr sz="2000" spc="-5" dirty="0">
                <a:latin typeface="Century Gothic"/>
                <a:cs typeface="Century Gothic"/>
              </a:rPr>
              <a:t>ipliklerine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tutunduktan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sonra</a:t>
            </a:r>
            <a:r>
              <a:rPr sz="2000" spc="-10" dirty="0">
                <a:latin typeface="Century Gothic"/>
                <a:cs typeface="Century Gothic"/>
              </a:rPr>
              <a:t> </a:t>
            </a:r>
            <a:r>
              <a:rPr sz="2000" i="1" spc="-5" dirty="0">
                <a:latin typeface="Meiryo"/>
                <a:cs typeface="Meiryo"/>
              </a:rPr>
              <a:t>“</a:t>
            </a:r>
            <a:r>
              <a:rPr sz="2000" spc="-5" dirty="0" err="1" smtClean="0">
                <a:latin typeface="Century Gothic"/>
                <a:cs typeface="Century Gothic"/>
              </a:rPr>
              <a:t>dur</a:t>
            </a:r>
            <a:r>
              <a:rPr sz="2000" i="1" spc="-5" dirty="0" smtClean="0">
                <a:latin typeface="Meiryo"/>
                <a:cs typeface="Meiryo"/>
              </a:rPr>
              <a:t>”</a:t>
            </a:r>
            <a:r>
              <a:rPr lang="tr-TR" sz="2000" i="1" spc="-5" dirty="0" smtClean="0">
                <a:latin typeface="Meiryo"/>
                <a:cs typeface="Meiryo"/>
              </a:rPr>
              <a:t> </a:t>
            </a:r>
            <a:r>
              <a:rPr sz="2000" u="sng" dirty="0" err="1" smtClean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sinyali</a:t>
            </a:r>
            <a:r>
              <a:rPr sz="2000" dirty="0" smtClean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ortandan</a:t>
            </a:r>
            <a:r>
              <a:rPr sz="2000" spc="-15" dirty="0">
                <a:latin typeface="Century Gothic"/>
                <a:cs typeface="Century Gothic"/>
              </a:rPr>
              <a:t> 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kalkar</a:t>
            </a:r>
            <a:r>
              <a:rPr sz="2000" spc="-25" dirty="0">
                <a:latin typeface="Century Gothic"/>
                <a:cs typeface="Century Gothic"/>
              </a:rPr>
              <a:t>.</a:t>
            </a:r>
            <a:endParaRPr sz="2000" dirty="0">
              <a:latin typeface="Century Gothic"/>
              <a:cs typeface="Century Gothic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2711450"/>
            <a:ext cx="268826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085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Büyüme</a:t>
            </a:r>
            <a:r>
              <a:rPr sz="36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faktörleri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41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402" y="2977718"/>
            <a:ext cx="7156450" cy="266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0198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Belirli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vücut hücreleri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tarafından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di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er hücreleri 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bölünmeye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sevk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etmek</a:t>
            </a:r>
            <a:r>
              <a:rPr sz="2000" spc="-5" dirty="0">
                <a:latin typeface="Century Gothic"/>
                <a:cs typeface="Century Gothic"/>
              </a:rPr>
              <a:t> üzere salınan bir</a:t>
            </a:r>
            <a:r>
              <a:rPr sz="2000" spc="40" dirty="0">
                <a:latin typeface="Century Gothic"/>
                <a:cs typeface="Century Gothic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proteindir</a:t>
            </a:r>
            <a:r>
              <a:rPr sz="2000" spc="-20" dirty="0">
                <a:latin typeface="Century Gothic"/>
                <a:cs typeface="Century Gothic"/>
              </a:rPr>
              <a:t>.</a:t>
            </a:r>
            <a:endParaRPr sz="200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3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Burada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plateletten kaynaklanan büyüme faktörü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spc="5" dirty="0">
                <a:latin typeface="Century Gothic"/>
                <a:cs typeface="Century Gothic"/>
              </a:rPr>
              <a:t>örnek  </a:t>
            </a:r>
            <a:r>
              <a:rPr sz="2000" dirty="0">
                <a:latin typeface="Century Gothic"/>
                <a:cs typeface="Century Gothic"/>
              </a:rPr>
              <a:t>olarak ele </a:t>
            </a:r>
            <a:r>
              <a:rPr sz="2000" spc="-5" dirty="0">
                <a:latin typeface="Century Gothic"/>
                <a:cs typeface="Century Gothic"/>
              </a:rPr>
              <a:t>alınacaktır (Platelet Derived Growth </a:t>
            </a:r>
            <a:r>
              <a:rPr sz="2000" spc="-35" dirty="0">
                <a:latin typeface="Century Gothic"/>
                <a:cs typeface="Century Gothic"/>
              </a:rPr>
              <a:t>Factor,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PDGF</a:t>
            </a:r>
            <a:r>
              <a:rPr sz="2000" spc="-5" dirty="0">
                <a:latin typeface="Century Gothic"/>
                <a:cs typeface="Century Gothic"/>
              </a:rPr>
              <a:t>).</a:t>
            </a:r>
            <a:endParaRPr sz="2000">
              <a:latin typeface="Century Gothic"/>
              <a:cs typeface="Century Gothic"/>
            </a:endParaRPr>
          </a:p>
          <a:p>
            <a:pPr marL="355600" marR="448309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Bu </a:t>
            </a:r>
            <a:r>
              <a:rPr sz="2000" spc="-5" dirty="0">
                <a:latin typeface="Century Gothic"/>
                <a:cs typeface="Century Gothic"/>
              </a:rPr>
              <a:t>büyüme faktörü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platelet</a:t>
            </a:r>
            <a:r>
              <a:rPr sz="2000" spc="-5" dirty="0">
                <a:latin typeface="Century Gothic"/>
                <a:cs typeface="Century Gothic"/>
              </a:rPr>
              <a:t> adı verilen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hücreleri 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tarafından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yapılır.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238" y="1473085"/>
            <a:ext cx="8914130" cy="914400"/>
          </a:xfrm>
          <a:custGeom>
            <a:avLst/>
            <a:gdLst/>
            <a:ahLst/>
            <a:cxnLst/>
            <a:rect l="l" t="t" r="r" b="b"/>
            <a:pathLst>
              <a:path w="8914130" h="914400">
                <a:moveTo>
                  <a:pt x="8913812" y="0"/>
                </a:moveTo>
                <a:lnTo>
                  <a:pt x="0" y="0"/>
                </a:lnTo>
                <a:lnTo>
                  <a:pt x="0" y="914400"/>
                </a:lnTo>
                <a:lnTo>
                  <a:pt x="8913812" y="914400"/>
                </a:lnTo>
                <a:lnTo>
                  <a:pt x="8913812" y="0"/>
                </a:lnTo>
                <a:close/>
              </a:path>
            </a:pathLst>
          </a:custGeom>
          <a:solidFill>
            <a:srgbClr val="4242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50257" y="1429904"/>
            <a:ext cx="7014845" cy="9956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800"/>
              </a:lnSpc>
              <a:spcBef>
                <a:spcPts val="260"/>
              </a:spcBef>
            </a:pPr>
            <a:r>
              <a:rPr sz="3200" spc="-95" dirty="0">
                <a:solidFill>
                  <a:srgbClr val="FFFFFF"/>
                </a:solidFill>
                <a:latin typeface="Century Gothic"/>
                <a:cs typeface="Century Gothic"/>
              </a:rPr>
              <a:t>PDGF</a:t>
            </a:r>
            <a:r>
              <a:rPr sz="3200" i="1" spc="-95" dirty="0">
                <a:solidFill>
                  <a:srgbClr val="FFFFFF"/>
                </a:solidFill>
                <a:latin typeface="Meiryo"/>
                <a:cs typeface="Meiryo"/>
              </a:rPr>
              <a:t>ʼ’</a:t>
            </a:r>
            <a:r>
              <a:rPr sz="3200" spc="-95" dirty="0">
                <a:solidFill>
                  <a:srgbClr val="FFFFFF"/>
                </a:solidFill>
                <a:latin typeface="Century Gothic"/>
                <a:cs typeface="Century Gothic"/>
              </a:rPr>
              <a:t>nin </a:t>
            </a: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kültürdeki hücreler </a:t>
            </a:r>
            <a:r>
              <a:rPr sz="3200" dirty="0">
                <a:solidFill>
                  <a:srgbClr val="FFFFFF"/>
                </a:solidFill>
                <a:latin typeface="Century Gothic"/>
                <a:cs typeface="Century Gothic"/>
              </a:rPr>
              <a:t>üzerine  etkisi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23395" y="2698634"/>
            <a:ext cx="8175740" cy="41751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42</a:t>
            </a:fld>
            <a:endParaRPr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238" y="1473085"/>
            <a:ext cx="8914130" cy="914400"/>
          </a:xfrm>
          <a:custGeom>
            <a:avLst/>
            <a:gdLst/>
            <a:ahLst/>
            <a:cxnLst/>
            <a:rect l="l" t="t" r="r" b="b"/>
            <a:pathLst>
              <a:path w="8914130" h="914400">
                <a:moveTo>
                  <a:pt x="8913812" y="0"/>
                </a:moveTo>
                <a:lnTo>
                  <a:pt x="0" y="0"/>
                </a:lnTo>
                <a:lnTo>
                  <a:pt x="0" y="914400"/>
                </a:lnTo>
                <a:lnTo>
                  <a:pt x="8913812" y="914400"/>
                </a:lnTo>
                <a:lnTo>
                  <a:pt x="8913812" y="0"/>
                </a:lnTo>
                <a:close/>
              </a:path>
            </a:pathLst>
          </a:custGeom>
          <a:solidFill>
            <a:srgbClr val="4242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50257" y="1429904"/>
            <a:ext cx="7014845" cy="9956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800"/>
              </a:lnSpc>
              <a:spcBef>
                <a:spcPts val="260"/>
              </a:spcBef>
            </a:pPr>
            <a:r>
              <a:rPr sz="3200" spc="-95" dirty="0">
                <a:solidFill>
                  <a:srgbClr val="FFFFFF"/>
                </a:solidFill>
                <a:latin typeface="Century Gothic"/>
                <a:cs typeface="Century Gothic"/>
              </a:rPr>
              <a:t>PDGF</a:t>
            </a:r>
            <a:r>
              <a:rPr sz="3200" i="1" spc="-95" dirty="0">
                <a:solidFill>
                  <a:srgbClr val="FFFFFF"/>
                </a:solidFill>
                <a:latin typeface="Meiryo"/>
                <a:cs typeface="Meiryo"/>
              </a:rPr>
              <a:t>ʼ’</a:t>
            </a:r>
            <a:r>
              <a:rPr sz="3200" spc="-95" dirty="0">
                <a:solidFill>
                  <a:srgbClr val="FFFFFF"/>
                </a:solidFill>
                <a:latin typeface="Century Gothic"/>
                <a:cs typeface="Century Gothic"/>
              </a:rPr>
              <a:t>nin </a:t>
            </a: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kültürdeki hücreler </a:t>
            </a:r>
            <a:r>
              <a:rPr sz="3200" dirty="0">
                <a:solidFill>
                  <a:srgbClr val="FFFFFF"/>
                </a:solidFill>
                <a:latin typeface="Century Gothic"/>
                <a:cs typeface="Century Gothic"/>
              </a:rPr>
              <a:t>üzerine  etkisi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43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967402" y="2977718"/>
            <a:ext cx="7098030" cy="236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76835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3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PDGF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yalnızca kültürdeki</a:t>
            </a:r>
            <a:r>
              <a:rPr sz="2000" spc="-5" dirty="0">
                <a:latin typeface="Century Gothic"/>
                <a:cs typeface="Century Gothic"/>
              </a:rPr>
              <a:t> hücreleri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de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il</a:t>
            </a:r>
            <a:r>
              <a:rPr sz="2000" spc="-5" dirty="0">
                <a:latin typeface="Century Gothic"/>
                <a:cs typeface="Century Gothic"/>
              </a:rPr>
              <a:t> vücuttaki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fibroblastları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da </a:t>
            </a:r>
            <a:r>
              <a:rPr sz="2000" spc="-5" dirty="0">
                <a:latin typeface="Century Gothic"/>
                <a:cs typeface="Century Gothic"/>
              </a:rPr>
              <a:t>bölünmek üzere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uyarır</a:t>
            </a:r>
            <a:r>
              <a:rPr sz="2000" spc="-25" dirty="0">
                <a:latin typeface="Century Gothic"/>
                <a:cs typeface="Century Gothic"/>
              </a:rPr>
              <a:t>.</a:t>
            </a:r>
            <a:endParaRPr sz="2000">
              <a:latin typeface="Century Gothic"/>
              <a:cs typeface="Century Gothic"/>
            </a:endParaRPr>
          </a:p>
          <a:p>
            <a:pPr marL="355600" marR="27559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3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Yaralanma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durumunda</a:t>
            </a:r>
            <a:r>
              <a:rPr sz="2000" spc="-5" dirty="0">
                <a:latin typeface="Century Gothic"/>
                <a:cs typeface="Century Gothic"/>
              </a:rPr>
              <a:t> platelet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hücreleri</a:t>
            </a:r>
            <a:r>
              <a:rPr sz="2000" spc="-5" dirty="0">
                <a:latin typeface="Century Gothic"/>
                <a:cs typeface="Century Gothic"/>
              </a:rPr>
              <a:t> çevrelerine 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PDGF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salarlar</a:t>
            </a:r>
            <a:r>
              <a:rPr sz="2000" spc="-20" dirty="0">
                <a:latin typeface="Century Gothic"/>
                <a:cs typeface="Century Gothic"/>
              </a:rPr>
              <a:t>.</a:t>
            </a:r>
            <a:endParaRPr sz="200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Bunun </a:t>
            </a:r>
            <a:r>
              <a:rPr sz="2000" spc="-5" dirty="0">
                <a:latin typeface="Century Gothic"/>
                <a:cs typeface="Century Gothic"/>
              </a:rPr>
              <a:t>sonucunda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fibroblastlar</a:t>
            </a:r>
            <a:r>
              <a:rPr sz="2000" spc="-5" dirty="0">
                <a:latin typeface="Century Gothic"/>
                <a:cs typeface="Century Gothic"/>
              </a:rPr>
              <a:t> çok miktarda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bölünerek 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yaranın iyile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mesine</a:t>
            </a:r>
            <a:r>
              <a:rPr sz="2000" spc="-5" dirty="0">
                <a:latin typeface="Century Gothic"/>
                <a:cs typeface="Century Gothic"/>
              </a:rPr>
              <a:t> yardımcı</a:t>
            </a:r>
            <a:r>
              <a:rPr sz="2000" spc="5" dirty="0">
                <a:latin typeface="Century Gothic"/>
                <a:cs typeface="Century Gothic"/>
              </a:rPr>
              <a:t> </a:t>
            </a:r>
            <a:r>
              <a:rPr sz="2000" spc="-30" dirty="0">
                <a:latin typeface="Century Gothic"/>
                <a:cs typeface="Century Gothic"/>
              </a:rPr>
              <a:t>olur.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41637" y="2482734"/>
            <a:ext cx="3055937" cy="45354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74238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0" rIns="0" bIns="0" rtlCol="0">
            <a:spAutoFit/>
          </a:bodyPr>
          <a:lstStyle/>
          <a:p>
            <a:pPr marL="1188085">
              <a:lnSpc>
                <a:spcPts val="3579"/>
              </a:lnSpc>
            </a:pPr>
            <a:r>
              <a:rPr sz="3200" spc="-35" dirty="0">
                <a:solidFill>
                  <a:srgbClr val="FFFFFF"/>
                </a:solidFill>
                <a:latin typeface="Century Gothic"/>
                <a:cs typeface="Century Gothic"/>
              </a:rPr>
              <a:t>Yo</a:t>
            </a:r>
            <a:r>
              <a:rPr sz="3200" spc="-35" dirty="0">
                <a:solidFill>
                  <a:srgbClr val="FFFFFF"/>
                </a:solidFill>
                <a:latin typeface="MS PGothic"/>
                <a:cs typeface="MS PGothic"/>
              </a:rPr>
              <a:t>ğ</a:t>
            </a:r>
            <a:r>
              <a:rPr sz="3200" spc="-35" dirty="0">
                <a:solidFill>
                  <a:srgbClr val="FFFFFF"/>
                </a:solidFill>
                <a:latin typeface="Century Gothic"/>
                <a:cs typeface="Century Gothic"/>
              </a:rPr>
              <a:t>unlu</a:t>
            </a:r>
            <a:r>
              <a:rPr sz="3200" spc="-35" dirty="0">
                <a:solidFill>
                  <a:srgbClr val="FFFFFF"/>
                </a:solidFill>
                <a:latin typeface="MS PGothic"/>
                <a:cs typeface="MS PGothic"/>
              </a:rPr>
              <a:t>ğ</a:t>
            </a:r>
            <a:r>
              <a:rPr sz="3200" spc="-35" dirty="0">
                <a:solidFill>
                  <a:srgbClr val="FFFFFF"/>
                </a:solidFill>
                <a:latin typeface="Century Gothic"/>
                <a:cs typeface="Century Gothic"/>
              </a:rPr>
              <a:t>a </a:t>
            </a: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ba</a:t>
            </a:r>
            <a:r>
              <a:rPr sz="3200" spc="-5" dirty="0">
                <a:solidFill>
                  <a:srgbClr val="FFFFFF"/>
                </a:solidFill>
                <a:latin typeface="MS PGothic"/>
                <a:cs typeface="MS PGothic"/>
              </a:rPr>
              <a:t>ğ</a:t>
            </a: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lı </a:t>
            </a:r>
            <a:r>
              <a:rPr sz="3200" dirty="0">
                <a:solidFill>
                  <a:srgbClr val="FFFFFF"/>
                </a:solidFill>
                <a:latin typeface="Century Gothic"/>
                <a:cs typeface="Century Gothic"/>
              </a:rPr>
              <a:t>inhibisyon ve</a:t>
            </a:r>
            <a:r>
              <a:rPr sz="3200" spc="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200" dirty="0">
                <a:solidFill>
                  <a:srgbClr val="FFFFFF"/>
                </a:solidFill>
                <a:latin typeface="Century Gothic"/>
                <a:cs typeface="Century Gothic"/>
              </a:rPr>
              <a:t>tutunma</a:t>
            </a:r>
            <a:endParaRPr sz="3200">
              <a:latin typeface="Century Gothic"/>
              <a:cs typeface="Century Gothic"/>
            </a:endParaRPr>
          </a:p>
          <a:p>
            <a:pPr marL="1188085">
              <a:lnSpc>
                <a:spcPts val="3620"/>
              </a:lnSpc>
            </a:pPr>
            <a:r>
              <a:rPr sz="3200" dirty="0">
                <a:solidFill>
                  <a:srgbClr val="FFFFFF"/>
                </a:solidFill>
                <a:latin typeface="Century Gothic"/>
                <a:cs typeface="Century Gothic"/>
              </a:rPr>
              <a:t>zorunlulu</a:t>
            </a:r>
            <a:r>
              <a:rPr sz="3200" dirty="0">
                <a:solidFill>
                  <a:srgbClr val="FFFFFF"/>
                </a:solidFill>
                <a:latin typeface="MS PGothic"/>
                <a:cs typeface="MS PGothic"/>
              </a:rPr>
              <a:t>ğ</a:t>
            </a:r>
            <a:r>
              <a:rPr sz="3200" dirty="0">
                <a:solidFill>
                  <a:srgbClr val="FFFFFF"/>
                </a:solidFill>
                <a:latin typeface="Century Gothic"/>
                <a:cs typeface="Century Gothic"/>
              </a:rPr>
              <a:t>u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44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967402" y="2977718"/>
            <a:ext cx="4583430" cy="3426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55600" marR="5080" indent="-342900">
              <a:lnSpc>
                <a:spcPct val="98700"/>
              </a:lnSpc>
              <a:spcBef>
                <a:spcPts val="130"/>
              </a:spcBef>
              <a:tabLst>
                <a:tab pos="354965" algn="l"/>
              </a:tabLst>
            </a:pPr>
            <a:r>
              <a:rPr sz="1900" spc="-850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1900" spc="-850" dirty="0">
                <a:solidFill>
                  <a:srgbClr val="A2C816"/>
                </a:solidFill>
                <a:latin typeface="Times New Roman"/>
                <a:cs typeface="Times New Roman"/>
              </a:rPr>
              <a:t>	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Kalabalıkla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an hücrelerin</a:t>
            </a:r>
            <a:r>
              <a:rPr sz="1900" spc="-5" dirty="0">
                <a:latin typeface="Century Gothic"/>
                <a:cs typeface="Century Gothic"/>
              </a:rPr>
              <a:t> bölünmeyi  </a:t>
            </a:r>
            <a:r>
              <a:rPr sz="1900" dirty="0">
                <a:latin typeface="Century Gothic"/>
                <a:cs typeface="Century Gothic"/>
              </a:rPr>
              <a:t>durdurmaları </a:t>
            </a:r>
            <a:r>
              <a:rPr sz="1900" spc="-5" dirty="0">
                <a:latin typeface="Century Gothic"/>
                <a:cs typeface="Century Gothic"/>
              </a:rPr>
              <a:t>olayına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yo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unlu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 </a:t>
            </a:r>
            <a:r>
              <a:rPr sz="1900" spc="-5" dirty="0">
                <a:latin typeface="Century Gothic"/>
                <a:cs typeface="Century Gothic"/>
              </a:rPr>
              <a:t>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ba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lı </a:t>
            </a:r>
            <a:r>
              <a:rPr sz="19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inhibisyon </a:t>
            </a:r>
            <a:r>
              <a:rPr sz="1900" spc="-5" dirty="0">
                <a:latin typeface="Century Gothic"/>
                <a:cs typeface="Century Gothic"/>
              </a:rPr>
              <a:t>adı </a:t>
            </a:r>
            <a:r>
              <a:rPr sz="1900" spc="-25" dirty="0">
                <a:latin typeface="Century Gothic"/>
                <a:cs typeface="Century Gothic"/>
              </a:rPr>
              <a:t>verilir.</a:t>
            </a:r>
            <a:endParaRPr sz="1900">
              <a:latin typeface="Century Gothic"/>
              <a:cs typeface="Century Gothic"/>
            </a:endParaRPr>
          </a:p>
          <a:p>
            <a:pPr marL="355600" marR="205104" indent="-342900">
              <a:lnSpc>
                <a:spcPct val="99400"/>
              </a:lnSpc>
              <a:spcBef>
                <a:spcPts val="2030"/>
              </a:spcBef>
              <a:tabLst>
                <a:tab pos="354965" algn="l"/>
              </a:tabLst>
            </a:pPr>
            <a:r>
              <a:rPr sz="1900" spc="-850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1900" spc="-850" dirty="0">
                <a:solidFill>
                  <a:srgbClr val="A2C816"/>
                </a:solidFill>
                <a:latin typeface="Times New Roman"/>
                <a:cs typeface="Times New Roman"/>
              </a:rPr>
              <a:t>	</a:t>
            </a:r>
            <a:r>
              <a:rPr sz="1900" spc="-5" dirty="0">
                <a:latin typeface="Century Gothic"/>
                <a:cs typeface="Century Gothic"/>
              </a:rPr>
              <a:t>Hayvan hücreleri ayrıca bölünmek  </a:t>
            </a:r>
            <a:r>
              <a:rPr sz="1900" dirty="0">
                <a:latin typeface="Century Gothic"/>
                <a:cs typeface="Century Gothic"/>
              </a:rPr>
              <a:t>için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kültür kabının yüzeyi</a:t>
            </a:r>
            <a:r>
              <a:rPr sz="1900" spc="-5" dirty="0">
                <a:latin typeface="Century Gothic"/>
                <a:cs typeface="Century Gothic"/>
              </a:rPr>
              <a:t> ya da  dokudaki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hücre </a:t>
            </a:r>
            <a:r>
              <a:rPr sz="19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dı</a:t>
            </a:r>
            <a:r>
              <a:rPr sz="1900" u="sng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19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ı matriks</a:t>
            </a:r>
            <a:r>
              <a:rPr sz="1900" dirty="0">
                <a:latin typeface="Century Gothic"/>
                <a:cs typeface="Century Gothic"/>
              </a:rPr>
              <a:t> gibi </a:t>
            </a:r>
            <a:r>
              <a:rPr sz="1900" spc="-5" dirty="0">
                <a:latin typeface="Century Gothic"/>
                <a:cs typeface="Century Gothic"/>
              </a:rPr>
              <a:t>bir  yere </a:t>
            </a:r>
            <a:r>
              <a:rPr sz="19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tutunmak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900" u="sng" spc="-1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zorundadır</a:t>
            </a:r>
            <a:r>
              <a:rPr sz="1900" spc="-15" dirty="0">
                <a:latin typeface="Century Gothic"/>
                <a:cs typeface="Century Gothic"/>
              </a:rPr>
              <a:t>.</a:t>
            </a:r>
            <a:endParaRPr sz="1900">
              <a:latin typeface="Century Gothic"/>
              <a:cs typeface="Century Gothic"/>
            </a:endParaRPr>
          </a:p>
          <a:p>
            <a:pPr marL="355600" marR="165735" indent="-342900">
              <a:lnSpc>
                <a:spcPct val="100899"/>
              </a:lnSpc>
              <a:spcBef>
                <a:spcPts val="2000"/>
              </a:spcBef>
              <a:tabLst>
                <a:tab pos="354965" algn="l"/>
              </a:tabLst>
            </a:pPr>
            <a:r>
              <a:rPr sz="1900" spc="-850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1900" spc="-850" dirty="0">
                <a:solidFill>
                  <a:srgbClr val="A2C816"/>
                </a:solidFill>
                <a:latin typeface="Times New Roman"/>
                <a:cs typeface="Times New Roman"/>
              </a:rPr>
              <a:t>	</a:t>
            </a:r>
            <a:r>
              <a:rPr sz="19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Kanser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hücreleri</a:t>
            </a:r>
            <a:r>
              <a:rPr sz="1900" spc="-5" dirty="0">
                <a:latin typeface="Century Gothic"/>
                <a:cs typeface="Century Gothic"/>
              </a:rPr>
              <a:t> </a:t>
            </a:r>
            <a:r>
              <a:rPr sz="1900" dirty="0">
                <a:latin typeface="Century Gothic"/>
                <a:cs typeface="Century Gothic"/>
              </a:rPr>
              <a:t>ne </a:t>
            </a:r>
            <a:r>
              <a:rPr sz="1900" spc="-5" dirty="0">
                <a:latin typeface="Century Gothic"/>
                <a:cs typeface="Century Gothic"/>
              </a:rPr>
              <a:t>yo</a:t>
            </a:r>
            <a:r>
              <a:rPr sz="1900" spc="-5" dirty="0">
                <a:latin typeface="MS PGothic"/>
                <a:cs typeface="MS PGothic"/>
              </a:rPr>
              <a:t>ğ</a:t>
            </a:r>
            <a:r>
              <a:rPr sz="1900" spc="-5" dirty="0">
                <a:latin typeface="Century Gothic"/>
                <a:cs typeface="Century Gothic"/>
              </a:rPr>
              <a:t>unlu</a:t>
            </a:r>
            <a:r>
              <a:rPr sz="1900" spc="-5" dirty="0">
                <a:latin typeface="MS PGothic"/>
                <a:cs typeface="MS PGothic"/>
              </a:rPr>
              <a:t>ğ</a:t>
            </a:r>
            <a:r>
              <a:rPr sz="1900" spc="-5" dirty="0">
                <a:latin typeface="Century Gothic"/>
                <a:cs typeface="Century Gothic"/>
              </a:rPr>
              <a:t>a ba</a:t>
            </a:r>
            <a:r>
              <a:rPr sz="1900" spc="-5" dirty="0">
                <a:latin typeface="MS PGothic"/>
                <a:cs typeface="MS PGothic"/>
              </a:rPr>
              <a:t>ğ</a:t>
            </a:r>
            <a:r>
              <a:rPr sz="1900" spc="-5" dirty="0">
                <a:latin typeface="Century Gothic"/>
                <a:cs typeface="Century Gothic"/>
              </a:rPr>
              <a:t>lı  </a:t>
            </a:r>
            <a:r>
              <a:rPr sz="1900" dirty="0">
                <a:latin typeface="Century Gothic"/>
                <a:cs typeface="Century Gothic"/>
              </a:rPr>
              <a:t>inhibisyon ne de tutunma  </a:t>
            </a:r>
            <a:r>
              <a:rPr sz="19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zorunlulu</a:t>
            </a:r>
            <a:r>
              <a:rPr sz="1900" u="sng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19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u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900" u="sng" spc="-1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göstermezler</a:t>
            </a:r>
            <a:r>
              <a:rPr sz="1900" spc="-10" dirty="0">
                <a:latin typeface="Century Gothic"/>
                <a:cs typeface="Century Gothic"/>
              </a:rPr>
              <a:t>.</a:t>
            </a:r>
            <a:endParaRPr sz="19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085">
              <a:lnSpc>
                <a:spcPct val="100000"/>
              </a:lnSpc>
              <a:spcBef>
                <a:spcPts val="1440"/>
              </a:spcBef>
            </a:pP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Kanserli hücreler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45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402" y="2977718"/>
            <a:ext cx="7396480" cy="297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59079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Kanser </a:t>
            </a:r>
            <a:r>
              <a:rPr sz="2000" spc="-5" dirty="0">
                <a:latin typeface="Century Gothic"/>
                <a:cs typeface="Century Gothic"/>
              </a:rPr>
              <a:t>hücrelerinin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ba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ı bo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davranı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larını</a:t>
            </a:r>
            <a:r>
              <a:rPr sz="2000" spc="-5" dirty="0">
                <a:latin typeface="Century Gothic"/>
                <a:cs typeface="Century Gothic"/>
              </a:rPr>
              <a:t> açıklayan </a:t>
            </a:r>
            <a:r>
              <a:rPr sz="2000" dirty="0">
                <a:latin typeface="Century Gothic"/>
                <a:cs typeface="Century Gothic"/>
              </a:rPr>
              <a:t>en  mantıklı </a:t>
            </a:r>
            <a:r>
              <a:rPr sz="2000" spc="-5" dirty="0">
                <a:latin typeface="Century Gothic"/>
                <a:cs typeface="Century Gothic"/>
              </a:rPr>
              <a:t>hipotez, </a:t>
            </a:r>
            <a:r>
              <a:rPr sz="2000" dirty="0">
                <a:latin typeface="Century Gothic"/>
                <a:cs typeface="Century Gothic"/>
              </a:rPr>
              <a:t>onların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büyümek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ve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bölünmek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için 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büyüme faktörlerine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gereksinim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duymadıklarıdır</a:t>
            </a:r>
            <a:r>
              <a:rPr sz="2000" spc="-10" dirty="0">
                <a:latin typeface="Century Gothic"/>
                <a:cs typeface="Century Gothic"/>
              </a:rPr>
              <a:t>.</a:t>
            </a:r>
            <a:endParaRPr sz="2000">
              <a:latin typeface="Century Gothic"/>
              <a:cs typeface="Century Gothic"/>
            </a:endParaRPr>
          </a:p>
          <a:p>
            <a:pPr marL="355600" marR="37465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3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Bu </a:t>
            </a:r>
            <a:r>
              <a:rPr sz="2000" spc="-5" dirty="0">
                <a:latin typeface="Century Gothic"/>
                <a:cs typeface="Century Gothic"/>
              </a:rPr>
              <a:t>hücreler ya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büyüme faktörlerini kendileri yapmakta</a:t>
            </a:r>
            <a:r>
              <a:rPr sz="2000" spc="-5" dirty="0">
                <a:latin typeface="Century Gothic"/>
                <a:cs typeface="Century Gothic"/>
              </a:rPr>
              <a:t> ya  </a:t>
            </a:r>
            <a:r>
              <a:rPr sz="2000" dirty="0">
                <a:latin typeface="Century Gothic"/>
                <a:cs typeface="Century Gothic"/>
              </a:rPr>
              <a:t>da </a:t>
            </a:r>
            <a:r>
              <a:rPr sz="2000" spc="-5" dirty="0">
                <a:latin typeface="Century Gothic"/>
                <a:cs typeface="Century Gothic"/>
              </a:rPr>
              <a:t>büyüme faktörü sinyalini </a:t>
            </a:r>
            <a:r>
              <a:rPr sz="2000" dirty="0">
                <a:latin typeface="Century Gothic"/>
                <a:cs typeface="Century Gothic"/>
              </a:rPr>
              <a:t>ta</a:t>
            </a:r>
            <a:r>
              <a:rPr sz="2000" dirty="0">
                <a:latin typeface="MS PGothic"/>
                <a:cs typeface="MS PGothic"/>
              </a:rPr>
              <a:t>ş</a:t>
            </a:r>
            <a:r>
              <a:rPr sz="2000" dirty="0">
                <a:latin typeface="Century Gothic"/>
                <a:cs typeface="Century Gothic"/>
              </a:rPr>
              <a:t>ıyan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haberle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me 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mekanizmasında 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anormallik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spc="-10" dirty="0">
                <a:latin typeface="Century Gothic"/>
                <a:cs typeface="Century Gothic"/>
              </a:rPr>
              <a:t>ta</a:t>
            </a:r>
            <a:r>
              <a:rPr sz="2000" spc="-10" dirty="0">
                <a:latin typeface="MS PGothic"/>
                <a:cs typeface="MS PGothic"/>
              </a:rPr>
              <a:t>ş</a:t>
            </a:r>
            <a:r>
              <a:rPr sz="2000" spc="-10" dirty="0">
                <a:latin typeface="Century Gothic"/>
                <a:cs typeface="Century Gothic"/>
              </a:rPr>
              <a:t>ımaktadırlar.</a:t>
            </a:r>
            <a:endParaRPr sz="200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3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Kanser </a:t>
            </a:r>
            <a:r>
              <a:rPr sz="2000" spc="-5" dirty="0">
                <a:latin typeface="Century Gothic"/>
                <a:cs typeface="Century Gothic"/>
              </a:rPr>
              <a:t>hücreleri ayrıca, </a:t>
            </a:r>
            <a:r>
              <a:rPr sz="2000" spc="5" dirty="0">
                <a:latin typeface="Century Gothic"/>
                <a:cs typeface="Century Gothic"/>
              </a:rPr>
              <a:t>normal </a:t>
            </a:r>
            <a:r>
              <a:rPr sz="2000" spc="-5" dirty="0">
                <a:latin typeface="Century Gothic"/>
                <a:cs typeface="Century Gothic"/>
              </a:rPr>
              <a:t>kontrol noktalarında de</a:t>
            </a:r>
            <a:r>
              <a:rPr sz="2000" spc="-5" dirty="0">
                <a:latin typeface="MS PGothic"/>
                <a:cs typeface="MS PGothic"/>
              </a:rPr>
              <a:t>ğ</a:t>
            </a:r>
            <a:r>
              <a:rPr sz="2000" spc="-5" dirty="0">
                <a:latin typeface="Century Gothic"/>
                <a:cs typeface="Century Gothic"/>
              </a:rPr>
              <a:t>il,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geli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igüzel noktalarda</a:t>
            </a:r>
            <a:r>
              <a:rPr sz="2000" spc="-5" dirty="0">
                <a:latin typeface="Century Gothic"/>
                <a:cs typeface="Century Gothic"/>
              </a:rPr>
              <a:t> bölünmeyi</a:t>
            </a:r>
            <a:r>
              <a:rPr sz="2000" spc="5" dirty="0">
                <a:latin typeface="Century Gothic"/>
                <a:cs typeface="Century Gothic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durdururlar</a:t>
            </a:r>
            <a:r>
              <a:rPr sz="2000" spc="-15" dirty="0">
                <a:latin typeface="Century Gothic"/>
                <a:cs typeface="Century Gothic"/>
              </a:rPr>
              <a:t>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238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0" rIns="0" bIns="0" rtlCol="0">
            <a:spAutoFit/>
          </a:bodyPr>
          <a:lstStyle/>
          <a:p>
            <a:pPr marL="1188085">
              <a:lnSpc>
                <a:spcPts val="3579"/>
              </a:lnSpc>
            </a:pP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Kanser hücreleri</a:t>
            </a:r>
            <a:r>
              <a:rPr sz="3200" dirty="0">
                <a:solidFill>
                  <a:srgbClr val="FFFFFF"/>
                </a:solidFill>
                <a:latin typeface="Century Gothic"/>
                <a:cs typeface="Century Gothic"/>
              </a:rPr>
              <a:t> ölümsüzdür</a:t>
            </a:r>
            <a:endParaRPr sz="3200">
              <a:latin typeface="Century Gothic"/>
              <a:cs typeface="Century Gothic"/>
            </a:endParaRPr>
          </a:p>
          <a:p>
            <a:pPr marL="1188085">
              <a:lnSpc>
                <a:spcPts val="3620"/>
              </a:lnSpc>
            </a:pP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(He-La hücre</a:t>
            </a:r>
            <a:r>
              <a:rPr sz="3200" dirty="0">
                <a:solidFill>
                  <a:srgbClr val="FFFFFF"/>
                </a:solidFill>
                <a:latin typeface="Century Gothic"/>
                <a:cs typeface="Century Gothic"/>
              </a:rPr>
              <a:t> hattı)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46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402" y="2977718"/>
            <a:ext cx="7364730" cy="322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165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Kültürdeki </a:t>
            </a:r>
            <a:r>
              <a:rPr sz="2000" dirty="0">
                <a:latin typeface="Century Gothic"/>
                <a:cs typeface="Century Gothic"/>
              </a:rPr>
              <a:t>kanser </a:t>
            </a:r>
            <a:r>
              <a:rPr sz="2000" spc="-5" dirty="0">
                <a:latin typeface="Century Gothic"/>
                <a:cs typeface="Century Gothic"/>
              </a:rPr>
              <a:t>hücreleri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beslendikleri sürece</a:t>
            </a:r>
            <a:r>
              <a:rPr sz="2000" spc="-5" dirty="0">
                <a:latin typeface="Century Gothic"/>
                <a:cs typeface="Century Gothic"/>
              </a:rPr>
              <a:t> sonsuz  sayıda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bölünebilirler</a:t>
            </a:r>
            <a:r>
              <a:rPr sz="2000" spc="-15" dirty="0">
                <a:latin typeface="Century Gothic"/>
                <a:cs typeface="Century Gothic"/>
              </a:rPr>
              <a:t>.</a:t>
            </a:r>
            <a:endParaRPr sz="2000">
              <a:latin typeface="Century Gothic"/>
              <a:cs typeface="Century Gothic"/>
            </a:endParaRPr>
          </a:p>
          <a:p>
            <a:pPr marL="355600" marR="9779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Buna </a:t>
            </a:r>
            <a:r>
              <a:rPr sz="2000" dirty="0">
                <a:latin typeface="Century Gothic"/>
                <a:cs typeface="Century Gothic"/>
              </a:rPr>
              <a:t>ait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en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çarpıcı 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örnek</a:t>
            </a:r>
            <a:r>
              <a:rPr sz="2000" spc="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1951 </a:t>
            </a:r>
            <a:r>
              <a:rPr sz="2000" spc="-5" dirty="0">
                <a:latin typeface="Century Gothic"/>
                <a:cs typeface="Century Gothic"/>
              </a:rPr>
              <a:t>yılından bu yana kültürde  üretilen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He-La hücre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hattıdır</a:t>
            </a:r>
            <a:r>
              <a:rPr sz="2000" spc="-20" dirty="0">
                <a:latin typeface="Century Gothic"/>
                <a:cs typeface="Century Gothic"/>
              </a:rPr>
              <a:t>.</a:t>
            </a:r>
            <a:endParaRPr sz="200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0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Bu </a:t>
            </a:r>
            <a:r>
              <a:rPr sz="2000" spc="-5" dirty="0">
                <a:latin typeface="Century Gothic"/>
                <a:cs typeface="Century Gothic"/>
              </a:rPr>
              <a:t>hücreler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Henrietta Lack</a:t>
            </a:r>
            <a:r>
              <a:rPr sz="2000" dirty="0">
                <a:latin typeface="Century Gothic"/>
                <a:cs typeface="Century Gothic"/>
              </a:rPr>
              <a:t> adlı </a:t>
            </a:r>
            <a:r>
              <a:rPr sz="2000" spc="-5" dirty="0">
                <a:latin typeface="Century Gothic"/>
                <a:cs typeface="Century Gothic"/>
              </a:rPr>
              <a:t>bir </a:t>
            </a:r>
            <a:r>
              <a:rPr sz="2000" dirty="0">
                <a:latin typeface="Century Gothic"/>
                <a:cs typeface="Century Gothic"/>
              </a:rPr>
              <a:t>kadından alınan</a:t>
            </a:r>
            <a:r>
              <a:rPr sz="2000" spc="-25" dirty="0">
                <a:latin typeface="Century Gothic"/>
                <a:cs typeface="Century 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tümör 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spc="-15" dirty="0">
                <a:latin typeface="Century Gothic"/>
                <a:cs typeface="Century Gothic"/>
              </a:rPr>
              <a:t>hücreleridir.</a:t>
            </a:r>
            <a:endParaRPr sz="2000">
              <a:latin typeface="Century Gothic"/>
              <a:cs typeface="Century Gothic"/>
            </a:endParaRPr>
          </a:p>
          <a:p>
            <a:pPr marL="355600" marR="98806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Normal</a:t>
            </a:r>
            <a:r>
              <a:rPr sz="2000" spc="5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memeli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hücreleri</a:t>
            </a:r>
            <a:r>
              <a:rPr sz="2000" spc="-5" dirty="0">
                <a:latin typeface="Century Gothic"/>
                <a:cs typeface="Century Gothic"/>
              </a:rPr>
              <a:t> ya</a:t>
            </a:r>
            <a:r>
              <a:rPr sz="2000" spc="-5" dirty="0">
                <a:latin typeface="MS PGothic"/>
                <a:cs typeface="MS PGothic"/>
              </a:rPr>
              <a:t>ş</a:t>
            </a:r>
            <a:r>
              <a:rPr sz="2000" spc="-5" dirty="0">
                <a:latin typeface="Century Gothic"/>
                <a:cs typeface="Century Gothic"/>
              </a:rPr>
              <a:t>lanıp ölmeden </a:t>
            </a:r>
            <a:r>
              <a:rPr sz="2000" dirty="0">
                <a:latin typeface="Century Gothic"/>
                <a:cs typeface="Century Gothic"/>
              </a:rPr>
              <a:t>önce  </a:t>
            </a:r>
            <a:r>
              <a:rPr sz="2000" spc="-5" dirty="0">
                <a:latin typeface="Century Gothic"/>
                <a:cs typeface="Century Gothic"/>
              </a:rPr>
              <a:t>yalnızca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20-50 kez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bölünebilirler</a:t>
            </a:r>
            <a:r>
              <a:rPr sz="2000" spc="-15" dirty="0">
                <a:latin typeface="Century Gothic"/>
                <a:cs typeface="Century Gothic"/>
              </a:rPr>
              <a:t>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75313" y="5362836"/>
            <a:ext cx="3711127" cy="16486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74238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085">
              <a:lnSpc>
                <a:spcPct val="100000"/>
              </a:lnSpc>
              <a:spcBef>
                <a:spcPts val="1440"/>
              </a:spcBef>
            </a:pP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Kanser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 geli</a:t>
            </a:r>
            <a:r>
              <a:rPr sz="3600" spc="-5" dirty="0">
                <a:solidFill>
                  <a:srgbClr val="FFFFFF"/>
                </a:solidFill>
                <a:latin typeface="MS PGothic"/>
                <a:cs typeface="MS PGothic"/>
              </a:rPr>
              <a:t>ş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imi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47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967402" y="2977718"/>
            <a:ext cx="7284084" cy="236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32461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1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Century Gothic"/>
                <a:cs typeface="Century Gothic"/>
              </a:rPr>
              <a:t>Kanser, </a:t>
            </a:r>
            <a:r>
              <a:rPr sz="2000" spc="5" dirty="0">
                <a:latin typeface="Century Gothic"/>
                <a:cs typeface="Century Gothic"/>
              </a:rPr>
              <a:t>herhangi </a:t>
            </a:r>
            <a:r>
              <a:rPr sz="2000" spc="-5" dirty="0">
                <a:latin typeface="Century Gothic"/>
                <a:cs typeface="Century Gothic"/>
              </a:rPr>
              <a:t>bir dokudaki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tek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bir hücrenin 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transformasyona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u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raması</a:t>
            </a:r>
            <a:r>
              <a:rPr sz="2000" spc="-5" dirty="0">
                <a:latin typeface="Century Gothic"/>
                <a:cs typeface="Century Gothic"/>
              </a:rPr>
              <a:t> ile </a:t>
            </a:r>
            <a:r>
              <a:rPr sz="2000" spc="-25" dirty="0">
                <a:latin typeface="Century Gothic"/>
                <a:cs typeface="Century Gothic"/>
              </a:rPr>
              <a:t>ba</a:t>
            </a:r>
            <a:r>
              <a:rPr sz="2000" spc="-25" dirty="0">
                <a:latin typeface="MS PGothic"/>
                <a:cs typeface="MS PGothic"/>
              </a:rPr>
              <a:t>ş</a:t>
            </a:r>
            <a:r>
              <a:rPr sz="2000" spc="-25" dirty="0">
                <a:latin typeface="Century Gothic"/>
                <a:cs typeface="Century Gothic"/>
              </a:rPr>
              <a:t>lar.</a:t>
            </a:r>
            <a:endParaRPr sz="2000">
              <a:latin typeface="Century Gothic"/>
              <a:cs typeface="Century Gothic"/>
            </a:endParaRPr>
          </a:p>
          <a:p>
            <a:pPr marL="355600" marR="450215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Bu </a:t>
            </a:r>
            <a:r>
              <a:rPr sz="2000" spc="-5" dirty="0">
                <a:latin typeface="Century Gothic"/>
                <a:cs typeface="Century Gothic"/>
              </a:rPr>
              <a:t>hücre yok edilmekten kurtulursa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tümör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spc="5" dirty="0">
                <a:latin typeface="Century Gothic"/>
                <a:cs typeface="Century Gothic"/>
              </a:rPr>
              <a:t>olu</a:t>
            </a:r>
            <a:r>
              <a:rPr sz="2000" spc="5" dirty="0">
                <a:latin typeface="MS PGothic"/>
                <a:cs typeface="MS PGothic"/>
              </a:rPr>
              <a:t>ş</a:t>
            </a:r>
            <a:r>
              <a:rPr sz="2000" spc="5" dirty="0">
                <a:latin typeface="Century Gothic"/>
                <a:cs typeface="Century Gothic"/>
              </a:rPr>
              <a:t>turmak  </a:t>
            </a:r>
            <a:r>
              <a:rPr sz="2000" spc="-5" dirty="0">
                <a:latin typeface="Century Gothic"/>
                <a:cs typeface="Century Gothic"/>
              </a:rPr>
              <a:t>üzere </a:t>
            </a:r>
            <a:r>
              <a:rPr sz="2000" spc="-20" dirty="0">
                <a:latin typeface="Century Gothic"/>
                <a:cs typeface="Century Gothic"/>
              </a:rPr>
              <a:t>ço</a:t>
            </a:r>
            <a:r>
              <a:rPr sz="2000" spc="-20" dirty="0">
                <a:latin typeface="MS PGothic"/>
                <a:cs typeface="MS PGothic"/>
              </a:rPr>
              <a:t>ğ</a:t>
            </a:r>
            <a:r>
              <a:rPr sz="2000" spc="-20" dirty="0">
                <a:latin typeface="Century Gothic"/>
                <a:cs typeface="Century Gothic"/>
              </a:rPr>
              <a:t>alır.</a:t>
            </a:r>
            <a:endParaRPr sz="200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5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latin typeface="Century Gothic"/>
                <a:cs typeface="Century Gothic"/>
              </a:rPr>
              <a:t>Anormal </a:t>
            </a:r>
            <a:r>
              <a:rPr sz="2000" spc="-5" dirty="0">
                <a:latin typeface="Century Gothic"/>
                <a:cs typeface="Century Gothic"/>
              </a:rPr>
              <a:t>hücreler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ba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langıç noktalarında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kalırsa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iyi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huylu 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(benign) tümör</a:t>
            </a:r>
            <a:r>
              <a:rPr sz="2000" spc="-5" dirty="0">
                <a:latin typeface="Century Gothic"/>
                <a:cs typeface="Century Gothic"/>
              </a:rPr>
              <a:t> adını</a:t>
            </a:r>
            <a:r>
              <a:rPr sz="2000" dirty="0">
                <a:latin typeface="Century Gothic"/>
                <a:cs typeface="Century Gothic"/>
              </a:rPr>
              <a:t> </a:t>
            </a:r>
            <a:r>
              <a:rPr sz="2000" spc="-35" dirty="0">
                <a:latin typeface="Century Gothic"/>
                <a:cs typeface="Century Gothic"/>
              </a:rPr>
              <a:t>alır.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97531" y="5015987"/>
            <a:ext cx="4485314" cy="19931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74238" y="1473085"/>
            <a:ext cx="8914130" cy="914400"/>
          </a:xfrm>
          <a:prstGeom prst="rect">
            <a:avLst/>
          </a:prstGeom>
          <a:solidFill>
            <a:srgbClr val="424242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188085">
              <a:lnSpc>
                <a:spcPct val="100000"/>
              </a:lnSpc>
              <a:spcBef>
                <a:spcPts val="1440"/>
              </a:spcBef>
            </a:pPr>
            <a:r>
              <a:rPr sz="3600" dirty="0">
                <a:solidFill>
                  <a:srgbClr val="FFFFFF"/>
                </a:solidFill>
                <a:latin typeface="Century Gothic"/>
                <a:cs typeface="Century Gothic"/>
              </a:rPr>
              <a:t>Kanser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 geli</a:t>
            </a:r>
            <a:r>
              <a:rPr sz="3600" spc="-5" dirty="0">
                <a:solidFill>
                  <a:srgbClr val="FFFFFF"/>
                </a:solidFill>
                <a:latin typeface="MS PGothic"/>
                <a:cs typeface="MS PGothic"/>
              </a:rPr>
              <a:t>ş</a:t>
            </a:r>
            <a:r>
              <a:rPr sz="3600" spc="-5" dirty="0">
                <a:solidFill>
                  <a:srgbClr val="FFFFFF"/>
                </a:solidFill>
                <a:latin typeface="Century Gothic"/>
                <a:cs typeface="Century Gothic"/>
              </a:rPr>
              <a:t>imi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/>
              <a:t>48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967402" y="2977718"/>
            <a:ext cx="7129145" cy="149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20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Ancak bir ya </a:t>
            </a:r>
            <a:r>
              <a:rPr sz="2000" dirty="0">
                <a:latin typeface="Century Gothic"/>
                <a:cs typeface="Century Gothic"/>
              </a:rPr>
              <a:t>da </a:t>
            </a:r>
            <a:r>
              <a:rPr sz="2000" spc="-5" dirty="0">
                <a:latin typeface="Century Gothic"/>
                <a:cs typeface="Century Gothic"/>
              </a:rPr>
              <a:t>birkaç </a:t>
            </a:r>
            <a:r>
              <a:rPr sz="2000" dirty="0">
                <a:latin typeface="Century Gothic"/>
                <a:cs typeface="Century Gothic"/>
              </a:rPr>
              <a:t>organın </a:t>
            </a:r>
            <a:r>
              <a:rPr sz="2000" spc="-5" dirty="0">
                <a:latin typeface="Century Gothic"/>
                <a:cs typeface="Century Gothic"/>
              </a:rPr>
              <a:t>i</a:t>
            </a:r>
            <a:r>
              <a:rPr sz="2000" spc="-5" dirty="0">
                <a:latin typeface="MS PGothic"/>
                <a:cs typeface="MS PGothic"/>
              </a:rPr>
              <a:t>ş</a:t>
            </a:r>
            <a:r>
              <a:rPr sz="2000" spc="-5" dirty="0">
                <a:latin typeface="Century Gothic"/>
                <a:cs typeface="Century Gothic"/>
              </a:rPr>
              <a:t>levini bozacak </a:t>
            </a:r>
            <a:r>
              <a:rPr sz="2000" dirty="0">
                <a:latin typeface="MS PGothic"/>
                <a:cs typeface="MS PGothic"/>
              </a:rPr>
              <a:t>ş</a:t>
            </a:r>
            <a:r>
              <a:rPr sz="2000" dirty="0">
                <a:latin typeface="Century Gothic"/>
                <a:cs typeface="Century Gothic"/>
              </a:rPr>
              <a:t>ekilde 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istilacı</a:t>
            </a:r>
            <a:r>
              <a:rPr sz="2000" dirty="0">
                <a:latin typeface="Century Gothic"/>
                <a:cs typeface="Century Gothic"/>
              </a:rPr>
              <a:t> olurlarsa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kötü huylu (malignant) tümör</a:t>
            </a:r>
            <a:r>
              <a:rPr sz="2000" spc="-5" dirty="0">
                <a:latin typeface="Century Gothic"/>
                <a:cs typeface="Century Gothic"/>
              </a:rPr>
              <a:t> adı</a:t>
            </a:r>
            <a:r>
              <a:rPr sz="2000" spc="20" dirty="0">
                <a:latin typeface="Century Gothic"/>
                <a:cs typeface="Century Gothic"/>
              </a:rPr>
              <a:t> </a:t>
            </a:r>
            <a:r>
              <a:rPr sz="2000" spc="-25" dirty="0">
                <a:latin typeface="Century Gothic"/>
                <a:cs typeface="Century Gothic"/>
              </a:rPr>
              <a:t>alırlar.</a:t>
            </a:r>
            <a:endParaRPr sz="2000">
              <a:latin typeface="Century Gothic"/>
              <a:cs typeface="Century Gothic"/>
            </a:endParaRPr>
          </a:p>
          <a:p>
            <a:pPr marL="355600" marR="492125" indent="-342900">
              <a:lnSpc>
                <a:spcPct val="100000"/>
              </a:lnSpc>
              <a:spcBef>
                <a:spcPts val="2000"/>
              </a:spcBef>
            </a:pPr>
            <a:r>
              <a:rPr sz="2000" spc="-894" dirty="0">
                <a:solidFill>
                  <a:srgbClr val="A2C816"/>
                </a:solidFill>
                <a:latin typeface="Wingdings 2"/>
                <a:cs typeface="Wingdings 2"/>
              </a:rPr>
              <a:t></a:t>
            </a:r>
            <a:r>
              <a:rPr sz="2000" spc="434" dirty="0">
                <a:solidFill>
                  <a:srgbClr val="A2C81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entury Gothic"/>
                <a:cs typeface="Century Gothic"/>
              </a:rPr>
              <a:t>Kanser </a:t>
            </a:r>
            <a:r>
              <a:rPr sz="2000" spc="-5" dirty="0">
                <a:latin typeface="Century Gothic"/>
                <a:cs typeface="Century Gothic"/>
              </a:rPr>
              <a:t>hücrelerinin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ba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MS PGothic"/>
                <a:cs typeface="MS PGothic"/>
              </a:rPr>
              <a:t>ş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langıç bölgesinden uzaktaki </a:t>
            </a:r>
            <a:r>
              <a:rPr sz="2000" spc="-5" dirty="0">
                <a:latin typeface="Century Gothic"/>
                <a:cs typeface="Century Gothic"/>
              </a:rPr>
              <a:t> yerlere yayılması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metastaz</a:t>
            </a:r>
            <a:r>
              <a:rPr sz="2000" spc="-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olarak</a:t>
            </a:r>
            <a:r>
              <a:rPr sz="2000" spc="5" dirty="0">
                <a:latin typeface="Century Gothic"/>
                <a:cs typeface="Century Gothic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bilinir.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73752" y="631711"/>
            <a:ext cx="1279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 err="1" smtClean="0">
                <a:solidFill>
                  <a:srgbClr val="595959"/>
                </a:solidFill>
                <a:latin typeface="Arial"/>
                <a:cs typeface="Arial"/>
              </a:rPr>
              <a:t>Doç.Dr.Kubilay</a:t>
            </a:r>
            <a:r>
              <a:rPr lang="en-US" sz="1000" dirty="0" smtClean="0">
                <a:solidFill>
                  <a:srgbClr val="595959"/>
                </a:solidFill>
                <a:latin typeface="Arial"/>
                <a:cs typeface="Arial"/>
              </a:rPr>
              <a:t> YILDIRIM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23144" y="555511"/>
            <a:ext cx="1691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(Kaynak: Biyoloji, Campbell</a:t>
            </a:r>
            <a:r>
              <a:rPr sz="10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000" dirty="0">
                <a:solidFill>
                  <a:srgbClr val="595959"/>
                </a:solidFill>
                <a:latin typeface="Arial"/>
                <a:cs typeface="Arial"/>
              </a:rPr>
              <a:t>Reece)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1661</TotalTime>
  <Words>2273</Words>
  <Application>Microsoft Office PowerPoint</Application>
  <PresentationFormat>Özel</PresentationFormat>
  <Paragraphs>393</Paragraphs>
  <Slides>48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48</vt:i4>
      </vt:variant>
    </vt:vector>
  </HeadingPairs>
  <TitlesOfParts>
    <vt:vector size="49" baseType="lpstr">
      <vt:lpstr>Office Theme</vt:lpstr>
      <vt:lpstr>HÜCRE DÖNGÜSÜ ve MİTOZ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HÜCRE DÖNGÜSÜ</dc:title>
  <dc:creator>User</dc:creator>
  <cp:lastModifiedBy>User</cp:lastModifiedBy>
  <cp:revision>37</cp:revision>
  <dcterms:created xsi:type="dcterms:W3CDTF">2020-11-23T06:57:51Z</dcterms:created>
  <dcterms:modified xsi:type="dcterms:W3CDTF">2020-11-24T10:41:27Z</dcterms:modified>
</cp:coreProperties>
</file>