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0" r:id="rId3"/>
    <p:sldId id="261" r:id="rId4"/>
    <p:sldId id="262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257" r:id="rId13"/>
    <p:sldId id="277" r:id="rId14"/>
    <p:sldId id="279" r:id="rId15"/>
    <p:sldId id="280" r:id="rId16"/>
    <p:sldId id="312" r:id="rId17"/>
    <p:sldId id="281" r:id="rId18"/>
    <p:sldId id="313" r:id="rId19"/>
    <p:sldId id="286" r:id="rId20"/>
    <p:sldId id="288" r:id="rId21"/>
    <p:sldId id="290" r:id="rId22"/>
    <p:sldId id="291" r:id="rId23"/>
    <p:sldId id="293" r:id="rId24"/>
    <p:sldId id="314" r:id="rId25"/>
    <p:sldId id="294" r:id="rId26"/>
    <p:sldId id="315" r:id="rId27"/>
    <p:sldId id="296" r:id="rId28"/>
    <p:sldId id="297" r:id="rId29"/>
    <p:sldId id="298" r:id="rId30"/>
    <p:sldId id="301" r:id="rId31"/>
    <p:sldId id="303" r:id="rId32"/>
    <p:sldId id="304" r:id="rId33"/>
  </p:sldIdLst>
  <p:sldSz cx="10693400" cy="7556500"/>
  <p:notesSz cx="10693400" cy="7556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3" d="100"/>
          <a:sy n="103" d="100"/>
        </p:scale>
        <p:origin x="-123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595959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TeXGyreAdventor"/>
                <a:cs typeface="TeXGyreAdvento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595959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TeXGyreAdventor"/>
                <a:cs typeface="TeXGyreAdvento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595959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688642" y="349135"/>
            <a:ext cx="7999730" cy="182880"/>
          </a:xfrm>
          <a:custGeom>
            <a:avLst/>
            <a:gdLst/>
            <a:ahLst/>
            <a:cxnLst/>
            <a:rect l="l" t="t" r="r" b="b"/>
            <a:pathLst>
              <a:path w="7999730" h="182879">
                <a:moveTo>
                  <a:pt x="7999412" y="0"/>
                </a:moveTo>
                <a:lnTo>
                  <a:pt x="0" y="0"/>
                </a:lnTo>
                <a:lnTo>
                  <a:pt x="0" y="182562"/>
                </a:lnTo>
                <a:lnTo>
                  <a:pt x="7999412" y="182562"/>
                </a:lnTo>
                <a:lnTo>
                  <a:pt x="7999412" y="0"/>
                </a:lnTo>
                <a:close/>
              </a:path>
            </a:pathLst>
          </a:custGeom>
          <a:solidFill>
            <a:srgbClr val="DEE0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688642" y="7024572"/>
            <a:ext cx="7999730" cy="182880"/>
          </a:xfrm>
          <a:custGeom>
            <a:avLst/>
            <a:gdLst/>
            <a:ahLst/>
            <a:cxnLst/>
            <a:rect l="l" t="t" r="r" b="b"/>
            <a:pathLst>
              <a:path w="7999730" h="182879">
                <a:moveTo>
                  <a:pt x="7999412" y="0"/>
                </a:moveTo>
                <a:lnTo>
                  <a:pt x="0" y="0"/>
                </a:lnTo>
                <a:lnTo>
                  <a:pt x="0" y="182562"/>
                </a:lnTo>
                <a:lnTo>
                  <a:pt x="7999412" y="182562"/>
                </a:lnTo>
                <a:lnTo>
                  <a:pt x="7999412" y="0"/>
                </a:lnTo>
                <a:close/>
              </a:path>
            </a:pathLst>
          </a:custGeom>
          <a:solidFill>
            <a:srgbClr val="E9EB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74237" y="1833448"/>
            <a:ext cx="8915400" cy="878205"/>
          </a:xfrm>
          <a:custGeom>
            <a:avLst/>
            <a:gdLst/>
            <a:ahLst/>
            <a:cxnLst/>
            <a:rect l="l" t="t" r="r" b="b"/>
            <a:pathLst>
              <a:path w="8915400" h="878205">
                <a:moveTo>
                  <a:pt x="8915392" y="0"/>
                </a:moveTo>
                <a:lnTo>
                  <a:pt x="0" y="0"/>
                </a:lnTo>
                <a:lnTo>
                  <a:pt x="0" y="877887"/>
                </a:lnTo>
                <a:lnTo>
                  <a:pt x="8915392" y="877887"/>
                </a:lnTo>
                <a:lnTo>
                  <a:pt x="8915392" y="0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TeXGyreAdventor"/>
                <a:cs typeface="TeXGyreAdvento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595959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595959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688642" y="349135"/>
            <a:ext cx="7999730" cy="182880"/>
          </a:xfrm>
          <a:custGeom>
            <a:avLst/>
            <a:gdLst/>
            <a:ahLst/>
            <a:cxnLst/>
            <a:rect l="l" t="t" r="r" b="b"/>
            <a:pathLst>
              <a:path w="7999730" h="182879">
                <a:moveTo>
                  <a:pt x="7999412" y="0"/>
                </a:moveTo>
                <a:lnTo>
                  <a:pt x="0" y="0"/>
                </a:lnTo>
                <a:lnTo>
                  <a:pt x="0" y="182562"/>
                </a:lnTo>
                <a:lnTo>
                  <a:pt x="7999412" y="182562"/>
                </a:lnTo>
                <a:lnTo>
                  <a:pt x="7999412" y="0"/>
                </a:lnTo>
                <a:close/>
              </a:path>
            </a:pathLst>
          </a:custGeom>
          <a:solidFill>
            <a:srgbClr val="DEE0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688642" y="7024572"/>
            <a:ext cx="7999730" cy="182880"/>
          </a:xfrm>
          <a:custGeom>
            <a:avLst/>
            <a:gdLst/>
            <a:ahLst/>
            <a:cxnLst/>
            <a:rect l="l" t="t" r="r" b="b"/>
            <a:pathLst>
              <a:path w="7999730" h="182879">
                <a:moveTo>
                  <a:pt x="7999412" y="0"/>
                </a:moveTo>
                <a:lnTo>
                  <a:pt x="0" y="0"/>
                </a:lnTo>
                <a:lnTo>
                  <a:pt x="0" y="182562"/>
                </a:lnTo>
                <a:lnTo>
                  <a:pt x="7999412" y="182562"/>
                </a:lnTo>
                <a:lnTo>
                  <a:pt x="7999412" y="0"/>
                </a:lnTo>
                <a:close/>
              </a:path>
            </a:pathLst>
          </a:custGeom>
          <a:solidFill>
            <a:srgbClr val="E9EB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03172" y="2015858"/>
            <a:ext cx="7887055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TeXGyreAdventor"/>
                <a:cs typeface="TeXGyreAdvento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700765" y="7036736"/>
            <a:ext cx="189229" cy="139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595959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3172" y="2015858"/>
            <a:ext cx="8363128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9435">
              <a:lnSpc>
                <a:spcPct val="100000"/>
              </a:lnSpc>
              <a:spcBef>
                <a:spcPts val="100"/>
              </a:spcBef>
            </a:pPr>
            <a:r>
              <a:rPr spc="-85" dirty="0"/>
              <a:t>MAYOZ </a:t>
            </a:r>
            <a:r>
              <a:rPr spc="-5" dirty="0"/>
              <a:t>VE </a:t>
            </a:r>
            <a:r>
              <a:rPr spc="-85" dirty="0"/>
              <a:t>E</a:t>
            </a:r>
            <a:r>
              <a:rPr spc="-85" dirty="0">
                <a:latin typeface="AoyagiKouzanFontT"/>
                <a:cs typeface="AoyagiKouzanFontT"/>
              </a:rPr>
              <a:t>Ş</a:t>
            </a:r>
            <a:r>
              <a:rPr spc="-85" dirty="0"/>
              <a:t>EYL</a:t>
            </a:r>
            <a:r>
              <a:rPr spc="-85" dirty="0">
                <a:latin typeface="AoyagiKouzanFontT"/>
                <a:cs typeface="AoyagiKouzanFontT"/>
              </a:rPr>
              <a:t>İ </a:t>
            </a:r>
            <a:r>
              <a:rPr spc="-20" dirty="0"/>
              <a:t>YA</a:t>
            </a:r>
            <a:r>
              <a:rPr spc="-20" dirty="0">
                <a:latin typeface="AoyagiKouzanFontT"/>
                <a:cs typeface="AoyagiKouzanFontT"/>
              </a:rPr>
              <a:t>Ş</a:t>
            </a:r>
            <a:r>
              <a:rPr spc="-20" dirty="0"/>
              <a:t>AM</a:t>
            </a:r>
            <a:r>
              <a:rPr spc="-585" dirty="0"/>
              <a:t> </a:t>
            </a:r>
            <a:r>
              <a:rPr spc="-95" dirty="0"/>
              <a:t>DÖNGÜLER</a:t>
            </a:r>
            <a:r>
              <a:rPr spc="-95" dirty="0">
                <a:latin typeface="AoyagiKouzanFontT"/>
                <a:cs typeface="AoyagiKouzanFontT"/>
              </a:rPr>
              <a:t>İ</a:t>
            </a:r>
          </a:p>
        </p:txBody>
      </p:sp>
      <p:sp>
        <p:nvSpPr>
          <p:cNvPr id="3" name="object 3"/>
          <p:cNvSpPr/>
          <p:nvPr/>
        </p:nvSpPr>
        <p:spPr>
          <a:xfrm>
            <a:off x="2609392" y="2914535"/>
            <a:ext cx="5811837" cy="3905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440"/>
              </a:spcBef>
            </a:pPr>
            <a:r>
              <a:rPr sz="3600" spc="-25" dirty="0">
                <a:solidFill>
                  <a:srgbClr val="FFFFFF"/>
                </a:solidFill>
                <a:latin typeface="TeXGyreAdventor"/>
                <a:cs typeface="TeXGyreAdventor"/>
              </a:rPr>
              <a:t>E</a:t>
            </a:r>
            <a:r>
              <a:rPr sz="3600" spc="-25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600" spc="-25" dirty="0">
                <a:solidFill>
                  <a:srgbClr val="FFFFFF"/>
                </a:solidFill>
                <a:latin typeface="TeXGyreAdventor"/>
                <a:cs typeface="TeXGyreAdventor"/>
              </a:rPr>
              <a:t>eysiz</a:t>
            </a:r>
            <a:r>
              <a:rPr sz="36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üreme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407" y="2977718"/>
            <a:ext cx="7266940" cy="236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tip </a:t>
            </a:r>
            <a:r>
              <a:rPr sz="2000" spc="-5" dirty="0">
                <a:latin typeface="TeXGyreAdventor"/>
                <a:cs typeface="TeXGyreAdventor"/>
              </a:rPr>
              <a:t>üremede yegane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ebeveyn</a:t>
            </a:r>
            <a:r>
              <a:rPr sz="2000" dirty="0">
                <a:latin typeface="TeXGyreAdventor"/>
                <a:cs typeface="TeXGyreAdventor"/>
              </a:rPr>
              <a:t> sadece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tek bir </a:t>
            </a:r>
            <a:r>
              <a:rPr sz="2000" u="sng" spc="-4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bireydir </a:t>
            </a:r>
            <a:r>
              <a:rPr sz="2000" spc="-45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ve genlerinin </a:t>
            </a:r>
            <a:r>
              <a:rPr sz="2000" dirty="0">
                <a:latin typeface="TeXGyreAdventor"/>
                <a:cs typeface="TeXGyreAdventor"/>
              </a:rPr>
              <a:t>hepsinin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kopyasını yavrusuna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aktarır.</a:t>
            </a:r>
            <a:endParaRPr sz="2000">
              <a:latin typeface="TeXGyreAdventor"/>
              <a:cs typeface="TeXGyreAdventor"/>
            </a:endParaRPr>
          </a:p>
          <a:p>
            <a:pPr marL="355600" marR="640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üreme </a:t>
            </a:r>
            <a:r>
              <a:rPr sz="2000" spc="-15" dirty="0">
                <a:latin typeface="TeXGyreAdventor"/>
                <a:cs typeface="TeXGyreAdventor"/>
              </a:rPr>
              <a:t>çe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idinde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mitoz bölünme</a:t>
            </a:r>
            <a:r>
              <a:rPr sz="2000" spc="-5" dirty="0">
                <a:latin typeface="TeXGyreAdventor"/>
                <a:cs typeface="TeXGyreAdventor"/>
              </a:rPr>
              <a:t> yoluyla </a:t>
            </a:r>
            <a:r>
              <a:rPr sz="2000" spc="-10" dirty="0">
                <a:latin typeface="TeXGyreAdventor"/>
                <a:cs typeface="TeXGyreAdventor"/>
              </a:rPr>
              <a:t>DNA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kopyalanır</a:t>
            </a:r>
            <a:r>
              <a:rPr sz="2000" spc="-5" dirty="0">
                <a:latin typeface="TeXGyreAdventor"/>
                <a:cs typeface="TeXGyreAdventor"/>
              </a:rPr>
              <a:t> ve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iki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karde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hücreye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e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it </a:t>
            </a:r>
            <a:r>
              <a:rPr sz="2000" dirty="0">
                <a:latin typeface="TeXGyreAdventor"/>
                <a:cs typeface="TeXGyreAdventor"/>
              </a:rPr>
              <a:t>olarak</a:t>
            </a:r>
            <a:r>
              <a:rPr sz="2000" spc="-360" dirty="0"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aktarılır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78295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Bazı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çok hücreli</a:t>
            </a:r>
            <a:r>
              <a:rPr sz="2000" spc="-5" dirty="0">
                <a:latin typeface="TeXGyreAdventor"/>
                <a:cs typeface="TeXGyreAdventor"/>
              </a:rPr>
              <a:t> organizmalarda </a:t>
            </a:r>
            <a:r>
              <a:rPr sz="2000" dirty="0">
                <a:latin typeface="TeXGyreAdventor"/>
                <a:cs typeface="TeXGyreAdventor"/>
              </a:rPr>
              <a:t>da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eysiz </a:t>
            </a:r>
            <a:r>
              <a:rPr sz="2000" u="sng" spc="-7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üreme </a:t>
            </a:r>
            <a:r>
              <a:rPr sz="2000" spc="-7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görülür.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R="1260475" algn="ctr">
              <a:lnSpc>
                <a:spcPct val="100000"/>
              </a:lnSpc>
              <a:spcBef>
                <a:spcPts val="1440"/>
              </a:spcBef>
            </a:pPr>
            <a:r>
              <a:rPr sz="3600" spc="-360" dirty="0">
                <a:solidFill>
                  <a:srgbClr val="FFFFFF"/>
                </a:solidFill>
                <a:latin typeface="TeXGyreAdventor"/>
                <a:cs typeface="TeXGyreAdventor"/>
              </a:rPr>
              <a:t>Hydra</a:t>
            </a:r>
            <a:r>
              <a:rPr sz="3600" spc="-360" dirty="0">
                <a:solidFill>
                  <a:srgbClr val="FFFFFF"/>
                </a:solidFill>
                <a:latin typeface="Arial"/>
                <a:cs typeface="Arial"/>
              </a:rPr>
              <a:t>ʼ’</a:t>
            </a:r>
            <a:r>
              <a:rPr sz="3600" spc="-360" dirty="0">
                <a:solidFill>
                  <a:srgbClr val="FFFFFF"/>
                </a:solidFill>
                <a:latin typeface="TeXGyreAdventor"/>
                <a:cs typeface="TeXGyreAdventor"/>
              </a:rPr>
              <a:t>da </a:t>
            </a:r>
            <a:r>
              <a:rPr sz="3600" spc="-25" dirty="0">
                <a:solidFill>
                  <a:srgbClr val="FFFFFF"/>
                </a:solidFill>
                <a:latin typeface="TeXGyreAdventor"/>
                <a:cs typeface="TeXGyreAdventor"/>
              </a:rPr>
              <a:t>e</a:t>
            </a:r>
            <a:r>
              <a:rPr sz="3600" spc="-25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600" spc="-25" dirty="0">
                <a:solidFill>
                  <a:srgbClr val="FFFFFF"/>
                </a:solidFill>
                <a:latin typeface="TeXGyreAdventor"/>
                <a:cs typeface="TeXGyreAdventor"/>
              </a:rPr>
              <a:t>eysiz</a:t>
            </a:r>
            <a:r>
              <a:rPr sz="3600" spc="-29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üreme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7407" y="2977718"/>
            <a:ext cx="4410075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7749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Hydra</a:t>
            </a:r>
            <a:r>
              <a:rPr sz="2000" dirty="0">
                <a:latin typeface="TeXGyreAdventor"/>
                <a:cs typeface="TeXGyreAdventor"/>
              </a:rPr>
              <a:t>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tomurcuklanma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55" dirty="0">
                <a:latin typeface="TeXGyreAdventor"/>
                <a:cs typeface="TeXGyreAdventor"/>
              </a:rPr>
              <a:t>yoluyla  </a:t>
            </a:r>
            <a:r>
              <a:rPr sz="2000" spc="-15" dirty="0">
                <a:latin typeface="TeXGyreAdventor"/>
                <a:cs typeface="TeXGyreAdventor"/>
              </a:rPr>
              <a:t>e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eysiz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35" dirty="0">
                <a:latin typeface="TeXGyreAdventor"/>
                <a:cs typeface="TeXGyreAdventor"/>
              </a:rPr>
              <a:t>ürer.</a:t>
            </a:r>
            <a:endParaRPr sz="2000">
              <a:latin typeface="TeXGyreAdventor"/>
              <a:cs typeface="TeXGyreAdventor"/>
            </a:endParaRPr>
          </a:p>
          <a:p>
            <a:pPr marL="355600" marR="19177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Tomurcu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un</a:t>
            </a:r>
            <a:r>
              <a:rPr sz="2000" spc="-2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hücreleri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mitoz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bölünme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ile </a:t>
            </a:r>
            <a:r>
              <a:rPr sz="2000" spc="-5" dirty="0">
                <a:latin typeface="TeXGyreAdventor"/>
                <a:cs typeface="TeXGyreAdventor"/>
              </a:rPr>
              <a:t>meydana</a:t>
            </a:r>
            <a:r>
              <a:rPr sz="2000" spc="-40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gelmi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tir.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eysiz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üreyen bir birey</a:t>
            </a:r>
            <a:r>
              <a:rPr sz="2000" spc="-5" dirty="0">
                <a:latin typeface="TeXGyreAdventor"/>
                <a:cs typeface="TeXGyreAdventor"/>
              </a:rPr>
              <a:t>, genetik 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birbirinin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aynısı</a:t>
            </a:r>
            <a:r>
              <a:rPr sz="2000" spc="-9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bireylerden  </a:t>
            </a:r>
            <a:r>
              <a:rPr sz="2000" spc="-15" dirty="0">
                <a:latin typeface="TeXGyreAdventor"/>
                <a:cs typeface="TeXGyreAdventor"/>
              </a:rPr>
              <a:t>olu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an </a:t>
            </a:r>
            <a:r>
              <a:rPr sz="2000" u="sng" spc="-18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klon</a:t>
            </a:r>
            <a:r>
              <a:rPr sz="2000" spc="-180" dirty="0">
                <a:latin typeface="Arial"/>
                <a:cs typeface="Arial"/>
              </a:rPr>
              <a:t>ʼ’</a:t>
            </a:r>
            <a:r>
              <a:rPr sz="2000" spc="-180" dirty="0">
                <a:latin typeface="TeXGyreAdventor"/>
                <a:cs typeface="TeXGyreAdventor"/>
              </a:rPr>
              <a:t>ları </a:t>
            </a:r>
            <a:r>
              <a:rPr sz="2000" spc="-5" dirty="0">
                <a:latin typeface="TeXGyreAdventor"/>
                <a:cs typeface="TeXGyreAdventor"/>
              </a:rPr>
              <a:t>meydana</a:t>
            </a:r>
            <a:r>
              <a:rPr sz="2000" spc="-23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getirir.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570205" y="2770073"/>
            <a:ext cx="3050368" cy="36895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440"/>
              </a:spcBef>
            </a:pPr>
            <a:r>
              <a:rPr sz="3600" spc="-25" dirty="0">
                <a:solidFill>
                  <a:srgbClr val="FFFFFF"/>
                </a:solidFill>
                <a:latin typeface="TeXGyreAdventor"/>
                <a:cs typeface="TeXGyreAdventor"/>
              </a:rPr>
              <a:t>E</a:t>
            </a:r>
            <a:r>
              <a:rPr sz="3600" spc="-25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600" spc="-25" dirty="0">
                <a:solidFill>
                  <a:srgbClr val="FFFFFF"/>
                </a:solidFill>
                <a:latin typeface="TeXGyreAdventor"/>
                <a:cs typeface="TeXGyreAdventor"/>
              </a:rPr>
              <a:t>eyli</a:t>
            </a:r>
            <a:r>
              <a:rPr sz="36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üreme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407" y="2977718"/>
            <a:ext cx="7395845" cy="26802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dirty="0">
                <a:latin typeface="TeXGyreAdventor"/>
                <a:cs typeface="TeXGyreAdventor"/>
              </a:rPr>
              <a:t>Bu tip </a:t>
            </a:r>
            <a:r>
              <a:rPr sz="2000" spc="-5" dirty="0">
                <a:latin typeface="TeXGyreAdventor"/>
                <a:cs typeface="TeXGyreAdventor"/>
              </a:rPr>
              <a:t>üremede,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iki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ebeveynin</a:t>
            </a:r>
            <a:r>
              <a:rPr sz="2000" spc="-5" dirty="0">
                <a:latin typeface="TeXGyreAdventor"/>
                <a:cs typeface="TeXGyreAdventor"/>
              </a:rPr>
              <a:t> meydana </a:t>
            </a:r>
            <a:r>
              <a:rPr sz="2000" spc="-15" dirty="0">
                <a:latin typeface="TeXGyreAdventor"/>
                <a:cs typeface="TeXGyreAdventor"/>
              </a:rPr>
              <a:t>getirdi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 </a:t>
            </a:r>
            <a:r>
              <a:rPr sz="2000" u="sng" spc="-6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yavrular</a:t>
            </a:r>
            <a:r>
              <a:rPr sz="2000" spc="-65" dirty="0">
                <a:latin typeface="TeXGyreAdventor"/>
                <a:cs typeface="TeXGyreAdventor"/>
              </a:rPr>
              <a:t>,  </a:t>
            </a:r>
            <a:r>
              <a:rPr sz="2000" spc="-5" dirty="0">
                <a:latin typeface="TeXGyreAdventor"/>
                <a:cs typeface="TeXGyreAdventor"/>
              </a:rPr>
              <a:t>bu </a:t>
            </a:r>
            <a:r>
              <a:rPr sz="2000" dirty="0">
                <a:latin typeface="TeXGyreAdventor"/>
                <a:cs typeface="TeXGyreAdventor"/>
              </a:rPr>
              <a:t>iki </a:t>
            </a:r>
            <a:r>
              <a:rPr sz="2000" spc="-5" dirty="0">
                <a:latin typeface="TeXGyreAdventor"/>
                <a:cs typeface="TeXGyreAdventor"/>
              </a:rPr>
              <a:t>ebeveynden </a:t>
            </a:r>
            <a:r>
              <a:rPr sz="2000" dirty="0">
                <a:latin typeface="TeXGyreAdventor"/>
                <a:cs typeface="TeXGyreAdventor"/>
              </a:rPr>
              <a:t>kalıtılan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genlerin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e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siz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kombinasyonlarına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sahiptir.</a:t>
            </a:r>
            <a:endParaRPr sz="2000" dirty="0">
              <a:latin typeface="TeXGyreAdventor"/>
              <a:cs typeface="TeXGyreAdventor"/>
            </a:endParaRPr>
          </a:p>
          <a:p>
            <a:pPr marL="355600" marR="26670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Bu 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ekilde </a:t>
            </a:r>
            <a:r>
              <a:rPr sz="2000" spc="-20" dirty="0">
                <a:latin typeface="TeXGyreAdventor"/>
                <a:cs typeface="TeXGyreAdventor"/>
              </a:rPr>
              <a:t>olu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an 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yavrular</a:t>
            </a:r>
            <a:r>
              <a:rPr sz="2000" spc="-30" dirty="0">
                <a:latin typeface="TeXGyreAdventor"/>
                <a:cs typeface="TeXGyreAdventor"/>
              </a:rPr>
              <a:t>, </a:t>
            </a:r>
            <a:r>
              <a:rPr sz="2000" spc="-5" dirty="0">
                <a:latin typeface="TeXGyreAdventor"/>
                <a:cs typeface="TeXGyreAdventor"/>
              </a:rPr>
              <a:t>hem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karde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lerinden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hem </a:t>
            </a:r>
            <a:r>
              <a:rPr sz="2000" spc="-150" dirty="0">
                <a:latin typeface="TeXGyreAdventor"/>
                <a:cs typeface="TeXGyreAdventor"/>
              </a:rPr>
              <a:t>de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ebeveynlerinden</a:t>
            </a:r>
            <a:r>
              <a:rPr sz="2000" dirty="0">
                <a:latin typeface="TeXGyreAdventor"/>
                <a:cs typeface="TeXGyreAdventor"/>
              </a:rPr>
              <a:t> kalıtsal olarak</a:t>
            </a:r>
            <a:r>
              <a:rPr sz="2000" spc="-25" dirty="0"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farklıdırlar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 dirty="0">
              <a:latin typeface="TeXGyreAdventor"/>
              <a:cs typeface="TeXGyreAdventor"/>
            </a:endParaRPr>
          </a:p>
          <a:p>
            <a:pPr marL="355600" marR="75882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lang="tr-TR" sz="2000" spc="-434" dirty="0" smtClean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lang="tr-TR" sz="2000" u="sng" dirty="0" err="1" smtClean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</a:t>
            </a:r>
            <a:r>
              <a:rPr sz="2000" u="sng" dirty="0" err="1" smtClean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lıtsal</a:t>
            </a:r>
            <a:r>
              <a:rPr sz="2000" u="sng" dirty="0" smtClean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varyasyonlar</a:t>
            </a:r>
            <a:r>
              <a:rPr sz="2000" spc="-20" dirty="0">
                <a:latin typeface="TeXGyreAdventor"/>
                <a:cs typeface="TeXGyreAdventor"/>
              </a:rPr>
              <a:t>,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eyli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üremenin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önemli </a:t>
            </a:r>
            <a:r>
              <a:rPr sz="2000" spc="-5" dirty="0">
                <a:latin typeface="TeXGyreAdventor"/>
                <a:cs typeface="TeXGyreAdventor"/>
              </a:rPr>
              <a:t>bir 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sonucudur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 dirty="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2300" y="10158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Mayozun</a:t>
            </a:r>
            <a:r>
              <a:rPr sz="36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önemi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2300" y="2638226"/>
            <a:ext cx="6096000" cy="32957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74803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İnsan vücudunda mitoz yoluyla üretilmemiş yegane  hücreler, gametlerdir.</a:t>
            </a: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5" dirty="0">
                <a:latin typeface="TeXGyreAdventor"/>
                <a:cs typeface="TeXGyreAdventor"/>
              </a:rPr>
              <a:t>¤ Eğer insan gametleri mitozla meydana getirilseydi, 46 olan  normal kromozom sayısı </a:t>
            </a:r>
            <a:r>
              <a:rPr sz="2000" spc="-5" dirty="0" err="1">
                <a:latin typeface="TeXGyreAdventor"/>
                <a:cs typeface="TeXGyreAdventor"/>
              </a:rPr>
              <a:t>zigotta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5" dirty="0" smtClean="0">
                <a:latin typeface="TeXGyreAdventor"/>
                <a:cs typeface="TeXGyreAdventor"/>
              </a:rPr>
              <a:t>92’ye </a:t>
            </a:r>
            <a:r>
              <a:rPr sz="2000" spc="-5" dirty="0">
                <a:latin typeface="TeXGyreAdventor"/>
                <a:cs typeface="TeXGyreAdventor"/>
              </a:rPr>
              <a:t>ulaşacaktı.</a:t>
            </a:r>
          </a:p>
          <a:p>
            <a:pPr marL="355600" marR="492759" indent="-342900">
              <a:lnSpc>
                <a:spcPct val="100000"/>
              </a:lnSpc>
              <a:spcBef>
                <a:spcPts val="2000"/>
              </a:spcBef>
            </a:pPr>
            <a:r>
              <a:rPr sz="2000" spc="-5" dirty="0">
                <a:latin typeface="TeXGyreAdventor"/>
                <a:cs typeface="TeXGyreAdventor"/>
              </a:rPr>
              <a:t>¤ Eşeyli üreyen organizmalar, gametlerdeki kromozom  sayısını yarıya indiren mayoz işlemini gerçekleştirerek  kromozomların iki katı artması durumunu telafi ederler.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973757" y="631711"/>
            <a:ext cx="230614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7439578" y="2054089"/>
            <a:ext cx="2278062" cy="4464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65523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440"/>
              </a:spcBef>
            </a:pPr>
            <a:r>
              <a:rPr sz="3600" spc="-18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3600" spc="-185" dirty="0">
                <a:solidFill>
                  <a:srgbClr val="FFFFFF"/>
                </a:solidFill>
                <a:latin typeface="TeXGyreAdventor"/>
                <a:cs typeface="TeXGyreAdventor"/>
              </a:rPr>
              <a:t>nsan </a:t>
            </a:r>
            <a:r>
              <a:rPr sz="3600" spc="-30" dirty="0">
                <a:solidFill>
                  <a:srgbClr val="FFFFFF"/>
                </a:solidFill>
                <a:latin typeface="TeXGyreAdventor"/>
                <a:cs typeface="TeXGyreAdventor"/>
              </a:rPr>
              <a:t>ya</a:t>
            </a:r>
            <a:r>
              <a:rPr sz="3600" spc="-3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600" spc="-30" dirty="0">
                <a:solidFill>
                  <a:srgbClr val="FFFFFF"/>
                </a:solidFill>
                <a:latin typeface="TeXGyreAdventor"/>
                <a:cs typeface="TeXGyreAdventor"/>
              </a:rPr>
              <a:t>am</a:t>
            </a:r>
            <a:r>
              <a:rPr sz="3600" spc="17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döngüsü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08101" y="2953588"/>
            <a:ext cx="5163362" cy="2930546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55600" marR="86360" indent="-342900">
              <a:lnSpc>
                <a:spcPct val="89200"/>
              </a:lnSpc>
              <a:spcBef>
                <a:spcPts val="345"/>
              </a:spcBef>
              <a:tabLst>
                <a:tab pos="354965" algn="l"/>
              </a:tabLst>
            </a:pPr>
            <a:r>
              <a:rPr sz="1900" spc="-470" dirty="0">
                <a:solidFill>
                  <a:srgbClr val="A2C816"/>
                </a:solidFill>
                <a:latin typeface="Arial"/>
                <a:cs typeface="Arial"/>
              </a:rPr>
              <a:t>¤	</a:t>
            </a:r>
            <a:r>
              <a:rPr sz="1900" spc="-5" dirty="0">
                <a:latin typeface="TeXGyreAdventor"/>
                <a:cs typeface="TeXGyreAdventor"/>
              </a:rPr>
              <a:t>Her </a:t>
            </a:r>
            <a:r>
              <a:rPr sz="1900" spc="-15" dirty="0">
                <a:latin typeface="TeXGyreAdventor"/>
                <a:cs typeface="TeXGyreAdventor"/>
              </a:rPr>
              <a:t>ku</a:t>
            </a:r>
            <a:r>
              <a:rPr sz="1900" spc="-15" dirty="0">
                <a:latin typeface="AoyagiKouzanFontT"/>
                <a:cs typeface="AoyagiKouzanFontT"/>
              </a:rPr>
              <a:t>ş</a:t>
            </a:r>
            <a:r>
              <a:rPr sz="1900" spc="-15" dirty="0">
                <a:latin typeface="TeXGyreAdventor"/>
                <a:cs typeface="TeXGyreAdventor"/>
              </a:rPr>
              <a:t>akta </a:t>
            </a:r>
            <a:r>
              <a:rPr sz="1900" spc="-5" dirty="0">
                <a:latin typeface="TeXGyreAdventor"/>
                <a:cs typeface="TeXGyreAdventor"/>
              </a:rPr>
              <a:t>döllenme nedeniyle 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iki </a:t>
            </a:r>
            <a:r>
              <a:rPr sz="1900" dirty="0">
                <a:latin typeface="TeXGyreAdventor"/>
                <a:cs typeface="TeXGyreAdventor"/>
              </a:rPr>
              <a:t> 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katına çıkan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kromozom sayısı</a:t>
            </a:r>
            <a:r>
              <a:rPr sz="1900" spc="-5" dirty="0">
                <a:latin typeface="TeXGyreAdventor"/>
                <a:cs typeface="TeXGyreAdventor"/>
              </a:rPr>
              <a:t>,  mayoz sonucunda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yarıya </a:t>
            </a:r>
            <a:r>
              <a:rPr sz="1900" spc="-5" dirty="0">
                <a:latin typeface="TeXGyreAdventor"/>
                <a:cs typeface="TeXGyreAdventor"/>
              </a:rPr>
              <a:t>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indirgenerek</a:t>
            </a:r>
            <a:r>
              <a:rPr sz="1900" spc="-10" dirty="0">
                <a:latin typeface="TeXGyreAdventor"/>
                <a:cs typeface="TeXGyreAdventor"/>
              </a:rPr>
              <a:t> </a:t>
            </a:r>
            <a:r>
              <a:rPr sz="1900" spc="-20" dirty="0">
                <a:latin typeface="TeXGyreAdventor"/>
                <a:cs typeface="TeXGyreAdventor"/>
              </a:rPr>
              <a:t>dengelenir.</a:t>
            </a:r>
            <a:endParaRPr sz="1900" dirty="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89200"/>
              </a:lnSpc>
              <a:spcBef>
                <a:spcPts val="2065"/>
              </a:spcBef>
              <a:tabLst>
                <a:tab pos="354965" algn="l"/>
              </a:tabLst>
            </a:pPr>
            <a:r>
              <a:rPr sz="1900" spc="-470" dirty="0">
                <a:solidFill>
                  <a:srgbClr val="A2C816"/>
                </a:solidFill>
                <a:latin typeface="Arial"/>
                <a:cs typeface="Arial"/>
              </a:rPr>
              <a:t>¤	</a:t>
            </a:r>
            <a:r>
              <a:rPr sz="1900" spc="-15" dirty="0">
                <a:latin typeface="TeXGyreAdventor"/>
                <a:cs typeface="TeXGyreAdventor"/>
              </a:rPr>
              <a:t>E</a:t>
            </a:r>
            <a:r>
              <a:rPr sz="1900" spc="-15" dirty="0">
                <a:latin typeface="AoyagiKouzanFontT"/>
                <a:cs typeface="AoyagiKouzanFontT"/>
              </a:rPr>
              <a:t>ş</a:t>
            </a:r>
            <a:r>
              <a:rPr sz="1900" spc="-15" dirty="0">
                <a:latin typeface="TeXGyreAdventor"/>
                <a:cs typeface="TeXGyreAdventor"/>
              </a:rPr>
              <a:t>eyli </a:t>
            </a:r>
            <a:r>
              <a:rPr sz="1900" spc="-20" dirty="0">
                <a:latin typeface="TeXGyreAdventor"/>
                <a:cs typeface="TeXGyreAdventor"/>
              </a:rPr>
              <a:t>ya</a:t>
            </a:r>
            <a:r>
              <a:rPr sz="1900" spc="-20" dirty="0">
                <a:latin typeface="AoyagiKouzanFontT"/>
                <a:cs typeface="AoyagiKouzanFontT"/>
              </a:rPr>
              <a:t>ş</a:t>
            </a:r>
            <a:r>
              <a:rPr sz="1900" spc="-20" dirty="0">
                <a:latin typeface="TeXGyreAdventor"/>
                <a:cs typeface="TeXGyreAdventor"/>
              </a:rPr>
              <a:t>am </a:t>
            </a:r>
            <a:r>
              <a:rPr sz="1900" spc="-5" dirty="0">
                <a:latin typeface="TeXGyreAdventor"/>
                <a:cs typeface="TeXGyreAdventor"/>
              </a:rPr>
              <a:t>döngülerinde  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döllenme</a:t>
            </a:r>
            <a:r>
              <a:rPr sz="1900" dirty="0">
                <a:latin typeface="TeXGyreAdventor"/>
                <a:cs typeface="TeXGyreAdventor"/>
              </a:rPr>
              <a:t> </a:t>
            </a:r>
            <a:r>
              <a:rPr sz="1900" spc="-5" dirty="0">
                <a:latin typeface="TeXGyreAdventor"/>
                <a:cs typeface="TeXGyreAdventor"/>
              </a:rPr>
              <a:t>ve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mayoz</a:t>
            </a:r>
            <a:r>
              <a:rPr sz="1900" spc="-5" dirty="0">
                <a:latin typeface="TeXGyreAdventor"/>
                <a:cs typeface="TeXGyreAdventor"/>
              </a:rPr>
              <a:t> birbirlerini </a:t>
            </a:r>
            <a:r>
              <a:rPr sz="1900" dirty="0">
                <a:latin typeface="TeXGyreAdventor"/>
                <a:cs typeface="TeXGyreAdventor"/>
              </a:rPr>
              <a:t>takip  </a:t>
            </a:r>
            <a:r>
              <a:rPr sz="1900" spc="-5" dirty="0">
                <a:latin typeface="TeXGyreAdventor"/>
                <a:cs typeface="TeXGyreAdventor"/>
              </a:rPr>
              <a:t>ederek, birbirlerinin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kromozom sayısı </a:t>
            </a:r>
            <a:r>
              <a:rPr sz="1900" spc="-5" dirty="0">
                <a:latin typeface="TeXGyreAdventor"/>
                <a:cs typeface="TeXGyreAdventor"/>
              </a:rPr>
              <a:t> üzerinde </a:t>
            </a:r>
            <a:r>
              <a:rPr sz="1900" dirty="0">
                <a:latin typeface="TeXGyreAdventor"/>
                <a:cs typeface="TeXGyreAdventor"/>
              </a:rPr>
              <a:t>etkilerini</a:t>
            </a:r>
            <a:r>
              <a:rPr sz="1900" spc="-10" dirty="0">
                <a:latin typeface="TeXGyreAdventor"/>
                <a:cs typeface="TeXGyreAdventor"/>
              </a:rPr>
              <a:t> </a:t>
            </a:r>
            <a:r>
              <a:rPr sz="19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dengelerler</a:t>
            </a:r>
            <a:r>
              <a:rPr sz="1900" spc="-15" dirty="0">
                <a:latin typeface="TeXGyreAdventor"/>
                <a:cs typeface="TeXGyreAdventor"/>
              </a:rPr>
              <a:t>.</a:t>
            </a:r>
            <a:endParaRPr sz="1900" dirty="0">
              <a:latin typeface="TeXGyreAdventor"/>
              <a:cs typeface="TeXGyreAdventor"/>
            </a:endParaRPr>
          </a:p>
          <a:p>
            <a:pPr marL="355600" marR="19685" indent="-342900">
              <a:lnSpc>
                <a:spcPct val="89900"/>
              </a:lnSpc>
              <a:spcBef>
                <a:spcPts val="2050"/>
              </a:spcBef>
              <a:tabLst>
                <a:tab pos="354965" algn="l"/>
              </a:tabLst>
            </a:pPr>
            <a:r>
              <a:rPr sz="1900" spc="-470" dirty="0">
                <a:solidFill>
                  <a:srgbClr val="A2C816"/>
                </a:solidFill>
                <a:latin typeface="Arial"/>
                <a:cs typeface="Arial"/>
              </a:rPr>
              <a:t>¤	</a:t>
            </a:r>
            <a:r>
              <a:rPr sz="1900" spc="-5" dirty="0">
                <a:latin typeface="TeXGyreAdventor"/>
                <a:cs typeface="TeXGyreAdventor"/>
              </a:rPr>
              <a:t>Böylece bir türün kromozom  sayısının </a:t>
            </a:r>
            <a:r>
              <a:rPr sz="19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de</a:t>
            </a:r>
            <a:r>
              <a:rPr sz="19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19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</a:t>
            </a:r>
            <a:r>
              <a:rPr sz="19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19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meden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sürekli 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kalması </a:t>
            </a:r>
            <a:r>
              <a:rPr sz="1900" dirty="0">
                <a:latin typeface="TeXGyreAdventor"/>
                <a:cs typeface="TeXGyreAdventor"/>
              </a:rPr>
              <a:t> </a:t>
            </a:r>
            <a:r>
              <a:rPr sz="1900" spc="-25" dirty="0">
                <a:latin typeface="TeXGyreAdventor"/>
                <a:cs typeface="TeXGyreAdventor"/>
              </a:rPr>
              <a:t>sa</a:t>
            </a:r>
            <a:r>
              <a:rPr sz="1900" spc="-25" dirty="0">
                <a:latin typeface="AoyagiKouzanFontT"/>
                <a:cs typeface="AoyagiKouzanFontT"/>
              </a:rPr>
              <a:t>ğ</a:t>
            </a:r>
            <a:r>
              <a:rPr sz="1900" spc="-25" dirty="0">
                <a:latin typeface="TeXGyreAdventor"/>
                <a:cs typeface="TeXGyreAdventor"/>
              </a:rPr>
              <a:t>lanır.</a:t>
            </a:r>
            <a:endParaRPr sz="1900" dirty="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641642" y="2770073"/>
            <a:ext cx="3033712" cy="37242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078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33985" algn="ctr">
              <a:lnSpc>
                <a:spcPct val="100000"/>
              </a:lnSpc>
              <a:spcBef>
                <a:spcPts val="1440"/>
              </a:spcBef>
            </a:pPr>
            <a:r>
              <a:rPr sz="3600" spc="-25" dirty="0">
                <a:solidFill>
                  <a:srgbClr val="FFFFFF"/>
                </a:solidFill>
                <a:latin typeface="TeXGyreAdventor"/>
                <a:cs typeface="TeXGyreAdventor"/>
              </a:rPr>
              <a:t>E</a:t>
            </a:r>
            <a:r>
              <a:rPr sz="3600" spc="-25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600" spc="-25" dirty="0">
                <a:solidFill>
                  <a:srgbClr val="FFFFFF"/>
                </a:solidFill>
                <a:latin typeface="TeXGyreAdventor"/>
                <a:cs typeface="TeXGyreAdventor"/>
              </a:rPr>
              <a:t>eyli </a:t>
            </a:r>
            <a:r>
              <a:rPr sz="3600" spc="-30" dirty="0">
                <a:solidFill>
                  <a:srgbClr val="FFFFFF"/>
                </a:solidFill>
                <a:latin typeface="TeXGyreAdventor"/>
                <a:cs typeface="TeXGyreAdventor"/>
              </a:rPr>
              <a:t>ya</a:t>
            </a:r>
            <a:r>
              <a:rPr sz="3600" spc="-3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600" spc="-30" dirty="0">
                <a:solidFill>
                  <a:srgbClr val="FFFFFF"/>
                </a:solidFill>
                <a:latin typeface="TeXGyreAdventor"/>
                <a:cs typeface="TeXGyreAdventor"/>
              </a:rPr>
              <a:t>am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döngüsü</a:t>
            </a:r>
            <a:r>
              <a:rPr sz="3600" spc="3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20" dirty="0">
                <a:solidFill>
                  <a:srgbClr val="FFFFFF"/>
                </a:solidFill>
                <a:latin typeface="TeXGyreAdventor"/>
                <a:cs typeface="TeXGyreAdventor"/>
              </a:rPr>
              <a:t>çe</a:t>
            </a:r>
            <a:r>
              <a:rPr sz="36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600" spc="-20" dirty="0">
                <a:solidFill>
                  <a:srgbClr val="FFFFFF"/>
                </a:solidFill>
                <a:latin typeface="TeXGyreAdventor"/>
                <a:cs typeface="TeXGyreAdventor"/>
              </a:rPr>
              <a:t>itleri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407" y="2977718"/>
            <a:ext cx="7400290" cy="33883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99700"/>
              </a:lnSpc>
              <a:spcBef>
                <a:spcPts val="105"/>
              </a:spcBef>
            </a:pPr>
            <a:r>
              <a:rPr sz="2200" spc="-54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2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Mayoz</a:t>
            </a:r>
            <a:r>
              <a:rPr sz="2200" spc="-5" dirty="0">
                <a:latin typeface="TeXGyreAdventor"/>
                <a:cs typeface="TeXGyreAdventor"/>
              </a:rPr>
              <a:t> ve </a:t>
            </a:r>
            <a:r>
              <a:rPr sz="22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döllenmenin</a:t>
            </a:r>
            <a:r>
              <a:rPr sz="2200" spc="-5" dirty="0">
                <a:latin typeface="TeXGyreAdventor"/>
                <a:cs typeface="TeXGyreAdventor"/>
              </a:rPr>
              <a:t> birbirini </a:t>
            </a:r>
            <a:r>
              <a:rPr sz="22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izlemesi</a:t>
            </a:r>
            <a:r>
              <a:rPr sz="2200" spc="-5" dirty="0">
                <a:latin typeface="TeXGyreAdventor"/>
                <a:cs typeface="TeXGyreAdventor"/>
              </a:rPr>
              <a:t> </a:t>
            </a:r>
            <a:r>
              <a:rPr sz="2200" spc="-15" dirty="0">
                <a:latin typeface="TeXGyreAdventor"/>
                <a:cs typeface="TeXGyreAdventor"/>
              </a:rPr>
              <a:t>e</a:t>
            </a:r>
            <a:r>
              <a:rPr sz="2200" spc="-15" dirty="0">
                <a:latin typeface="AoyagiKouzanFontT"/>
                <a:cs typeface="AoyagiKouzanFontT"/>
              </a:rPr>
              <a:t>ş</a:t>
            </a:r>
            <a:r>
              <a:rPr sz="2200" spc="-15" dirty="0">
                <a:latin typeface="TeXGyreAdventor"/>
                <a:cs typeface="TeXGyreAdventor"/>
              </a:rPr>
              <a:t>eyli </a:t>
            </a:r>
            <a:r>
              <a:rPr sz="2200" spc="-60" dirty="0">
                <a:latin typeface="TeXGyreAdventor"/>
                <a:cs typeface="TeXGyreAdventor"/>
              </a:rPr>
              <a:t>üreyen  </a:t>
            </a:r>
            <a:r>
              <a:rPr sz="2200" spc="-5" dirty="0">
                <a:latin typeface="TeXGyreAdventor"/>
                <a:cs typeface="TeXGyreAdventor"/>
              </a:rPr>
              <a:t>organizmalar </a:t>
            </a:r>
            <a:r>
              <a:rPr sz="2200" dirty="0">
                <a:latin typeface="TeXGyreAdventor"/>
                <a:cs typeface="TeXGyreAdventor"/>
              </a:rPr>
              <a:t>için </a:t>
            </a:r>
            <a:r>
              <a:rPr sz="22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ortak bir </a:t>
            </a:r>
            <a:r>
              <a:rPr sz="22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özellik</a:t>
            </a:r>
            <a:r>
              <a:rPr sz="2200" dirty="0">
                <a:latin typeface="TeXGyreAdventor"/>
                <a:cs typeface="TeXGyreAdventor"/>
              </a:rPr>
              <a:t> olmasına </a:t>
            </a:r>
            <a:r>
              <a:rPr sz="2200" spc="-15" dirty="0">
                <a:latin typeface="TeXGyreAdventor"/>
                <a:cs typeface="TeXGyreAdventor"/>
              </a:rPr>
              <a:t>kar</a:t>
            </a:r>
            <a:r>
              <a:rPr sz="2200" spc="-15" dirty="0">
                <a:latin typeface="AoyagiKouzanFontT"/>
                <a:cs typeface="AoyagiKouzanFontT"/>
              </a:rPr>
              <a:t>ş</a:t>
            </a:r>
            <a:r>
              <a:rPr sz="2200" spc="-15" dirty="0">
                <a:latin typeface="TeXGyreAdventor"/>
                <a:cs typeface="TeXGyreAdventor"/>
              </a:rPr>
              <a:t>ılık,  </a:t>
            </a:r>
            <a:r>
              <a:rPr sz="2200" spc="-5" dirty="0">
                <a:latin typeface="TeXGyreAdventor"/>
                <a:cs typeface="TeXGyreAdventor"/>
              </a:rPr>
              <a:t>bu </a:t>
            </a:r>
            <a:r>
              <a:rPr sz="2200" dirty="0">
                <a:latin typeface="TeXGyreAdventor"/>
                <a:cs typeface="TeXGyreAdventor"/>
              </a:rPr>
              <a:t>iki </a:t>
            </a:r>
            <a:r>
              <a:rPr sz="2200" spc="-5" dirty="0">
                <a:latin typeface="TeXGyreAdventor"/>
                <a:cs typeface="TeXGyreAdventor"/>
              </a:rPr>
              <a:t>olayın </a:t>
            </a:r>
            <a:r>
              <a:rPr sz="22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zamanlaması</a:t>
            </a:r>
            <a:r>
              <a:rPr sz="2200" dirty="0">
                <a:latin typeface="TeXGyreAdventor"/>
                <a:cs typeface="TeXGyreAdventor"/>
              </a:rPr>
              <a:t> </a:t>
            </a:r>
            <a:r>
              <a:rPr sz="2200" spc="-5" dirty="0">
                <a:latin typeface="TeXGyreAdventor"/>
                <a:cs typeface="TeXGyreAdventor"/>
              </a:rPr>
              <a:t>türlere </a:t>
            </a:r>
            <a:r>
              <a:rPr sz="2200" spc="-20" dirty="0">
                <a:latin typeface="TeXGyreAdventor"/>
                <a:cs typeface="TeXGyreAdventor"/>
              </a:rPr>
              <a:t>ba</a:t>
            </a:r>
            <a:r>
              <a:rPr sz="2200" spc="-20" dirty="0">
                <a:latin typeface="AoyagiKouzanFontT"/>
                <a:cs typeface="AoyagiKouzanFontT"/>
              </a:rPr>
              <a:t>ğ</a:t>
            </a:r>
            <a:r>
              <a:rPr sz="2200" spc="-20" dirty="0">
                <a:latin typeface="TeXGyreAdventor"/>
                <a:cs typeface="TeXGyreAdventor"/>
              </a:rPr>
              <a:t>lı </a:t>
            </a:r>
            <a:r>
              <a:rPr sz="2200" dirty="0">
                <a:latin typeface="TeXGyreAdventor"/>
                <a:cs typeface="TeXGyreAdventor"/>
              </a:rPr>
              <a:t>olarak  </a:t>
            </a:r>
            <a:r>
              <a:rPr sz="22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de</a:t>
            </a:r>
            <a:r>
              <a:rPr sz="22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2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</a:t>
            </a:r>
            <a:r>
              <a:rPr sz="22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2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kenlik</a:t>
            </a:r>
            <a:r>
              <a:rPr sz="2200" spc="-10" dirty="0">
                <a:latin typeface="TeXGyreAdventor"/>
                <a:cs typeface="TeXGyreAdventor"/>
              </a:rPr>
              <a:t> </a:t>
            </a:r>
            <a:r>
              <a:rPr sz="2200" spc="-20" dirty="0">
                <a:latin typeface="TeXGyreAdventor"/>
                <a:cs typeface="TeXGyreAdventor"/>
              </a:rPr>
              <a:t>gösterir.</a:t>
            </a:r>
            <a:endParaRPr sz="22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1960"/>
              </a:spcBef>
            </a:pPr>
            <a:r>
              <a:rPr sz="2200" spc="-54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200" spc="-5" dirty="0">
                <a:latin typeface="TeXGyreAdventor"/>
                <a:cs typeface="TeXGyreAdventor"/>
              </a:rPr>
              <a:t>Bu varyasyonlar </a:t>
            </a:r>
            <a:r>
              <a:rPr sz="22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üç temel </a:t>
            </a:r>
            <a:r>
              <a:rPr sz="22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</a:t>
            </a:r>
            <a:r>
              <a:rPr sz="22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2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am </a:t>
            </a:r>
            <a:r>
              <a:rPr sz="22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döngüsü</a:t>
            </a:r>
            <a:r>
              <a:rPr sz="2200" spc="10" dirty="0">
                <a:latin typeface="TeXGyreAdventor"/>
                <a:cs typeface="TeXGyreAdventor"/>
              </a:rPr>
              <a:t> </a:t>
            </a:r>
            <a:r>
              <a:rPr sz="2200" dirty="0">
                <a:latin typeface="TeXGyreAdventor"/>
                <a:cs typeface="TeXGyreAdventor"/>
              </a:rPr>
              <a:t>tipi</a:t>
            </a:r>
            <a:endParaRPr sz="2200">
              <a:latin typeface="TeXGyreAdventor"/>
              <a:cs typeface="TeXGyreAdventor"/>
            </a:endParaRPr>
          </a:p>
          <a:p>
            <a:pPr marL="355600">
              <a:lnSpc>
                <a:spcPct val="100000"/>
              </a:lnSpc>
              <a:spcBef>
                <a:spcPts val="60"/>
              </a:spcBef>
            </a:pPr>
            <a:r>
              <a:rPr sz="2200" spc="-15" dirty="0">
                <a:latin typeface="AoyagiKouzanFontT"/>
                <a:cs typeface="AoyagiKouzanFontT"/>
              </a:rPr>
              <a:t>ş</a:t>
            </a:r>
            <a:r>
              <a:rPr sz="2200" spc="-15" dirty="0">
                <a:latin typeface="TeXGyreAdventor"/>
                <a:cs typeface="TeXGyreAdventor"/>
              </a:rPr>
              <a:t>eklinde</a:t>
            </a:r>
            <a:r>
              <a:rPr sz="2200" spc="-10" dirty="0">
                <a:latin typeface="TeXGyreAdventor"/>
                <a:cs typeface="TeXGyreAdventor"/>
              </a:rPr>
              <a:t> gruplandırılabilir.</a:t>
            </a:r>
            <a:endParaRPr sz="2200">
              <a:latin typeface="TeXGyreAdventor"/>
              <a:cs typeface="TeXGyreAdventor"/>
            </a:endParaRPr>
          </a:p>
          <a:p>
            <a:pPr marL="355600">
              <a:lnSpc>
                <a:spcPct val="100000"/>
              </a:lnSpc>
              <a:spcBef>
                <a:spcPts val="560"/>
              </a:spcBef>
            </a:pPr>
            <a:r>
              <a:rPr sz="1900" spc="-470" dirty="0">
                <a:solidFill>
                  <a:srgbClr val="51640B"/>
                </a:solidFill>
                <a:latin typeface="Arial"/>
                <a:cs typeface="Arial"/>
              </a:rPr>
              <a:t>¤</a:t>
            </a:r>
            <a:r>
              <a:rPr sz="1900" spc="-445" dirty="0">
                <a:solidFill>
                  <a:srgbClr val="51640B"/>
                </a:solidFill>
                <a:latin typeface="Arial"/>
                <a:cs typeface="Arial"/>
              </a:rPr>
              <a:t> </a:t>
            </a:r>
            <a:r>
              <a:rPr sz="1900" spc="-5" dirty="0">
                <a:latin typeface="TeXGyreAdventor"/>
                <a:cs typeface="TeXGyreAdventor"/>
              </a:rPr>
              <a:t>Hayvanlar</a:t>
            </a:r>
            <a:endParaRPr sz="1900">
              <a:latin typeface="TeXGyreAdventor"/>
              <a:cs typeface="TeXGyreAdventor"/>
            </a:endParaRPr>
          </a:p>
          <a:p>
            <a:pPr marL="355600">
              <a:lnSpc>
                <a:spcPct val="100000"/>
              </a:lnSpc>
              <a:spcBef>
                <a:spcPts val="620"/>
              </a:spcBef>
            </a:pPr>
            <a:r>
              <a:rPr sz="1900" spc="-470" dirty="0">
                <a:solidFill>
                  <a:srgbClr val="51640B"/>
                </a:solidFill>
                <a:latin typeface="Arial"/>
                <a:cs typeface="Arial"/>
              </a:rPr>
              <a:t>¤ </a:t>
            </a:r>
            <a:r>
              <a:rPr sz="1900" spc="-20" dirty="0">
                <a:latin typeface="TeXGyreAdventor"/>
                <a:cs typeface="TeXGyreAdventor"/>
              </a:rPr>
              <a:t>Ço</a:t>
            </a:r>
            <a:r>
              <a:rPr sz="1900" spc="-20" dirty="0">
                <a:latin typeface="AoyagiKouzanFontT"/>
                <a:cs typeface="AoyagiKouzanFontT"/>
              </a:rPr>
              <a:t>ğ</a:t>
            </a:r>
            <a:r>
              <a:rPr sz="1900" spc="-20" dirty="0">
                <a:latin typeface="TeXGyreAdventor"/>
                <a:cs typeface="TeXGyreAdventor"/>
              </a:rPr>
              <a:t>u </a:t>
            </a:r>
            <a:r>
              <a:rPr sz="1900" spc="-5" dirty="0">
                <a:latin typeface="TeXGyreAdventor"/>
                <a:cs typeface="TeXGyreAdventor"/>
              </a:rPr>
              <a:t>mantar </a:t>
            </a:r>
            <a:r>
              <a:rPr sz="1900" dirty="0">
                <a:latin typeface="TeXGyreAdventor"/>
                <a:cs typeface="TeXGyreAdventor"/>
              </a:rPr>
              <a:t>ve </a:t>
            </a:r>
            <a:r>
              <a:rPr sz="1900" spc="-5" dirty="0">
                <a:latin typeface="TeXGyreAdventor"/>
                <a:cs typeface="TeXGyreAdventor"/>
              </a:rPr>
              <a:t>bazı</a:t>
            </a:r>
            <a:r>
              <a:rPr sz="1900" spc="-30" dirty="0">
                <a:latin typeface="TeXGyreAdventor"/>
                <a:cs typeface="TeXGyreAdventor"/>
              </a:rPr>
              <a:t> </a:t>
            </a:r>
            <a:r>
              <a:rPr sz="1900" dirty="0">
                <a:latin typeface="TeXGyreAdventor"/>
                <a:cs typeface="TeXGyreAdventor"/>
              </a:rPr>
              <a:t>algler</a:t>
            </a:r>
            <a:endParaRPr sz="1900">
              <a:latin typeface="TeXGyreAdventor"/>
              <a:cs typeface="TeXGyreAdventor"/>
            </a:endParaRPr>
          </a:p>
          <a:p>
            <a:pPr marL="355600">
              <a:lnSpc>
                <a:spcPct val="100000"/>
              </a:lnSpc>
              <a:spcBef>
                <a:spcPts val="620"/>
              </a:spcBef>
            </a:pPr>
            <a:r>
              <a:rPr sz="1900" spc="-470" dirty="0">
                <a:solidFill>
                  <a:srgbClr val="51640B"/>
                </a:solidFill>
                <a:latin typeface="Arial"/>
                <a:cs typeface="Arial"/>
              </a:rPr>
              <a:t>¤ </a:t>
            </a:r>
            <a:r>
              <a:rPr sz="1900" dirty="0">
                <a:latin typeface="TeXGyreAdventor"/>
                <a:cs typeface="TeXGyreAdventor"/>
              </a:rPr>
              <a:t>Bitkiler ve </a:t>
            </a:r>
            <a:r>
              <a:rPr sz="1900" spc="-5" dirty="0">
                <a:latin typeface="TeXGyreAdventor"/>
                <a:cs typeface="TeXGyreAdventor"/>
              </a:rPr>
              <a:t>bazı</a:t>
            </a:r>
            <a:r>
              <a:rPr sz="1900" spc="-50" dirty="0">
                <a:latin typeface="TeXGyreAdventor"/>
                <a:cs typeface="TeXGyreAdventor"/>
              </a:rPr>
              <a:t> </a:t>
            </a:r>
            <a:r>
              <a:rPr sz="1900" dirty="0">
                <a:latin typeface="TeXGyreAdventor"/>
                <a:cs typeface="TeXGyreAdventor"/>
              </a:rPr>
              <a:t>algler</a:t>
            </a:r>
            <a:endParaRPr sz="19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0827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36830" algn="ctr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Hayvanlarda </a:t>
            </a:r>
            <a:r>
              <a:rPr sz="3600" spc="-30" dirty="0">
                <a:solidFill>
                  <a:srgbClr val="FFFFFF"/>
                </a:solidFill>
                <a:latin typeface="TeXGyreAdventor"/>
                <a:cs typeface="TeXGyreAdventor"/>
              </a:rPr>
              <a:t>ya</a:t>
            </a:r>
            <a:r>
              <a:rPr sz="3600" spc="-3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600" spc="-30" dirty="0">
                <a:solidFill>
                  <a:srgbClr val="FFFFFF"/>
                </a:solidFill>
                <a:latin typeface="TeXGyreAdventor"/>
                <a:cs typeface="TeXGyreAdventor"/>
              </a:rPr>
              <a:t>am</a:t>
            </a:r>
            <a:r>
              <a:rPr sz="36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döngüsü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08100" y="2985973"/>
            <a:ext cx="5153660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0134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Döngüde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haploit hücreler </a:t>
            </a:r>
            <a:r>
              <a:rPr sz="2000" u="sng" spc="-5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sadece </a:t>
            </a:r>
            <a:r>
              <a:rPr sz="2000" spc="-55" dirty="0"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gametlerdir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 dirty="0">
              <a:latin typeface="TeXGyreAdventor"/>
              <a:cs typeface="TeXGyreAdventor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Mayoz,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gametlerin üretilmesi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sırasında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10" dirty="0">
                <a:latin typeface="TeXGyreAdventor"/>
                <a:cs typeface="TeXGyreAdventor"/>
              </a:rPr>
              <a:t>gerçekle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ir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25" dirty="0">
                <a:latin typeface="TeXGyreAdventor"/>
                <a:cs typeface="TeXGyreAdventor"/>
              </a:rPr>
              <a:t>gametler, </a:t>
            </a:r>
            <a:r>
              <a:rPr sz="2000" spc="-5" dirty="0">
                <a:latin typeface="TeXGyreAdventor"/>
                <a:cs typeface="TeXGyreAdventor"/>
              </a:rPr>
              <a:t>döllenmeden  önce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hiçbir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hücre bölünmesi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geçirmez</a:t>
            </a:r>
            <a:r>
              <a:rPr sz="2000" dirty="0">
                <a:latin typeface="TeXGyreAdventor"/>
                <a:cs typeface="TeXGyreAdventor"/>
              </a:rPr>
              <a:t>.</a:t>
            </a:r>
          </a:p>
          <a:p>
            <a:pPr marL="355600" marR="23114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Diploit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zigot</a:t>
            </a:r>
            <a:r>
              <a:rPr sz="2000" spc="-5" dirty="0">
                <a:latin typeface="TeXGyreAdventor"/>
                <a:cs typeface="TeXGyreAdventor"/>
              </a:rPr>
              <a:t>,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mitozla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bölünerek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50" dirty="0">
                <a:latin typeface="TeXGyreAdventor"/>
                <a:cs typeface="TeXGyreAdventor"/>
              </a:rPr>
              <a:t>diploit  </a:t>
            </a:r>
            <a:r>
              <a:rPr sz="2000" spc="-5" dirty="0">
                <a:latin typeface="TeXGyreAdventor"/>
                <a:cs typeface="TeXGyreAdventor"/>
              </a:rPr>
              <a:t>bir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çok hücreli organizmayı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olu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turur.</a:t>
            </a:r>
            <a:endParaRPr sz="2000" dirty="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17905" y="2985973"/>
            <a:ext cx="2409825" cy="3133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75174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0" rIns="0" bIns="0" rtlCol="0">
            <a:spAutoFit/>
          </a:bodyPr>
          <a:lstStyle/>
          <a:p>
            <a:pPr marL="1188720">
              <a:lnSpc>
                <a:spcPts val="3579"/>
              </a:lnSpc>
            </a:pPr>
            <a:r>
              <a:rPr sz="3200" spc="-35" dirty="0">
                <a:solidFill>
                  <a:srgbClr val="FFFFFF"/>
                </a:solidFill>
                <a:latin typeface="TeXGyreAdventor"/>
                <a:cs typeface="TeXGyreAdventor"/>
              </a:rPr>
              <a:t>Ço</a:t>
            </a:r>
            <a:r>
              <a:rPr sz="3200" spc="-3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3200" spc="-35" dirty="0">
                <a:solidFill>
                  <a:srgbClr val="FFFFFF"/>
                </a:solidFill>
                <a:latin typeface="TeXGyreAdventor"/>
                <a:cs typeface="TeXGyreAdventor"/>
              </a:rPr>
              <a:t>u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mantar </a:t>
            </a:r>
            <a:r>
              <a:rPr sz="3200" dirty="0">
                <a:solidFill>
                  <a:srgbClr val="FFFFFF"/>
                </a:solidFill>
                <a:latin typeface="TeXGyreAdventor"/>
                <a:cs typeface="TeXGyreAdventor"/>
              </a:rPr>
              <a:t>ve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bazı</a:t>
            </a:r>
            <a:r>
              <a:rPr sz="3200" spc="1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alglerde</a:t>
            </a:r>
            <a:endParaRPr sz="3200">
              <a:latin typeface="TeXGyreAdventor"/>
              <a:cs typeface="TeXGyreAdventor"/>
            </a:endParaRPr>
          </a:p>
          <a:p>
            <a:pPr marL="1188720">
              <a:lnSpc>
                <a:spcPts val="3620"/>
              </a:lnSpc>
            </a:pPr>
            <a:r>
              <a:rPr sz="3200" spc="-30" dirty="0">
                <a:solidFill>
                  <a:srgbClr val="FFFFFF"/>
                </a:solidFill>
                <a:latin typeface="TeXGyreAdventor"/>
                <a:cs typeface="TeXGyreAdventor"/>
              </a:rPr>
              <a:t>ya</a:t>
            </a:r>
            <a:r>
              <a:rPr sz="3200" spc="-3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200" spc="-30" dirty="0">
                <a:solidFill>
                  <a:srgbClr val="FFFFFF"/>
                </a:solidFill>
                <a:latin typeface="TeXGyreAdventor"/>
                <a:cs typeface="TeXGyreAdventor"/>
              </a:rPr>
              <a:t>am</a:t>
            </a:r>
            <a:r>
              <a:rPr sz="32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döngüsü</a:t>
            </a:r>
            <a:endParaRPr sz="32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7407" y="2977718"/>
            <a:ext cx="4813300" cy="358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Gametler bir diploit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zigot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40" dirty="0">
                <a:latin typeface="TeXGyreAdventor"/>
                <a:cs typeface="TeXGyreAdventor"/>
              </a:rPr>
              <a:t>olu</a:t>
            </a:r>
            <a:r>
              <a:rPr sz="2000" spc="-40" dirty="0">
                <a:latin typeface="AoyagiKouzanFontT"/>
                <a:cs typeface="AoyagiKouzanFontT"/>
              </a:rPr>
              <a:t>ş</a:t>
            </a:r>
            <a:r>
              <a:rPr sz="2000" spc="-40" dirty="0">
                <a:latin typeface="TeXGyreAdventor"/>
                <a:cs typeface="TeXGyreAdventor"/>
              </a:rPr>
              <a:t>turmak  </a:t>
            </a:r>
            <a:r>
              <a:rPr sz="2000" spc="-5" dirty="0">
                <a:latin typeface="TeXGyreAdventor"/>
                <a:cs typeface="TeXGyreAdventor"/>
              </a:rPr>
              <a:t>üzere </a:t>
            </a:r>
            <a:r>
              <a:rPr sz="2000" spc="-10" dirty="0">
                <a:latin typeface="TeXGyreAdventor"/>
                <a:cs typeface="TeXGyreAdventor"/>
              </a:rPr>
              <a:t>kayna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tıktan </a:t>
            </a:r>
            <a:r>
              <a:rPr sz="2000" spc="-5" dirty="0">
                <a:latin typeface="TeXGyreAdventor"/>
                <a:cs typeface="TeXGyreAdventor"/>
              </a:rPr>
              <a:t>sonra,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döller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geli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meden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önce mayoz bölünme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35" dirty="0">
                <a:latin typeface="TeXGyreAdventor"/>
                <a:cs typeface="TeXGyreAdventor"/>
              </a:rPr>
              <a:t>olur.</a:t>
            </a:r>
            <a:endParaRPr sz="2000">
              <a:latin typeface="TeXGyreAdventor"/>
              <a:cs typeface="TeXGyreAdventor"/>
            </a:endParaRPr>
          </a:p>
          <a:p>
            <a:pPr marL="355600" marR="8636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mayoz sonucunda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gametler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meydana gelmez</a:t>
            </a:r>
            <a:r>
              <a:rPr sz="2000" spc="-5" dirty="0">
                <a:latin typeface="TeXGyreAdventor"/>
                <a:cs typeface="TeXGyreAdventor"/>
              </a:rPr>
              <a:t>, </a:t>
            </a:r>
            <a:r>
              <a:rPr sz="2000" dirty="0">
                <a:latin typeface="TeXGyreAdventor"/>
                <a:cs typeface="TeXGyreAdventor"/>
              </a:rPr>
              <a:t>ama </a:t>
            </a:r>
            <a:r>
              <a:rPr sz="2000" spc="-20" dirty="0">
                <a:latin typeface="TeXGyreAdventor"/>
                <a:cs typeface="TeXGyreAdventor"/>
              </a:rPr>
              <a:t>olu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an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haploit hücreler</a:t>
            </a:r>
            <a:r>
              <a:rPr sz="2000" spc="-5" dirty="0">
                <a:latin typeface="TeXGyreAdventor"/>
                <a:cs typeface="TeXGyreAdventor"/>
              </a:rPr>
              <a:t> daha sonra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mitozla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bölünerek haploit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çok hücreli ergin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organizmaları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olu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tururlar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Yegane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diploit evre</a:t>
            </a:r>
            <a:r>
              <a:rPr sz="2000" u="sng" spc="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zigottur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59130" y="2985973"/>
            <a:ext cx="2790825" cy="3114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3991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0" rIns="0" bIns="0" rtlCol="0">
            <a:spAutoFit/>
          </a:bodyPr>
          <a:lstStyle/>
          <a:p>
            <a:pPr marL="1188720">
              <a:lnSpc>
                <a:spcPts val="3579"/>
              </a:lnSpc>
            </a:pP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Bitkiler </a:t>
            </a:r>
            <a:r>
              <a:rPr sz="3200" dirty="0">
                <a:solidFill>
                  <a:srgbClr val="FFFFFF"/>
                </a:solidFill>
                <a:latin typeface="TeXGyreAdventor"/>
                <a:cs typeface="TeXGyreAdventor"/>
              </a:rPr>
              <a:t>ve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bazı</a:t>
            </a:r>
            <a:r>
              <a:rPr sz="3200" spc="-1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alglerde</a:t>
            </a:r>
            <a:endParaRPr sz="3200">
              <a:latin typeface="TeXGyreAdventor"/>
              <a:cs typeface="TeXGyreAdventor"/>
            </a:endParaRPr>
          </a:p>
          <a:p>
            <a:pPr marL="1188720">
              <a:lnSpc>
                <a:spcPts val="3620"/>
              </a:lnSpc>
            </a:pPr>
            <a:r>
              <a:rPr sz="3200" spc="-30" dirty="0">
                <a:solidFill>
                  <a:srgbClr val="FFFFFF"/>
                </a:solidFill>
                <a:latin typeface="TeXGyreAdventor"/>
                <a:cs typeface="TeXGyreAdventor"/>
              </a:rPr>
              <a:t>ya</a:t>
            </a:r>
            <a:r>
              <a:rPr sz="3200" spc="-3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200" spc="-30" dirty="0">
                <a:solidFill>
                  <a:srgbClr val="FFFFFF"/>
                </a:solidFill>
                <a:latin typeface="TeXGyreAdventor"/>
                <a:cs typeface="TeXGyreAdventor"/>
              </a:rPr>
              <a:t>am</a:t>
            </a:r>
            <a:r>
              <a:rPr sz="32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döngüsü</a:t>
            </a:r>
            <a:endParaRPr sz="32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7407" y="2977718"/>
            <a:ext cx="4469130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0541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Dölalma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adı da verilen bu </a:t>
            </a:r>
            <a:r>
              <a:rPr sz="2000" spc="-65" dirty="0">
                <a:latin typeface="TeXGyreAdventor"/>
                <a:cs typeface="TeXGyreAdventor"/>
              </a:rPr>
              <a:t>tipte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hem diploit hem de haploit</a:t>
            </a:r>
            <a:r>
              <a:rPr sz="2000" spc="-5" dirty="0">
                <a:latin typeface="TeXGyreAdventor"/>
                <a:cs typeface="TeXGyreAdventor"/>
              </a:rPr>
              <a:t> çok  hücreli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evreler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vardır.</a:t>
            </a:r>
            <a:endParaRPr sz="2000">
              <a:latin typeface="TeXGyreAdventor"/>
              <a:cs typeface="TeXGyreAdventor"/>
            </a:endParaRPr>
          </a:p>
          <a:p>
            <a:pPr marL="355600" marR="1143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Çok hücreli diploit</a:t>
            </a:r>
            <a:r>
              <a:rPr sz="2000" spc="-5" dirty="0">
                <a:latin typeface="TeXGyreAdventor"/>
                <a:cs typeface="TeXGyreAdventor"/>
              </a:rPr>
              <a:t> evreye </a:t>
            </a:r>
            <a:r>
              <a:rPr sz="2000" u="sng" spc="-5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sporofit </a:t>
            </a:r>
            <a:r>
              <a:rPr sz="2000" spc="-50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denir.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Sporofit</a:t>
            </a:r>
            <a:r>
              <a:rPr sz="2000" spc="-5" dirty="0">
                <a:latin typeface="TeXGyreAdventor"/>
                <a:cs typeface="TeXGyreAdventor"/>
              </a:rPr>
              <a:t> mayoz geçirerek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spor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120" dirty="0">
                <a:latin typeface="TeXGyreAdventor"/>
                <a:cs typeface="TeXGyreAdventor"/>
              </a:rPr>
              <a:t>adı  </a:t>
            </a:r>
            <a:r>
              <a:rPr sz="2000" spc="-5" dirty="0">
                <a:latin typeface="TeXGyreAdventor"/>
                <a:cs typeface="TeXGyreAdventor"/>
              </a:rPr>
              <a:t>verilen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haploit hücreleri</a:t>
            </a:r>
            <a:r>
              <a:rPr sz="2000" spc="-15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olu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turur.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641642" y="3057410"/>
            <a:ext cx="3047987" cy="3124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1292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0" rIns="0" bIns="0" rtlCol="0">
            <a:spAutoFit/>
          </a:bodyPr>
          <a:lstStyle/>
          <a:p>
            <a:pPr marL="1188720">
              <a:lnSpc>
                <a:spcPts val="3579"/>
              </a:lnSpc>
            </a:pP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Bitkiler </a:t>
            </a:r>
            <a:r>
              <a:rPr sz="3200" dirty="0">
                <a:solidFill>
                  <a:srgbClr val="FFFFFF"/>
                </a:solidFill>
                <a:latin typeface="TeXGyreAdventor"/>
                <a:cs typeface="TeXGyreAdventor"/>
              </a:rPr>
              <a:t>ve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bazı</a:t>
            </a:r>
            <a:r>
              <a:rPr sz="3200" spc="-1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alglerde</a:t>
            </a:r>
            <a:endParaRPr sz="3200">
              <a:latin typeface="TeXGyreAdventor"/>
              <a:cs typeface="TeXGyreAdventor"/>
            </a:endParaRPr>
          </a:p>
          <a:p>
            <a:pPr marL="1188720">
              <a:lnSpc>
                <a:spcPts val="3620"/>
              </a:lnSpc>
            </a:pPr>
            <a:r>
              <a:rPr sz="3200" spc="-30" dirty="0">
                <a:solidFill>
                  <a:srgbClr val="FFFFFF"/>
                </a:solidFill>
                <a:latin typeface="TeXGyreAdventor"/>
                <a:cs typeface="TeXGyreAdventor"/>
              </a:rPr>
              <a:t>ya</a:t>
            </a:r>
            <a:r>
              <a:rPr sz="3200" spc="-3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200" spc="-30" dirty="0">
                <a:solidFill>
                  <a:srgbClr val="FFFFFF"/>
                </a:solidFill>
                <a:latin typeface="TeXGyreAdventor"/>
                <a:cs typeface="TeXGyreAdventor"/>
              </a:rPr>
              <a:t>am</a:t>
            </a:r>
            <a:r>
              <a:rPr sz="32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döngüsü</a:t>
            </a:r>
            <a:endParaRPr sz="32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7407" y="2977718"/>
            <a:ext cx="4477385" cy="322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Sporlar,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ba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 hücre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ile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kaynamaksızın</a:t>
            </a:r>
            <a:r>
              <a:rPr sz="2000" spc="-5" dirty="0">
                <a:latin typeface="TeXGyreAdventor"/>
                <a:cs typeface="TeXGyreAdventor"/>
              </a:rPr>
              <a:t> çok hücreli haploit  bireyleri </a:t>
            </a:r>
            <a:r>
              <a:rPr sz="2000" spc="-10" dirty="0">
                <a:latin typeface="TeXGyreAdventor"/>
                <a:cs typeface="TeXGyreAdventor"/>
              </a:rPr>
              <a:t>olu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turur</a:t>
            </a:r>
            <a:r>
              <a:rPr sz="2000" spc="-5" dirty="0">
                <a:latin typeface="TeXGyreAdventor"/>
                <a:cs typeface="TeXGyreAdventor"/>
              </a:rPr>
              <a:t> (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gametofit</a:t>
            </a:r>
            <a:r>
              <a:rPr sz="2000" spc="-5" dirty="0">
                <a:latin typeface="TeXGyreAdventor"/>
                <a:cs typeface="TeXGyreAdventor"/>
              </a:rPr>
              <a:t>).</a:t>
            </a:r>
            <a:endParaRPr sz="2000">
              <a:latin typeface="TeXGyreAdventor"/>
              <a:cs typeface="TeXGyreAdventor"/>
            </a:endParaRPr>
          </a:p>
          <a:p>
            <a:pPr marL="355600" marR="61595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Gametofit mitoz bölünme </a:t>
            </a:r>
            <a:r>
              <a:rPr sz="2000" spc="-120" dirty="0">
                <a:latin typeface="TeXGyreAdventor"/>
                <a:cs typeface="TeXGyreAdventor"/>
              </a:rPr>
              <a:t>ile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gametleri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yapar.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Döllenme </a:t>
            </a:r>
            <a:r>
              <a:rPr sz="2000" dirty="0">
                <a:latin typeface="TeXGyreAdventor"/>
                <a:cs typeface="TeXGyreAdventor"/>
              </a:rPr>
              <a:t>ile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diploit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zigot</a:t>
            </a:r>
            <a:r>
              <a:rPr sz="2000" spc="-25" dirty="0">
                <a:latin typeface="TeXGyreAdventor"/>
                <a:cs typeface="TeXGyreAdventor"/>
              </a:rPr>
              <a:t> </a:t>
            </a:r>
            <a:r>
              <a:rPr sz="2000" spc="-35" dirty="0">
                <a:latin typeface="TeXGyreAdventor"/>
                <a:cs typeface="TeXGyreAdventor"/>
              </a:rPr>
              <a:t>olu</a:t>
            </a:r>
            <a:r>
              <a:rPr sz="2000" spc="-35" dirty="0">
                <a:latin typeface="AoyagiKouzanFontT"/>
                <a:cs typeface="AoyagiKouzanFontT"/>
              </a:rPr>
              <a:t>ş</a:t>
            </a:r>
            <a:r>
              <a:rPr sz="2000" spc="-35" dirty="0">
                <a:latin typeface="TeXGyreAdventor"/>
                <a:cs typeface="TeXGyreAdventor"/>
              </a:rPr>
              <a:t>ur.</a:t>
            </a:r>
            <a:endParaRPr sz="2000">
              <a:latin typeface="TeXGyreAdventor"/>
              <a:cs typeface="TeXGyreAdventor"/>
            </a:endParaRPr>
          </a:p>
          <a:p>
            <a:pPr marL="355600" marR="5638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Zigot,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sonraki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sporofit </a:t>
            </a:r>
            <a:r>
              <a:rPr sz="2000" u="sng" spc="-9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döle </a:t>
            </a:r>
            <a:r>
              <a:rPr sz="2000" spc="-95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geli</a:t>
            </a:r>
            <a:r>
              <a:rPr sz="2000" spc="-30" dirty="0">
                <a:latin typeface="AoyagiKouzanFontT"/>
                <a:cs typeface="AoyagiKouzanFontT"/>
              </a:rPr>
              <a:t>ş</a:t>
            </a:r>
            <a:r>
              <a:rPr sz="2000" spc="-30" dirty="0">
                <a:latin typeface="TeXGyreAdventor"/>
                <a:cs typeface="TeXGyreAdventor"/>
              </a:rPr>
              <a:t>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641642" y="3057410"/>
            <a:ext cx="3047987" cy="3124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16950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00" y="1825061"/>
            <a:ext cx="7496175" cy="486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ject 2"/>
          <p:cNvSpPr txBox="1"/>
          <p:nvPr/>
        </p:nvSpPr>
        <p:spPr>
          <a:xfrm>
            <a:off x="774237" y="1015885"/>
            <a:ext cx="8914130" cy="738664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440"/>
              </a:spcBef>
            </a:pPr>
            <a:r>
              <a:rPr lang="tr-TR" sz="3600" spc="-5" dirty="0" err="1" smtClean="0">
                <a:solidFill>
                  <a:srgbClr val="FFFFFF"/>
                </a:solidFill>
                <a:latin typeface="TeXGyreAdventor"/>
                <a:cs typeface="TeXGyreAdventor"/>
              </a:rPr>
              <a:t>Mayoz</a:t>
            </a:r>
            <a:r>
              <a:rPr lang="tr-TR" sz="3600" spc="-5" dirty="0" smtClean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endParaRPr sz="3600" dirty="0">
              <a:latin typeface="AoyagiKouzanFontT"/>
              <a:cs typeface="AoyagiKouzanFont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99" y="1263650"/>
            <a:ext cx="8339137" cy="4883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774237" y="952312"/>
            <a:ext cx="8914130" cy="461665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0" rIns="0" bIns="0" rtlCol="0">
            <a:spAutoFit/>
          </a:bodyPr>
          <a:lstStyle/>
          <a:p>
            <a:pPr marL="1188720">
              <a:lnSpc>
                <a:spcPts val="3579"/>
              </a:lnSpc>
            </a:pPr>
            <a:r>
              <a:rPr sz="3200" spc="-5" dirty="0" err="1">
                <a:solidFill>
                  <a:srgbClr val="FFFFFF"/>
                </a:solidFill>
                <a:latin typeface="TeXGyreAdventor"/>
                <a:cs typeface="TeXGyreAdventor"/>
              </a:rPr>
              <a:t>Mayoz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200" spc="-5" dirty="0" err="1" smtClean="0">
                <a:solidFill>
                  <a:srgbClr val="FFFFFF"/>
                </a:solidFill>
                <a:latin typeface="TeXGyreAdventor"/>
                <a:cs typeface="TeXGyreAdventor"/>
              </a:rPr>
              <a:t>bölünmeye</a:t>
            </a:r>
            <a:r>
              <a:rPr lang="tr-TR" sz="3200" spc="-5" dirty="0" smtClean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200" spc="-5" dirty="0" err="1" smtClean="0">
                <a:solidFill>
                  <a:srgbClr val="FFFFFF"/>
                </a:solidFill>
                <a:latin typeface="TeXGyreAdventor"/>
                <a:cs typeface="TeXGyreAdventor"/>
              </a:rPr>
              <a:t>genel</a:t>
            </a:r>
            <a:r>
              <a:rPr sz="3200" spc="-10" dirty="0" smtClean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200" spc="-30" dirty="0">
                <a:solidFill>
                  <a:srgbClr val="FFFFFF"/>
                </a:solidFill>
                <a:latin typeface="TeXGyreAdventor"/>
                <a:cs typeface="TeXGyreAdventor"/>
              </a:rPr>
              <a:t>bakı</a:t>
            </a:r>
            <a:r>
              <a:rPr sz="3200" spc="-3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endParaRPr sz="3200" dirty="0">
              <a:latin typeface="AoyagiKouzanFontT"/>
              <a:cs typeface="AoyagiKouzanFont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69654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9" name="object 3"/>
          <p:cNvSpPr txBox="1"/>
          <p:nvPr/>
        </p:nvSpPr>
        <p:spPr>
          <a:xfrm>
            <a:off x="823391" y="6127101"/>
            <a:ext cx="8523751" cy="11926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5593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Mitoz </a:t>
            </a:r>
            <a:r>
              <a:rPr sz="2000" dirty="0">
                <a:latin typeface="TeXGyreAdventor"/>
                <a:cs typeface="TeXGyreAdventor"/>
              </a:rPr>
              <a:t>gibi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mayoz</a:t>
            </a:r>
            <a:r>
              <a:rPr sz="2000" spc="-5" dirty="0">
                <a:latin typeface="TeXGyreAdventor"/>
                <a:cs typeface="TeXGyreAdventor"/>
              </a:rPr>
              <a:t> 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kromozomların 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replikasyonunun </a:t>
            </a:r>
            <a:r>
              <a:rPr sz="2000" spc="-3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ardından </a:t>
            </a:r>
            <a:r>
              <a:rPr sz="2000" spc="-25" dirty="0">
                <a:latin typeface="TeXGyreAdventor"/>
                <a:cs typeface="TeXGyreAdventor"/>
              </a:rPr>
              <a:t>ilerler.</a:t>
            </a:r>
            <a:endParaRPr sz="2000" dirty="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Fakat </a:t>
            </a:r>
            <a:r>
              <a:rPr sz="2000" spc="-5" dirty="0">
                <a:latin typeface="TeXGyreAdventor"/>
                <a:cs typeface="TeXGyreAdventor"/>
              </a:rPr>
              <a:t>buradaki tek bir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replikasyonu</a:t>
            </a:r>
            <a:r>
              <a:rPr sz="2000" spc="-5" dirty="0">
                <a:latin typeface="TeXGyreAdventor"/>
                <a:cs typeface="TeXGyreAdventor"/>
              </a:rPr>
              <a:t>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mayoz-I</a:t>
            </a:r>
            <a:r>
              <a:rPr sz="2000" spc="-5" dirty="0">
                <a:latin typeface="TeXGyreAdventor"/>
                <a:cs typeface="TeXGyreAdventor"/>
              </a:rPr>
              <a:t> ve </a:t>
            </a:r>
            <a:r>
              <a:rPr sz="2000" u="sng" spc="-4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mayoz-II </a:t>
            </a:r>
            <a:r>
              <a:rPr sz="2000" spc="-45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denen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iki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hücre bölünmesi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takip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35" dirty="0">
                <a:latin typeface="TeXGyreAdventor"/>
                <a:cs typeface="TeXGyreAdventor"/>
              </a:rPr>
              <a:t>eder.</a:t>
            </a:r>
            <a:endParaRPr sz="2000" dirty="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440"/>
              </a:spcBef>
            </a:pPr>
            <a:r>
              <a:rPr sz="3600" spc="-9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3600" spc="-95" dirty="0">
                <a:solidFill>
                  <a:srgbClr val="FFFFFF"/>
                </a:solidFill>
                <a:latin typeface="TeXGyreAdventor"/>
                <a:cs typeface="TeXGyreAdventor"/>
              </a:rPr>
              <a:t>nterfaz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515552" y="2866014"/>
            <a:ext cx="2128053" cy="36283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2711450"/>
            <a:ext cx="6199049" cy="410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Profaz-I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794167" y="2846251"/>
            <a:ext cx="1920875" cy="36480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99" y="2535118"/>
            <a:ext cx="8711743" cy="4838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Profaz-I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794167" y="2846251"/>
            <a:ext cx="1920875" cy="36480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00" y="2597793"/>
            <a:ext cx="6153150" cy="4145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2276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0658" y="1014153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Profaz-I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26809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794167" y="2846251"/>
            <a:ext cx="1920875" cy="36480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8" name="object 3"/>
          <p:cNvSpPr txBox="1"/>
          <p:nvPr/>
        </p:nvSpPr>
        <p:spPr>
          <a:xfrm>
            <a:off x="317500" y="2249934"/>
            <a:ext cx="6705600" cy="11926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762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Homolog kromozomların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kromatidleri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75" dirty="0">
                <a:latin typeface="TeXGyreAdventor"/>
                <a:cs typeface="TeXGyreAdventor"/>
              </a:rPr>
              <a:t>de</a:t>
            </a:r>
            <a:r>
              <a:rPr sz="2000" spc="-75" dirty="0">
                <a:latin typeface="AoyagiKouzanFontT"/>
                <a:cs typeface="AoyagiKouzanFontT"/>
              </a:rPr>
              <a:t>ğ</a:t>
            </a:r>
            <a:r>
              <a:rPr sz="2000" spc="-75" dirty="0">
                <a:latin typeface="TeXGyreAdventor"/>
                <a:cs typeface="TeXGyreAdventor"/>
              </a:rPr>
              <a:t>i</a:t>
            </a:r>
            <a:r>
              <a:rPr sz="2000" spc="-75" dirty="0">
                <a:latin typeface="AoyagiKouzanFontT"/>
                <a:cs typeface="AoyagiKouzanFontT"/>
              </a:rPr>
              <a:t>ş</a:t>
            </a:r>
            <a:r>
              <a:rPr sz="2000" spc="-75" dirty="0">
                <a:latin typeface="TeXGyreAdventor"/>
                <a:cs typeface="TeXGyreAdventor"/>
              </a:rPr>
              <a:t>ik  </a:t>
            </a:r>
            <a:r>
              <a:rPr sz="2000" spc="-5" dirty="0">
                <a:latin typeface="TeXGyreAdventor"/>
                <a:cs typeface="TeXGyreAdventor"/>
              </a:rPr>
              <a:t>noktalarından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birbirini kesecek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ekilde </a:t>
            </a:r>
            <a:r>
              <a:rPr sz="2000" spc="-15" dirty="0">
                <a:latin typeface="TeXGyreAdventor"/>
                <a:cs typeface="TeXGyreAdventor"/>
              </a:rPr>
              <a:t> çaprazlanır.</a:t>
            </a:r>
            <a:endParaRPr sz="2000" dirty="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15" dirty="0">
                <a:latin typeface="TeXGyreAdventor"/>
                <a:cs typeface="TeXGyreAdventor"/>
              </a:rPr>
              <a:t>kesi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me </a:t>
            </a:r>
            <a:r>
              <a:rPr sz="2000" spc="-5" dirty="0">
                <a:latin typeface="TeXGyreAdventor"/>
                <a:cs typeface="TeXGyreAdventor"/>
              </a:rPr>
              <a:t>yerlerine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kiazmata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(tekili </a:t>
            </a:r>
            <a:r>
              <a:rPr sz="2000" u="sng" spc="-5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kiazma</a:t>
            </a:r>
            <a:r>
              <a:rPr sz="2000" spc="-55" dirty="0">
                <a:latin typeface="TeXGyreAdventor"/>
                <a:cs typeface="TeXGyreAdventor"/>
              </a:rPr>
              <a:t>)  </a:t>
            </a:r>
            <a:r>
              <a:rPr sz="2000" spc="-5" dirty="0">
                <a:latin typeface="TeXGyreAdventor"/>
                <a:cs typeface="TeXGyreAdventor"/>
              </a:rPr>
              <a:t>adı </a:t>
            </a:r>
            <a:r>
              <a:rPr sz="2000" spc="-25" dirty="0">
                <a:latin typeface="TeXGyreAdventor"/>
                <a:cs typeface="TeXGyreAdventor"/>
              </a:rPr>
              <a:t>verilir.</a:t>
            </a:r>
            <a:endParaRPr sz="2000" dirty="0">
              <a:latin typeface="TeXGyreAdventor"/>
              <a:cs typeface="TeXGyreAdventor"/>
            </a:endParaRPr>
          </a:p>
        </p:txBody>
      </p:sp>
      <p:sp>
        <p:nvSpPr>
          <p:cNvPr id="9" name="object 3"/>
          <p:cNvSpPr txBox="1"/>
          <p:nvPr/>
        </p:nvSpPr>
        <p:spPr>
          <a:xfrm>
            <a:off x="320964" y="3702050"/>
            <a:ext cx="7162800" cy="149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9403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Kiazmalar, </a:t>
            </a:r>
            <a:r>
              <a:rPr sz="2000" spc="-5" dirty="0" err="1">
                <a:latin typeface="TeXGyreAdventor"/>
                <a:cs typeface="TeXGyreAdventor"/>
              </a:rPr>
              <a:t>anafaz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5" dirty="0" err="1" smtClean="0">
                <a:latin typeface="TeXGyreAdventor"/>
                <a:cs typeface="TeXGyreAdventor"/>
              </a:rPr>
              <a:t>Iʼe</a:t>
            </a:r>
            <a:r>
              <a:rPr sz="2000" spc="-5" dirty="0" smtClean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kadar kromozom  çiftlerini </a:t>
            </a:r>
            <a:r>
              <a:rPr sz="2000" spc="-5" dirty="0">
                <a:latin typeface="TeXGyreAdventor"/>
                <a:cs typeface="TeXGyreAdventor"/>
              </a:rPr>
              <a:t>bir </a:t>
            </a:r>
            <a:r>
              <a:rPr sz="2000" dirty="0">
                <a:latin typeface="TeXGyreAdventor"/>
                <a:cs typeface="TeXGyreAdventor"/>
              </a:rPr>
              <a:t>arada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tutar.</a:t>
            </a:r>
            <a:endParaRPr sz="2000" dirty="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Kromozomlar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kiazma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bölgelerinden </a:t>
            </a:r>
            <a:r>
              <a:rPr sz="2000" u="sng" spc="-7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parça </a:t>
            </a:r>
            <a:r>
              <a:rPr sz="2000" spc="-70" dirty="0"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alı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veri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</a:t>
            </a:r>
            <a:r>
              <a:rPr sz="2000" spc="-2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yaparlar (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krossing</a:t>
            </a:r>
            <a:r>
              <a:rPr sz="2000" u="sng" spc="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over</a:t>
            </a:r>
            <a:r>
              <a:rPr sz="2000" spc="-5" dirty="0">
                <a:latin typeface="TeXGyreAdventor"/>
                <a:cs typeface="TeXGyreAdventor"/>
              </a:rPr>
              <a:t>).</a:t>
            </a:r>
            <a:endParaRPr sz="2000" dirty="0">
              <a:latin typeface="TeXGyreAdventor"/>
              <a:cs typeface="TeXGyreAdventor"/>
            </a:endParaRPr>
          </a:p>
        </p:txBody>
      </p:sp>
      <p:sp>
        <p:nvSpPr>
          <p:cNvPr id="10" name="object 3"/>
          <p:cNvSpPr txBox="1"/>
          <p:nvPr/>
        </p:nvSpPr>
        <p:spPr>
          <a:xfrm>
            <a:off x="241300" y="5530850"/>
            <a:ext cx="7010400" cy="15004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evrede ayrıca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mitozda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oldu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gibi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di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er  </a:t>
            </a:r>
            <a:r>
              <a:rPr sz="2000" spc="-5" dirty="0">
                <a:latin typeface="TeXGyreAdventor"/>
                <a:cs typeface="TeXGyreAdventor"/>
              </a:rPr>
              <a:t>hücresel </a:t>
            </a:r>
            <a:r>
              <a:rPr sz="2000" dirty="0">
                <a:latin typeface="TeXGyreAdventor"/>
                <a:cs typeface="TeXGyreAdventor"/>
              </a:rPr>
              <a:t>elemanlar </a:t>
            </a:r>
            <a:r>
              <a:rPr sz="2000" spc="-5" dirty="0">
                <a:latin typeface="TeXGyreAdventor"/>
                <a:cs typeface="TeXGyreAdventor"/>
              </a:rPr>
              <a:t>çekirdek bölünmesi </a:t>
            </a:r>
            <a:r>
              <a:rPr sz="2000" dirty="0">
                <a:latin typeface="TeXGyreAdventor"/>
                <a:cs typeface="TeXGyreAdventor"/>
              </a:rPr>
              <a:t>için 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hazırlanır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 dirty="0">
              <a:latin typeface="TeXGyreAdventor"/>
              <a:cs typeface="TeXGyreAdventor"/>
            </a:endParaRPr>
          </a:p>
          <a:p>
            <a:pPr marL="355600" marR="61087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Sentrozomlar</a:t>
            </a:r>
            <a:r>
              <a:rPr sz="2000" spc="-5" dirty="0">
                <a:latin typeface="TeXGyreAdventor"/>
                <a:cs typeface="TeXGyreAdventor"/>
              </a:rPr>
              <a:t> birbirinden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uzakla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ır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ve </a:t>
            </a:r>
            <a:r>
              <a:rPr sz="2000" u="sng" spc="-190" dirty="0" err="1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</a:t>
            </a:r>
            <a:r>
              <a:rPr sz="2000" u="sng" spc="-190" dirty="0" err="1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9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 </a:t>
            </a:r>
            <a:r>
              <a:rPr sz="2000" spc="-190" dirty="0">
                <a:latin typeface="AoyagiKouzanFontT"/>
                <a:cs typeface="AoyagiKouzanFontT"/>
              </a:rPr>
              <a:t> </a:t>
            </a:r>
            <a:r>
              <a:rPr sz="2000" u="sng" spc="-5" dirty="0" err="1" smtClean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iplikleri</a:t>
            </a:r>
            <a:r>
              <a:rPr lang="tr-TR" sz="2000" u="sng" spc="-5" dirty="0" smtClean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kromozomlara </a:t>
            </a:r>
            <a:r>
              <a:rPr lang="tr-TR" sz="2000" u="sng" spc="-5" dirty="0" err="1" smtClean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tutunut</a:t>
            </a:r>
            <a:r>
              <a:rPr sz="2000" spc="-10" dirty="0" smtClean="0">
                <a:latin typeface="TeXGyreAdventor"/>
                <a:cs typeface="TeXGyreAdventor"/>
              </a:rPr>
              <a:t> </a:t>
            </a:r>
            <a:r>
              <a:rPr sz="2000" spc="-35" dirty="0">
                <a:latin typeface="TeXGyreAdventor"/>
                <a:cs typeface="TeXGyreAdventor"/>
              </a:rPr>
              <a:t>olu</a:t>
            </a:r>
            <a:r>
              <a:rPr sz="2000" spc="-35" dirty="0">
                <a:latin typeface="AoyagiKouzanFontT"/>
                <a:cs typeface="AoyagiKouzanFontT"/>
              </a:rPr>
              <a:t>ş</a:t>
            </a:r>
            <a:r>
              <a:rPr sz="2000" spc="-35" dirty="0">
                <a:latin typeface="TeXGyreAdventor"/>
                <a:cs typeface="TeXGyreAdventor"/>
              </a:rPr>
              <a:t>ur.</a:t>
            </a:r>
            <a:endParaRPr sz="2000" dirty="0">
              <a:latin typeface="TeXGyreAdventor"/>
              <a:cs typeface="TeXGyreAdventor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2078830"/>
            <a:ext cx="7323617" cy="4948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Metin kutusu 10"/>
          <p:cNvSpPr txBox="1"/>
          <p:nvPr/>
        </p:nvSpPr>
        <p:spPr>
          <a:xfrm>
            <a:off x="4653572" y="2846251"/>
            <a:ext cx="836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Tetrata</a:t>
            </a:r>
            <a:endParaRPr lang="en-US" dirty="0"/>
          </a:p>
        </p:txBody>
      </p:sp>
      <p:sp>
        <p:nvSpPr>
          <p:cNvPr id="12" name="Metin kutusu 11"/>
          <p:cNvSpPr txBox="1"/>
          <p:nvPr/>
        </p:nvSpPr>
        <p:spPr>
          <a:xfrm>
            <a:off x="808182" y="3357831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Kiazma</a:t>
            </a:r>
            <a:endParaRPr lang="en-US" dirty="0"/>
          </a:p>
        </p:txBody>
      </p:sp>
      <p:sp>
        <p:nvSpPr>
          <p:cNvPr id="13" name="Metin kutusu 12"/>
          <p:cNvSpPr txBox="1"/>
          <p:nvPr/>
        </p:nvSpPr>
        <p:spPr>
          <a:xfrm>
            <a:off x="3022600" y="3542497"/>
            <a:ext cx="912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sinapsis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0658" y="1014153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Profaz-I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26809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794167" y="2846251"/>
            <a:ext cx="1920875" cy="36480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76" y="2101850"/>
            <a:ext cx="6908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Düz Bağlayıcı 13"/>
          <p:cNvCxnSpPr>
            <a:endCxn id="15" idx="7"/>
          </p:cNvCxnSpPr>
          <p:nvPr/>
        </p:nvCxnSpPr>
        <p:spPr>
          <a:xfrm flipH="1">
            <a:off x="4038226" y="5720773"/>
            <a:ext cx="394074" cy="25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3517900" y="5911850"/>
            <a:ext cx="6096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Düz Bağlayıcı 17"/>
          <p:cNvCxnSpPr>
            <a:endCxn id="19" idx="0"/>
          </p:cNvCxnSpPr>
          <p:nvPr/>
        </p:nvCxnSpPr>
        <p:spPr>
          <a:xfrm flipH="1">
            <a:off x="5447145" y="5568950"/>
            <a:ext cx="128155" cy="3804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5142345" y="5949373"/>
            <a:ext cx="6096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Düz Bağlayıcı 19"/>
          <p:cNvCxnSpPr>
            <a:endCxn id="21" idx="0"/>
          </p:cNvCxnSpPr>
          <p:nvPr/>
        </p:nvCxnSpPr>
        <p:spPr>
          <a:xfrm>
            <a:off x="5880100" y="5530850"/>
            <a:ext cx="359064" cy="419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5934364" y="5949950"/>
            <a:ext cx="6096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Düz Bağlayıcı 22"/>
          <p:cNvCxnSpPr/>
          <p:nvPr/>
        </p:nvCxnSpPr>
        <p:spPr>
          <a:xfrm flipH="1">
            <a:off x="4545550" y="5768686"/>
            <a:ext cx="3048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4348123" y="5988050"/>
            <a:ext cx="6096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434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1473085"/>
            <a:ext cx="8914130" cy="738664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440"/>
              </a:spcBef>
            </a:pPr>
            <a:r>
              <a:rPr sz="3600" spc="-5" dirty="0" err="1" smtClean="0">
                <a:solidFill>
                  <a:srgbClr val="FFFFFF"/>
                </a:solidFill>
                <a:latin typeface="TeXGyreAdventor"/>
                <a:cs typeface="TeXGyreAdventor"/>
              </a:rPr>
              <a:t>Metafaz</a:t>
            </a:r>
            <a:r>
              <a:rPr sz="3600" spc="-5" dirty="0" smtClean="0">
                <a:solidFill>
                  <a:srgbClr val="FFFFFF"/>
                </a:solidFill>
                <a:latin typeface="TeXGyreAdventor"/>
                <a:cs typeface="TeXGyreAdventor"/>
              </a:rPr>
              <a:t>-I</a:t>
            </a:r>
            <a:r>
              <a:rPr lang="tr-TR" sz="3600" spc="-5" dirty="0" smtClean="0">
                <a:solidFill>
                  <a:srgbClr val="FFFFFF"/>
                </a:solidFill>
                <a:latin typeface="TeXGyreAdventor"/>
                <a:cs typeface="TeXGyreAdventor"/>
              </a:rPr>
              <a:t>  </a:t>
            </a:r>
            <a:r>
              <a:rPr lang="tr-TR" sz="3600" spc="-5" dirty="0" err="1" smtClean="0">
                <a:solidFill>
                  <a:srgbClr val="FFFFFF"/>
                </a:solidFill>
                <a:latin typeface="TeXGyreAdventor"/>
                <a:cs typeface="TeXGyreAdventor"/>
              </a:rPr>
              <a:t>Anafaz</a:t>
            </a:r>
            <a:r>
              <a:rPr lang="tr-TR" sz="3600" spc="-5" dirty="0" smtClean="0">
                <a:solidFill>
                  <a:srgbClr val="FFFFFF"/>
                </a:solidFill>
                <a:latin typeface="TeXGyreAdventor"/>
                <a:cs typeface="TeXGyreAdventor"/>
              </a:rPr>
              <a:t> -1</a:t>
            </a:r>
            <a:endParaRPr sz="3600" dirty="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7407" y="2977718"/>
            <a:ext cx="5393055" cy="271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1051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Homolog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çiftler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halinde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bulunan  kromozomlar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metafaz plakası</a:t>
            </a:r>
            <a:r>
              <a:rPr sz="2000" spc="-5" dirty="0">
                <a:latin typeface="TeXGyreAdventor"/>
                <a:cs typeface="TeXGyreAdventor"/>
              </a:rPr>
              <a:t> üzerinde  </a:t>
            </a:r>
            <a:r>
              <a:rPr sz="2000" spc="-15" dirty="0">
                <a:latin typeface="TeXGyreAdventor"/>
                <a:cs typeface="TeXGyreAdventor"/>
              </a:rPr>
              <a:t>dizilirler.</a:t>
            </a:r>
            <a:endParaRPr sz="2000" dirty="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Hücrenin bir kutbundan </a:t>
            </a:r>
            <a:r>
              <a:rPr sz="2000" dirty="0">
                <a:latin typeface="TeXGyreAdventor"/>
                <a:cs typeface="TeXGyreAdventor"/>
              </a:rPr>
              <a:t>çıkan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kinetokor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mikrotübülleri</a:t>
            </a:r>
            <a:r>
              <a:rPr sz="2000" spc="-5" dirty="0">
                <a:latin typeface="TeXGyreAdventor"/>
                <a:cs typeface="TeXGyreAdventor"/>
              </a:rPr>
              <a:t>, her çiftin bir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kromozomuna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ba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lanırken</a:t>
            </a:r>
            <a:r>
              <a:rPr sz="2000" spc="-10" dirty="0">
                <a:latin typeface="TeXGyreAdventor"/>
                <a:cs typeface="TeXGyreAdventor"/>
              </a:rPr>
              <a:t>,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kar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kutuptan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çıkan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mikrotübüller bunun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homologu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olan  </a:t>
            </a:r>
            <a:r>
              <a:rPr sz="2000" spc="-5" dirty="0">
                <a:latin typeface="TeXGyreAdventor"/>
                <a:cs typeface="TeXGyreAdventor"/>
              </a:rPr>
              <a:t>kromozoma 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ba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lanır</a:t>
            </a:r>
            <a:r>
              <a:rPr sz="2000" spc="-30" dirty="0">
                <a:latin typeface="TeXGyreAdventor"/>
                <a:cs typeface="TeXGyreAdventor"/>
              </a:rPr>
              <a:t>.</a:t>
            </a:r>
            <a:endParaRPr sz="2000" dirty="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92514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0" y="2330450"/>
            <a:ext cx="7158037" cy="489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1291" y="784338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440"/>
              </a:spcBef>
            </a:pPr>
            <a:r>
              <a:rPr sz="3600" spc="-25" dirty="0">
                <a:solidFill>
                  <a:srgbClr val="FFFFFF"/>
                </a:solidFill>
                <a:latin typeface="TeXGyreAdventor"/>
                <a:cs typeface="TeXGyreAdventor"/>
              </a:rPr>
              <a:t>Telofaz-I </a:t>
            </a:r>
            <a:r>
              <a:rPr sz="3600" dirty="0">
                <a:solidFill>
                  <a:srgbClr val="FFFFFF"/>
                </a:solidFill>
                <a:latin typeface="TeXGyreAdventor"/>
                <a:cs typeface="TeXGyreAdventor"/>
              </a:rPr>
              <a:t>ve</a:t>
            </a:r>
            <a:r>
              <a:rPr sz="3600" spc="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Sitokinez</a:t>
            </a:r>
            <a:endParaRPr sz="3600" dirty="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7407" y="2977718"/>
            <a:ext cx="4971415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Kromozom hareketleri sonucunda </a:t>
            </a:r>
            <a:r>
              <a:rPr sz="2000" u="sng" spc="-1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her </a:t>
            </a:r>
            <a:r>
              <a:rPr sz="2000" spc="-12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kutupta haploit kromozom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takımı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meydana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gelir.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Ancak her kromozom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halen iki </a:t>
            </a:r>
            <a:r>
              <a:rPr sz="2000" u="sng" spc="-8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karde</a:t>
            </a:r>
            <a:r>
              <a:rPr sz="2000" u="sng" spc="-8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 </a:t>
            </a:r>
            <a:r>
              <a:rPr sz="2000" spc="-80" dirty="0">
                <a:latin typeface="AoyagiKouzanFontT"/>
                <a:cs typeface="AoyagiKouzanFontT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kromatide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sahiptir.</a:t>
            </a:r>
            <a:endParaRPr sz="2000">
              <a:latin typeface="TeXGyreAdventor"/>
              <a:cs typeface="TeXGyreAdventor"/>
            </a:endParaRPr>
          </a:p>
          <a:p>
            <a:pPr marL="355600" marR="36893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Bu sırada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sitoplazma bölünmesi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65" dirty="0">
                <a:latin typeface="TeXGyreAdventor"/>
                <a:cs typeface="TeXGyreAdventor"/>
              </a:rPr>
              <a:t>de  </a:t>
            </a:r>
            <a:r>
              <a:rPr sz="2000" spc="-20" dirty="0">
                <a:latin typeface="TeXGyreAdventor"/>
                <a:cs typeface="TeXGyreAdventor"/>
              </a:rPr>
              <a:t>gerçekle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215374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943" y="1708552"/>
            <a:ext cx="7081379" cy="39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ject 3"/>
          <p:cNvSpPr txBox="1"/>
          <p:nvPr/>
        </p:nvSpPr>
        <p:spPr>
          <a:xfrm>
            <a:off x="317500" y="5835650"/>
            <a:ext cx="9906000" cy="15004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Bazı türlerde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kromozomların </a:t>
            </a:r>
            <a:r>
              <a:rPr sz="2000" u="sng" spc="-6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yo</a:t>
            </a:r>
            <a:r>
              <a:rPr sz="2000" u="sng" spc="-6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6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unla</a:t>
            </a:r>
            <a:r>
              <a:rPr sz="2000" u="sng" spc="-6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6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mı</a:t>
            </a:r>
            <a:r>
              <a:rPr sz="2000" u="sng" spc="-6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 </a:t>
            </a:r>
            <a:r>
              <a:rPr sz="2000" spc="-60" dirty="0">
                <a:latin typeface="AoyagiKouzanFontT"/>
                <a:cs typeface="AoyagiKouzanFontT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durumu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ortadan 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kalkar</a:t>
            </a:r>
            <a:r>
              <a:rPr sz="2000" spc="-35" dirty="0">
                <a:latin typeface="TeXGyreAdventor"/>
                <a:cs typeface="TeXGyreAdventor"/>
              </a:rPr>
              <a:t>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çekirdek zarı</a:t>
            </a:r>
            <a:r>
              <a:rPr sz="2000" spc="-5" dirty="0">
                <a:latin typeface="TeXGyreAdventor"/>
                <a:cs typeface="TeXGyreAdventor"/>
              </a:rPr>
              <a:t> ve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çekirdekçikler</a:t>
            </a:r>
            <a:r>
              <a:rPr sz="2000" spc="-5" dirty="0">
                <a:latin typeface="TeXGyreAdventor"/>
                <a:cs typeface="TeXGyreAdventor"/>
              </a:rPr>
              <a:t> yeniden 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olu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ur</a:t>
            </a:r>
            <a:r>
              <a:rPr sz="2000" spc="-35" dirty="0">
                <a:latin typeface="TeXGyreAdventor"/>
                <a:cs typeface="TeXGyreAdventor"/>
              </a:rPr>
              <a:t>.</a:t>
            </a:r>
            <a:endParaRPr sz="2000" dirty="0">
              <a:latin typeface="TeXGyreAdventor"/>
              <a:cs typeface="TeXGyreAdventor"/>
            </a:endParaRPr>
          </a:p>
          <a:p>
            <a:pPr marL="355600" marR="57912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 err="1">
                <a:latin typeface="TeXGyreAdventor"/>
                <a:cs typeface="TeXGyreAdventor"/>
              </a:rPr>
              <a:t>Ancak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spc="-155" dirty="0" err="1" smtClean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mayoz-II</a:t>
            </a:r>
            <a:r>
              <a:rPr sz="2000" u="sng" spc="-155" dirty="0" err="1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ʼ</a:t>
            </a:r>
            <a:r>
              <a:rPr sz="2000" u="sng" spc="-155" dirty="0" err="1" smtClean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ye</a:t>
            </a:r>
            <a:r>
              <a:rPr sz="2000" u="sng" spc="-155" dirty="0" smtClean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girmeden </a:t>
            </a:r>
            <a:r>
              <a:rPr sz="2000" u="sng" spc="-10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önce</a:t>
            </a:r>
            <a:r>
              <a:rPr sz="2000" spc="-100" dirty="0">
                <a:latin typeface="TeXGyreAdventor"/>
                <a:cs typeface="TeXGyreAdventor"/>
              </a:rPr>
              <a:t>, </a:t>
            </a:r>
            <a:r>
              <a:rPr sz="2000" dirty="0" err="1" smtClean="0">
                <a:latin typeface="TeXGyreAdventor"/>
                <a:cs typeface="TeXGyreAdventor"/>
              </a:rPr>
              <a:t>kalıtsal</a:t>
            </a:r>
            <a:r>
              <a:rPr sz="2000" dirty="0" smtClean="0">
                <a:latin typeface="TeXGyreAdventor"/>
                <a:cs typeface="TeXGyreAdventor"/>
              </a:rPr>
              <a:t> </a:t>
            </a:r>
            <a:r>
              <a:rPr sz="2000" dirty="0" err="1">
                <a:latin typeface="TeXGyreAdventor"/>
                <a:cs typeface="TeXGyreAdventor"/>
              </a:rPr>
              <a:t>madde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 err="1" smtClean="0">
                <a:latin typeface="TeXGyreAdventor"/>
                <a:cs typeface="TeXGyreAdventor"/>
              </a:rPr>
              <a:t>tekrar</a:t>
            </a:r>
            <a:r>
              <a:rPr lang="tr-TR" sz="2000" spc="-5" dirty="0" smtClean="0">
                <a:latin typeface="TeXGyreAdventor"/>
                <a:cs typeface="TeXGyreAdventor"/>
              </a:rPr>
              <a:t> </a:t>
            </a:r>
            <a:r>
              <a:rPr lang="en-US" sz="2000" u="sng" spc="-5" dirty="0" err="1" smtClean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kesinlikle</a:t>
            </a:r>
            <a:r>
              <a:rPr lang="en-US" sz="2000" spc="-5" dirty="0" smtClean="0">
                <a:latin typeface="TeXGyreAdventor"/>
                <a:cs typeface="TeXGyreAdventor"/>
              </a:rPr>
              <a:t> </a:t>
            </a:r>
            <a:r>
              <a:rPr sz="2000" spc="-5" dirty="0" smtClean="0">
                <a:latin typeface="TeXGyreAdventor"/>
                <a:cs typeface="TeXGyreAdventor"/>
              </a:rPr>
              <a:t>  </a:t>
            </a:r>
            <a:r>
              <a:rPr sz="2000" u="sng" spc="-5" dirty="0" err="1" smtClean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replikasyon</a:t>
            </a:r>
            <a:r>
              <a:rPr lang="tr-TR" sz="2000" u="sng" spc="-5" dirty="0" smtClean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(eşleme)</a:t>
            </a:r>
            <a:r>
              <a:rPr sz="2000" u="sng" spc="-10" dirty="0" smtClean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dirty="0" err="1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geçirmez</a:t>
            </a:r>
            <a:r>
              <a:rPr sz="2000" dirty="0" smtClean="0">
                <a:latin typeface="TeXGyreAdventor"/>
                <a:cs typeface="TeXGyreAdventor"/>
              </a:rPr>
              <a:t>.</a:t>
            </a:r>
            <a:r>
              <a:rPr lang="tr-TR" sz="2000" dirty="0" smtClean="0">
                <a:latin typeface="TeXGyreAdventor"/>
                <a:cs typeface="TeXGyreAdventor"/>
              </a:rPr>
              <a:t> INTERFAZ EVRESİ BU AŞAMADA GÖRÜLMEZ</a:t>
            </a:r>
            <a:endParaRPr sz="2000" dirty="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Profaz-II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7407" y="2977718"/>
            <a:ext cx="553212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29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İğ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iplikleri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olu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ur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" dirty="0">
                <a:latin typeface="TeXGyreAdventor"/>
                <a:cs typeface="TeXGyreAdventor"/>
              </a:rPr>
              <a:t>kromozomlar</a:t>
            </a:r>
            <a:r>
              <a:rPr sz="2000" spc="-100" dirty="0">
                <a:latin typeface="TeXGyreAdventor"/>
                <a:cs typeface="TeXGyreAdventor"/>
              </a:rPr>
              <a:t> </a:t>
            </a:r>
            <a:r>
              <a:rPr sz="2000" u="sng" spc="-4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metafaz-II </a:t>
            </a:r>
            <a:r>
              <a:rPr sz="2000" spc="-4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plakasına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do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ru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ilerler.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154530" y="2698635"/>
            <a:ext cx="1547799" cy="37226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37" y="2559050"/>
            <a:ext cx="9229725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1071311"/>
            <a:ext cx="8914130" cy="738664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440"/>
              </a:spcBef>
            </a:pPr>
            <a:r>
              <a:rPr sz="3600" spc="-5" dirty="0" err="1" smtClean="0">
                <a:solidFill>
                  <a:srgbClr val="FFFFFF"/>
                </a:solidFill>
                <a:latin typeface="TeXGyreAdventor"/>
                <a:cs typeface="TeXGyreAdventor"/>
              </a:rPr>
              <a:t>Metafaz</a:t>
            </a:r>
            <a:r>
              <a:rPr sz="3600" spc="-5" dirty="0" smtClean="0">
                <a:solidFill>
                  <a:srgbClr val="FFFFFF"/>
                </a:solidFill>
                <a:latin typeface="TeXGyreAdventor"/>
                <a:cs typeface="TeXGyreAdventor"/>
              </a:rPr>
              <a:t>-II</a:t>
            </a:r>
            <a:r>
              <a:rPr lang="tr-TR" sz="3600" spc="-5" dirty="0" smtClean="0">
                <a:solidFill>
                  <a:srgbClr val="FFFFFF"/>
                </a:solidFill>
                <a:latin typeface="TeXGyreAdventor"/>
                <a:cs typeface="TeXGyreAdventor"/>
              </a:rPr>
              <a:t>  ---  </a:t>
            </a:r>
            <a:r>
              <a:rPr lang="tr-TR" sz="3600" spc="-5" dirty="0" err="1" smtClean="0">
                <a:solidFill>
                  <a:srgbClr val="FFFFFF"/>
                </a:solidFill>
                <a:latin typeface="TeXGyreAdventor"/>
                <a:cs typeface="TeXGyreAdventor"/>
              </a:rPr>
              <a:t>Anafaz</a:t>
            </a:r>
            <a:r>
              <a:rPr lang="tr-TR" sz="3600" spc="-5" dirty="0" smtClean="0">
                <a:solidFill>
                  <a:srgbClr val="FFFFFF"/>
                </a:solidFill>
                <a:latin typeface="TeXGyreAdventor"/>
                <a:cs typeface="TeXGyreAdventor"/>
              </a:rPr>
              <a:t>-II</a:t>
            </a:r>
            <a:endParaRPr sz="3600" dirty="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7407" y="2977718"/>
            <a:ext cx="5640070" cy="149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3530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Kromozomlar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metafaz plakası </a:t>
            </a:r>
            <a:r>
              <a:rPr sz="2000" u="sng" spc="-5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üzerinde </a:t>
            </a:r>
            <a:r>
              <a:rPr sz="2000" spc="-5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konumlanır.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Her kromozomun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karde</a:t>
            </a:r>
            <a:r>
              <a:rPr sz="2000" spc="-20" dirty="0">
                <a:latin typeface="AoyagiKouzanFontT"/>
                <a:cs typeface="AoyagiKouzanFontT"/>
              </a:rPr>
              <a:t>ş </a:t>
            </a:r>
            <a:r>
              <a:rPr sz="2000" spc="-5" dirty="0">
                <a:latin typeface="TeXGyreAdventor"/>
                <a:cs typeface="TeXGyreAdventor"/>
              </a:rPr>
              <a:t>kromatidlerinin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kinetokorları</a:t>
            </a:r>
            <a:r>
              <a:rPr sz="2000" spc="-5" dirty="0">
                <a:latin typeface="TeXGyreAdventor"/>
                <a:cs typeface="TeXGyreAdventor"/>
              </a:rPr>
              <a:t>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zıt kutuplara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do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ru</a:t>
            </a:r>
            <a:r>
              <a:rPr sz="2000" spc="1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yönelmi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238234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757" y="2178050"/>
            <a:ext cx="7105650" cy="4746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885711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440"/>
              </a:spcBef>
            </a:pPr>
            <a:r>
              <a:rPr sz="3600" spc="-20" dirty="0">
                <a:solidFill>
                  <a:srgbClr val="FFFFFF"/>
                </a:solidFill>
                <a:latin typeface="TeXGyreAdventor"/>
                <a:cs typeface="TeXGyreAdventor"/>
              </a:rPr>
              <a:t>Telofaz-II </a:t>
            </a:r>
            <a:r>
              <a:rPr sz="3600" dirty="0">
                <a:solidFill>
                  <a:srgbClr val="FFFFFF"/>
                </a:solidFill>
                <a:latin typeface="TeXGyreAdventor"/>
                <a:cs typeface="TeXGyreAdventor"/>
              </a:rPr>
              <a:t>ve</a:t>
            </a:r>
            <a:r>
              <a:rPr sz="3600" spc="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Sitokinez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238234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67" y="1800111"/>
            <a:ext cx="88011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885711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440"/>
              </a:spcBef>
            </a:pPr>
            <a:r>
              <a:rPr sz="3600" spc="-20" dirty="0">
                <a:solidFill>
                  <a:srgbClr val="FFFFFF"/>
                </a:solidFill>
                <a:latin typeface="TeXGyreAdventor"/>
                <a:cs typeface="TeXGyreAdventor"/>
              </a:rPr>
              <a:t>Telofaz-II </a:t>
            </a:r>
            <a:r>
              <a:rPr sz="3600" dirty="0">
                <a:solidFill>
                  <a:srgbClr val="FFFFFF"/>
                </a:solidFill>
                <a:latin typeface="TeXGyreAdventor"/>
                <a:cs typeface="TeXGyreAdventor"/>
              </a:rPr>
              <a:t>ve</a:t>
            </a:r>
            <a:r>
              <a:rPr sz="3600" spc="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Sitokinez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238234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24</a:t>
            </a:fld>
            <a:endParaRPr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505" y="1833016"/>
            <a:ext cx="8496300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60200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763905" algn="ctr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Mitoz </a:t>
            </a:r>
            <a:r>
              <a:rPr sz="3600" dirty="0">
                <a:solidFill>
                  <a:srgbClr val="FFFFFF"/>
                </a:solidFill>
                <a:latin typeface="TeXGyreAdventor"/>
                <a:cs typeface="TeXGyreAdventor"/>
              </a:rPr>
              <a:t>ve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mayozun</a:t>
            </a:r>
            <a:r>
              <a:rPr sz="3600" spc="-1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20" dirty="0">
                <a:solidFill>
                  <a:srgbClr val="FFFFFF"/>
                </a:solidFill>
                <a:latin typeface="TeXGyreAdventor"/>
                <a:cs typeface="TeXGyreAdventor"/>
              </a:rPr>
              <a:t>kar</a:t>
            </a:r>
            <a:r>
              <a:rPr sz="36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600" spc="-20" dirty="0">
                <a:solidFill>
                  <a:srgbClr val="FFFFFF"/>
                </a:solidFill>
                <a:latin typeface="TeXGyreAdventor"/>
                <a:cs typeface="TeXGyreAdventor"/>
              </a:rPr>
              <a:t>ıla</a:t>
            </a:r>
            <a:r>
              <a:rPr sz="36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600" spc="-20" dirty="0">
                <a:solidFill>
                  <a:srgbClr val="FFFFFF"/>
                </a:solidFill>
                <a:latin typeface="TeXGyreAdventor"/>
                <a:cs typeface="TeXGyreAdventor"/>
              </a:rPr>
              <a:t>tırılması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25292" y="2443048"/>
            <a:ext cx="5184774" cy="4503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25</a:t>
            </a:fld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890214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763905" algn="ctr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Mitoz </a:t>
            </a:r>
            <a:r>
              <a:rPr sz="3600" dirty="0">
                <a:solidFill>
                  <a:srgbClr val="FFFFFF"/>
                </a:solidFill>
                <a:latin typeface="TeXGyreAdventor"/>
                <a:cs typeface="TeXGyreAdventor"/>
              </a:rPr>
              <a:t>ve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mayozun</a:t>
            </a:r>
            <a:r>
              <a:rPr sz="3600" spc="-1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20" dirty="0">
                <a:solidFill>
                  <a:srgbClr val="FFFFFF"/>
                </a:solidFill>
                <a:latin typeface="TeXGyreAdventor"/>
                <a:cs typeface="TeXGyreAdventor"/>
              </a:rPr>
              <a:t>kar</a:t>
            </a:r>
            <a:r>
              <a:rPr sz="36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600" spc="-20" dirty="0">
                <a:solidFill>
                  <a:srgbClr val="FFFFFF"/>
                </a:solidFill>
                <a:latin typeface="TeXGyreAdventor"/>
                <a:cs typeface="TeXGyreAdventor"/>
              </a:rPr>
              <a:t>ıla</a:t>
            </a:r>
            <a:r>
              <a:rPr sz="36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600" spc="-20" dirty="0">
                <a:solidFill>
                  <a:srgbClr val="FFFFFF"/>
                </a:solidFill>
                <a:latin typeface="TeXGyreAdventor"/>
                <a:cs typeface="TeXGyreAdventor"/>
              </a:rPr>
              <a:t>tırılması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73757" y="631711"/>
            <a:ext cx="230614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26</a:t>
            </a:fld>
            <a:endParaRPr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716" y="2025650"/>
            <a:ext cx="8372072" cy="535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94268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27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0" y="1035050"/>
            <a:ext cx="8858250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8464" y="1020388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205740" algn="ctr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Kromozomların </a:t>
            </a:r>
            <a:r>
              <a:rPr sz="3600" spc="-20" dirty="0">
                <a:solidFill>
                  <a:srgbClr val="FFFFFF"/>
                </a:solidFill>
                <a:latin typeface="TeXGyreAdventor"/>
                <a:cs typeface="TeXGyreAdventor"/>
              </a:rPr>
              <a:t>ba</a:t>
            </a:r>
            <a:r>
              <a:rPr sz="36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3600" spc="-20" dirty="0">
                <a:solidFill>
                  <a:srgbClr val="FFFFFF"/>
                </a:solidFill>
                <a:latin typeface="TeXGyreAdventor"/>
                <a:cs typeface="TeXGyreAdventor"/>
              </a:rPr>
              <a:t>ımsız </a:t>
            </a:r>
            <a:r>
              <a:rPr sz="3600" dirty="0">
                <a:solidFill>
                  <a:srgbClr val="FFFFFF"/>
                </a:solidFill>
                <a:latin typeface="TeXGyreAdventor"/>
                <a:cs typeface="TeXGyreAdventor"/>
              </a:rPr>
              <a:t>açılımı</a:t>
            </a:r>
            <a:endParaRPr sz="3600" dirty="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4593" y="1984579"/>
            <a:ext cx="7297420" cy="149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A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a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ıdaki 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ekilde,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diploit kromozom sayısı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4</a:t>
            </a:r>
            <a:r>
              <a:rPr sz="2000" dirty="0">
                <a:latin typeface="TeXGyreAdventor"/>
                <a:cs typeface="TeXGyreAdventor"/>
              </a:rPr>
              <a:t> olan </a:t>
            </a:r>
            <a:r>
              <a:rPr sz="2000" spc="-5" dirty="0">
                <a:latin typeface="TeXGyreAdventor"/>
                <a:cs typeface="TeXGyreAdventor"/>
              </a:rPr>
              <a:t>(2n </a:t>
            </a:r>
            <a:r>
              <a:rPr sz="2000" dirty="0">
                <a:latin typeface="TeXGyreAdventor"/>
                <a:cs typeface="TeXGyreAdventor"/>
              </a:rPr>
              <a:t>= 4)  </a:t>
            </a:r>
            <a:r>
              <a:rPr sz="2000" spc="-5" dirty="0">
                <a:latin typeface="TeXGyreAdventor"/>
                <a:cs typeface="TeXGyreAdventor"/>
              </a:rPr>
              <a:t>hipotetik bir </a:t>
            </a:r>
            <a:r>
              <a:rPr sz="2000" dirty="0">
                <a:latin typeface="TeXGyreAdventor"/>
                <a:cs typeface="TeXGyreAdventor"/>
              </a:rPr>
              <a:t>organizmadaki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mayozun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sonuçları</a:t>
            </a:r>
            <a:r>
              <a:rPr sz="2000" spc="-20" dirty="0">
                <a:latin typeface="TeXGyreAdventor"/>
                <a:cs typeface="TeXGyreAdventor"/>
              </a:rPr>
              <a:t> verilmi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tir.</a:t>
            </a:r>
            <a:endParaRPr sz="2000" dirty="0">
              <a:latin typeface="TeXGyreAdventor"/>
              <a:cs typeface="TeXGyreAdventor"/>
            </a:endParaRPr>
          </a:p>
          <a:p>
            <a:pPr marL="355600" marR="128397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Kromozomların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atasal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kökenleri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farklı </a:t>
            </a:r>
            <a:r>
              <a:rPr sz="2000" u="sng" spc="-4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renklerde </a:t>
            </a:r>
            <a:r>
              <a:rPr sz="2000" spc="-4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gösterilmi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tir.</a:t>
            </a:r>
            <a:endParaRPr sz="2000" dirty="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09842" y="4487748"/>
            <a:ext cx="3482974" cy="24876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28</a:t>
            </a:fld>
            <a:endParaRPr dirty="0"/>
          </a:p>
        </p:txBody>
      </p:sp>
      <p:sp>
        <p:nvSpPr>
          <p:cNvPr id="8" name="object 3"/>
          <p:cNvSpPr txBox="1"/>
          <p:nvPr/>
        </p:nvSpPr>
        <p:spPr>
          <a:xfrm>
            <a:off x="546100" y="4311650"/>
            <a:ext cx="5181600" cy="18081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u="sng" spc="-12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Metafaz-I</a:t>
            </a:r>
            <a:r>
              <a:rPr sz="2000" u="sng" spc="-1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ʼ’</a:t>
            </a:r>
            <a:r>
              <a:rPr sz="2000" u="sng" spc="-12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deki</a:t>
            </a:r>
            <a:r>
              <a:rPr sz="2000" spc="-125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her bir homolog kromozom </a:t>
            </a:r>
            <a:r>
              <a:rPr sz="2000" spc="-65" dirty="0">
                <a:latin typeface="TeXGyreAdventor"/>
                <a:cs typeface="TeXGyreAdventor"/>
              </a:rPr>
              <a:t>çiftinin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konumlanması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ansa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ba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lıdır</a:t>
            </a:r>
            <a:r>
              <a:rPr sz="2000" spc="-30" dirty="0">
                <a:latin typeface="TeXGyreAdventor"/>
                <a:cs typeface="TeXGyreAdventor"/>
              </a:rPr>
              <a:t>.</a:t>
            </a:r>
            <a:endParaRPr sz="2000" dirty="0">
              <a:latin typeface="TeXGyreAdventor"/>
              <a:cs typeface="TeXGyreAdventor"/>
            </a:endParaRPr>
          </a:p>
          <a:p>
            <a:pPr marL="355600" marR="30035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Bu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ans</a:t>
            </a:r>
            <a:r>
              <a:rPr sz="2000" spc="-20" dirty="0">
                <a:latin typeface="TeXGyreAdventor"/>
                <a:cs typeface="TeXGyreAdventor"/>
              </a:rPr>
              <a:t>, </a:t>
            </a:r>
            <a:r>
              <a:rPr sz="2000" spc="-5" dirty="0">
                <a:latin typeface="TeXGyreAdventor"/>
                <a:cs typeface="TeXGyreAdventor"/>
              </a:rPr>
              <a:t>haploit </a:t>
            </a:r>
            <a:r>
              <a:rPr sz="2000" dirty="0">
                <a:latin typeface="TeXGyreAdventor"/>
                <a:cs typeface="TeXGyreAdventor"/>
              </a:rPr>
              <a:t>olan </a:t>
            </a:r>
            <a:r>
              <a:rPr sz="2000" spc="-20" dirty="0">
                <a:latin typeface="TeXGyreAdventor"/>
                <a:cs typeface="TeXGyreAdventor"/>
              </a:rPr>
              <a:t>karde</a:t>
            </a:r>
            <a:r>
              <a:rPr sz="2000" spc="-20" dirty="0">
                <a:latin typeface="AoyagiKouzanFontT"/>
                <a:cs typeface="AoyagiKouzanFontT"/>
              </a:rPr>
              <a:t>ş </a:t>
            </a:r>
            <a:r>
              <a:rPr sz="2000" spc="-5" dirty="0">
                <a:latin typeface="TeXGyreAdventor"/>
                <a:cs typeface="TeXGyreAdventor"/>
              </a:rPr>
              <a:t>hücrelerde,</a:t>
            </a:r>
            <a:r>
              <a:rPr sz="2000" spc="-385" dirty="0">
                <a:latin typeface="TeXGyreAdventor"/>
                <a:cs typeface="TeXGyreAdventor"/>
              </a:rPr>
              <a:t> </a:t>
            </a:r>
            <a:r>
              <a:rPr sz="2000" u="sng" spc="-7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hangi </a:t>
            </a:r>
            <a:r>
              <a:rPr sz="2000" spc="-7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kromozomların</a:t>
            </a:r>
            <a:r>
              <a:rPr sz="2000" spc="-5" dirty="0">
                <a:latin typeface="TeXGyreAdventor"/>
                <a:cs typeface="TeXGyreAdventor"/>
              </a:rPr>
              <a:t> birlikte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paketlenece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ini</a:t>
            </a:r>
            <a:r>
              <a:rPr sz="2000" u="sng" spc="3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belirler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 dirty="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95681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205740" algn="ctr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Kromozomların </a:t>
            </a:r>
            <a:r>
              <a:rPr sz="3600" spc="-20" dirty="0">
                <a:solidFill>
                  <a:srgbClr val="FFFFFF"/>
                </a:solidFill>
                <a:latin typeface="TeXGyreAdventor"/>
                <a:cs typeface="TeXGyreAdventor"/>
              </a:rPr>
              <a:t>ba</a:t>
            </a:r>
            <a:r>
              <a:rPr sz="36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3600" spc="-20" dirty="0">
                <a:solidFill>
                  <a:srgbClr val="FFFFFF"/>
                </a:solidFill>
                <a:latin typeface="TeXGyreAdventor"/>
                <a:cs typeface="TeXGyreAdventor"/>
              </a:rPr>
              <a:t>ımsız </a:t>
            </a:r>
            <a:r>
              <a:rPr sz="3600" dirty="0">
                <a:solidFill>
                  <a:srgbClr val="FFFFFF"/>
                </a:solidFill>
                <a:latin typeface="TeXGyreAdventor"/>
                <a:cs typeface="TeXGyreAdventor"/>
              </a:rPr>
              <a:t>açılımı</a:t>
            </a:r>
            <a:endParaRPr sz="3600" dirty="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215374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09842" y="4487748"/>
            <a:ext cx="3482974" cy="24876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29</a:t>
            </a:fld>
            <a:endParaRPr dirty="0"/>
          </a:p>
        </p:txBody>
      </p:sp>
      <p:sp>
        <p:nvSpPr>
          <p:cNvPr id="8" name="object 3"/>
          <p:cNvSpPr txBox="1"/>
          <p:nvPr/>
        </p:nvSpPr>
        <p:spPr>
          <a:xfrm>
            <a:off x="177342" y="2352280"/>
            <a:ext cx="60325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Kromozomların her bir homolog çifti, </a:t>
            </a:r>
            <a:r>
              <a:rPr sz="2000" u="sng" spc="-14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metafaz-I</a:t>
            </a:r>
            <a:r>
              <a:rPr sz="2000" u="sng" spc="-1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ʼ’</a:t>
            </a:r>
            <a:r>
              <a:rPr sz="2000" u="sng" spc="-14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de</a:t>
            </a:r>
            <a:r>
              <a:rPr sz="2000" spc="-14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di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er  </a:t>
            </a:r>
            <a:r>
              <a:rPr sz="2000" spc="-5" dirty="0">
                <a:latin typeface="TeXGyreAdventor"/>
                <a:cs typeface="TeXGyreAdventor"/>
              </a:rPr>
              <a:t>çiftlerden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ba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ımsız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olarak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konumlandı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ından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ilk </a:t>
            </a:r>
            <a:r>
              <a:rPr sz="2000" spc="-5" dirty="0">
                <a:latin typeface="TeXGyreAdventor"/>
                <a:cs typeface="TeXGyreAdventor"/>
              </a:rPr>
              <a:t>mayotik  bölünme,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anadan ve babadan gelen</a:t>
            </a:r>
            <a:r>
              <a:rPr sz="2000" spc="-5" dirty="0">
                <a:latin typeface="TeXGyreAdventor"/>
                <a:cs typeface="TeXGyreAdventor"/>
              </a:rPr>
              <a:t> kromozomların  birbirinden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ba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ımsız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hareket ederek</a:t>
            </a:r>
            <a:r>
              <a:rPr sz="2000" spc="-5" dirty="0">
                <a:latin typeface="TeXGyreAdventor"/>
                <a:cs typeface="TeXGyreAdventor"/>
              </a:rPr>
              <a:t> yavru hücrelere  </a:t>
            </a:r>
            <a:r>
              <a:rPr sz="2000" spc="-15" dirty="0">
                <a:latin typeface="TeXGyreAdventor"/>
                <a:cs typeface="TeXGyreAdventor"/>
              </a:rPr>
              <a:t>geçi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 </a:t>
            </a:r>
            <a:r>
              <a:rPr sz="2000" dirty="0">
                <a:latin typeface="TeXGyreAdventor"/>
                <a:cs typeface="TeXGyreAdventor"/>
              </a:rPr>
              <a:t>ile </a:t>
            </a:r>
            <a:r>
              <a:rPr sz="2000" spc="-15" dirty="0">
                <a:latin typeface="TeXGyreAdventor"/>
                <a:cs typeface="TeXGyreAdventor"/>
              </a:rPr>
              <a:t>sonuçlanır.</a:t>
            </a:r>
            <a:endParaRPr sz="2000" dirty="0">
              <a:latin typeface="TeXGyreAdventor"/>
              <a:cs typeface="TeXGyreAdventor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88901" y="4387850"/>
            <a:ext cx="5989752" cy="2423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0" marR="558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Meydana gelen gametlerde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anadan ve babadan </a:t>
            </a:r>
            <a:r>
              <a:rPr sz="2000" u="sng" spc="-6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gelen </a:t>
            </a:r>
            <a:r>
              <a:rPr sz="2000" spc="-65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kromozomların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olası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kombinasyonu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10" dirty="0">
                <a:latin typeface="TeXGyreAdventor"/>
                <a:cs typeface="TeXGyreAdventor"/>
              </a:rPr>
              <a:t>2</a:t>
            </a:r>
            <a:r>
              <a:rPr sz="1950" spc="15" baseline="25641" dirty="0">
                <a:latin typeface="TeXGyreAdventor"/>
                <a:cs typeface="TeXGyreAdventor"/>
              </a:rPr>
              <a:t>23 </a:t>
            </a:r>
            <a:r>
              <a:rPr sz="2000" spc="-5" dirty="0">
                <a:latin typeface="TeXGyreAdventor"/>
                <a:cs typeface="TeXGyreAdventor"/>
              </a:rPr>
              <a:t>ya </a:t>
            </a:r>
            <a:r>
              <a:rPr sz="2000" dirty="0">
                <a:latin typeface="TeXGyreAdventor"/>
                <a:cs typeface="TeXGyreAdventor"/>
              </a:rPr>
              <a:t>da </a:t>
            </a:r>
            <a:r>
              <a:rPr sz="2000" spc="-15" dirty="0">
                <a:latin typeface="TeXGyreAdventor"/>
                <a:cs typeface="TeXGyreAdventor"/>
              </a:rPr>
              <a:t>yakla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ık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8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u="sng" spc="-16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milyon</a:t>
            </a:r>
            <a:r>
              <a:rPr sz="2000" spc="-165" dirty="0">
                <a:latin typeface="Arial"/>
                <a:cs typeface="Arial"/>
              </a:rPr>
              <a:t>ʼ’</a:t>
            </a:r>
            <a:r>
              <a:rPr sz="2000" spc="-165" dirty="0">
                <a:latin typeface="TeXGyreAdventor"/>
                <a:cs typeface="TeXGyreAdventor"/>
              </a:rPr>
              <a:t>dur.</a:t>
            </a:r>
            <a:endParaRPr sz="2000" dirty="0">
              <a:latin typeface="TeXGyreAdventor"/>
              <a:cs typeface="TeXGyreAdventor"/>
            </a:endParaRPr>
          </a:p>
          <a:p>
            <a:pPr marL="406400" marR="49720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0" dirty="0">
                <a:latin typeface="TeXGyreAdventor"/>
                <a:cs typeface="TeXGyreAdventor"/>
              </a:rPr>
              <a:t>Yani </a:t>
            </a:r>
            <a:r>
              <a:rPr sz="2000" spc="-5" dirty="0">
                <a:latin typeface="TeXGyreAdventor"/>
                <a:cs typeface="TeXGyreAdventor"/>
              </a:rPr>
              <a:t>bir insanın </a:t>
            </a:r>
            <a:r>
              <a:rPr sz="2000" spc="-15" dirty="0">
                <a:latin typeface="TeXGyreAdventor"/>
                <a:cs typeface="TeXGyreAdventor"/>
              </a:rPr>
              <a:t>üretti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her gametin</a:t>
            </a:r>
            <a:r>
              <a:rPr sz="2000" spc="-5" dirty="0">
                <a:latin typeface="TeXGyreAdventor"/>
                <a:cs typeface="TeXGyreAdventor"/>
              </a:rPr>
              <a:t>, bu bireyin </a:t>
            </a:r>
            <a:r>
              <a:rPr sz="2000" u="sng" spc="-5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sadece </a:t>
            </a:r>
            <a:r>
              <a:rPr sz="2000" spc="-50" dirty="0">
                <a:latin typeface="TeXGyreAdventor"/>
                <a:cs typeface="TeXGyreAdventor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anasından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da sadece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babasından</a:t>
            </a:r>
            <a:r>
              <a:rPr sz="2000" spc="-5" dirty="0">
                <a:latin typeface="TeXGyreAdventor"/>
                <a:cs typeface="TeXGyreAdventor"/>
              </a:rPr>
              <a:t> gelen  kromozomları </a:t>
            </a:r>
            <a:r>
              <a:rPr sz="2000" spc="5" dirty="0">
                <a:latin typeface="TeXGyreAdventor"/>
                <a:cs typeface="TeXGyreAdventor"/>
              </a:rPr>
              <a:t>içerme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olasılı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8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milyonda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28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1</a:t>
            </a:r>
            <a:r>
              <a:rPr sz="2000" u="sng" spc="-28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ʼ’</a:t>
            </a:r>
            <a:r>
              <a:rPr sz="2000" u="sng" spc="-28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dir</a:t>
            </a:r>
            <a:r>
              <a:rPr sz="2000" spc="-280" dirty="0">
                <a:latin typeface="TeXGyreAdventor"/>
                <a:cs typeface="TeXGyreAdventor"/>
              </a:rPr>
              <a:t>.</a:t>
            </a:r>
            <a:endParaRPr sz="2000" dirty="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Krossing over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2300" y="2387485"/>
            <a:ext cx="4959985" cy="241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16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Mayoz-I</a:t>
            </a:r>
            <a:r>
              <a:rPr sz="2000" u="sng" spc="-1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ʼ’</a:t>
            </a:r>
            <a:r>
              <a:rPr sz="2000" u="sng" spc="-16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profaz evresinde</a:t>
            </a:r>
            <a:r>
              <a:rPr sz="2000" spc="-5" dirty="0">
                <a:latin typeface="TeXGyreAdventor"/>
                <a:cs typeface="TeXGyreAdventor"/>
              </a:rPr>
              <a:t>, </a:t>
            </a:r>
            <a:r>
              <a:rPr sz="2000" spc="-75" dirty="0">
                <a:latin typeface="TeXGyreAdventor"/>
                <a:cs typeface="TeXGyreAdventor"/>
              </a:rPr>
              <a:t>homolog  </a:t>
            </a:r>
            <a:r>
              <a:rPr sz="2000" spc="-5" dirty="0">
                <a:latin typeface="TeXGyreAdventor"/>
                <a:cs typeface="TeXGyreAdventor"/>
              </a:rPr>
              <a:t>kromozomların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karde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olmayan </a:t>
            </a:r>
            <a:r>
              <a:rPr sz="2000" spc="-5" dirty="0">
                <a:latin typeface="TeXGyreAdventor"/>
                <a:cs typeface="TeXGyreAdventor"/>
              </a:rPr>
              <a:t> kromatidlerinin birbirine </a:t>
            </a:r>
            <a:r>
              <a:rPr sz="2000" spc="-15" dirty="0">
                <a:latin typeface="TeXGyreAdventor"/>
                <a:cs typeface="TeXGyreAdventor"/>
              </a:rPr>
              <a:t>kar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ılık </a:t>
            </a:r>
            <a:r>
              <a:rPr sz="2000" spc="-5" dirty="0">
                <a:latin typeface="TeXGyreAdventor"/>
                <a:cs typeface="TeXGyreAdventor"/>
              </a:rPr>
              <a:t>gelen  </a:t>
            </a:r>
            <a:r>
              <a:rPr sz="2000" dirty="0">
                <a:latin typeface="TeXGyreAdventor"/>
                <a:cs typeface="TeXGyreAdventor"/>
              </a:rPr>
              <a:t>kısımları arasında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parça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alı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veri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</a:t>
            </a:r>
            <a:r>
              <a:rPr sz="2000" spc="-25" dirty="0">
                <a:latin typeface="TeXGyreAdventor"/>
                <a:cs typeface="TeXGyreAdventor"/>
              </a:rPr>
              <a:t> </a:t>
            </a:r>
            <a:r>
              <a:rPr sz="2000" spc="-35" dirty="0">
                <a:latin typeface="TeXGyreAdventor"/>
                <a:cs typeface="TeXGyreAdventor"/>
              </a:rPr>
              <a:t>olur.</a:t>
            </a:r>
            <a:endParaRPr sz="2000" dirty="0">
              <a:latin typeface="TeXGyreAdventor"/>
              <a:cs typeface="TeXGyreAdventor"/>
            </a:endParaRPr>
          </a:p>
          <a:p>
            <a:pPr marL="355600" marR="36576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75" dirty="0">
                <a:latin typeface="AoyagiKouzanFontT"/>
                <a:cs typeface="AoyagiKouzanFontT"/>
              </a:rPr>
              <a:t>İ</a:t>
            </a:r>
            <a:r>
              <a:rPr sz="2000" spc="-75" dirty="0">
                <a:latin typeface="TeXGyreAdventor"/>
                <a:cs typeface="TeXGyreAdventor"/>
              </a:rPr>
              <a:t>nsanda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her kromozom çifti </a:t>
            </a:r>
            <a:r>
              <a:rPr sz="2000" b="1" u="sng" spc="-8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ba</a:t>
            </a:r>
            <a:r>
              <a:rPr sz="2000" b="1" u="sng" spc="-8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b="1" u="sng" spc="-8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ına </a:t>
            </a:r>
            <a:r>
              <a:rPr sz="2000" b="1" spc="-80" dirty="0">
                <a:latin typeface="TeXGyreAdventor"/>
                <a:cs typeface="TeXGyreAdventor"/>
              </a:rPr>
              <a:t> </a:t>
            </a:r>
            <a:r>
              <a:rPr sz="2000" b="1" dirty="0">
                <a:latin typeface="TeXGyreAdventor"/>
                <a:cs typeface="TeXGyreAdventor"/>
              </a:rPr>
              <a:t>ortalama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2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da 3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krossing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over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gerçekle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ir.</a:t>
            </a:r>
            <a:endParaRPr sz="2000" dirty="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90930" y="2777021"/>
            <a:ext cx="2417762" cy="37173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30</a:t>
            </a:fld>
            <a:endParaRPr dirty="0"/>
          </a:p>
        </p:txBody>
      </p:sp>
      <p:sp>
        <p:nvSpPr>
          <p:cNvPr id="8" name="object 3"/>
          <p:cNvSpPr txBox="1"/>
          <p:nvPr/>
        </p:nvSpPr>
        <p:spPr>
          <a:xfrm>
            <a:off x="483869" y="4921250"/>
            <a:ext cx="5236845" cy="210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0256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olay </a:t>
            </a:r>
            <a:r>
              <a:rPr sz="2000" spc="-5" dirty="0">
                <a:latin typeface="TeXGyreAdventor"/>
                <a:cs typeface="TeXGyreAdventor"/>
              </a:rPr>
              <a:t>sonucunda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rekombinant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70" dirty="0">
                <a:latin typeface="TeXGyreAdventor"/>
                <a:cs typeface="TeXGyreAdventor"/>
              </a:rPr>
              <a:t>(</a:t>
            </a:r>
            <a:r>
              <a:rPr sz="2000" u="sng" spc="-7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yeni </a:t>
            </a:r>
            <a:r>
              <a:rPr sz="2000" spc="-70" dirty="0"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bile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im</a:t>
            </a:r>
            <a:r>
              <a:rPr sz="2000" spc="-15" dirty="0">
                <a:latin typeface="TeXGyreAdventor"/>
                <a:cs typeface="TeXGyreAdventor"/>
              </a:rPr>
              <a:t>) </a:t>
            </a:r>
            <a:r>
              <a:rPr sz="2000" spc="-5" dirty="0">
                <a:latin typeface="TeXGyreAdventor"/>
                <a:cs typeface="TeXGyreAdventor"/>
              </a:rPr>
              <a:t>kromozomlar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35" dirty="0">
                <a:latin typeface="TeXGyreAdventor"/>
                <a:cs typeface="TeXGyreAdventor"/>
              </a:rPr>
              <a:t>olu</a:t>
            </a:r>
            <a:r>
              <a:rPr sz="2000" spc="-35" dirty="0">
                <a:latin typeface="AoyagiKouzanFontT"/>
                <a:cs typeface="AoyagiKouzanFontT"/>
              </a:rPr>
              <a:t>ş</a:t>
            </a:r>
            <a:r>
              <a:rPr sz="2000" spc="-35" dirty="0">
                <a:latin typeface="TeXGyreAdventor"/>
                <a:cs typeface="TeXGyreAdventor"/>
              </a:rPr>
              <a:t>ur.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Rekombinant kromozomların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45" dirty="0">
                <a:latin typeface="TeXGyreAdventor"/>
                <a:cs typeface="TeXGyreAdventor"/>
              </a:rPr>
              <a:t>gametlere 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ba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ımsız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da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ılımı</a:t>
            </a:r>
            <a:r>
              <a:rPr sz="2000" spc="-10" dirty="0">
                <a:latin typeface="TeXGyreAdventor"/>
                <a:cs typeface="TeXGyreAdventor"/>
              </a:rPr>
              <a:t>, </a:t>
            </a:r>
            <a:r>
              <a:rPr sz="2000" spc="-5" dirty="0">
                <a:latin typeface="TeXGyreAdventor"/>
                <a:cs typeface="TeXGyreAdventor"/>
              </a:rPr>
              <a:t>meydana gelecek  gametlerin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genetik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tip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sayısını</a:t>
            </a:r>
            <a:r>
              <a:rPr sz="2000" spc="-5" dirty="0">
                <a:latin typeface="TeXGyreAdventor"/>
                <a:cs typeface="TeXGyreAdventor"/>
              </a:rPr>
              <a:t> daha da 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artırır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Rastgele</a:t>
            </a:r>
            <a:r>
              <a:rPr sz="36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döllenme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407" y="2977718"/>
            <a:ext cx="7444740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35" dirty="0">
                <a:latin typeface="TeXGyreAdventor"/>
                <a:cs typeface="TeXGyreAdventor"/>
              </a:rPr>
              <a:t>Yakla</a:t>
            </a:r>
            <a:r>
              <a:rPr sz="2000" spc="-35" dirty="0">
                <a:latin typeface="AoyagiKouzanFontT"/>
                <a:cs typeface="AoyagiKouzanFontT"/>
              </a:rPr>
              <a:t>ş</a:t>
            </a:r>
            <a:r>
              <a:rPr sz="2000" spc="-35" dirty="0">
                <a:latin typeface="TeXGyreAdventor"/>
                <a:cs typeface="TeXGyreAdventor"/>
              </a:rPr>
              <a:t>ık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8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milyon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olası </a:t>
            </a:r>
            <a:r>
              <a:rPr sz="2000" spc="-5" dirty="0">
                <a:latin typeface="TeXGyreAdventor"/>
                <a:cs typeface="TeXGyreAdventor"/>
              </a:rPr>
              <a:t>kombinasyondan birini </a:t>
            </a:r>
            <a:r>
              <a:rPr sz="2000" spc="-55" dirty="0">
                <a:latin typeface="TeXGyreAdventor"/>
                <a:cs typeface="TeXGyreAdventor"/>
              </a:rPr>
              <a:t>temsil  </a:t>
            </a:r>
            <a:r>
              <a:rPr sz="2000" spc="-5" dirty="0">
                <a:latin typeface="TeXGyreAdventor"/>
                <a:cs typeface="TeXGyreAdventor"/>
              </a:rPr>
              <a:t>eden bir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yumurta</a:t>
            </a:r>
            <a:r>
              <a:rPr sz="2000" spc="-5" dirty="0">
                <a:latin typeface="TeXGyreAdventor"/>
                <a:cs typeface="TeXGyreAdventor"/>
              </a:rPr>
              <a:t> ile,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8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milyon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farklı </a:t>
            </a:r>
            <a:r>
              <a:rPr sz="2000" spc="-5" dirty="0">
                <a:latin typeface="TeXGyreAdventor"/>
                <a:cs typeface="TeXGyreAdventor"/>
              </a:rPr>
              <a:t>olasılıktan birini </a:t>
            </a:r>
            <a:r>
              <a:rPr sz="2000" dirty="0">
                <a:latin typeface="TeXGyreAdventor"/>
                <a:cs typeface="TeXGyreAdventor"/>
              </a:rPr>
              <a:t>temsil  </a:t>
            </a:r>
            <a:r>
              <a:rPr sz="2000" spc="-5" dirty="0">
                <a:latin typeface="TeXGyreAdventor"/>
                <a:cs typeface="TeXGyreAdventor"/>
              </a:rPr>
              <a:t>eden bir </a:t>
            </a:r>
            <a:r>
              <a:rPr sz="2000" u="sng" spc="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sperm</a:t>
            </a:r>
            <a:r>
              <a:rPr sz="2000" spc="1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hücresinin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birle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mesini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dü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ünün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!</a:t>
            </a:r>
            <a:endParaRPr sz="2000">
              <a:latin typeface="TeXGyreAdventor"/>
              <a:cs typeface="TeXGyreAdventor"/>
            </a:endParaRPr>
          </a:p>
          <a:p>
            <a:pPr marL="355600" marR="43116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Krossing over hesaba </a:t>
            </a:r>
            <a:r>
              <a:rPr sz="2000" dirty="0">
                <a:latin typeface="TeXGyreAdventor"/>
                <a:cs typeface="TeXGyreAdventor"/>
              </a:rPr>
              <a:t>katılmasa </a:t>
            </a:r>
            <a:r>
              <a:rPr sz="2000" spc="-5" dirty="0">
                <a:latin typeface="TeXGyreAdventor"/>
                <a:cs typeface="TeXGyreAdventor"/>
              </a:rPr>
              <a:t>bile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64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trilyon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diploit  kombinasyondan 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herhangi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birine sahip bir zigot</a:t>
            </a:r>
            <a:r>
              <a:rPr sz="2000" spc="20" dirty="0">
                <a:latin typeface="TeXGyreAdventor"/>
                <a:cs typeface="TeXGyreAdventor"/>
              </a:rPr>
              <a:t> </a:t>
            </a:r>
            <a:r>
              <a:rPr sz="2000" spc="-35" dirty="0">
                <a:latin typeface="TeXGyreAdventor"/>
                <a:cs typeface="TeXGyreAdventor"/>
              </a:rPr>
              <a:t>olu</a:t>
            </a:r>
            <a:r>
              <a:rPr sz="2000" spc="-35" dirty="0">
                <a:latin typeface="AoyagiKouzanFontT"/>
                <a:cs typeface="AoyagiKouzanFontT"/>
              </a:rPr>
              <a:t>ş</a:t>
            </a:r>
            <a:r>
              <a:rPr sz="2000" spc="-35" dirty="0">
                <a:latin typeface="TeXGyreAdventor"/>
                <a:cs typeface="TeXGyreAdventor"/>
              </a:rPr>
              <a:t>ur.</a:t>
            </a:r>
            <a:endParaRPr sz="2000">
              <a:latin typeface="TeXGyreAdventor"/>
              <a:cs typeface="TeXGyreAdventor"/>
            </a:endParaRPr>
          </a:p>
          <a:p>
            <a:pPr marL="355600" marR="24384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Krossing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overin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meydana </a:t>
            </a:r>
            <a:r>
              <a:rPr sz="2000" spc="-15" dirty="0">
                <a:latin typeface="TeXGyreAdventor"/>
                <a:cs typeface="TeXGyreAdventor"/>
              </a:rPr>
              <a:t>getirdi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 </a:t>
            </a:r>
            <a:r>
              <a:rPr sz="2000" spc="-5" dirty="0">
                <a:latin typeface="TeXGyreAdventor"/>
                <a:cs typeface="TeXGyreAdventor"/>
              </a:rPr>
              <a:t>varyasyon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ilave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edildi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inde</a:t>
            </a:r>
            <a:r>
              <a:rPr sz="2000" spc="-10" dirty="0">
                <a:latin typeface="TeXGyreAdventor"/>
                <a:cs typeface="TeXGyreAdventor"/>
              </a:rPr>
              <a:t>, </a:t>
            </a:r>
            <a:r>
              <a:rPr sz="2000" dirty="0">
                <a:latin typeface="TeXGyreAdventor"/>
                <a:cs typeface="TeXGyreAdventor"/>
              </a:rPr>
              <a:t>olasılıkların </a:t>
            </a:r>
            <a:r>
              <a:rPr sz="2000" spc="-5" dirty="0">
                <a:latin typeface="TeXGyreAdventor"/>
                <a:cs typeface="TeXGyreAdventor"/>
              </a:rPr>
              <a:t>sayısı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astronomik boyutlara</a:t>
            </a:r>
            <a:r>
              <a:rPr sz="2000" spc="50" dirty="0">
                <a:latin typeface="TeXGyreAdventor"/>
                <a:cs typeface="TeXGyreAdventor"/>
              </a:rPr>
              <a:t> </a:t>
            </a:r>
            <a:r>
              <a:rPr sz="2000" spc="-35" dirty="0">
                <a:latin typeface="TeXGyreAdventor"/>
                <a:cs typeface="TeXGyreAdventor"/>
              </a:rPr>
              <a:t>ula</a:t>
            </a:r>
            <a:r>
              <a:rPr sz="2000" spc="-35" dirty="0">
                <a:latin typeface="AoyagiKouzanFontT"/>
                <a:cs typeface="AoyagiKouzanFontT"/>
              </a:rPr>
              <a:t>ş</a:t>
            </a:r>
            <a:r>
              <a:rPr sz="2000" spc="-35" dirty="0">
                <a:latin typeface="TeXGyreAdventor"/>
                <a:cs typeface="TeXGyreAdventor"/>
              </a:rPr>
              <a:t>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7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Siz </a:t>
            </a:r>
            <a:r>
              <a:rPr sz="3600" dirty="0">
                <a:solidFill>
                  <a:srgbClr val="FFFFFF"/>
                </a:solidFill>
                <a:latin typeface="TeXGyreAdventor"/>
                <a:cs typeface="TeXGyreAdventor"/>
              </a:rPr>
              <a:t>teksiniz</a:t>
            </a:r>
            <a:r>
              <a:rPr sz="36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!!!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91977" y="2977718"/>
            <a:ext cx="6609080" cy="119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latin typeface="TeXGyreAdventor"/>
                <a:cs typeface="TeXGyreAdventor"/>
              </a:rPr>
              <a:t>Do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al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kız ve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erkek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karde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ler</a:t>
            </a:r>
            <a:r>
              <a:rPr sz="2000" spc="-15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böylesine çok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farklı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olabilirler.</a:t>
            </a:r>
            <a:endParaRPr sz="2000">
              <a:latin typeface="TeXGyreAdventor"/>
              <a:cs typeface="TeXGyreAdventor"/>
            </a:endParaRPr>
          </a:p>
          <a:p>
            <a:pPr algn="ctr">
              <a:lnSpc>
                <a:spcPct val="100000"/>
              </a:lnSpc>
              <a:spcBef>
                <a:spcPts val="2000"/>
              </a:spcBef>
            </a:pPr>
            <a:r>
              <a:rPr sz="2000" b="1" spc="-25" dirty="0">
                <a:latin typeface="TeXGyreAdventor"/>
                <a:cs typeface="TeXGyreAdventor"/>
              </a:rPr>
              <a:t>S</a:t>
            </a:r>
            <a:r>
              <a:rPr sz="2000" b="1" spc="-25" dirty="0">
                <a:latin typeface="Arial"/>
                <a:cs typeface="Arial"/>
              </a:rPr>
              <a:t>İ</a:t>
            </a:r>
            <a:r>
              <a:rPr sz="2000" b="1" spc="-25" dirty="0">
                <a:latin typeface="TeXGyreAdventor"/>
                <a:cs typeface="TeXGyreAdventor"/>
              </a:rPr>
              <a:t>Z </a:t>
            </a:r>
            <a:r>
              <a:rPr sz="2000" b="1" spc="-5" dirty="0">
                <a:latin typeface="TeXGyreAdventor"/>
                <a:cs typeface="TeXGyreAdventor"/>
              </a:rPr>
              <a:t>GERÇEKTEN </a:t>
            </a:r>
            <a:r>
              <a:rPr sz="2000" b="1" dirty="0">
                <a:latin typeface="TeXGyreAdventor"/>
                <a:cs typeface="TeXGyreAdventor"/>
              </a:rPr>
              <a:t>DE </a:t>
            </a:r>
            <a:r>
              <a:rPr sz="2000" b="1" spc="-20" dirty="0">
                <a:latin typeface="TeXGyreAdventor"/>
                <a:cs typeface="TeXGyreAdventor"/>
              </a:rPr>
              <a:t>TEKS</a:t>
            </a:r>
            <a:r>
              <a:rPr sz="2000" b="1" spc="-20" dirty="0">
                <a:latin typeface="Arial"/>
                <a:cs typeface="Arial"/>
              </a:rPr>
              <a:t>İ</a:t>
            </a:r>
            <a:r>
              <a:rPr sz="2000" b="1" spc="-20" dirty="0">
                <a:latin typeface="TeXGyreAdventor"/>
                <a:cs typeface="TeXGyreAdventor"/>
              </a:rPr>
              <a:t>N</a:t>
            </a:r>
            <a:r>
              <a:rPr sz="2000" b="1" spc="-20" dirty="0">
                <a:latin typeface="Arial"/>
                <a:cs typeface="Arial"/>
              </a:rPr>
              <a:t>İ</a:t>
            </a:r>
            <a:r>
              <a:rPr sz="2000" b="1" spc="-20" dirty="0">
                <a:latin typeface="TeXGyreAdventor"/>
                <a:cs typeface="TeXGyreAdventor"/>
              </a:rPr>
              <a:t>Z</a:t>
            </a:r>
            <a:r>
              <a:rPr sz="2000" b="1" spc="5" dirty="0">
                <a:latin typeface="TeXGyreAdventor"/>
                <a:cs typeface="TeXGyreAdventor"/>
              </a:rPr>
              <a:t> </a:t>
            </a:r>
            <a:r>
              <a:rPr sz="2000" b="1" spc="-5" dirty="0">
                <a:latin typeface="TeXGyreAdventor"/>
                <a:cs typeface="TeXGyreAdventor"/>
              </a:rPr>
              <a:t>!!!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7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9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</TotalTime>
  <Words>1409</Words>
  <Application>Microsoft Office PowerPoint</Application>
  <PresentationFormat>Özel</PresentationFormat>
  <Paragraphs>229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32</vt:i4>
      </vt:variant>
    </vt:vector>
  </HeadingPairs>
  <TitlesOfParts>
    <vt:vector size="33" baseType="lpstr">
      <vt:lpstr>Office Theme</vt:lpstr>
      <vt:lpstr>MAYOZ VE EŞEYLİ YAŞAM DÖNGÜLERİ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MAYOZ VE EŞEYLİ YAŞAM DÖNGÜLERİ</dc:title>
  <dc:creator>User</dc:creator>
  <cp:lastModifiedBy>User</cp:lastModifiedBy>
  <cp:revision>15</cp:revision>
  <dcterms:created xsi:type="dcterms:W3CDTF">2020-11-24T12:11:19Z</dcterms:created>
  <dcterms:modified xsi:type="dcterms:W3CDTF">2020-11-24T13:47:48Z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2020-11-24T00:00:00Z</vt:filetime>
  </property>
</Properties>
</file>