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4BF1-57E7-47BB-AC2B-20C6BB14657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C858-3E93-40EA-B2DB-5823BDC7FB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5591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4BF1-57E7-47BB-AC2B-20C6BB14657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C858-3E93-40EA-B2DB-5823BDC7FB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845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4BF1-57E7-47BB-AC2B-20C6BB14657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C858-3E93-40EA-B2DB-5823BDC7FB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807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Başlık, 2 İçeri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4B8FA8B-CC31-4E96-BF3F-2D64534075B4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xmlns="" val="3014924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4BB90CE-1789-4109-82F0-33E6AA3B784C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xmlns="" val="2901684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FE4CC62-517D-406A-8B5D-B6DA9749B9F0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xmlns="" val="240442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4BF1-57E7-47BB-AC2B-20C6BB14657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C858-3E93-40EA-B2DB-5823BDC7FB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7023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4BF1-57E7-47BB-AC2B-20C6BB14657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C858-3E93-40EA-B2DB-5823BDC7FB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1683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4BF1-57E7-47BB-AC2B-20C6BB14657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C858-3E93-40EA-B2DB-5823BDC7FB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6313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4BF1-57E7-47BB-AC2B-20C6BB14657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C858-3E93-40EA-B2DB-5823BDC7FB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0487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4BF1-57E7-47BB-AC2B-20C6BB14657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C858-3E93-40EA-B2DB-5823BDC7FB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167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4BF1-57E7-47BB-AC2B-20C6BB14657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C858-3E93-40EA-B2DB-5823BDC7FB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6823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4BF1-57E7-47BB-AC2B-20C6BB14657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C858-3E93-40EA-B2DB-5823BDC7FB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087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4BF1-57E7-47BB-AC2B-20C6BB14657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C858-3E93-40EA-B2DB-5823BDC7FB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320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4BF1-57E7-47BB-AC2B-20C6BB14657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AC858-3E93-40EA-B2DB-5823BDC7FB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1890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ownloads\Bel%20Traksiyonu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unu kapak">
            <a:extLst>
              <a:ext uri="{FF2B5EF4-FFF2-40B4-BE49-F238E27FC236}">
                <a16:creationId xmlns:a16="http://schemas.microsoft.com/office/drawing/2014/main" xmlns="" id="{95F6E267-728F-4FB0-8651-BFFD2B0EC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2832" y="270206"/>
            <a:ext cx="9392574" cy="68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>
            <a:extLst>
              <a:ext uri="{FF2B5EF4-FFF2-40B4-BE49-F238E27FC236}">
                <a16:creationId xmlns:a16="http://schemas.microsoft.com/office/drawing/2014/main" xmlns="" id="{F38C432D-5372-448E-9829-E0F45631D4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0" y="3162300"/>
            <a:ext cx="60960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3200" b="1" dirty="0"/>
              <a:t>FİZYOTERAPİ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0919079-B759-42A8-9F3B-9A1143AB9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808" y="1182853"/>
            <a:ext cx="6096000" cy="102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3200" b="1" dirty="0"/>
              <a:t>HAVZA MESLEK YÜKSEKOKULU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FA81E1F3-CB27-487C-8780-092A7358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24400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b="1" i="1" dirty="0"/>
              <a:t>FTP </a:t>
            </a:r>
            <a:r>
              <a:rPr lang="tr-TR" altLang="tr-TR" b="1" i="1" dirty="0" smtClean="0"/>
              <a:t>203-FİZİK TEDAVİ YÖNTEMLERİ II</a:t>
            </a:r>
            <a:endParaRPr lang="tr-TR" altLang="tr-TR" b="1" i="1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2B89DD1B-66F7-4797-94FB-C51343EB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34000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2000" b="1" i="1" dirty="0">
                <a:solidFill>
                  <a:schemeClr val="bg1">
                    <a:lumMod val="50000"/>
                  </a:schemeClr>
                </a:solidFill>
              </a:rPr>
              <a:t>ÖĞR.GÖR.KÜBRA TUZ</a:t>
            </a:r>
          </a:p>
        </p:txBody>
      </p:sp>
    </p:spTree>
    <p:extLst>
      <p:ext uri="{BB962C8B-B14F-4D97-AF65-F5344CB8AC3E}">
        <p14:creationId xmlns:p14="http://schemas.microsoft.com/office/powerpoint/2010/main" xmlns="" val="146268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Yerçekimi </a:t>
            </a:r>
            <a:r>
              <a:rPr lang="tr-TR" alt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Yardımlı Traksiyon</a:t>
            </a:r>
          </a:p>
        </p:txBody>
      </p:sp>
      <p:pic>
        <p:nvPicPr>
          <p:cNvPr id="12291" name="Picture 3" descr="Ezgi yerçekim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1"/>
            <a:ext cx="30861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yerçeki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438401"/>
            <a:ext cx="50387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3630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2560" y="325438"/>
            <a:ext cx="8229600" cy="608012"/>
          </a:xfrm>
        </p:spPr>
        <p:txBody>
          <a:bodyPr>
            <a:noAutofit/>
          </a:bodyPr>
          <a:lstStyle/>
          <a:p>
            <a:r>
              <a:rPr lang="tr-TR" alt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Su </a:t>
            </a:r>
            <a:r>
              <a:rPr lang="tr-TR" alt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İçi Traksiyon</a:t>
            </a:r>
          </a:p>
        </p:txBody>
      </p:sp>
      <p:pic>
        <p:nvPicPr>
          <p:cNvPr id="13315" name="Picture 3" descr="Düz su iç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315" y="1227909"/>
            <a:ext cx="38290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Traction bath - carbona.h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826" y="2594687"/>
            <a:ext cx="3645717" cy="2430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2909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467600" cy="762000"/>
          </a:xfrm>
        </p:spPr>
        <p:txBody>
          <a:bodyPr>
            <a:normAutofit/>
          </a:bodyPr>
          <a:lstStyle/>
          <a:p>
            <a:r>
              <a:rPr lang="tr-TR" alt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Motorize Traksiyon</a:t>
            </a:r>
          </a:p>
        </p:txBody>
      </p:sp>
      <p:pic>
        <p:nvPicPr>
          <p:cNvPr id="14339" name="Picture 3" descr="photo23_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PIM08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HPIM08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7575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000" dirty="0">
                <a:latin typeface="Times New Roman" panose="02020603050405020304" pitchFamily="18" charset="0"/>
              </a:rPr>
              <a:t>Traksiyonun tipi: Sürekli – Kesikli Traksiyon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tr-TR" alt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Çekme sürekli yada kesikli olarak uygulanabilir</a:t>
            </a:r>
          </a:p>
          <a:p>
            <a:r>
              <a:rPr lang="tr-TR" alt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Sürekli traksiyon kas spazmı açısından daha etkilidir</a:t>
            </a:r>
          </a:p>
          <a:p>
            <a:r>
              <a:rPr lang="tr-TR" alt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Kesikli traksiyon disk patolojilerinde etkilidir</a:t>
            </a:r>
          </a:p>
          <a:p>
            <a:endParaRPr lang="tr-TR" alt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Eğer hastada disk patolojisi varsa 60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traksiyon 20 sn. dinlenme</a:t>
            </a:r>
          </a:p>
          <a:p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Eklem tutulumu varsa 15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traksiyon 15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dinlenme</a:t>
            </a:r>
          </a:p>
          <a:p>
            <a:endParaRPr lang="tr-TR" altLang="tr-TR" sz="2000" dirty="0">
              <a:latin typeface="Times New Roman" panose="02020603050405020304" pitchFamily="18" charset="0"/>
            </a:endParaRPr>
          </a:p>
          <a:p>
            <a:endParaRPr lang="tr-TR" altLang="tr-TR" sz="2000" dirty="0">
              <a:latin typeface="Times New Roman" panose="02020603050405020304" pitchFamily="18" charset="0"/>
            </a:endParaRPr>
          </a:p>
        </p:txBody>
      </p:sp>
      <p:pic>
        <p:nvPicPr>
          <p:cNvPr id="33799" name="Picture 7" descr="HPIM087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67438" y="1773238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500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PIM08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3782" y="598714"/>
            <a:ext cx="6749144" cy="506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9991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TRAKSİYONUN PARAMETRELERİ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Pozisyonlamalar </a:t>
            </a:r>
          </a:p>
          <a:p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Ağırlıklar</a:t>
            </a:r>
          </a:p>
          <a:p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</a:t>
            </a:r>
          </a:p>
          <a:p>
            <a:endParaRPr lang="tr-TR" altLang="tr-TR" dirty="0"/>
          </a:p>
        </p:txBody>
      </p:sp>
      <p:pic>
        <p:nvPicPr>
          <p:cNvPr id="3074" name="Picture 2" descr="The Human Component: Managing Mental Fit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9644" y="2156006"/>
            <a:ext cx="4742996" cy="332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966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Pozisyonlamalar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Servikal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 otururken yada </a:t>
            </a:r>
            <a:r>
              <a:rPr lang="tr-TR" altLang="tr-T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supine</a:t>
            </a:r>
            <a:r>
              <a:rPr lang="tr-TR" alt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yatış pozisyonundayken traksiyon uygulanabilir.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Oturma pozisyonu daha avantajlıdır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Çalışmalarda boynun traksiyonu iki şekilde denenmiştir.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1-) Baş 20-30 derece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fleksiyonda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2-) Baş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nötral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pozisyonda</a:t>
            </a:r>
          </a:p>
          <a:p>
            <a:r>
              <a:rPr lang="tr-TR" alt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Çekme kuvvetinin çene yerine </a:t>
            </a:r>
            <a:r>
              <a:rPr lang="tr-TR" altLang="tr-T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oksiputa</a:t>
            </a:r>
            <a:r>
              <a:rPr lang="tr-TR" alt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uygulanması gerekir.</a:t>
            </a:r>
          </a:p>
          <a:p>
            <a:endParaRPr lang="tr-TR" altLang="tr-TR" b="1" i="1" dirty="0">
              <a:latin typeface="Times New Roman" panose="02020603050405020304" pitchFamily="18" charset="0"/>
            </a:endParaRPr>
          </a:p>
        </p:txBody>
      </p:sp>
      <p:pic>
        <p:nvPicPr>
          <p:cNvPr id="22535" name="Picture 7" descr="önd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587785" y="323143"/>
            <a:ext cx="1601243" cy="368212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6" name="5 İçerik Yer Tutucusu" descr="trak10.jpg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04113" y="4005264"/>
            <a:ext cx="2039937" cy="203993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1843492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2297" y="731520"/>
            <a:ext cx="5384800" cy="529490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Boyun traksiyonunda çekme kuvveti…</a:t>
            </a:r>
          </a:p>
          <a:p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Başlangıçta hasta alışıncaya kadar traksiyon gücünün hafif olması, zamanla kuvvetin arttırılması uygundur.</a:t>
            </a:r>
          </a:p>
          <a:p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Çekme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kuvvettinin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5-10 kilogramdan başlayıp gittikçe artırılması uygundur.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Traksiyon süresinin de kademeli artırılması baş dönmesi ve mide bulantısını engelleyebilir.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Etkili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servikal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traksiyon için en uygun çekme gücü 9-15 kg arasında bulunmuştur.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Kullanılan ağırlık başın ağırlığından (4-5 kg) fazla olmadıkça çekme gücü etkili olmaz.</a:t>
            </a:r>
          </a:p>
          <a:p>
            <a:endParaRPr lang="tr-TR" altLang="tr-TR" sz="1600" dirty="0">
              <a:latin typeface="Times New Roman" panose="02020603050405020304" pitchFamily="18" charset="0"/>
            </a:endParaRPr>
          </a:p>
        </p:txBody>
      </p:sp>
      <p:pic>
        <p:nvPicPr>
          <p:cNvPr id="25606" name="5 İçerik Yer Tutucusu" descr="trak1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09502" y="977129"/>
            <a:ext cx="2498725" cy="2498725"/>
          </a:xfrm>
          <a:noFill/>
          <a:ln/>
        </p:spPr>
      </p:pic>
      <p:pic>
        <p:nvPicPr>
          <p:cNvPr id="5122" name="Picture 2" descr="Cervical Traction De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277" y="3813174"/>
            <a:ext cx="2848883" cy="2848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4184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600891"/>
            <a:ext cx="5384800" cy="55300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Lumbal</a:t>
            </a:r>
            <a:r>
              <a:rPr lang="tr-TR" alt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Sırtüstü veya yüzüstü yatış pozisyonunda(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olarak), su  içinde(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vertikal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olarak) uygulanabilir.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 esnasında hasta kesinlikle rahatlamış bir şekilde olmalıdır.  Omurga pozisyonu hastaya acı vermeyecek bir pozisyonda olmalıdır. </a:t>
            </a:r>
          </a:p>
          <a:p>
            <a:pPr>
              <a:lnSpc>
                <a:spcPct val="80000"/>
              </a:lnSpc>
            </a:pP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Lumbal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traksiyon uygulamasında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lumbal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bölgenin hafif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fleksiyona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alınması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intervertebral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aralığı daha fazla açar ve ağrıda daha hızlı bir gerileme oluşur.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eğer hasta yüzüstü yatıyorsa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pelvisinin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üst tarafından yastıklarla, sırtüstü yatıyorsa bacaklarının altından özel masayla yada taburelerle desteklenmelidir.</a:t>
            </a:r>
          </a:p>
          <a:p>
            <a:pPr>
              <a:lnSpc>
                <a:spcPct val="80000"/>
              </a:lnSpc>
            </a:pP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tr-TR" altLang="tr-TR" dirty="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Bilgisayarlı Traksiyon Tedavileri – BEROVA KLİNİK - Ortopedi ve  Travmatoloji - Orthopaedics and Traumat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3393" y="350066"/>
            <a:ext cx="3906973" cy="2708835"/>
          </a:xfrm>
          <a:prstGeom prst="rect">
            <a:avLst/>
          </a:prstGeom>
          <a:noFill/>
        </p:spPr>
      </p:pic>
      <p:pic>
        <p:nvPicPr>
          <p:cNvPr id="4100" name="Picture 4" descr="What is Lumbar Traction in Physiothera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9589" y="3664476"/>
            <a:ext cx="4471851" cy="2152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999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54034"/>
            <a:ext cx="5384800" cy="48768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r>
              <a:rPr lang="tr-TR" alt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traksiyonda traksiyon etkisini belirli bir </a:t>
            </a:r>
            <a:r>
              <a:rPr lang="tr-TR" altLang="tr-T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segmentte</a:t>
            </a:r>
            <a:r>
              <a:rPr lang="tr-TR" alt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yoğunlaştırabiliriz.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Eğer bacaklar</a:t>
            </a:r>
          </a:p>
          <a:p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45-60 derece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fleksiyona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getirilirse L5-S1 seviyesine</a:t>
            </a:r>
          </a:p>
          <a:p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60-75derece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fleksiyona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gelirse L4-5 seviyesine</a:t>
            </a:r>
          </a:p>
          <a:p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75-90derece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fleksiyonda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ise L3-4 seviyesine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odaklaşılır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Buna hedef traksiyon 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denir.</a:t>
            </a: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altLang="tr-TR" sz="2000" dirty="0">
              <a:latin typeface="Times New Roman" panose="02020603050405020304" pitchFamily="18" charset="0"/>
            </a:endParaRPr>
          </a:p>
          <a:p>
            <a:endParaRPr lang="tr-TR" altLang="tr-TR" sz="2000" dirty="0">
              <a:latin typeface="Times New Roman" panose="02020603050405020304" pitchFamily="18" charset="0"/>
            </a:endParaRPr>
          </a:p>
        </p:txBody>
      </p:sp>
      <p:pic>
        <p:nvPicPr>
          <p:cNvPr id="31753" name="Picture 9" descr="trtrr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45687" y="981801"/>
            <a:ext cx="3417661" cy="229507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trr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397388" y="3907745"/>
            <a:ext cx="2974521" cy="222802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198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A280B79D-0B02-41AA-A0CB-21D933491A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143001"/>
            <a:ext cx="7772400" cy="1470025"/>
          </a:xfrm>
        </p:spPr>
        <p:txBody>
          <a:bodyPr anchor="ctr">
            <a:normAutofit/>
          </a:bodyPr>
          <a:lstStyle/>
          <a:p>
            <a:r>
              <a:rPr lang="tr-TR" altLang="tr-TR" sz="4000" dirty="0" smtClean="0"/>
              <a:t>TRAKSİYON UYGULAMASI</a:t>
            </a:r>
            <a:endParaRPr lang="tr-TR" altLang="tr-TR" sz="40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F905258F-F96C-4DD7-B132-3E7AE9EEAA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257800" y="4082475"/>
            <a:ext cx="1676400" cy="762000"/>
          </a:xfrm>
        </p:spPr>
        <p:txBody>
          <a:bodyPr/>
          <a:lstStyle/>
          <a:p>
            <a:r>
              <a:rPr lang="tr-TR" altLang="tr-TR" sz="2800" i="1" smtClean="0"/>
              <a:t>Hafta-14</a:t>
            </a:r>
            <a:endParaRPr lang="tr-TR" altLang="tr-TR" sz="2800" i="1" dirty="0"/>
          </a:p>
        </p:txBody>
      </p:sp>
      <p:pic>
        <p:nvPicPr>
          <p:cNvPr id="6148" name="Picture 4" descr="sunu">
            <a:extLst>
              <a:ext uri="{FF2B5EF4-FFF2-40B4-BE49-F238E27FC236}">
                <a16:creationId xmlns:a16="http://schemas.microsoft.com/office/drawing/2014/main" xmlns="" id="{571ECC9D-3C97-4A2E-A8AA-BEBCE23F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5CECEE48-2E7C-42F7-BDD0-3BE516D17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112" y="2957729"/>
            <a:ext cx="5867400" cy="112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3200" i="1" dirty="0" smtClean="0"/>
              <a:t>FTP 203-FİZİK TEDAVİ YÖNTEMLERİ II</a:t>
            </a:r>
            <a:endParaRPr lang="tr-TR" altLang="tr-TR" sz="3200" i="1" dirty="0"/>
          </a:p>
        </p:txBody>
      </p:sp>
    </p:spTree>
    <p:extLst>
      <p:ext uri="{BB962C8B-B14F-4D97-AF65-F5344CB8AC3E}">
        <p14:creationId xmlns:p14="http://schemas.microsoft.com/office/powerpoint/2010/main" xmlns="" val="310339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1263" y="48015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KUVVET ve SÜRE</a:t>
            </a:r>
          </a:p>
          <a:p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Ortalama 45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kglık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kuvvet uygulanır.(Vücut ağırlığının yarısı)</a:t>
            </a:r>
          </a:p>
          <a:p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Traksiyon tedavisi genellikle haftada günde 20-30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haftada 5 gün uygulanır.</a:t>
            </a:r>
          </a:p>
          <a:p>
            <a:endParaRPr lang="tr-TR" altLang="tr-TR" sz="2000" dirty="0">
              <a:latin typeface="Times New Roman" panose="02020603050405020304" pitchFamily="18" charset="0"/>
            </a:endParaRPr>
          </a:p>
          <a:p>
            <a:endParaRPr lang="tr-TR" altLang="tr-TR" sz="2000" b="1" i="1" dirty="0">
              <a:latin typeface="Times New Roman" panose="02020603050405020304" pitchFamily="18" charset="0"/>
            </a:endParaRPr>
          </a:p>
          <a:p>
            <a:endParaRPr lang="tr-TR" altLang="tr-TR" sz="2000" b="1" i="1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Fizik tedavide traksiyon nasıl uygulanır? - video dailymo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021" y="3507760"/>
            <a:ext cx="4661648" cy="262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ime management - Free people ic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776" y="3294878"/>
            <a:ext cx="2365556" cy="2365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16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l Traksiyonu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55816" y="466996"/>
            <a:ext cx="8120744" cy="6090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95988" y="333103"/>
            <a:ext cx="8915399" cy="1404257"/>
          </a:xfrm>
        </p:spPr>
        <p:txBody>
          <a:bodyPr>
            <a:normAutofit/>
          </a:bodyPr>
          <a:lstStyle/>
          <a:p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TRAKSİYON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izik Tedavide Traksiyon - Doktor Fiz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583" y="1737360"/>
            <a:ext cx="6384972" cy="47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94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5211" y="500744"/>
            <a:ext cx="10489475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Traksiyon, yumuşak dokuları germek, eklem yüzeylerini ya da kemik fragmanlarını ayırmak ve uygulandığı yapıyı mekanik olarak uzatmak amacıyla vücudun bir bölümüne çekici bir kuvvet unsurunun uygulanmasıdır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Traksiyonun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 edici yöntem olarak adlandırılmasının sebebi kas iskelet sistemi üzerine olan olumlu etkileri ile germe ve manuel terapi tekniklerinin içinde kullanılmasıdır. 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Mechanical Traction For Back Pain And Stiff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8011" y="3101134"/>
            <a:ext cx="6169025" cy="308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715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9863" y="1062446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Traksiyon tedavisi, fizyoterapi ve rehabilitasyon alanında daha çok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lumbal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servikal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 rahatsızlıklarında, diğer fizyoterapi yöntemleriyle birlikte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kullanılır.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el Traksiyonu 1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139" y="2527951"/>
            <a:ext cx="6166848" cy="346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31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5177" y="1010196"/>
            <a:ext cx="8915400" cy="3777622"/>
          </a:xfrm>
        </p:spPr>
        <p:txBody>
          <a:bodyPr/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Traksiyonun etkinliği, traksiyon sırasında uygulanan kuvvet miktarına, çekiş açısına, tedavi süresine, seansların sıklığına, toplam seans sayısına ve hasta pozisyonuna bağlı olarak değişmektedir.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Traksiyonun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 ve boyun ağrılarında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semptomatik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iyileşme sağladığı, uzun dönem etkisinin ise yetersiz olduğu düşünülmektedir. </a:t>
            </a:r>
          </a:p>
          <a:p>
            <a:endParaRPr lang="tr-TR" dirty="0"/>
          </a:p>
        </p:txBody>
      </p:sp>
      <p:pic>
        <p:nvPicPr>
          <p:cNvPr id="16386" name="Picture 2" descr="Lumbar traction session performed by a physiotherapist, Limoges hospital,  France Stock Photo - Ala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9060" y="3662063"/>
            <a:ext cx="3955146" cy="2908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212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Traksiyon tedavisinin genel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amaçları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7533" y="1560060"/>
            <a:ext cx="8915400" cy="4345577"/>
          </a:xfrm>
        </p:spPr>
        <p:txBody>
          <a:bodyPr>
            <a:normAutofit/>
          </a:bodyPr>
          <a:lstStyle/>
          <a:p>
            <a:pPr lvl="0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Travmatik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dokuları baskıdan kurtarmak, </a:t>
            </a:r>
          </a:p>
          <a:p>
            <a:pPr lvl="0"/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Diskolasyonlar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deformiteleri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düzeltmek, </a:t>
            </a:r>
          </a:p>
          <a:p>
            <a:pPr lvl="0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Kırık parçalarının birbiriyle olan temasını azaltmak ve stabilizasyonunu sağlamak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Omurilik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travmalarında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immobilizasyonu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sağlayarak omurgadaki yüklenmeyi azaltmak suretiyle semptomları iyileştirmek,</a:t>
            </a:r>
          </a:p>
          <a:p>
            <a:pPr lvl="0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Sinir kökü basısını azaltmak,</a:t>
            </a:r>
          </a:p>
          <a:p>
            <a:pPr lvl="0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Refleks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inhibisyon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yöntemiyle kas spazmını azaltmak,</a:t>
            </a:r>
          </a:p>
          <a:p>
            <a:pPr lvl="0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Ağrıyı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inflamasyonu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azaltmaktır.</a:t>
            </a:r>
          </a:p>
          <a:p>
            <a:pPr lvl="0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Picture 4" descr="Thinking emoticon Stock Vector by ©yayayoyo 3643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7503" y="752677"/>
            <a:ext cx="2223391" cy="2173403"/>
          </a:xfrm>
          <a:prstGeom prst="rect">
            <a:avLst/>
          </a:prstGeom>
          <a:noFill/>
        </p:spPr>
      </p:pic>
      <p:pic>
        <p:nvPicPr>
          <p:cNvPr id="15362" name="Picture 2" descr="Goal - Free business and finance ic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5289" y="3699964"/>
            <a:ext cx="2953385" cy="295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048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TRAKSİYON TİPLERİ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Manuel Traksiyon </a:t>
            </a:r>
          </a:p>
          <a:p>
            <a:pPr>
              <a:lnSpc>
                <a:spcPct val="80000"/>
              </a:lnSpc>
            </a:pPr>
            <a:r>
              <a:rPr lang="tr-TR" alt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Cervikal</a:t>
            </a: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Traksiyon </a:t>
            </a:r>
          </a:p>
          <a:p>
            <a:pPr>
              <a:lnSpc>
                <a:spcPct val="80000"/>
              </a:lnSpc>
            </a:pPr>
            <a:r>
              <a:rPr lang="tr-TR" alt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Lumbar</a:t>
            </a: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Traksiyon </a:t>
            </a:r>
          </a:p>
          <a:p>
            <a:pPr>
              <a:lnSpc>
                <a:spcPct val="80000"/>
              </a:lnSpc>
            </a:pP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Yerçekimi Yardımlı Traksiyon </a:t>
            </a:r>
          </a:p>
          <a:p>
            <a:pPr>
              <a:lnSpc>
                <a:spcPct val="80000"/>
              </a:lnSpc>
            </a:pPr>
            <a:r>
              <a:rPr lang="tr-TR" alt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Ototraksiyon</a:t>
            </a: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İçinde Traksiyon </a:t>
            </a:r>
          </a:p>
          <a:p>
            <a:pPr>
              <a:lnSpc>
                <a:spcPct val="80000"/>
              </a:lnSpc>
            </a:pP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Devamlı Traksiyon </a:t>
            </a:r>
          </a:p>
          <a:p>
            <a:pPr>
              <a:lnSpc>
                <a:spcPct val="80000"/>
              </a:lnSpc>
            </a:pP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Statik (Ağırlığı Korunmuş) Traksiyon </a:t>
            </a:r>
          </a:p>
          <a:p>
            <a:pPr>
              <a:lnSpc>
                <a:spcPct val="80000"/>
              </a:lnSpc>
            </a:pPr>
            <a:r>
              <a:rPr lang="tr-TR" alt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İntermittant</a:t>
            </a: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(aralıklı) Traksiyon</a:t>
            </a:r>
          </a:p>
          <a:p>
            <a:pPr>
              <a:lnSpc>
                <a:spcPct val="80000"/>
              </a:lnSpc>
            </a:pP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Mekanik Traksiyon </a:t>
            </a:r>
          </a:p>
          <a:p>
            <a:pPr>
              <a:lnSpc>
                <a:spcPct val="80000"/>
              </a:lnSpc>
            </a:pP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Motorize Traksiyon </a:t>
            </a:r>
          </a:p>
          <a:p>
            <a:pPr>
              <a:lnSpc>
                <a:spcPct val="80000"/>
              </a:lnSpc>
            </a:pPr>
            <a:endParaRPr lang="tr-TR" altLang="tr-TR" sz="2600" dirty="0"/>
          </a:p>
        </p:txBody>
      </p:sp>
      <p:pic>
        <p:nvPicPr>
          <p:cNvPr id="14338" name="Picture 2" descr="Puzzle Icon in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83" y="1451020"/>
            <a:ext cx="4131038" cy="4131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872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Manuel</a:t>
            </a:r>
            <a:r>
              <a:rPr lang="tr-TR" alt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Traksiyon</a:t>
            </a:r>
          </a:p>
        </p:txBody>
      </p:sp>
      <p:pic>
        <p:nvPicPr>
          <p:cNvPr id="11272" name="Picture 8" descr="HPIM09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08481" y="1613264"/>
            <a:ext cx="2919413" cy="21891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5" name="Picture 11" descr="Manuel otu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84541" y="4038329"/>
            <a:ext cx="2173288" cy="21891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6" name="Picture 12" descr="HPIM0911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02569" y="40481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7" name="Picture 13" descr="HPIM09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023" y="3866969"/>
            <a:ext cx="327025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1855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523</Words>
  <Application>Microsoft Office PowerPoint</Application>
  <PresentationFormat>Özel</PresentationFormat>
  <Paragraphs>83</Paragraphs>
  <Slides>21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Teması</vt:lpstr>
      <vt:lpstr>Slayt 1</vt:lpstr>
      <vt:lpstr>TRAKSİYON UYGULAMASI</vt:lpstr>
      <vt:lpstr>TRAKSİYON</vt:lpstr>
      <vt:lpstr>Slayt 4</vt:lpstr>
      <vt:lpstr>Slayt 5</vt:lpstr>
      <vt:lpstr>Slayt 6</vt:lpstr>
      <vt:lpstr>Traksiyon tedavisinin genel amaçları </vt:lpstr>
      <vt:lpstr>TRAKSİYON TİPLERİ</vt:lpstr>
      <vt:lpstr> Manuel Traksiyon</vt:lpstr>
      <vt:lpstr> Yerçekimi Yardımlı Traksiyon</vt:lpstr>
      <vt:lpstr>  Su İçi Traksiyon</vt:lpstr>
      <vt:lpstr>Motorize Traksiyon</vt:lpstr>
      <vt:lpstr>Traksiyonun tipi: Sürekli – Kesikli Traksiyon</vt:lpstr>
      <vt:lpstr>Slayt 14</vt:lpstr>
      <vt:lpstr>TRAKSİYONUN PARAMETRELERİ</vt:lpstr>
      <vt:lpstr>Pozisyonlamalar</vt:lpstr>
      <vt:lpstr>Slayt 17</vt:lpstr>
      <vt:lpstr>Slayt 18</vt:lpstr>
      <vt:lpstr>Slayt 19</vt:lpstr>
      <vt:lpstr>Slayt 20</vt:lpstr>
      <vt:lpstr>Slayt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Kubra_Pc</dc:creator>
  <cp:lastModifiedBy>LENOVO</cp:lastModifiedBy>
  <cp:revision>30</cp:revision>
  <dcterms:created xsi:type="dcterms:W3CDTF">2020-01-13T13:21:29Z</dcterms:created>
  <dcterms:modified xsi:type="dcterms:W3CDTF">2023-08-12T17:17:46Z</dcterms:modified>
</cp:coreProperties>
</file>