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5" r:id="rId16"/>
    <p:sldId id="287" r:id="rId17"/>
    <p:sldId id="299" r:id="rId18"/>
    <p:sldId id="300" r:id="rId19"/>
    <p:sldId id="312" r:id="rId20"/>
    <p:sldId id="313" r:id="rId21"/>
    <p:sldId id="317" r:id="rId22"/>
    <p:sldId id="318" r:id="rId23"/>
    <p:sldId id="31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318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610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9398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B14B-5696-4114-ABB9-19B9D9C2FA7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xmlns="" val="320014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00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7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9616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76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341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053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7655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046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9585-C195-428D-A859-AF558044B684}" type="datetimeFigureOut">
              <a:rPr lang="tr-TR" smtClean="0"/>
              <a:pPr/>
              <a:t>12.08.2023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FA93-85A0-436C-9589-822DCC3920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9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wnloads\How%20to%20use%20Shortwave%20Diathermy%20(SWD)%20with%20Capacitive%20Plates_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xmlns="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2832" y="270206"/>
            <a:ext cx="9392574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xmlns="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316230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200" b="1" dirty="0"/>
              <a:t>FİZYOTERAPİ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0919079-B759-42A8-9F3B-9A1143AB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1182853"/>
            <a:ext cx="6096000" cy="10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200" b="1" dirty="0"/>
              <a:t>HAVZA MESLEK YÜKSEKOKULU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44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b="1" i="1" dirty="0"/>
              <a:t>FTP </a:t>
            </a:r>
            <a:r>
              <a:rPr lang="tr-TR" altLang="tr-TR" b="1" i="1" dirty="0" smtClean="0"/>
              <a:t>203-FİZİK TEDAVİ YÖNTEMLERİ II</a:t>
            </a:r>
            <a:endParaRPr lang="tr-TR" altLang="tr-TR" b="1" i="1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2000" b="1" i="1" dirty="0">
                <a:solidFill>
                  <a:schemeClr val="bg1">
                    <a:lumMod val="50000"/>
                  </a:schemeClr>
                </a:solidFill>
              </a:rPr>
              <a:t>ÖĞR.GÖR.KÜBRA TUZ</a:t>
            </a:r>
          </a:p>
        </p:txBody>
      </p:sp>
    </p:spTree>
    <p:extLst>
      <p:ext uri="{BB962C8B-B14F-4D97-AF65-F5344CB8AC3E}">
        <p14:creationId xmlns:p14="http://schemas.microsoft.com/office/powerpoint/2010/main" xmlns="" val="38368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90006" y="888274"/>
            <a:ext cx="10515600" cy="450491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Travmatik</a:t>
            </a:r>
            <a:r>
              <a:rPr lang="en-US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Durumlar</a:t>
            </a:r>
            <a:r>
              <a:rPr lang="en-US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Kısa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dalga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diatermi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dolanımı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arttırması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kasları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gevşeterek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spazmı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çözmesi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ağrı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iletimini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azaltması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özelliklerinden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faydalanılarak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travmanın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devresi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hariç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kronik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devresinde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rahatlıkla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</a:t>
            </a: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tr-TR" alt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Bakterial</a:t>
            </a:r>
            <a:r>
              <a:rPr lang="tr-TR" alt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Enfeksiyonlar: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Kısa dalga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diatermi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vücutta antikor meydana getirmesi ve lökositleri arttırması özelliğinden faydalanılarak çıbanlar, sivilceler ve apselerde kullanılabilir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510+ Sivilce Kremi İllüstrasyonlar, Royalty-Free Vektör Grafik ve Clip Art 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816" y="4182202"/>
            <a:ext cx="2313305" cy="2313305"/>
          </a:xfrm>
          <a:prstGeom prst="rect">
            <a:avLst/>
          </a:prstGeom>
          <a:noFill/>
        </p:spPr>
      </p:pic>
      <p:pic>
        <p:nvPicPr>
          <p:cNvPr id="13316" name="Picture 4" descr="Weak Immune System Have Risk of Infection. Cute Human Icon Illustration.  Health Care Infection Prevention Concept Stock Vector - Illustration of  germ, illness: 211505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415" y="4067945"/>
            <a:ext cx="3684905" cy="245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27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59823" y="496389"/>
            <a:ext cx="10515600" cy="53409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b="1" i="1" dirty="0">
                <a:latin typeface="Times New Roman" panose="02020603050405020304" pitchFamily="18" charset="0"/>
              </a:rPr>
              <a:t>4) </a:t>
            </a:r>
            <a:r>
              <a:rPr lang="en-US" altLang="tr-TR" b="1" i="1" dirty="0" err="1">
                <a:latin typeface="Times New Roman" panose="02020603050405020304" pitchFamily="18" charset="0"/>
              </a:rPr>
              <a:t>Dolarım</a:t>
            </a:r>
            <a:r>
              <a:rPr lang="en-US" altLang="tr-TR" b="1" i="1" dirty="0">
                <a:latin typeface="Times New Roman" panose="02020603050405020304" pitchFamily="18" charset="0"/>
              </a:rPr>
              <a:t> </a:t>
            </a:r>
            <a:r>
              <a:rPr lang="en-US" altLang="tr-TR" b="1" i="1" dirty="0" err="1">
                <a:latin typeface="Times New Roman" panose="02020603050405020304" pitchFamily="18" charset="0"/>
              </a:rPr>
              <a:t>Bozuklukları</a:t>
            </a:r>
            <a:r>
              <a:rPr lang="en-US" altLang="tr-TR" b="1" i="1" dirty="0">
                <a:latin typeface="Times New Roman" panose="02020603050405020304" pitchFamily="18" charset="0"/>
              </a:rPr>
              <a:t>: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Kısa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dalga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diatermi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hiçbir</a:t>
            </a:r>
            <a:r>
              <a:rPr lang="en-US" altLang="tr-TR" sz="2400" dirty="0">
                <a:latin typeface="Times New Roman" panose="02020603050405020304" pitchFamily="18" charset="0"/>
              </a:rPr>
              <a:t> zaman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tıkanıklık</a:t>
            </a:r>
            <a:r>
              <a:rPr lang="en-US" altLang="tr-TR" sz="2400" dirty="0">
                <a:latin typeface="Times New Roman" panose="02020603050405020304" pitchFamily="18" charset="0"/>
              </a:rPr>
              <a:t> 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damarın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üzerine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veya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tıkanıklığın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altına</a:t>
            </a:r>
            <a:r>
              <a:rPr lang="tr-TR" altLang="tr-TR" sz="2400" dirty="0">
                <a:latin typeface="Times New Roman" panose="02020603050405020304" pitchFamily="18" charset="0"/>
              </a:rPr>
              <a:t> uygulanmaz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Çünkü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zaten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iskemik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dokuda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üst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kısımlardaki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dolanımın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artmasına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bağlı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olarak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daha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fazla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metabolit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açığa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çıkar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Bunlar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atılamayacağı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için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dokularda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ağrılara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sebep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olurlar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neticede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gangren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görül</a:t>
            </a:r>
            <a:r>
              <a:rPr lang="tr-TR" altLang="tr-TR" sz="2400" dirty="0" err="1">
                <a:latin typeface="Times New Roman" panose="02020603050405020304" pitchFamily="18" charset="0"/>
              </a:rPr>
              <a:t>ebilir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**K</a:t>
            </a:r>
            <a:r>
              <a:rPr lang="en-US" altLang="tr-TR" sz="2400" dirty="0" err="1">
                <a:latin typeface="Times New Roman" panose="02020603050405020304" pitchFamily="18" charset="0"/>
              </a:rPr>
              <a:t>ısa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dalga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diatermi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tıkanıklık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kısmın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daha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yukarısında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bir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kısma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</a:rPr>
              <a:t>uygulanır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sz="2400" b="1" i="1" dirty="0" err="1">
                <a:latin typeface="Times New Roman" panose="02020603050405020304" pitchFamily="18" charset="0"/>
              </a:rPr>
              <a:t>Örneğin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;</a:t>
            </a:r>
            <a:r>
              <a:rPr lang="en-US" altLang="tr-TR" sz="2400" dirty="0">
                <a:latin typeface="Times New Roman" panose="02020603050405020304" pitchFamily="18" charset="0"/>
              </a:rPr>
              <a:t> popliteal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arterde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bir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tıkanıklık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varsa</a:t>
            </a:r>
            <a:r>
              <a:rPr lang="en-US" altLang="tr-TR" sz="2400" dirty="0">
                <a:latin typeface="Times New Roman" panose="02020603050405020304" pitchFamily="18" charset="0"/>
              </a:rPr>
              <a:t>, </a:t>
            </a:r>
            <a:r>
              <a:rPr lang="tr-TR" altLang="tr-TR" sz="2400" dirty="0">
                <a:latin typeface="Times New Roman" panose="02020603050405020304" pitchFamily="18" charset="0"/>
              </a:rPr>
              <a:t>uygulama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bu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arterin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çıkış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yeri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lumbal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bölgeye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yapılır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12290" name="Picture 2" descr="Fransa'da Dolandırıcılık Vakaları Hakkı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906" y="3805290"/>
            <a:ext cx="5082631" cy="266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445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53589"/>
            <a:ext cx="10515600" cy="470085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b="1" i="1" dirty="0">
                <a:latin typeface="Times New Roman" panose="02020603050405020304" pitchFamily="18" charset="0"/>
              </a:rPr>
              <a:t>5)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Ağrı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Dindirici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Olarak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dirty="0">
                <a:latin typeface="Times New Roman" panose="02020603050405020304" pitchFamily="18" charset="0"/>
              </a:rPr>
              <a:t>a. </a:t>
            </a:r>
            <a:r>
              <a:rPr lang="tr-TR" altLang="tr-TR" sz="2400" dirty="0">
                <a:latin typeface="Times New Roman" panose="02020603050405020304" pitchFamily="18" charset="0"/>
              </a:rPr>
              <a:t>Duyu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sinirlerin</a:t>
            </a:r>
            <a:r>
              <a:rPr lang="tr-TR" altLang="tr-TR" sz="2400" dirty="0">
                <a:latin typeface="Times New Roman" panose="02020603050405020304" pitchFamily="18" charset="0"/>
              </a:rPr>
              <a:t>in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eksitabilitesini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azaltır</a:t>
            </a:r>
            <a:r>
              <a:rPr lang="en-US" altLang="tr-TR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dirty="0">
                <a:latin typeface="Times New Roman" panose="02020603050405020304" pitchFamily="18" charset="0"/>
              </a:rPr>
              <a:t>b. </a:t>
            </a:r>
            <a:r>
              <a:rPr lang="en-US" altLang="tr-TR" sz="2400" dirty="0" err="1">
                <a:latin typeface="Times New Roman" panose="02020603050405020304" pitchFamily="18" charset="0"/>
              </a:rPr>
              <a:t>Metabolitlerin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vücuttan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atılımının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hızlanmasını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sağlar</a:t>
            </a:r>
            <a:r>
              <a:rPr lang="en-US" altLang="tr-TR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dirty="0">
                <a:latin typeface="Times New Roman" panose="02020603050405020304" pitchFamily="18" charset="0"/>
              </a:rPr>
              <a:t>c. </a:t>
            </a:r>
            <a:r>
              <a:rPr lang="en-US" altLang="tr-TR" sz="2400" dirty="0" err="1">
                <a:latin typeface="Times New Roman" panose="02020603050405020304" pitchFamily="18" charset="0"/>
              </a:rPr>
              <a:t>Eğer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ağrı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iltihaba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bağlı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ise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iltihabın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azalmasını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salar</a:t>
            </a:r>
            <a:r>
              <a:rPr lang="en-US" altLang="tr-TR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dirty="0">
                <a:latin typeface="Times New Roman" panose="02020603050405020304" pitchFamily="18" charset="0"/>
              </a:rPr>
              <a:t>d.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Ağrı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spazma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bağlı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ise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</a:rPr>
              <a:t>kas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gevşetici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</a:rPr>
              <a:t>etki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yaparak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spazmı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çözer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ağrıyı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dindirir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.</a:t>
            </a:r>
            <a:endParaRPr lang="tr-TR" altLang="tr-TR" sz="24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11266" name="Picture 2" descr="Emoji are shown to be as effective as numerical pain scales in judging  patient pain levels in the hosp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16" y="3753414"/>
            <a:ext cx="5009653" cy="2555945"/>
          </a:xfrm>
          <a:prstGeom prst="rect">
            <a:avLst/>
          </a:prstGeom>
          <a:noFill/>
        </p:spPr>
      </p:pic>
      <p:pic>
        <p:nvPicPr>
          <p:cNvPr id="11268" name="Picture 4" descr="Emoji Εικόνες, Φωτογραφίες και Ζωγραφιές με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508" y="3810248"/>
            <a:ext cx="3827417" cy="2555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22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68383" y="506276"/>
            <a:ext cx="10515600" cy="571164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tr-TR" b="1" dirty="0" smtClean="0">
                <a:latin typeface="Times New Roman" pitchFamily="18" charset="0"/>
                <a:cs typeface="Times New Roman" pitchFamily="18" charset="0"/>
              </a:rPr>
              <a:t>Kısa Dalga Diaterminin 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it-IT" altLang="tr-TR" b="1" dirty="0" smtClean="0">
                <a:latin typeface="Times New Roman" pitchFamily="18" charset="0"/>
                <a:cs typeface="Times New Roman" pitchFamily="18" charset="0"/>
              </a:rPr>
              <a:t> Şekilleri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I. Kondansatör Saha Tekniği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II. Kablo Sarım Tekniği</a:t>
            </a:r>
          </a:p>
        </p:txBody>
      </p:sp>
      <p:pic>
        <p:nvPicPr>
          <p:cNvPr id="10242" name="Picture 2" descr="Short Wave Diathermy - an overview | ScienceDirect Top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009" y="2117589"/>
            <a:ext cx="4638675" cy="2371726"/>
          </a:xfrm>
          <a:prstGeom prst="rect">
            <a:avLst/>
          </a:prstGeom>
          <a:noFill/>
        </p:spPr>
      </p:pic>
      <p:pic>
        <p:nvPicPr>
          <p:cNvPr id="10244" name="Picture 4" descr="How to use Shortwave Diathermy (SWD) with Capacitive Plates?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851" y="3789180"/>
            <a:ext cx="4108751" cy="231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67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338999"/>
            <a:ext cx="10515600" cy="84972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b="1" dirty="0" smtClean="0">
                <a:latin typeface="Times New Roman" pitchFamily="18" charset="0"/>
                <a:cs typeface="Times New Roman" pitchFamily="18" charset="0"/>
              </a:rPr>
              <a:t>I. Kondansatör Saha Tekniği: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3880" y="1442493"/>
            <a:ext cx="10515600" cy="4927872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Elektrotlar tedavi edilecek alanın 2 yanına yerleştirilerek uygulanır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Akım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verilince elektrotlar arasında bir elektriksel alan oluşur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Elektriksel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içindeki doku ve sıvılarda iyon hareketi ile ısı meydana gelir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elektrotun cilde uzaklığı eşit olmalıdır.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Elektrotlar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edilecek alandan büyük olmalıdır.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Elektrotlar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boyda olmalıdır ve tedavi edilecek yüzeye paralel olmalıdır.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638" y="3423738"/>
            <a:ext cx="4478246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61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KULLANILAN ELEKTROTLAR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Cam elektrotlar</a:t>
            </a:r>
          </a:p>
          <a:p>
            <a:pPr eaLnBrk="1" hangingPunct="1"/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Lastik elektrotlar</a:t>
            </a:r>
          </a:p>
          <a:p>
            <a:pPr eaLnBrk="1" hangingPunct="1"/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Kablo elektrotlar</a:t>
            </a:r>
          </a:p>
        </p:txBody>
      </p:sp>
      <p:pic>
        <p:nvPicPr>
          <p:cNvPr id="18436" name="Picture 4" descr="sa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631951"/>
            <a:ext cx="3409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elel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839" y="24824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581526"/>
            <a:ext cx="2157413" cy="127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303838" y="1700214"/>
            <a:ext cx="7921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735638" y="31416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448301" y="4221163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41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4000" u="sng" dirty="0" smtClean="0">
                <a:latin typeface="Times New Roman" pitchFamily="18" charset="0"/>
                <a:cs typeface="Times New Roman" pitchFamily="18" charset="0"/>
              </a:rPr>
              <a:t>Elektrotların Deriye Olan Uzaklığı:</a:t>
            </a:r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5543" y="1417639"/>
            <a:ext cx="5384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Elektrotlar deriye çok yakınsa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elektrik kuvvet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çizgileri deride daha fazla konsantre olur. Böylece deri derin dokulardan daha fazla ısınır.</a:t>
            </a:r>
          </a:p>
          <a:p>
            <a:pPr eaLnBrk="1" hangingPunct="1"/>
            <a:r>
              <a:rPr lang="tr-TR" alt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elektrotların deriye olan uzaklığı 1,5 - 5 cm arasında değişmektedir</a:t>
            </a:r>
            <a:r>
              <a:rPr lang="tr-TR" alt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tr-TR" alt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b="1" dirty="0">
                <a:latin typeface="Times New Roman" panose="02020603050405020304" pitchFamily="18" charset="0"/>
              </a:rPr>
              <a:t>Elektrotlar birbirlerine değil, deriye paralel </a:t>
            </a:r>
            <a:r>
              <a:rPr lang="tr-TR" altLang="tr-TR" b="1" dirty="0" smtClean="0">
                <a:latin typeface="Times New Roman" panose="02020603050405020304" pitchFamily="18" charset="0"/>
              </a:rPr>
              <a:t>olmalıdırlar.</a:t>
            </a:r>
            <a:endParaRPr lang="tr-TR" altLang="tr-TR" b="1" dirty="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23333086"/>
              </p:ext>
            </p:extLst>
          </p:nvPr>
        </p:nvGraphicFramePr>
        <p:xfrm>
          <a:off x="6709909" y="1949949"/>
          <a:ext cx="3856216" cy="2386919"/>
        </p:xfrm>
        <a:graphic>
          <a:graphicData uri="http://schemas.openxmlformats.org/presentationml/2006/ole">
            <p:oleObj spid="_x0000_s7176" name="Bit Eşlem Resmi" r:id="rId3" imgW="1200318" imgH="743054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060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938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KDD Uygulama Tekniği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61406" y="1481683"/>
            <a:ext cx="10058400" cy="495830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1. Alet test edilmelidir.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2. Yapılan tedavi hastaya izah edilmelidir.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3. Tedavi sandalyesi veya masası yalıtkan olmalıdır.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4. Hastaya sıcak-soğuk duyu testi yapılmalıdır.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5. Hasta rahat bir pozisyonda olmalıdır.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6. Hastanın üzerinde madeni eşya bulunmamalıdır.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7. Tedavi edilecek </a:t>
            </a:r>
            <a:r>
              <a:rPr lang="tr-TR" altLang="tr-TR" sz="2000" dirty="0" err="1">
                <a:latin typeface="Times New Roman" panose="02020603050405020304" pitchFamily="18" charset="0"/>
              </a:rPr>
              <a:t>ekstremite</a:t>
            </a:r>
            <a:r>
              <a:rPr lang="tr-TR" altLang="tr-TR" sz="2000" dirty="0">
                <a:latin typeface="Times New Roman" panose="02020603050405020304" pitchFamily="18" charset="0"/>
              </a:rPr>
              <a:t> açık </a:t>
            </a:r>
            <a:r>
              <a:rPr lang="tr-TR" altLang="tr-TR" sz="2000" dirty="0" smtClean="0">
                <a:latin typeface="Times New Roman" panose="02020603050405020304" pitchFamily="18" charset="0"/>
              </a:rPr>
              <a:t>olmalıdır. Hastanın </a:t>
            </a:r>
            <a:r>
              <a:rPr lang="tr-TR" altLang="tr-TR" sz="2000" dirty="0">
                <a:latin typeface="Times New Roman" panose="02020603050405020304" pitchFamily="18" charset="0"/>
              </a:rPr>
              <a:t>sıcaklığı hissetmesine mani </a:t>
            </a:r>
            <a:r>
              <a:rPr lang="tr-TR" altLang="tr-TR" sz="2000" dirty="0" smtClean="0">
                <a:latin typeface="Times New Roman" panose="02020603050405020304" pitchFamily="18" charset="0"/>
              </a:rPr>
              <a:t>olur. Ayrıca elbise </a:t>
            </a:r>
            <a:r>
              <a:rPr lang="tr-TR" altLang="tr-TR" sz="2000" dirty="0" err="1" smtClean="0">
                <a:latin typeface="Times New Roman" panose="02020603050405020304" pitchFamily="18" charset="0"/>
              </a:rPr>
              <a:t>v</a:t>
            </a:r>
            <a:r>
              <a:rPr lang="tr-TR" alt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altLang="tr-TR" sz="2000" dirty="0" smtClean="0">
                <a:latin typeface="Times New Roman" panose="02020603050405020304" pitchFamily="18" charset="0"/>
              </a:rPr>
              <a:t> </a:t>
            </a:r>
            <a:r>
              <a:rPr lang="tr-TR" altLang="tr-TR" sz="2000" dirty="0">
                <a:latin typeface="Times New Roman" panose="02020603050405020304" pitchFamily="18" charset="0"/>
              </a:rPr>
              <a:t>ile elektrotların deriye uzaklığı anlaşılamaz.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8. Derinin kuru olması lazımdır.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9. Tedavi sahasının 30-35 cm yakınında hiçbir madeni eşya bulunmamalıdır.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</a:rPr>
              <a:t>10. Elektrotların deriden uzaklığı 1,5 - 5 cm. olmalıdır.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000" dirty="0">
              <a:latin typeface="Times New Roman" panose="02020603050405020304" pitchFamily="18" charset="0"/>
            </a:endParaRPr>
          </a:p>
        </p:txBody>
      </p:sp>
      <p:pic>
        <p:nvPicPr>
          <p:cNvPr id="2" name="Picture 2" descr="Düşünme Ifadesi Gözlüklü Soru Yüzü Emojisi Vektör Illüstrasyon Stok Vektör  Sanatı &amp; Smiley'nin Daha Fazla Görseli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0046" y="671739"/>
            <a:ext cx="2502536" cy="2502536"/>
          </a:xfrm>
          <a:prstGeom prst="rect">
            <a:avLst/>
          </a:prstGeom>
          <a:noFill/>
        </p:spPr>
      </p:pic>
      <p:pic>
        <p:nvPicPr>
          <p:cNvPr id="43012" name="Picture 4" descr="Thinking emoticon Stock Vector by ©yayayoyo 3643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8503" y="4514782"/>
            <a:ext cx="2103120" cy="2055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11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u="sng" dirty="0">
                <a:latin typeface="Times New Roman" pitchFamily="18" charset="0"/>
                <a:cs typeface="Times New Roman" pitchFamily="18" charset="0"/>
              </a:rPr>
              <a:t>Tedavinin Dozajı</a:t>
            </a:r>
            <a:r>
              <a:rPr lang="en-US" altLang="tr-TR" sz="3800" u="sng" dirty="0"/>
              <a:t/>
            </a:r>
            <a:br>
              <a:rPr lang="en-US" altLang="tr-TR" sz="3800" u="sng" dirty="0"/>
            </a:br>
            <a:endParaRPr lang="tr-TR" altLang="tr-TR" sz="3800" u="sng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94509" y="1459865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Şiddeti; Hastanın ılıklık hissettiği miktarda durup tedaviye devam etmelidir.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Müddeti; 20-30 dakikadır. 20 dakika oldukça idealdir. </a:t>
            </a:r>
            <a:r>
              <a:rPr lang="sv-SE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 vakalarda 20 dakikadan az verilir.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Tedavi arası; Klasik olarak haftada üç tedavi yapılır. Ağrılı durumlarda kontraendikasyonu yoksa tedavi hergün yapılabilir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06" name="Picture 2" descr="20 Minutes Chrono - Buy this stock illustration and explore similar  illustrations at Adobe Stock | Adobe 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1484" y="3476879"/>
            <a:ext cx="2522311" cy="30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Spend time - Free arrows 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0946" y="3961085"/>
            <a:ext cx="2496185" cy="249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315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r-TR" sz="3200" dirty="0" err="1">
                <a:latin typeface="Times New Roman" pitchFamily="18" charset="0"/>
                <a:cs typeface="Times New Roman" pitchFamily="18" charset="0"/>
              </a:rPr>
              <a:t>Kısa</a:t>
            </a:r>
            <a:r>
              <a:rPr lang="en-US" alt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3200" dirty="0" err="1">
                <a:latin typeface="Times New Roman" pitchFamily="18" charset="0"/>
                <a:cs typeface="Times New Roman" pitchFamily="18" charset="0"/>
              </a:rPr>
              <a:t>Dalga</a:t>
            </a:r>
            <a:r>
              <a:rPr lang="en-US" alt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3200" dirty="0" err="1">
                <a:latin typeface="Times New Roman" pitchFamily="18" charset="0"/>
                <a:cs typeface="Times New Roman" pitchFamily="18" charset="0"/>
              </a:rPr>
              <a:t>Diaterminin</a:t>
            </a:r>
            <a:r>
              <a:rPr lang="en-US" alt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3200" dirty="0" err="1">
                <a:latin typeface="Times New Roman" pitchFamily="18" charset="0"/>
                <a:cs typeface="Times New Roman" pitchFamily="18" charset="0"/>
              </a:rPr>
              <a:t>Kontraendikasyonları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42703" y="1577431"/>
            <a:ext cx="10515600" cy="47449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tümör ve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metastatik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durumlar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Akut kanama ve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trombuslardan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Hamilelikte karın ve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 bölgesi.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Gastroentestinal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bozukluklar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menstruasyon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zamanlarında karın ve bel bölgesine uygulama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yapılmaz.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Arteryal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tıkanmalarda tıkanan kısma veya altına uygulama yapılmaz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Akut iltihabi haller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Vücut ısısının arttığı durumlar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Duyu bozukluklarında uygulanmaz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Vücutta metal olduğu durumlarda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100" dirty="0"/>
          </a:p>
        </p:txBody>
      </p:sp>
      <p:pic>
        <p:nvPicPr>
          <p:cNvPr id="22530" name="Picture 2" descr="Bilgisayar simgeleri, kırmızı çarpı, çeşitli, logosu, diğerleri png | 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046" y="199299"/>
            <a:ext cx="2547257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Not Allowed Emoticon Stock Illustration - Download Image Now - Emoticon,  Exclusion, Addiction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1197" y="4417199"/>
            <a:ext cx="2261054" cy="218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910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A280B79D-0B02-41AA-A0CB-21D933491A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 anchor="ctr">
            <a:normAutofit/>
          </a:bodyPr>
          <a:lstStyle/>
          <a:p>
            <a:r>
              <a:rPr lang="tr-TR" sz="4000" dirty="0" smtClean="0"/>
              <a:t>KISA DALGA DİATERMİNİN ÖZELLİKLERİ</a:t>
            </a:r>
            <a:endParaRPr lang="tr-TR" altLang="tr-TR" sz="40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F905258F-F96C-4DD7-B132-3E7AE9EEAA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57800" y="4082475"/>
            <a:ext cx="1676400" cy="762000"/>
          </a:xfrm>
        </p:spPr>
        <p:txBody>
          <a:bodyPr/>
          <a:lstStyle/>
          <a:p>
            <a:r>
              <a:rPr lang="tr-TR" altLang="tr-TR" sz="2800" i="1" dirty="0" smtClean="0"/>
              <a:t>Hafta-4</a:t>
            </a:r>
            <a:endParaRPr lang="tr-TR" altLang="tr-TR" sz="2800" i="1" dirty="0"/>
          </a:p>
        </p:txBody>
      </p:sp>
      <p:pic>
        <p:nvPicPr>
          <p:cNvPr id="6148" name="Picture 4" descr="sunu">
            <a:extLst>
              <a:ext uri="{FF2B5EF4-FFF2-40B4-BE49-F238E27FC236}">
                <a16:creationId xmlns:a16="http://schemas.microsoft.com/office/drawing/2014/main" xmlns="" id="{571ECC9D-3C97-4A2E-A8AA-BEBCE23F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CECEE48-2E7C-42F7-BDD0-3BE516D1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112" y="2957729"/>
            <a:ext cx="5867400" cy="11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i="1" dirty="0" smtClean="0"/>
              <a:t>FTP 203-FİZİK TEDAVİ YÖNTEMLERİ II</a:t>
            </a:r>
            <a:endParaRPr lang="tr-TR" altLang="tr-TR" sz="3200" i="1" dirty="0"/>
          </a:p>
        </p:txBody>
      </p:sp>
    </p:spTree>
    <p:extLst>
      <p:ext uri="{BB962C8B-B14F-4D97-AF65-F5344CB8AC3E}">
        <p14:creationId xmlns:p14="http://schemas.microsoft.com/office/powerpoint/2010/main" xmlns="" val="23228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4000" dirty="0" smtClean="0">
                <a:latin typeface="Times New Roman" pitchFamily="18" charset="0"/>
                <a:cs typeface="Times New Roman" pitchFamily="18" charset="0"/>
              </a:rPr>
              <a:t>DİKKAT EDİLECEK UNSURLAR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Elektrotların uzaklıkları</a:t>
            </a:r>
          </a:p>
          <a:p>
            <a:pPr eaLnBrk="1" hangingPunct="1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dozajı</a:t>
            </a:r>
          </a:p>
          <a:p>
            <a:pPr eaLnBrk="1" hangingPunct="1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süresi</a:t>
            </a:r>
          </a:p>
        </p:txBody>
      </p:sp>
      <p:pic>
        <p:nvPicPr>
          <p:cNvPr id="57348" name="Picture 5" descr="sds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09909" y="1600201"/>
            <a:ext cx="4659847" cy="30731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Beyaz Arka Plan Dışarı Kesim Yönergeler Tavsiye Simgesi Simge Ünlem Işareti  Noktası 3d Mavi Uyarı Işareti Izole Stok Fotoğraflar &amp; Almanya'nin Daha  Fazla Resimleri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554" y="2700801"/>
            <a:ext cx="2923972" cy="23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336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800" dirty="0" err="1" smtClean="0"/>
              <a:t>Kısa</a:t>
            </a:r>
            <a:r>
              <a:rPr lang="en-US" altLang="tr-TR" sz="3800" dirty="0" smtClean="0"/>
              <a:t> </a:t>
            </a:r>
            <a:r>
              <a:rPr lang="en-US" altLang="tr-TR" sz="3800" dirty="0" err="1" smtClean="0"/>
              <a:t>Dalga</a:t>
            </a:r>
            <a:r>
              <a:rPr lang="en-US" altLang="tr-TR" sz="3800" dirty="0" smtClean="0"/>
              <a:t> </a:t>
            </a:r>
            <a:r>
              <a:rPr lang="en-US" altLang="tr-TR" sz="3800" dirty="0" err="1" smtClean="0"/>
              <a:t>Diaterminin</a:t>
            </a:r>
            <a:r>
              <a:rPr lang="en-US" altLang="tr-TR" sz="3800" dirty="0" smtClean="0"/>
              <a:t> </a:t>
            </a:r>
            <a:r>
              <a:rPr lang="en-US" altLang="tr-TR" sz="3800" dirty="0" err="1" smtClean="0"/>
              <a:t>Lokal</a:t>
            </a:r>
            <a:r>
              <a:rPr lang="tr-TR" altLang="tr-TR" sz="3800" dirty="0" smtClean="0"/>
              <a:t> Uygulaması </a:t>
            </a:r>
            <a:endParaRPr lang="tr-TR" altLang="tr-TR" sz="3800" dirty="0"/>
          </a:p>
        </p:txBody>
      </p:sp>
      <p:pic>
        <p:nvPicPr>
          <p:cNvPr id="6144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023" y="1490857"/>
            <a:ext cx="3220234" cy="5139175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18837" y="1457340"/>
            <a:ext cx="3261632" cy="5206207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34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4143" y="365125"/>
            <a:ext cx="10515600" cy="1097915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KESİKLİ KDD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Dokuda sıcaklık meydana getirmeden tedavi yapılmak istenirse kullanılabilir.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KDD’den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farkı vücut içinde metal olduğu durumlarda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endike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Akut’ta düşük; kronikte yüksek doz ile tedavi edilir.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4" descr="Ermed Rehabilitasyon | Rehabilitasyon ve Fizik Tedavi Ürün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546" y="4186192"/>
            <a:ext cx="2162175" cy="2114550"/>
          </a:xfrm>
          <a:prstGeom prst="rect">
            <a:avLst/>
          </a:prstGeom>
          <a:noFill/>
        </p:spPr>
      </p:pic>
      <p:pic>
        <p:nvPicPr>
          <p:cNvPr id="37894" name="Picture 6" descr="KISA DALGA DİATERMİ kinetik medik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6252" y="3112112"/>
            <a:ext cx="1998617" cy="3481287"/>
          </a:xfrm>
          <a:prstGeom prst="rect">
            <a:avLst/>
          </a:prstGeom>
          <a:noFill/>
        </p:spPr>
      </p:pic>
      <p:pic>
        <p:nvPicPr>
          <p:cNvPr id="37896" name="Picture 8" descr="Çoookkk MÜHİMMMM 1 mesele ✊👋🏻 - Nazife Şiş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209" y="4397835"/>
            <a:ext cx="2875008" cy="153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9003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to use Shortwave Diathermy (SWD) with Capacitive Plates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33302" y="558436"/>
            <a:ext cx="7759337" cy="5819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891" y="430032"/>
            <a:ext cx="11273246" cy="147714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KISA DALGA DİATERMİ</a:t>
            </a:r>
            <a:br>
              <a:rPr lang="tr-TR" alt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(KDD)</a:t>
            </a:r>
          </a:p>
        </p:txBody>
      </p:sp>
      <p:pic>
        <p:nvPicPr>
          <p:cNvPr id="12290" name="Picture 2" descr="Short Wave Diathermy Equipment, For Clinical And Personal, Rs 35000 /piece  | ID: 15948687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379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5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657" y="1378132"/>
            <a:ext cx="5384800" cy="4530725"/>
          </a:xfrm>
        </p:spPr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Diatermi terimi, elektrik darbeleri kullanılarak ısı yaratılması anlamına gelir.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Diatermide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vücut dokularında derin ısı üretebilen kısa dalga, mikrodalga veya ultrason yoluyla yüksek frekanslı bir elektrik akımı iletilir.</a:t>
            </a:r>
          </a:p>
          <a:p>
            <a:pPr eaLnBrk="1" hangingPunct="1"/>
            <a:endParaRPr lang="tr-TR" altLang="tr-TR" sz="26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6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4217" y="1551533"/>
            <a:ext cx="4691017" cy="28872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3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25583" y="780596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tr-TR" sz="2400" dirty="0" err="1" smtClean="0">
                <a:latin typeface="Times New Roman" panose="02020603050405020304" pitchFamily="18" charset="0"/>
              </a:rPr>
              <a:t>Kıs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a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dalga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diatermi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akımının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vücuttak</a:t>
            </a:r>
            <a:r>
              <a:rPr lang="tr-TR" altLang="tr-TR" sz="2400" dirty="0">
                <a:latin typeface="Times New Roman" panose="02020603050405020304" pitchFamily="18" charset="0"/>
              </a:rPr>
              <a:t>i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esas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etkisi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dokularda</a:t>
            </a:r>
            <a:r>
              <a:rPr lang="tr-TR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ısı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meydana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getirmesidir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tr-TR" altLang="tr-TR" sz="24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tr-TR" sz="2400" dirty="0" err="1" smtClean="0">
                <a:latin typeface="Times New Roman" panose="02020603050405020304" pitchFamily="18" charset="0"/>
              </a:rPr>
              <a:t>Fizyolojik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etkileri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temperatürün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artması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sonucunda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ortaya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</a:rPr>
              <a:t>çıkar</a:t>
            </a:r>
            <a:r>
              <a:rPr lang="en-US" altLang="tr-TR" dirty="0" smtClean="0">
                <a:latin typeface="Times New Roman" panose="02020603050405020304" pitchFamily="18" charset="0"/>
              </a:rPr>
              <a:t>.</a:t>
            </a:r>
            <a:endParaRPr lang="tr-TR" altLang="tr-TR" dirty="0" smtClean="0"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Richmar TheraTouch DX2 Clinical Diathermy Device | TENSPro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099957"/>
            <a:ext cx="3126926" cy="35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Kısa Dalga Diatermi - ürününü globalpiyasa.com da satın alı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537" y="3182098"/>
            <a:ext cx="4432688" cy="295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07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32601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Fizyolojik Etkileri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0817" y="1459865"/>
            <a:ext cx="11353800" cy="286394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b="1" i="1" dirty="0" err="1">
                <a:latin typeface="Times New Roman" panose="02020603050405020304" pitchFamily="18" charset="0"/>
              </a:rPr>
              <a:t>Metabolizmayı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arttırır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: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Van't</a:t>
            </a:r>
            <a:r>
              <a:rPr lang="en-US" altLang="tr-TR" sz="2400" dirty="0">
                <a:latin typeface="Times New Roman" panose="02020603050405020304" pitchFamily="18" charset="0"/>
              </a:rPr>
              <a:t> Hoff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kanununa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göre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hızlanabilme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kabiliyeti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bir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kimyevi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madde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sıcaklık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</a:rPr>
              <a:t>artışı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hızlanır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tr-TR" sz="2400" dirty="0" err="1" smtClean="0">
                <a:latin typeface="Times New Roman" panose="02020603050405020304" pitchFamily="18" charset="0"/>
              </a:rPr>
              <a:t>Metabolizma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da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bir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kimyevi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madde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olduğuna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göre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sıcaklık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</a:rPr>
              <a:t>uygulaması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hızlanır</a:t>
            </a:r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tr-TR" sz="2400" dirty="0" err="1">
                <a:latin typeface="Times New Roman" panose="02020603050405020304" pitchFamily="18" charset="0"/>
              </a:rPr>
              <a:t>Metabolizmanın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artması</a:t>
            </a:r>
            <a:r>
              <a:rPr lang="tr-TR" altLang="tr-TR" sz="2400" dirty="0" err="1">
                <a:latin typeface="Times New Roman" panose="02020603050405020304" pitchFamily="18" charset="0"/>
              </a:rPr>
              <a:t>nın</a:t>
            </a:r>
            <a:r>
              <a:rPr lang="tr-TR" altLang="tr-TR" sz="2400" dirty="0">
                <a:latin typeface="Times New Roman" panose="02020603050405020304" pitchFamily="18" charset="0"/>
              </a:rPr>
              <a:t> sonucunda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oksijen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parçalanacak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, kaslara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gelen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besin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maddeleri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artaca</a:t>
            </a:r>
            <a:r>
              <a:rPr lang="tr-TR" altLang="tr-TR" sz="2400" dirty="0" err="1">
                <a:latin typeface="Times New Roman" panose="02020603050405020304" pitchFamily="18" charset="0"/>
              </a:rPr>
              <a:t>ktır</a:t>
            </a: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17410" name="Picture 2" descr="Metabolism - Free arrows 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844" y="3923211"/>
            <a:ext cx="2712719" cy="271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96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99012" y="992777"/>
            <a:ext cx="10515600" cy="484840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2400" b="1" i="1" dirty="0" err="1">
                <a:latin typeface="Times New Roman" panose="02020603050405020304" pitchFamily="18" charset="0"/>
              </a:rPr>
              <a:t>Genel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Isıyı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Arttırır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: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Isıtılan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dokudaki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damarları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dolayısıyla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ısınır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Isınan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kan</a:t>
            </a:r>
            <a:r>
              <a:rPr lang="en-US" altLang="tr-TR" sz="2400" dirty="0">
                <a:latin typeface="Times New Roman" panose="02020603050405020304" pitchFamily="18" charset="0"/>
              </a:rPr>
              <a:t>,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kan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dolaşımı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gittiği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yerlerde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ısı</a:t>
            </a:r>
            <a:r>
              <a:rPr lang="en-US" altLang="tr-TR" sz="2400" dirty="0">
                <a:latin typeface="Times New Roman" panose="02020603050405020304" pitchFamily="18" charset="0"/>
              </a:rPr>
              <a:t> art</a:t>
            </a:r>
            <a:r>
              <a:rPr lang="tr-TR" altLang="tr-TR" sz="2400" dirty="0">
                <a:latin typeface="Times New Roman" panose="02020603050405020304" pitchFamily="18" charset="0"/>
              </a:rPr>
              <a:t>ışına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sebep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olur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8196" name="Picture 4" descr="gg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488" y="2892696"/>
            <a:ext cx="4589665" cy="344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blood circulation in body gif - Clip Art Librar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838" y="2436531"/>
            <a:ext cx="2221865" cy="3777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31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1812" y="362585"/>
            <a:ext cx="10515600" cy="4351338"/>
          </a:xfrm>
        </p:spPr>
        <p:txBody>
          <a:bodyPr/>
          <a:lstStyle/>
          <a:p>
            <a:pPr eaLnBrk="1" hangingPunct="1"/>
            <a:endParaRPr lang="tr-TR" altLang="tr-TR" sz="2400" b="1" i="1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 b="1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tr-TR" sz="2400" b="1" i="1" dirty="0" err="1" smtClean="0">
                <a:latin typeface="Times New Roman" panose="02020603050405020304" pitchFamily="18" charset="0"/>
              </a:rPr>
              <a:t>Ter</a:t>
            </a:r>
            <a:r>
              <a:rPr lang="en-US" altLang="tr-TR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Bezlerinin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tr-TR" altLang="tr-TR" sz="2400" b="1" i="1" dirty="0">
                <a:latin typeface="Times New Roman" panose="02020603050405020304" pitchFamily="18" charset="0"/>
              </a:rPr>
              <a:t>işlevini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Arttırır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: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Genel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vücut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temperatürünün</a:t>
            </a:r>
            <a:r>
              <a:rPr lang="en-US" altLang="tr-TR" sz="2400" dirty="0">
                <a:latin typeface="Times New Roman" panose="02020603050405020304" pitchFamily="18" charset="0"/>
              </a:rPr>
              <a:t> y</a:t>
            </a:r>
            <a:r>
              <a:rPr lang="tr-TR" altLang="tr-TR" sz="2400" dirty="0">
                <a:latin typeface="Times New Roman" panose="02020603050405020304" pitchFamily="18" charset="0"/>
              </a:rPr>
              <a:t>ü</a:t>
            </a:r>
            <a:r>
              <a:rPr lang="en-US" altLang="tr-TR" sz="2400" dirty="0" err="1">
                <a:latin typeface="Times New Roman" panose="02020603050405020304" pitchFamily="18" charset="0"/>
              </a:rPr>
              <a:t>ksel</a:t>
            </a:r>
            <a:r>
              <a:rPr lang="tr-TR" altLang="tr-TR" sz="2400" dirty="0">
                <a:latin typeface="Times New Roman" panose="02020603050405020304" pitchFamily="18" charset="0"/>
              </a:rPr>
              <a:t>t</a:t>
            </a:r>
            <a:r>
              <a:rPr lang="en-US" altLang="tr-TR" sz="2400" dirty="0" err="1">
                <a:latin typeface="Times New Roman" panose="02020603050405020304" pitchFamily="18" charset="0"/>
              </a:rPr>
              <a:t>mesi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ter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bezlerinde</a:t>
            </a:r>
            <a:r>
              <a:rPr lang="en-US" altLang="tr-TR" sz="2400" dirty="0">
                <a:latin typeface="Times New Roman" panose="02020603050405020304" pitchFamily="18" charset="0"/>
              </a:rPr>
              <a:t> de </a:t>
            </a:r>
            <a:r>
              <a:rPr lang="tr-TR" altLang="tr-TR" sz="2400" dirty="0">
                <a:latin typeface="Times New Roman" panose="02020603050405020304" pitchFamily="18" charset="0"/>
              </a:rPr>
              <a:t>çalışmasında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</a:rPr>
              <a:t>artış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görülür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dirty="0" smtClean="0">
                <a:latin typeface="Times New Roman" panose="02020603050405020304" pitchFamily="18" charset="0"/>
              </a:rPr>
              <a:t> Yani</a:t>
            </a:r>
            <a:r>
              <a:rPr lang="en-US" altLang="tr-TR" sz="2400" dirty="0" smtClean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elektrotlar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altında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terleme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daha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fazladır</a:t>
            </a:r>
            <a:r>
              <a:rPr lang="en-US" altLang="tr-TR" sz="2400" dirty="0">
                <a:latin typeface="Times New Roman" panose="02020603050405020304" pitchFamily="18" charset="0"/>
              </a:rPr>
              <a:t>. </a:t>
            </a: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15362" name="Picture 2" descr="Terin kokusu yoktur sadece bizim vücudumuzun dışarı attığını bakteriler  yemeye gelir. O yüzden bakteriler kok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255" y="2715533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Icon | Sw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368" y="3281815"/>
            <a:ext cx="2718254" cy="271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8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r-TR" sz="3600" b="1" dirty="0" err="1" smtClean="0">
                <a:latin typeface="Times New Roman" pitchFamily="18" charset="0"/>
                <a:cs typeface="Times New Roman" pitchFamily="18" charset="0"/>
              </a:rPr>
              <a:t>Tedavi</a:t>
            </a:r>
            <a:r>
              <a:rPr lang="en-US" alt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3600" b="1" dirty="0" smtClean="0">
                <a:latin typeface="Times New Roman" pitchFamily="18" charset="0"/>
                <a:cs typeface="Times New Roman" pitchFamily="18" charset="0"/>
              </a:rPr>
              <a:t>Etkileri</a:t>
            </a:r>
            <a:r>
              <a:rPr lang="en-US" alt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36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3600" b="1" dirty="0" err="1" smtClean="0">
                <a:latin typeface="Times New Roman" pitchFamily="18" charset="0"/>
                <a:cs typeface="Times New Roman" pitchFamily="18" charset="0"/>
              </a:rPr>
              <a:t>Kullanılışı</a:t>
            </a:r>
            <a:r>
              <a:rPr lang="tr-TR" alt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None/>
            </a:pPr>
            <a:r>
              <a:rPr lang="tr-TR" altLang="tr-TR" sz="2400" b="1" i="1" dirty="0">
                <a:latin typeface="Times New Roman" panose="02020603050405020304" pitchFamily="18" charset="0"/>
              </a:rPr>
              <a:t>1-)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İltihabi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Durumlar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: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Kısa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dalga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diatermi</a:t>
            </a:r>
            <a:r>
              <a:rPr lang="en-US" altLang="tr-TR" sz="2400" dirty="0">
                <a:latin typeface="Times New Roman" panose="02020603050405020304" pitchFamily="18" charset="0"/>
              </a:rPr>
              <a:t>, </a:t>
            </a:r>
            <a:r>
              <a:rPr lang="en-US" altLang="tr-TR" sz="2400" dirty="0" err="1">
                <a:latin typeface="Times New Roman" panose="02020603050405020304" pitchFamily="18" charset="0"/>
              </a:rPr>
              <a:t>vazodilatasyon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özelliğinden</a:t>
            </a:r>
            <a:r>
              <a:rPr lang="tr-TR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faydalanılarak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iltihabi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durumlarda</a:t>
            </a:r>
            <a:r>
              <a:rPr lang="en-US" altLang="tr-TR" sz="2400" dirty="0">
                <a:latin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</a:rPr>
              <a:t>kullanılır</a:t>
            </a:r>
            <a:r>
              <a:rPr lang="en-US" altLang="tr-TR" sz="2400" dirty="0">
                <a:latin typeface="Times New Roman" panose="02020603050405020304" pitchFamily="18" charset="0"/>
              </a:rPr>
              <a:t>;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fakat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akut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iltihabi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durumlarda</a:t>
            </a:r>
            <a:r>
              <a:rPr lang="en-US" altLang="tr-TR" sz="2400" b="1" i="1" dirty="0">
                <a:latin typeface="Times New Roman" panose="02020603050405020304" pitchFamily="18" charset="0"/>
              </a:rPr>
              <a:t> </a:t>
            </a:r>
            <a:r>
              <a:rPr lang="en-US" altLang="tr-TR" sz="2400" b="1" i="1" dirty="0" err="1">
                <a:latin typeface="Times New Roman" panose="02020603050405020304" pitchFamily="18" charset="0"/>
              </a:rPr>
              <a:t>kullanılmaz</a:t>
            </a:r>
            <a:r>
              <a:rPr lang="en-US" altLang="tr-TR" sz="2400" b="1" i="1" dirty="0" smtClean="0">
                <a:latin typeface="Times New Roman" panose="02020603050405020304" pitchFamily="18" charset="0"/>
              </a:rPr>
              <a:t>.</a:t>
            </a:r>
            <a:endParaRPr lang="tr-TR" alt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20482" name="Picture 2" descr="Do Not Use rubber stamp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603" y="2754277"/>
            <a:ext cx="4886688" cy="38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Yes - Free miscellaneous 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866" y="3490821"/>
            <a:ext cx="2718254" cy="271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58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795</Words>
  <Application>Microsoft Office PowerPoint</Application>
  <PresentationFormat>Özel</PresentationFormat>
  <Paragraphs>98</Paragraphs>
  <Slides>23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Office Teması</vt:lpstr>
      <vt:lpstr>Bit Eşlem Resmi</vt:lpstr>
      <vt:lpstr>Slayt 1</vt:lpstr>
      <vt:lpstr>KISA DALGA DİATERMİNİN ÖZELLİKLERİ</vt:lpstr>
      <vt:lpstr>KISA DALGA DİATERMİ (KDD)</vt:lpstr>
      <vt:lpstr>Slayt 4</vt:lpstr>
      <vt:lpstr>Slayt 5</vt:lpstr>
      <vt:lpstr>Fizyolojik Etkileri</vt:lpstr>
      <vt:lpstr>Slayt 7</vt:lpstr>
      <vt:lpstr>Slayt 8</vt:lpstr>
      <vt:lpstr>Tedavi Etkileri ve Kullanılışı </vt:lpstr>
      <vt:lpstr>Slayt 10</vt:lpstr>
      <vt:lpstr>Slayt 11</vt:lpstr>
      <vt:lpstr>Slayt 12</vt:lpstr>
      <vt:lpstr>Slayt 13</vt:lpstr>
      <vt:lpstr>I. Kondansatör Saha Tekniği:</vt:lpstr>
      <vt:lpstr>KULLANILAN ELEKTROTLAR</vt:lpstr>
      <vt:lpstr>Elektrotların Deriye Olan Uzaklığı: </vt:lpstr>
      <vt:lpstr>KDD Uygulama Tekniği </vt:lpstr>
      <vt:lpstr>Tedavinin Dozajı </vt:lpstr>
      <vt:lpstr>Kısa Dalga Diaterminin Kontraendikasyonları </vt:lpstr>
      <vt:lpstr>DİKKAT EDİLECEK UNSURLAR</vt:lpstr>
      <vt:lpstr>Kısa Dalga Diaterminin Lokal Uygulaması </vt:lpstr>
      <vt:lpstr>KESİKLİ KDD</vt:lpstr>
      <vt:lpstr>Slayt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Kubra_Pc</dc:creator>
  <cp:lastModifiedBy>LENOVO</cp:lastModifiedBy>
  <cp:revision>27</cp:revision>
  <dcterms:created xsi:type="dcterms:W3CDTF">2020-01-13T12:51:59Z</dcterms:created>
  <dcterms:modified xsi:type="dcterms:W3CDTF">2023-08-12T10:58:58Z</dcterms:modified>
</cp:coreProperties>
</file>