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80" r:id="rId23"/>
    <p:sldId id="281" r:id="rId24"/>
    <p:sldId id="282" r:id="rId25"/>
    <p:sldId id="283" r:id="rId26"/>
    <p:sldId id="284" r:id="rId27"/>
    <p:sldId id="285" r:id="rId28"/>
    <p:sldId id="288" r:id="rId29"/>
    <p:sldId id="291" r:id="rId30"/>
    <p:sldId id="292" r:id="rId31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-70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F1645B-1DA4-4BB7-844A-5D116C086914}" type="datetimeFigureOut">
              <a:rPr lang="tr-TR" smtClean="0"/>
              <a:pPr/>
              <a:t>31.12.2020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37F538-897E-4110-8193-0717A5C8B924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d8de8d19_0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d8de8d19_0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2871591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5FFA2-8D6C-47FC-962B-9D7CBBC74185}" type="datetimeFigureOut">
              <a:rPr lang="tr-TR" smtClean="0"/>
              <a:pPr/>
              <a:t>31.12.2020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D715E-548E-4E77-97A4-133473DC8182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3421118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5FFA2-8D6C-47FC-962B-9D7CBBC74185}" type="datetimeFigureOut">
              <a:rPr lang="tr-TR" smtClean="0"/>
              <a:pPr/>
              <a:t>31.12.2020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D715E-548E-4E77-97A4-133473DC8182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866585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5FFA2-8D6C-47FC-962B-9D7CBBC74185}" type="datetimeFigureOut">
              <a:rPr lang="tr-TR" smtClean="0"/>
              <a:pPr/>
              <a:t>31.12.2020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D715E-548E-4E77-97A4-133473DC8182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668098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5FFA2-8D6C-47FC-962B-9D7CBBC74185}" type="datetimeFigureOut">
              <a:rPr lang="tr-TR" smtClean="0"/>
              <a:pPr/>
              <a:t>31.12.2020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D715E-548E-4E77-97A4-133473DC8182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228909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5FFA2-8D6C-47FC-962B-9D7CBBC74185}" type="datetimeFigureOut">
              <a:rPr lang="tr-TR" smtClean="0"/>
              <a:pPr/>
              <a:t>31.12.2020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D715E-548E-4E77-97A4-133473DC8182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309586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5FFA2-8D6C-47FC-962B-9D7CBBC74185}" type="datetimeFigureOut">
              <a:rPr lang="tr-TR" smtClean="0"/>
              <a:pPr/>
              <a:t>31.12.2020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D715E-548E-4E77-97A4-133473DC8182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029825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5FFA2-8D6C-47FC-962B-9D7CBBC74185}" type="datetimeFigureOut">
              <a:rPr lang="tr-TR" smtClean="0"/>
              <a:pPr/>
              <a:t>31.12.2020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D715E-548E-4E77-97A4-133473DC8182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462719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5FFA2-8D6C-47FC-962B-9D7CBBC74185}" type="datetimeFigureOut">
              <a:rPr lang="tr-TR" smtClean="0"/>
              <a:pPr/>
              <a:t>31.12.2020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D715E-548E-4E77-97A4-133473DC8182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3448487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5FFA2-8D6C-47FC-962B-9D7CBBC74185}" type="datetimeFigureOut">
              <a:rPr lang="tr-TR" smtClean="0"/>
              <a:pPr/>
              <a:t>31.12.2020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D715E-548E-4E77-97A4-133473DC8182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87540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5FFA2-8D6C-47FC-962B-9D7CBBC74185}" type="datetimeFigureOut">
              <a:rPr lang="tr-TR" smtClean="0"/>
              <a:pPr/>
              <a:t>31.12.2020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D715E-548E-4E77-97A4-133473DC8182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473196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5FFA2-8D6C-47FC-962B-9D7CBBC74185}" type="datetimeFigureOut">
              <a:rPr lang="tr-TR" smtClean="0"/>
              <a:pPr/>
              <a:t>31.12.2020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D715E-548E-4E77-97A4-133473DC8182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5362821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Başlık ve İçerik Üzerind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10972800" cy="21859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09600" y="3938589"/>
            <a:ext cx="10972800" cy="218757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FE780B3A-2134-489E-9DAC-B2234A2FB77B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35592081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6F74A512-33C8-4F94-8A6E-20201767B3BB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41785203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Başlık, Metin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Veri Yer Tutucusu 5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Altbilgi Yer Tutucusu 6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789F67D3-CF32-45A4-A1CB-7AFF77798469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6007507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 algn="l" rtl="0"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5326000" cy="49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2"/>
          </p:nvPr>
        </p:nvSpPr>
        <p:spPr>
          <a:xfrm>
            <a:off x="6256365" y="1600200"/>
            <a:ext cx="5326000" cy="49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4100210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95FFA2-8D6C-47FC-962B-9D7CBBC74185}" type="datetimeFigureOut">
              <a:rPr lang="tr-TR" smtClean="0"/>
              <a:pPr/>
              <a:t>31.12.2020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D715E-548E-4E77-97A4-133473DC8182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3304275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=""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92832" y="270206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=""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572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/>
              <a:t>FİZYOTERAPİ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=""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7808" y="1182853"/>
            <a:ext cx="6096000" cy="1022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/>
              <a:t>HAVZA MESLEK YÜKSEKOKULU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=""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FTP 122-KİNEZYOLOJİ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ÖĞR.GÖR.KÜBRA TUZ</a:t>
            </a:r>
          </a:p>
        </p:txBody>
      </p:sp>
    </p:spTree>
    <p:extLst>
      <p:ext uri="{BB962C8B-B14F-4D97-AF65-F5344CB8AC3E}">
        <p14:creationId xmlns="" xmlns:p14="http://schemas.microsoft.com/office/powerpoint/2010/main" val="3754980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=""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09800" y="1143001"/>
            <a:ext cx="7772400" cy="1470025"/>
          </a:xfrm>
        </p:spPr>
        <p:txBody>
          <a:bodyPr anchor="ctr">
            <a:normAutofit/>
          </a:bodyPr>
          <a:lstStyle/>
          <a:p>
            <a:r>
              <a:rPr lang="tr-TR" sz="4000" dirty="0" smtClean="0"/>
              <a:t>ORYANTASYON DÜZLEMLERİ VE KOORDİNATLAR</a:t>
            </a:r>
            <a:endParaRPr lang="tr-TR" altLang="tr-TR" sz="4000" dirty="0"/>
          </a:p>
        </p:txBody>
      </p:sp>
      <p:sp>
        <p:nvSpPr>
          <p:cNvPr id="6147" name="Rectangle 3">
            <a:extLst>
              <a:ext uri="{FF2B5EF4-FFF2-40B4-BE49-F238E27FC236}">
                <a16:creationId xmlns=""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257800" y="4082475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Hafta-14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=""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=""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3112" y="2957729"/>
            <a:ext cx="5867400" cy="1124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3200" i="1" dirty="0" smtClean="0"/>
              <a:t>FTP 122-KİNEZYOLOJİ</a:t>
            </a:r>
            <a:endParaRPr lang="tr-TR" altLang="tr-TR" sz="3200" i="1" dirty="0"/>
          </a:p>
        </p:txBody>
      </p:sp>
    </p:spTree>
    <p:extLst>
      <p:ext uri="{BB962C8B-B14F-4D97-AF65-F5344CB8AC3E}">
        <p14:creationId xmlns="" xmlns:p14="http://schemas.microsoft.com/office/powerpoint/2010/main" val="812936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latin typeface="Comic Sans MS" pitchFamily="66" charset="0"/>
              </a:rPr>
              <a:t>		EKSENLER</a:t>
            </a:r>
            <a:endParaRPr lang="tr-TR" b="1" dirty="0">
              <a:latin typeface="Comic Sans MS" pitchFamily="66" charset="0"/>
            </a:endParaRP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600201"/>
            <a:ext cx="8686800" cy="2170113"/>
          </a:xfrm>
        </p:spPr>
        <p:txBody>
          <a:bodyPr/>
          <a:lstStyle/>
          <a:p>
            <a:pPr>
              <a:buFontTx/>
              <a:buNone/>
            </a:pPr>
            <a:r>
              <a:rPr lang="tr-TR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Eksen:</a:t>
            </a:r>
            <a:r>
              <a:rPr lang="tr-T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Bir düzlemi dikey olarak kesen bir çizgidir.                                                     </a:t>
            </a:r>
          </a:p>
          <a:p>
            <a:pPr>
              <a:buFontTx/>
              <a:buNone/>
            </a:pPr>
            <a:r>
              <a:rPr lang="tr-TR" b="1" dirty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>
              <a:buFontTx/>
              <a:buNone/>
            </a:pPr>
            <a:r>
              <a:rPr lang="tr-TR" b="1" dirty="0">
                <a:latin typeface="Times New Roman" pitchFamily="18" charset="0"/>
                <a:cs typeface="Times New Roman" pitchFamily="18" charset="0"/>
              </a:rPr>
              <a:t>Tüm hareketler bir eksen etrafında oluşur.</a:t>
            </a:r>
          </a:p>
        </p:txBody>
      </p:sp>
      <p:pic>
        <p:nvPicPr>
          <p:cNvPr id="135172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63951" y="3159125"/>
            <a:ext cx="5546725" cy="2967038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822752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3" y="0"/>
            <a:ext cx="8229600" cy="1143000"/>
          </a:xfrm>
          <a:solidFill>
            <a:schemeClr val="bg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r>
              <a:rPr lang="tr-TR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Eksenler (</a:t>
            </a:r>
            <a:r>
              <a:rPr lang="tr-TR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Axis</a:t>
            </a:r>
            <a:r>
              <a:rPr lang="tr-TR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)</a:t>
            </a:r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19288" y="1268414"/>
            <a:ext cx="8748712" cy="5589587"/>
          </a:xfrm>
          <a:solidFill>
            <a:schemeClr val="bg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r>
              <a:rPr lang="tr-TR" sz="3200" u="sng" dirty="0" err="1">
                <a:solidFill>
                  <a:srgbClr val="FF0000"/>
                </a:solidFill>
                <a:latin typeface="Times New Roman" pitchFamily="18" charset="0"/>
              </a:rPr>
              <a:t>Vertikal</a:t>
            </a:r>
            <a:r>
              <a:rPr lang="tr-TR" sz="3200" u="sng" dirty="0">
                <a:solidFill>
                  <a:srgbClr val="FF0000"/>
                </a:solidFill>
                <a:latin typeface="Times New Roman" pitchFamily="18" charset="0"/>
              </a:rPr>
              <a:t> Eksen</a:t>
            </a:r>
            <a:r>
              <a:rPr lang="tr-TR" sz="3200" u="sng" dirty="0">
                <a:latin typeface="Times New Roman" pitchFamily="18" charset="0"/>
              </a:rPr>
              <a:t> :</a:t>
            </a:r>
            <a:r>
              <a:rPr lang="tr-TR" sz="3200" dirty="0">
                <a:latin typeface="Times New Roman" pitchFamily="18" charset="0"/>
              </a:rPr>
              <a:t> Vücudun dikey eksenidir.</a:t>
            </a:r>
          </a:p>
          <a:p>
            <a:endParaRPr lang="tr-TR" sz="3200" dirty="0">
              <a:latin typeface="Times New Roman" pitchFamily="18" charset="0"/>
            </a:endParaRPr>
          </a:p>
          <a:p>
            <a:r>
              <a:rPr lang="tr-TR" sz="3200" u="sng" dirty="0" err="1">
                <a:solidFill>
                  <a:srgbClr val="FF0000"/>
                </a:solidFill>
                <a:latin typeface="Times New Roman" pitchFamily="18" charset="0"/>
              </a:rPr>
              <a:t>Transvers</a:t>
            </a:r>
            <a:r>
              <a:rPr lang="tr-TR" sz="3200" u="sng" dirty="0">
                <a:solidFill>
                  <a:srgbClr val="FF0000"/>
                </a:solidFill>
                <a:latin typeface="Times New Roman" pitchFamily="18" charset="0"/>
              </a:rPr>
              <a:t> Eksen</a:t>
            </a:r>
            <a:r>
              <a:rPr lang="tr-TR" sz="3200" u="sng" dirty="0">
                <a:latin typeface="Times New Roman" pitchFamily="18" charset="0"/>
              </a:rPr>
              <a:t> :</a:t>
            </a:r>
            <a:r>
              <a:rPr lang="tr-TR" sz="3200" dirty="0">
                <a:latin typeface="Times New Roman" pitchFamily="18" charset="0"/>
              </a:rPr>
              <a:t> Vücudun sağdan sola, soldan sağa geçen yere paralel eksenidir.</a:t>
            </a:r>
          </a:p>
          <a:p>
            <a:endParaRPr lang="tr-TR" sz="3200" dirty="0">
              <a:latin typeface="Times New Roman" pitchFamily="18" charset="0"/>
            </a:endParaRPr>
          </a:p>
          <a:p>
            <a:r>
              <a:rPr lang="tr-TR" sz="3200" u="sng" dirty="0" err="1">
                <a:solidFill>
                  <a:srgbClr val="FF0000"/>
                </a:solidFill>
                <a:latin typeface="Times New Roman" pitchFamily="18" charset="0"/>
              </a:rPr>
              <a:t>Sagital</a:t>
            </a:r>
            <a:r>
              <a:rPr lang="tr-TR" sz="3200" u="sng" dirty="0">
                <a:solidFill>
                  <a:srgbClr val="FF0000"/>
                </a:solidFill>
                <a:latin typeface="Times New Roman" pitchFamily="18" charset="0"/>
              </a:rPr>
              <a:t> Eksen</a:t>
            </a:r>
            <a:r>
              <a:rPr lang="tr-TR" sz="3200" u="sng" dirty="0">
                <a:latin typeface="Times New Roman" pitchFamily="18" charset="0"/>
              </a:rPr>
              <a:t> :</a:t>
            </a:r>
            <a:r>
              <a:rPr lang="tr-TR" sz="3200" dirty="0">
                <a:latin typeface="Times New Roman" pitchFamily="18" charset="0"/>
              </a:rPr>
              <a:t> Vücudun önden arkaya, arkadan öne geçen eksenidir. </a:t>
            </a:r>
          </a:p>
        </p:txBody>
      </p:sp>
    </p:spTree>
    <p:extLst>
      <p:ext uri="{BB962C8B-B14F-4D97-AF65-F5344CB8AC3E}">
        <p14:creationId xmlns="" xmlns:p14="http://schemas.microsoft.com/office/powerpoint/2010/main" val="90119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latin typeface="Comic Sans MS" pitchFamily="66" charset="0"/>
              </a:rPr>
              <a:t>	DÜZLEMLER</a:t>
            </a:r>
            <a:endParaRPr lang="tr-TR" b="1" dirty="0">
              <a:latin typeface="Comic Sans MS" pitchFamily="66" charset="0"/>
            </a:endParaRPr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600201"/>
            <a:ext cx="8229600" cy="2170113"/>
          </a:xfrm>
        </p:spPr>
        <p:txBody>
          <a:bodyPr/>
          <a:lstStyle/>
          <a:p>
            <a:pPr>
              <a:buFontTx/>
              <a:buNone/>
            </a:pPr>
            <a:r>
              <a:rPr lang="tr-TR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Düzlem</a:t>
            </a:r>
            <a:r>
              <a:rPr lang="tr-TR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iki boyutlu ve 3 noktadan oluşan bir</a:t>
            </a:r>
          </a:p>
          <a:p>
            <a:pPr>
              <a:buFontTx/>
              <a:buNone/>
            </a:pPr>
            <a:r>
              <a:rPr lang="tr-TR" dirty="0">
                <a:latin typeface="Times New Roman" pitchFamily="18" charset="0"/>
                <a:cs typeface="Times New Roman" pitchFamily="18" charset="0"/>
              </a:rPr>
              <a:t>şekildir. Bu 3 nokta aynı hat üzerinde yer almaz. </a:t>
            </a:r>
          </a:p>
          <a:p>
            <a:pPr>
              <a:buFontTx/>
              <a:buNone/>
            </a:pPr>
            <a:r>
              <a:rPr lang="tr-TR" b="1" dirty="0">
                <a:latin typeface="Times New Roman" pitchFamily="18" charset="0"/>
                <a:cs typeface="Times New Roman" pitchFamily="18" charset="0"/>
              </a:rPr>
              <a:t>Tüm hareketler bir düzlem üzerinde oluşur.</a:t>
            </a:r>
          </a:p>
          <a:p>
            <a:pPr>
              <a:buFontTx/>
              <a:buNone/>
            </a:pPr>
            <a:r>
              <a:rPr lang="tr-TR" b="1" dirty="0">
                <a:latin typeface="Times New Roman" pitchFamily="18" charset="0"/>
                <a:cs typeface="Times New Roman" pitchFamily="18" charset="0"/>
              </a:rPr>
              <a:t>Eksene diktir.</a:t>
            </a:r>
            <a:endParaRPr lang="tr-TR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tr-TR" dirty="0">
              <a:latin typeface="Comic Sans MS" pitchFamily="66" charset="0"/>
            </a:endParaRPr>
          </a:p>
        </p:txBody>
      </p:sp>
      <p:pic>
        <p:nvPicPr>
          <p:cNvPr id="137220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75001" y="3956051"/>
            <a:ext cx="5840413" cy="21701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4417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latin typeface="Comic Sans MS" pitchFamily="66" charset="0"/>
              </a:rPr>
              <a:t>ANATOMİK </a:t>
            </a:r>
            <a:r>
              <a:rPr lang="tr-TR" sz="3600" b="1" dirty="0" smtClean="0">
                <a:latin typeface="Comic Sans MS" pitchFamily="66" charset="0"/>
              </a:rPr>
              <a:t>POZİSYON-tanımlama kolaylığı</a:t>
            </a:r>
            <a:endParaRPr lang="tr-TR" sz="3600" b="1" dirty="0">
              <a:latin typeface="Comic Sans MS" pitchFamily="66" charset="0"/>
            </a:endParaRP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412875"/>
            <a:ext cx="4932040" cy="4713288"/>
          </a:xfrm>
        </p:spPr>
        <p:txBody>
          <a:bodyPr>
            <a:normAutofit lnSpcReduction="10000"/>
          </a:bodyPr>
          <a:lstStyle/>
          <a:p>
            <a:endParaRPr lang="tr-TR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Ayakta duruş </a:t>
            </a:r>
            <a:r>
              <a:rPr lang="tr-TR" sz="2000" dirty="0" err="1">
                <a:latin typeface="Times New Roman" pitchFamily="18" charset="0"/>
                <a:cs typeface="Times New Roman" pitchFamily="18" charset="0"/>
              </a:rPr>
              <a:t>pozizyonunda</a:t>
            </a:r>
            <a:endParaRPr lang="tr-TR" sz="2000" dirty="0">
              <a:latin typeface="Times New Roman" pitchFamily="18" charset="0"/>
              <a:cs typeface="Times New Roman" pitchFamily="18" charset="0"/>
            </a:endParaRPr>
          </a:p>
          <a:p>
            <a:endParaRPr lang="tr-TR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Baş ileri</a:t>
            </a:r>
          </a:p>
          <a:p>
            <a:endParaRPr lang="tr-TR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Üst </a:t>
            </a:r>
            <a:r>
              <a:rPr lang="tr-TR" sz="2000" dirty="0" err="1">
                <a:latin typeface="Times New Roman" pitchFamily="18" charset="0"/>
                <a:cs typeface="Times New Roman" pitchFamily="18" charset="0"/>
              </a:rPr>
              <a:t>eksremiteler</a:t>
            </a:r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 yanlarda</a:t>
            </a:r>
          </a:p>
          <a:p>
            <a:endParaRPr lang="tr-TR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Baş parmak ve parmaklar </a:t>
            </a:r>
            <a:r>
              <a:rPr lang="tr-TR" sz="2000" dirty="0" err="1">
                <a:latin typeface="Times New Roman" pitchFamily="18" charset="0"/>
                <a:cs typeface="Times New Roman" pitchFamily="18" charset="0"/>
              </a:rPr>
              <a:t>ekstansiyonda</a:t>
            </a:r>
            <a:endParaRPr lang="tr-TR" sz="2000" dirty="0">
              <a:latin typeface="Times New Roman" pitchFamily="18" charset="0"/>
              <a:cs typeface="Times New Roman" pitchFamily="18" charset="0"/>
            </a:endParaRPr>
          </a:p>
          <a:p>
            <a:endParaRPr lang="tr-TR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Avuçlar 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karşıya </a:t>
            </a:r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bakacak şekilde ve </a:t>
            </a:r>
          </a:p>
          <a:p>
            <a:endParaRPr lang="tr-TR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Ayakların </a:t>
            </a:r>
            <a:r>
              <a:rPr lang="tr-TR" sz="2000" dirty="0" err="1">
                <a:latin typeface="Times New Roman" pitchFamily="18" charset="0"/>
                <a:cs typeface="Times New Roman" pitchFamily="18" charset="0"/>
              </a:rPr>
              <a:t>birarada</a:t>
            </a:r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 tutulduğu </a:t>
            </a:r>
            <a:r>
              <a:rPr lang="tr-TR" sz="2000" dirty="0" err="1">
                <a:latin typeface="Times New Roman" pitchFamily="18" charset="0"/>
                <a:cs typeface="Times New Roman" pitchFamily="18" charset="0"/>
              </a:rPr>
              <a:t>poziyon</a:t>
            </a:r>
            <a:endParaRPr lang="tr-TR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282" y="1988840"/>
            <a:ext cx="4481513" cy="335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215846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sz="3600" dirty="0" smtClean="0">
                <a:latin typeface="Times New Roman" pitchFamily="18" charset="0"/>
                <a:cs typeface="Times New Roman" pitchFamily="18" charset="0"/>
              </a:rPr>
              <a:t>Anatomik </a:t>
            </a:r>
            <a:r>
              <a:rPr lang="tr-TR" sz="3600" dirty="0" smtClean="0">
                <a:latin typeface="Times New Roman" pitchFamily="18" charset="0"/>
                <a:cs typeface="Times New Roman" pitchFamily="18" charset="0"/>
              </a:rPr>
              <a:t>duruşta 3 düzlem 3 eksen</a:t>
            </a:r>
            <a:endParaRPr lang="tr-TR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299" name="İçerik Yer Tutucusu 2"/>
          <p:cNvSpPr>
            <a:spLocks noGrp="1"/>
          </p:cNvSpPr>
          <p:nvPr>
            <p:ph sz="quarter" idx="1"/>
          </p:nvPr>
        </p:nvSpPr>
        <p:spPr>
          <a:xfrm>
            <a:off x="1981200" y="1989139"/>
            <a:ext cx="7467600" cy="4484687"/>
          </a:xfrm>
        </p:spPr>
        <p:txBody>
          <a:bodyPr/>
          <a:lstStyle/>
          <a:p>
            <a:r>
              <a:rPr lang="tr-TR" sz="2400" dirty="0" err="1" smtClean="0">
                <a:latin typeface="Times New Roman" pitchFamily="18" charset="0"/>
                <a:cs typeface="Times New Roman" pitchFamily="18" charset="0"/>
              </a:rPr>
              <a:t>Sagittal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 düzlem</a:t>
            </a:r>
          </a:p>
          <a:p>
            <a:pPr lvl="1"/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Lateral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eksen</a:t>
            </a:r>
          </a:p>
          <a:p>
            <a:pPr lvl="1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transvers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eksen)</a:t>
            </a:r>
          </a:p>
          <a:p>
            <a:endParaRPr lang="tr-TR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dirty="0" err="1" smtClean="0">
                <a:latin typeface="Times New Roman" pitchFamily="18" charset="0"/>
                <a:cs typeface="Times New Roman" pitchFamily="18" charset="0"/>
              </a:rPr>
              <a:t>Frontal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 düzlem</a:t>
            </a:r>
          </a:p>
          <a:p>
            <a:pPr lvl="1"/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Anteroposterior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eksen</a:t>
            </a:r>
          </a:p>
          <a:p>
            <a:pPr lvl="1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sagittal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eksen)</a:t>
            </a:r>
          </a:p>
          <a:p>
            <a:endParaRPr lang="tr-TR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dirty="0" err="1" smtClean="0">
                <a:latin typeface="Times New Roman" pitchFamily="18" charset="0"/>
                <a:cs typeface="Times New Roman" pitchFamily="18" charset="0"/>
              </a:rPr>
              <a:t>Transvers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 düzlem</a:t>
            </a:r>
          </a:p>
          <a:p>
            <a:pPr lvl="1"/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Vertikal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eksen</a:t>
            </a:r>
          </a:p>
          <a:p>
            <a:endParaRPr lang="tr-TR" dirty="0" smtClean="0"/>
          </a:p>
        </p:txBody>
      </p:sp>
      <p:pic>
        <p:nvPicPr>
          <p:cNvPr id="5530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801" y="1628776"/>
            <a:ext cx="3692525" cy="4564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5301" name="Metin kutusu 3"/>
          <p:cNvSpPr txBox="1">
            <a:spLocks noChangeArrowheads="1"/>
          </p:cNvSpPr>
          <p:nvPr/>
        </p:nvSpPr>
        <p:spPr bwMode="auto">
          <a:xfrm>
            <a:off x="2135561" y="6457950"/>
            <a:ext cx="57610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tr-TR" sz="2000" b="1" dirty="0">
                <a:solidFill>
                  <a:prstClr val="black"/>
                </a:solidFill>
                <a:latin typeface="Arial Black" pitchFamily="34" charset="0"/>
              </a:rPr>
              <a:t>Düzlem ve eksenler birbirini dik keser!!!!</a:t>
            </a:r>
          </a:p>
        </p:txBody>
      </p:sp>
    </p:spTree>
    <p:extLst>
      <p:ext uri="{BB962C8B-B14F-4D97-AF65-F5344CB8AC3E}">
        <p14:creationId xmlns="" xmlns:p14="http://schemas.microsoft.com/office/powerpoint/2010/main" val="32158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latin typeface="Comic Sans MS" pitchFamily="66" charset="0"/>
              </a:rPr>
              <a:t>		Vücut </a:t>
            </a:r>
            <a:r>
              <a:rPr lang="tr-TR" b="1" dirty="0">
                <a:latin typeface="Comic Sans MS" pitchFamily="66" charset="0"/>
              </a:rPr>
              <a:t>Düzlemleri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600201"/>
            <a:ext cx="4033838" cy="4525963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err="1">
                <a:latin typeface="Times New Roman" pitchFamily="18" charset="0"/>
                <a:cs typeface="Times New Roman" pitchFamily="18" charset="0"/>
              </a:rPr>
              <a:t>Sagittal</a:t>
            </a: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 Düzlem: 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Vücudu SAĞ ve SOL olmak üzere iki eşit parçaya böler.    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tr-TR" sz="2400" b="1" dirty="0" err="1">
                <a:latin typeface="Times New Roman" pitchFamily="18" charset="0"/>
                <a:cs typeface="Times New Roman" pitchFamily="18" charset="0"/>
              </a:rPr>
              <a:t>Frontal</a:t>
            </a: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 Düzlem: 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Vücudu ÖN ve ARKA olmak üzere iki eşit parçaya böler.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tr-TR" sz="2400" b="1" dirty="0" err="1">
                <a:latin typeface="Times New Roman" pitchFamily="18" charset="0"/>
                <a:cs typeface="Times New Roman" pitchFamily="18" charset="0"/>
              </a:rPr>
              <a:t>Horizontal</a:t>
            </a: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tr-TR" sz="2400" b="1" dirty="0" err="1">
                <a:latin typeface="Times New Roman" pitchFamily="18" charset="0"/>
                <a:cs typeface="Times New Roman" pitchFamily="18" charset="0"/>
              </a:rPr>
              <a:t>Transvers</a:t>
            </a: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) Düzlem: 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Vücudu ALT ve ÜST olmak üzere iki eşit parçaya böler.</a:t>
            </a:r>
          </a:p>
          <a:p>
            <a:pPr>
              <a:lnSpc>
                <a:spcPct val="90000"/>
              </a:lnSpc>
              <a:buFontTx/>
              <a:buNone/>
            </a:pPr>
            <a:endParaRPr lang="tr-TR" sz="2400" dirty="0">
              <a:latin typeface="Comic Sans MS" pitchFamily="66" charset="0"/>
            </a:endParaRPr>
          </a:p>
        </p:txBody>
      </p:sp>
      <p:pic>
        <p:nvPicPr>
          <p:cNvPr id="140292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35739" y="1600201"/>
            <a:ext cx="3316287" cy="452596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267353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46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	</a:t>
            </a:r>
            <a:r>
              <a:rPr lang="tr-TR" sz="4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	</a:t>
            </a:r>
            <a:r>
              <a:rPr lang="tr-TR" sz="4000" b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Sagital</a:t>
            </a:r>
            <a:r>
              <a:rPr lang="tr-TR" sz="4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plan</a:t>
            </a:r>
            <a:endParaRPr lang="en-US" sz="4600" b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08213" y="1816101"/>
            <a:ext cx="4248150" cy="4708525"/>
          </a:xfrm>
          <a:solidFill>
            <a:schemeClr val="bg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</a:pPr>
            <a:r>
              <a:rPr lang="tr-TR" b="1" u="sng" dirty="0" err="1">
                <a:latin typeface="Times New Roman" pitchFamily="18" charset="0"/>
                <a:cs typeface="Times New Roman" pitchFamily="18" charset="0"/>
              </a:rPr>
              <a:t>Sagital</a:t>
            </a:r>
            <a:r>
              <a:rPr lang="tr-TR" b="1" u="sng" dirty="0">
                <a:latin typeface="Times New Roman" pitchFamily="18" charset="0"/>
                <a:cs typeface="Times New Roman" pitchFamily="18" charset="0"/>
              </a:rPr>
              <a:t> plan :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Vücudun uzun  ekseni boyunca yere dik olarak önden arkaya doğru geçirilen düzlemler.</a:t>
            </a:r>
          </a:p>
          <a:p>
            <a:pPr>
              <a:lnSpc>
                <a:spcPct val="80000"/>
              </a:lnSpc>
            </a:pPr>
            <a:endParaRPr lang="tr-TR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tr-TR" dirty="0">
                <a:latin typeface="Times New Roman" pitchFamily="18" charset="0"/>
                <a:cs typeface="Times New Roman" pitchFamily="18" charset="0"/>
              </a:rPr>
              <a:t>Vücudu sağ-sol iki eşit yarıya böler.</a:t>
            </a:r>
          </a:p>
          <a:p>
            <a:pPr>
              <a:lnSpc>
                <a:spcPct val="80000"/>
              </a:lnSpc>
              <a:buFontTx/>
              <a:buNone/>
            </a:pPr>
            <a:endParaRPr lang="tr-TR" dirty="0">
              <a:latin typeface="Comic Sans MS" pitchFamily="66" charset="0"/>
            </a:endParaRPr>
          </a:p>
        </p:txBody>
      </p:sp>
      <p:pic>
        <p:nvPicPr>
          <p:cNvPr id="141316" name="Picture 4" descr="anatomical planes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543926" y="1484314"/>
            <a:ext cx="2124075" cy="5373687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1317" name="Picture 5" descr="median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56364" y="1484314"/>
            <a:ext cx="2079625" cy="5373687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456560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sz="46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		</a:t>
            </a:r>
            <a:r>
              <a:rPr lang="tr-TR" sz="4600" b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Frontal</a:t>
            </a:r>
            <a:r>
              <a:rPr lang="tr-TR" sz="46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tr-TR" sz="4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plan</a:t>
            </a:r>
            <a:endParaRPr lang="en-US" sz="4600" b="1" dirty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92313" y="2105025"/>
            <a:ext cx="4248150" cy="4419600"/>
          </a:xfrm>
          <a:solidFill>
            <a:schemeClr val="bg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179388" lvl="1" indent="0">
              <a:buNone/>
            </a:pPr>
            <a:r>
              <a:rPr lang="tr-TR" sz="2800" b="1" u="sng" dirty="0" err="1">
                <a:latin typeface="Times New Roman" pitchFamily="18" charset="0"/>
                <a:cs typeface="Times New Roman" pitchFamily="18" charset="0"/>
              </a:rPr>
              <a:t>Frontal</a:t>
            </a:r>
            <a:r>
              <a:rPr lang="tr-TR" sz="2800" b="1" u="sng" dirty="0">
                <a:latin typeface="Times New Roman" pitchFamily="18" charset="0"/>
                <a:cs typeface="Times New Roman" pitchFamily="18" charset="0"/>
              </a:rPr>
              <a:t> ( </a:t>
            </a:r>
            <a:r>
              <a:rPr lang="tr-TR" sz="2800" b="1" u="sng" dirty="0" err="1">
                <a:latin typeface="Times New Roman" pitchFamily="18" charset="0"/>
                <a:cs typeface="Times New Roman" pitchFamily="18" charset="0"/>
              </a:rPr>
              <a:t>koronal</a:t>
            </a:r>
            <a:r>
              <a:rPr lang="tr-TR" sz="2800" b="1" u="sng" dirty="0">
                <a:latin typeface="Times New Roman" pitchFamily="18" charset="0"/>
                <a:cs typeface="Times New Roman" pitchFamily="18" charset="0"/>
              </a:rPr>
              <a:t> ) plan :</a:t>
            </a:r>
          </a:p>
          <a:p>
            <a:pPr marL="179388" lvl="1" indent="0">
              <a:buNone/>
            </a:pPr>
            <a:r>
              <a:rPr lang="tr-TR" sz="28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tr-TR" sz="2800" dirty="0" err="1">
                <a:latin typeface="Times New Roman" pitchFamily="18" charset="0"/>
                <a:cs typeface="Times New Roman" pitchFamily="18" charset="0"/>
              </a:rPr>
              <a:t>Sagittal</a:t>
            </a:r>
            <a:r>
              <a:rPr lang="tr-TR" sz="2800" dirty="0">
                <a:latin typeface="Times New Roman" pitchFamily="18" charset="0"/>
                <a:cs typeface="Times New Roman" pitchFamily="18" charset="0"/>
              </a:rPr>
              <a:t> düzleme dik      olarak sağdan sola doğru   geçirilen düzlemdir.</a:t>
            </a:r>
          </a:p>
          <a:p>
            <a:pPr marL="179388" lvl="1" indent="0">
              <a:buNone/>
            </a:pPr>
            <a:endParaRPr lang="tr-TR" sz="2800" dirty="0">
              <a:latin typeface="Times New Roman" pitchFamily="18" charset="0"/>
              <a:cs typeface="Times New Roman" pitchFamily="18" charset="0"/>
            </a:endParaRPr>
          </a:p>
          <a:p>
            <a:pPr marL="179388" lvl="1" indent="0">
              <a:buNone/>
            </a:pPr>
            <a:r>
              <a:rPr lang="tr-TR" sz="2800" dirty="0">
                <a:latin typeface="Times New Roman" pitchFamily="18" charset="0"/>
                <a:cs typeface="Times New Roman" pitchFamily="18" charset="0"/>
              </a:rPr>
              <a:t> Vücudu ön-arka olarak böler.</a:t>
            </a:r>
          </a:p>
        </p:txBody>
      </p:sp>
      <p:pic>
        <p:nvPicPr>
          <p:cNvPr id="142340" name="Picture 4" descr="anatomical planes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401050" y="1484314"/>
            <a:ext cx="2266950" cy="5373687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2341" name="Picture 5" descr="Coronal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40464" y="1412876"/>
            <a:ext cx="2179637" cy="5445125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860414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15888"/>
            <a:ext cx="9144000" cy="1143000"/>
          </a:xfrm>
          <a:solidFill>
            <a:schemeClr val="bg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r>
              <a:rPr lang="tr-TR" sz="36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Horizontal</a:t>
            </a:r>
            <a:r>
              <a:rPr lang="tr-TR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( </a:t>
            </a:r>
            <a:r>
              <a:rPr lang="tr-TR" sz="36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transvers</a:t>
            </a:r>
            <a:r>
              <a:rPr lang="tr-TR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tr-TR" sz="36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aksial</a:t>
            </a:r>
            <a:r>
              <a:rPr lang="tr-TR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) plan</a:t>
            </a:r>
            <a:endParaRPr lang="en-US" sz="3600" b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35189" y="2103439"/>
            <a:ext cx="3889375" cy="3773487"/>
          </a:xfrm>
          <a:solidFill>
            <a:schemeClr val="bg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0" indent="0"/>
            <a:r>
              <a:rPr lang="tr-TR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Horizontal</a:t>
            </a:r>
            <a:endParaRPr lang="tr-TR" sz="2400" b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179388" lvl="1" indent="0">
              <a:buNone/>
            </a:pPr>
            <a:r>
              <a:rPr lang="tr-TR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( </a:t>
            </a:r>
            <a:r>
              <a:rPr lang="tr-TR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transvers</a:t>
            </a:r>
            <a:r>
              <a:rPr lang="tr-TR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tr-TR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aksial</a:t>
            </a:r>
            <a:r>
              <a:rPr lang="tr-TR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)  plan</a:t>
            </a:r>
          </a:p>
          <a:p>
            <a:pPr marL="179388" lvl="1" indent="0">
              <a:buNone/>
            </a:pPr>
            <a:endParaRPr lang="tr-TR" b="1" u="sng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179388" lvl="1" indent="0"/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Sagittal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ve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frontal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planlara dik olarak ve yere paralel geçirilen düzlemlerdir.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64" name="Picture 4" descr="anatomical planes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28026" y="1484314"/>
            <a:ext cx="2339975" cy="5373687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3365" name="Picture 5" descr="axial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24564" y="1484314"/>
            <a:ext cx="2295525" cy="5373687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836637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dirty="0" smtClean="0">
                <a:latin typeface="Times New Roman" pitchFamily="18" charset="0"/>
                <a:cs typeface="Times New Roman" pitchFamily="18" charset="0"/>
              </a:rPr>
              <a:t>		Ağırlık </a:t>
            </a:r>
            <a:r>
              <a:rPr lang="tr-TR" sz="4000" dirty="0" smtClean="0">
                <a:latin typeface="Times New Roman" pitchFamily="18" charset="0"/>
                <a:cs typeface="Times New Roman" pitchFamily="18" charset="0"/>
              </a:rPr>
              <a:t>merkezi</a:t>
            </a:r>
            <a:endParaRPr lang="tr-TR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1223555" y="1482633"/>
            <a:ext cx="8075240" cy="5022669"/>
          </a:xfrm>
        </p:spPr>
        <p:txBody>
          <a:bodyPr>
            <a:noAutofit/>
          </a:bodyPr>
          <a:lstStyle/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Vücut içinden geçen üç tane belirli düzlem ve eksen olup bunlar birbirine diktir.</a:t>
            </a:r>
          </a:p>
          <a:p>
            <a:endParaRPr lang="tr-TR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Hepsinin 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kesiştiği nokta vücudun yerçekimi merkezidir. Ve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sakral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2.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vertabranın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1-2 cm önüne geçer</a:t>
            </a:r>
            <a:endParaRPr lang="tr-TR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tr-TR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Yerçekimi 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merkezi anatomik yapının etkisiyle erkeklerde ve çocuklarda daha 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yukarıdadır.</a:t>
            </a:r>
            <a:endParaRPr lang="tr-TR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38214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13115" y="615314"/>
            <a:ext cx="10515600" cy="459421"/>
          </a:xfrm>
          <a:prstGeom prst="rect">
            <a:avLst/>
          </a:prstGeom>
        </p:spPr>
        <p:txBody>
          <a:bodyPr vert="horz" wrap="square" lIns="0" tIns="31115" rIns="0" bIns="0" rtlCol="0" anchor="ctr">
            <a:spAutoFit/>
          </a:bodyPr>
          <a:lstStyle/>
          <a:p>
            <a:pPr marL="2308860" marR="5080" indent="-2305050">
              <a:lnSpc>
                <a:spcPts val="3190"/>
              </a:lnSpc>
              <a:spcBef>
                <a:spcPts val="245"/>
              </a:spcBef>
            </a:pPr>
            <a:r>
              <a:rPr sz="4000" spc="-5" dirty="0">
                <a:latin typeface="Times New Roman" pitchFamily="18" charset="0"/>
                <a:cs typeface="Times New Roman" pitchFamily="18" charset="0"/>
              </a:rPr>
              <a:t>Vücut Ağırlık Merkezi:Center </a:t>
            </a:r>
            <a:r>
              <a:rPr sz="40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4000" spc="-5" dirty="0">
                <a:latin typeface="Times New Roman" pitchFamily="18" charset="0"/>
                <a:cs typeface="Times New Roman" pitchFamily="18" charset="0"/>
              </a:rPr>
              <a:t>Mass  (COM)</a:t>
            </a:r>
          </a:p>
        </p:txBody>
      </p:sp>
      <p:sp>
        <p:nvSpPr>
          <p:cNvPr id="3" name="object 3"/>
          <p:cNvSpPr/>
          <p:nvPr/>
        </p:nvSpPr>
        <p:spPr>
          <a:xfrm>
            <a:off x="1703388" y="1431926"/>
            <a:ext cx="1982787" cy="51323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ClrTx/>
              <a:buFontTx/>
              <a:buNone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514600" y="3568701"/>
            <a:ext cx="360680" cy="288925"/>
          </a:xfrm>
          <a:custGeom>
            <a:avLst/>
            <a:gdLst/>
            <a:ahLst/>
            <a:cxnLst/>
            <a:rect l="l" t="t" r="r" b="b"/>
            <a:pathLst>
              <a:path w="360680" h="288925">
                <a:moveTo>
                  <a:pt x="180181" y="0"/>
                </a:moveTo>
                <a:lnTo>
                  <a:pt x="132282" y="5160"/>
                </a:lnTo>
                <a:lnTo>
                  <a:pt x="89240" y="19724"/>
                </a:lnTo>
                <a:lnTo>
                  <a:pt x="52774" y="42313"/>
                </a:lnTo>
                <a:lnTo>
                  <a:pt x="24600" y="71550"/>
                </a:lnTo>
                <a:lnTo>
                  <a:pt x="6436" y="106059"/>
                </a:lnTo>
                <a:lnTo>
                  <a:pt x="0" y="144462"/>
                </a:lnTo>
                <a:lnTo>
                  <a:pt x="6436" y="182865"/>
                </a:lnTo>
                <a:lnTo>
                  <a:pt x="24600" y="217374"/>
                </a:lnTo>
                <a:lnTo>
                  <a:pt x="52774" y="246611"/>
                </a:lnTo>
                <a:lnTo>
                  <a:pt x="89240" y="269200"/>
                </a:lnTo>
                <a:lnTo>
                  <a:pt x="132282" y="283764"/>
                </a:lnTo>
                <a:lnTo>
                  <a:pt x="180181" y="288925"/>
                </a:lnTo>
                <a:lnTo>
                  <a:pt x="228080" y="283764"/>
                </a:lnTo>
                <a:lnTo>
                  <a:pt x="271121" y="269200"/>
                </a:lnTo>
                <a:lnTo>
                  <a:pt x="307588" y="246611"/>
                </a:lnTo>
                <a:lnTo>
                  <a:pt x="335762" y="217374"/>
                </a:lnTo>
                <a:lnTo>
                  <a:pt x="353926" y="182865"/>
                </a:lnTo>
                <a:lnTo>
                  <a:pt x="360362" y="144462"/>
                </a:lnTo>
                <a:lnTo>
                  <a:pt x="353926" y="106059"/>
                </a:lnTo>
                <a:lnTo>
                  <a:pt x="335762" y="71550"/>
                </a:lnTo>
                <a:lnTo>
                  <a:pt x="307588" y="42313"/>
                </a:lnTo>
                <a:lnTo>
                  <a:pt x="271121" y="19724"/>
                </a:lnTo>
                <a:lnTo>
                  <a:pt x="228080" y="5160"/>
                </a:lnTo>
                <a:lnTo>
                  <a:pt x="180181" y="0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lIns="0" tIns="0" rIns="0" bIns="0" rtlCol="0"/>
          <a:lstStyle/>
          <a:p>
            <a:pPr>
              <a:buClrTx/>
              <a:buFontTx/>
              <a:buNone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514600" y="3568701"/>
            <a:ext cx="360680" cy="288925"/>
          </a:xfrm>
          <a:custGeom>
            <a:avLst/>
            <a:gdLst/>
            <a:ahLst/>
            <a:cxnLst/>
            <a:rect l="l" t="t" r="r" b="b"/>
            <a:pathLst>
              <a:path w="360680" h="288925">
                <a:moveTo>
                  <a:pt x="0" y="144463"/>
                </a:moveTo>
                <a:lnTo>
                  <a:pt x="6436" y="106059"/>
                </a:lnTo>
                <a:lnTo>
                  <a:pt x="24600" y="71549"/>
                </a:lnTo>
                <a:lnTo>
                  <a:pt x="52774" y="42312"/>
                </a:lnTo>
                <a:lnTo>
                  <a:pt x="89240" y="19723"/>
                </a:lnTo>
                <a:lnTo>
                  <a:pt x="132282" y="5160"/>
                </a:lnTo>
                <a:lnTo>
                  <a:pt x="180182" y="0"/>
                </a:lnTo>
                <a:lnTo>
                  <a:pt x="228081" y="5160"/>
                </a:lnTo>
                <a:lnTo>
                  <a:pt x="271122" y="19723"/>
                </a:lnTo>
                <a:lnTo>
                  <a:pt x="307589" y="42312"/>
                </a:lnTo>
                <a:lnTo>
                  <a:pt x="335763" y="71549"/>
                </a:lnTo>
                <a:lnTo>
                  <a:pt x="353926" y="106059"/>
                </a:lnTo>
                <a:lnTo>
                  <a:pt x="360363" y="144463"/>
                </a:lnTo>
                <a:lnTo>
                  <a:pt x="353926" y="182866"/>
                </a:lnTo>
                <a:lnTo>
                  <a:pt x="335763" y="217375"/>
                </a:lnTo>
                <a:lnTo>
                  <a:pt x="307589" y="246613"/>
                </a:lnTo>
                <a:lnTo>
                  <a:pt x="271122" y="269201"/>
                </a:lnTo>
                <a:lnTo>
                  <a:pt x="228081" y="283764"/>
                </a:lnTo>
                <a:lnTo>
                  <a:pt x="180182" y="288925"/>
                </a:lnTo>
                <a:lnTo>
                  <a:pt x="132282" y="283764"/>
                </a:lnTo>
                <a:lnTo>
                  <a:pt x="89240" y="269201"/>
                </a:lnTo>
                <a:lnTo>
                  <a:pt x="52774" y="246613"/>
                </a:lnTo>
                <a:lnTo>
                  <a:pt x="24600" y="217375"/>
                </a:lnTo>
                <a:lnTo>
                  <a:pt x="6436" y="182866"/>
                </a:lnTo>
                <a:lnTo>
                  <a:pt x="0" y="144463"/>
                </a:lnTo>
                <a:close/>
              </a:path>
            </a:pathLst>
          </a:custGeom>
          <a:ln w="12700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pPr>
              <a:buClrTx/>
              <a:buFontTx/>
              <a:buNone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154487" y="1431926"/>
            <a:ext cx="2647950" cy="36099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ClrTx/>
              <a:buFontTx/>
              <a:buNone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319963" y="1411288"/>
            <a:ext cx="3171825" cy="51530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ClrTx/>
              <a:buFontTx/>
              <a:buNone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86175" y="5221287"/>
            <a:ext cx="3634104" cy="1020150"/>
          </a:xfrm>
          <a:prstGeom prst="rect">
            <a:avLst/>
          </a:prstGeom>
          <a:solidFill>
            <a:srgbClr val="85FFE0"/>
          </a:solidFill>
        </p:spPr>
        <p:txBody>
          <a:bodyPr vert="horz" wrap="square" lIns="0" tIns="32384" rIns="0" bIns="0" rtlCol="0">
            <a:spAutoFit/>
          </a:bodyPr>
          <a:lstStyle/>
          <a:p>
            <a:pPr marL="90805">
              <a:spcBef>
                <a:spcPts val="254"/>
              </a:spcBef>
            </a:pPr>
            <a:r>
              <a:rPr sz="2000" dirty="0">
                <a:solidFill>
                  <a:srgbClr val="000066"/>
                </a:solidFill>
                <a:latin typeface="Times New Roman"/>
                <a:cs typeface="Times New Roman"/>
              </a:rPr>
              <a:t>Vücudun </a:t>
            </a:r>
            <a:r>
              <a:rPr sz="2000" spc="-5" dirty="0">
                <a:solidFill>
                  <a:srgbClr val="000066"/>
                </a:solidFill>
                <a:latin typeface="Times New Roman"/>
                <a:cs typeface="Times New Roman"/>
              </a:rPr>
              <a:t>denge</a:t>
            </a:r>
            <a:r>
              <a:rPr sz="2000" spc="-1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imes New Roman"/>
                <a:cs typeface="Times New Roman"/>
              </a:rPr>
              <a:t>merkezi</a:t>
            </a:r>
            <a:endParaRPr sz="20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33705" marR="91440" indent="-342900">
              <a:spcBef>
                <a:spcPts val="505"/>
              </a:spcBef>
            </a:pPr>
            <a:r>
              <a:rPr sz="2000" spc="-5" dirty="0">
                <a:solidFill>
                  <a:srgbClr val="000066"/>
                </a:solidFill>
                <a:latin typeface="Times New Roman"/>
                <a:cs typeface="Times New Roman"/>
              </a:rPr>
              <a:t>Lokalizasyonu </a:t>
            </a:r>
            <a:r>
              <a:rPr sz="2000" dirty="0">
                <a:solidFill>
                  <a:srgbClr val="000066"/>
                </a:solidFill>
                <a:latin typeface="Times New Roman"/>
                <a:cs typeface="Times New Roman"/>
              </a:rPr>
              <a:t>S</a:t>
            </a:r>
            <a:r>
              <a:rPr sz="1950" baseline="-17094" dirty="0">
                <a:solidFill>
                  <a:srgbClr val="000066"/>
                </a:solidFill>
                <a:latin typeface="Times New Roman"/>
                <a:cs typeface="Times New Roman"/>
              </a:rPr>
              <a:t>2 </a:t>
            </a:r>
            <a:r>
              <a:rPr sz="2000" spc="-5" dirty="0">
                <a:solidFill>
                  <a:srgbClr val="000066"/>
                </a:solidFill>
                <a:latin typeface="Times New Roman"/>
                <a:cs typeface="Times New Roman"/>
              </a:rPr>
              <a:t>inci vertebranın  anterioru</a:t>
            </a:r>
            <a:endParaRPr sz="200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924925" y="1824038"/>
            <a:ext cx="6350" cy="3929379"/>
          </a:xfrm>
          <a:custGeom>
            <a:avLst/>
            <a:gdLst/>
            <a:ahLst/>
            <a:cxnLst/>
            <a:rect l="l" t="t" r="r" b="b"/>
            <a:pathLst>
              <a:path w="6350" h="3929379">
                <a:moveTo>
                  <a:pt x="6350" y="0"/>
                </a:moveTo>
                <a:lnTo>
                  <a:pt x="0" y="3929062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pPr>
              <a:buClrTx/>
              <a:buFontTx/>
              <a:buNone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307387" y="3584575"/>
            <a:ext cx="1828800" cy="0"/>
          </a:xfrm>
          <a:custGeom>
            <a:avLst/>
            <a:gdLst/>
            <a:ahLst/>
            <a:cxnLst/>
            <a:rect l="l" t="t" r="r" b="b"/>
            <a:pathLst>
              <a:path w="1828800">
                <a:moveTo>
                  <a:pt x="0" y="0"/>
                </a:moveTo>
                <a:lnTo>
                  <a:pt x="1828801" y="1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pPr>
              <a:buClrTx/>
              <a:buFontTx/>
              <a:buNone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364537" y="3317874"/>
            <a:ext cx="857250" cy="793750"/>
          </a:xfrm>
          <a:custGeom>
            <a:avLst/>
            <a:gdLst/>
            <a:ahLst/>
            <a:cxnLst/>
            <a:rect l="l" t="t" r="r" b="b"/>
            <a:pathLst>
              <a:path w="857250" h="793750">
                <a:moveTo>
                  <a:pt x="0" y="793750"/>
                </a:moveTo>
                <a:lnTo>
                  <a:pt x="85725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pPr>
              <a:buClrTx/>
              <a:buFontTx/>
              <a:buNone/>
            </a:pPr>
            <a:endParaRPr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41576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>
            <a:spLocks noGrp="1"/>
          </p:cNvSpPr>
          <p:nvPr>
            <p:ph type="body" idx="1"/>
          </p:nvPr>
        </p:nvSpPr>
        <p:spPr>
          <a:xfrm>
            <a:off x="1631505" y="727500"/>
            <a:ext cx="3544221" cy="586985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indent="-342900">
              <a:spcBef>
                <a:spcPts val="0"/>
              </a:spcBef>
              <a:buSzPts val="1800"/>
              <a:buFont typeface="Arial" pitchFamily="34" charset="0"/>
              <a:buChar char="•"/>
            </a:pPr>
            <a:r>
              <a:rPr lang="en" sz="1800" dirty="0">
                <a:latin typeface="Times New Roman" pitchFamily="18" charset="0"/>
                <a:cs typeface="Times New Roman" pitchFamily="18" charset="0"/>
              </a:rPr>
              <a:t>Yer çekimi çizgisi, ayakta duran kişide </a:t>
            </a:r>
            <a:endParaRPr lang="tr-TR" sz="1800" dirty="0">
              <a:latin typeface="Times New Roman" pitchFamily="18" charset="0"/>
              <a:cs typeface="Times New Roman" pitchFamily="18" charset="0"/>
            </a:endParaRPr>
          </a:p>
          <a:p>
            <a:pPr lvl="1" indent="-342900">
              <a:buSzPts val="1800"/>
              <a:buFont typeface="Arial" pitchFamily="34" charset="0"/>
              <a:buChar char="•"/>
            </a:pPr>
            <a:r>
              <a:rPr lang="en" sz="1800" dirty="0">
                <a:latin typeface="Times New Roman" pitchFamily="18" charset="0"/>
                <a:cs typeface="Times New Roman" pitchFamily="18" charset="0"/>
              </a:rPr>
              <a:t>başın tepesinden  başlar, </a:t>
            </a:r>
            <a:endParaRPr lang="tr-TR" sz="1800" dirty="0">
              <a:latin typeface="Times New Roman" pitchFamily="18" charset="0"/>
              <a:cs typeface="Times New Roman" pitchFamily="18" charset="0"/>
            </a:endParaRPr>
          </a:p>
          <a:p>
            <a:pPr lvl="1" indent="-342900">
              <a:buSzPts val="1800"/>
              <a:buFont typeface="Arial" pitchFamily="34" charset="0"/>
              <a:buChar char="•"/>
            </a:pPr>
            <a:endParaRPr lang="tr-TR" sz="1800" dirty="0">
              <a:latin typeface="Times New Roman" pitchFamily="18" charset="0"/>
              <a:cs typeface="Times New Roman" pitchFamily="18" charset="0"/>
            </a:endParaRPr>
          </a:p>
          <a:p>
            <a:pPr lvl="1" indent="-342900">
              <a:buSzPts val="1800"/>
              <a:buFont typeface="Arial" pitchFamily="34" charset="0"/>
              <a:buChar char="•"/>
            </a:pPr>
            <a:r>
              <a:rPr lang="en" sz="1800" dirty="0">
                <a:latin typeface="Times New Roman" pitchFamily="18" charset="0"/>
                <a:cs typeface="Times New Roman" pitchFamily="18" charset="0"/>
              </a:rPr>
              <a:t>mastoid çıkıntı üzerinden, </a:t>
            </a:r>
            <a:endParaRPr lang="tr-TR" sz="1800" dirty="0">
              <a:latin typeface="Times New Roman" pitchFamily="18" charset="0"/>
              <a:cs typeface="Times New Roman" pitchFamily="18" charset="0"/>
            </a:endParaRPr>
          </a:p>
          <a:p>
            <a:pPr lvl="1" indent="-342900">
              <a:buSzPts val="1800"/>
              <a:buFont typeface="Arial" pitchFamily="34" charset="0"/>
              <a:buChar char="•"/>
            </a:pPr>
            <a:endParaRPr lang="tr-TR" sz="1800" dirty="0">
              <a:latin typeface="Times New Roman" pitchFamily="18" charset="0"/>
              <a:cs typeface="Times New Roman" pitchFamily="18" charset="0"/>
            </a:endParaRPr>
          </a:p>
          <a:p>
            <a:pPr lvl="1" indent="-342900">
              <a:buSzPts val="1800"/>
              <a:buFont typeface="Arial" pitchFamily="34" charset="0"/>
              <a:buChar char="•"/>
            </a:pPr>
            <a:r>
              <a:rPr lang="en" sz="1800" dirty="0">
                <a:latin typeface="Times New Roman" pitchFamily="18" charset="0"/>
                <a:cs typeface="Times New Roman" pitchFamily="18" charset="0"/>
              </a:rPr>
              <a:t>omuz ekleminin hemen önünden,</a:t>
            </a:r>
            <a:endParaRPr lang="tr-TR" sz="1800" dirty="0">
              <a:latin typeface="Times New Roman" pitchFamily="18" charset="0"/>
              <a:cs typeface="Times New Roman" pitchFamily="18" charset="0"/>
            </a:endParaRPr>
          </a:p>
          <a:p>
            <a:pPr lvl="1" indent="-342900">
              <a:buSzPts val="1800"/>
              <a:buFont typeface="Arial" pitchFamily="34" charset="0"/>
              <a:buChar char="•"/>
            </a:pPr>
            <a:endParaRPr lang="tr-TR" sz="1800" dirty="0">
              <a:latin typeface="Times New Roman" pitchFamily="18" charset="0"/>
              <a:cs typeface="Times New Roman" pitchFamily="18" charset="0"/>
            </a:endParaRPr>
          </a:p>
          <a:p>
            <a:pPr lvl="1" indent="-342900">
              <a:buSzPts val="1800"/>
              <a:buFont typeface="Arial" pitchFamily="34" charset="0"/>
              <a:buChar char="•"/>
            </a:pPr>
            <a:r>
              <a:rPr lang="en" sz="1800" dirty="0">
                <a:latin typeface="Times New Roman" pitchFamily="18" charset="0"/>
                <a:cs typeface="Times New Roman" pitchFamily="18" charset="0"/>
              </a:rPr>
              <a:t>kalça ekleminin içinden</a:t>
            </a:r>
            <a:endParaRPr lang="tr-TR" sz="1800" dirty="0">
              <a:latin typeface="Times New Roman" pitchFamily="18" charset="0"/>
              <a:cs typeface="Times New Roman" pitchFamily="18" charset="0"/>
            </a:endParaRPr>
          </a:p>
          <a:p>
            <a:pPr lvl="1" indent="-342900">
              <a:buSzPts val="1800"/>
              <a:buNone/>
            </a:pPr>
            <a:endParaRPr lang="tr-TR" sz="1800" dirty="0">
              <a:latin typeface="Times New Roman" pitchFamily="18" charset="0"/>
              <a:cs typeface="Times New Roman" pitchFamily="18" charset="0"/>
            </a:endParaRPr>
          </a:p>
          <a:p>
            <a:pPr lvl="1" indent="-342900">
              <a:buSzPts val="1800"/>
              <a:buFont typeface="Arial" pitchFamily="34" charset="0"/>
              <a:buChar char="•"/>
            </a:pPr>
            <a:r>
              <a:rPr lang="en" sz="1800" dirty="0">
                <a:latin typeface="Times New Roman" pitchFamily="18" charset="0"/>
                <a:cs typeface="Times New Roman" pitchFamily="18" charset="0"/>
              </a:rPr>
              <a:t>diz eklemi merkezinin hemen önünden,</a:t>
            </a:r>
            <a:endParaRPr lang="tr-TR" sz="1800" dirty="0">
              <a:latin typeface="Times New Roman" pitchFamily="18" charset="0"/>
              <a:cs typeface="Times New Roman" pitchFamily="18" charset="0"/>
            </a:endParaRPr>
          </a:p>
          <a:p>
            <a:pPr lvl="1" indent="-342900">
              <a:buSzPts val="1800"/>
              <a:buFont typeface="Arial" pitchFamily="34" charset="0"/>
              <a:buChar char="•"/>
            </a:pPr>
            <a:r>
              <a:rPr lang="en" sz="1800" dirty="0">
                <a:latin typeface="Times New Roman" pitchFamily="18" charset="0"/>
                <a:cs typeface="Times New Roman" pitchFamily="18" charset="0"/>
              </a:rPr>
              <a:t> </a:t>
            </a:r>
            <a:endParaRPr lang="tr-TR" sz="1800" dirty="0">
              <a:latin typeface="Times New Roman" pitchFamily="18" charset="0"/>
              <a:cs typeface="Times New Roman" pitchFamily="18" charset="0"/>
            </a:endParaRPr>
          </a:p>
          <a:p>
            <a:pPr lvl="1" indent="-342900">
              <a:buSzPts val="1800"/>
              <a:buFont typeface="Arial" pitchFamily="34" charset="0"/>
              <a:buChar char="•"/>
            </a:pPr>
            <a:r>
              <a:rPr lang="en" sz="1800" dirty="0">
                <a:latin typeface="Times New Roman" pitchFamily="18" charset="0"/>
                <a:cs typeface="Times New Roman" pitchFamily="18" charset="0"/>
              </a:rPr>
              <a:t>ayak bileği ekleminin önünden geçer. </a:t>
            </a:r>
            <a:endParaRPr lang="tr-TR" sz="1800" dirty="0">
              <a:latin typeface="Times New Roman" pitchFamily="18" charset="0"/>
              <a:cs typeface="Times New Roman" pitchFamily="18" charset="0"/>
            </a:endParaRPr>
          </a:p>
          <a:p>
            <a:pPr lvl="1" indent="-342900">
              <a:buSzPts val="1800"/>
              <a:buFont typeface="Arial" pitchFamily="34" charset="0"/>
              <a:buChar char="•"/>
            </a:pPr>
            <a:endParaRPr lang="tr-TR" sz="1800" dirty="0">
              <a:latin typeface="Times New Roman" pitchFamily="18" charset="0"/>
              <a:cs typeface="Times New Roman" pitchFamily="18" charset="0"/>
            </a:endParaRPr>
          </a:p>
          <a:p>
            <a:pPr lvl="1" indent="-342900">
              <a:buSzPts val="1800"/>
              <a:buFont typeface="Arial" pitchFamily="34" charset="0"/>
              <a:buChar char="•"/>
            </a:pPr>
            <a:r>
              <a:rPr lang="en" sz="1800" dirty="0">
                <a:latin typeface="Times New Roman" pitchFamily="18" charset="0"/>
                <a:cs typeface="Times New Roman" pitchFamily="18" charset="0"/>
              </a:rPr>
              <a:t>Vertebral kolonu C7, T10 ve S2 seviyelerinden keser.  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dirty="0"/>
          </a:p>
        </p:txBody>
      </p:sp>
      <p:pic>
        <p:nvPicPr>
          <p:cNvPr id="96" name="Google Shape;96;p20"/>
          <p:cNvPicPr preferRelativeResize="0"/>
          <p:nvPr/>
        </p:nvPicPr>
        <p:blipFill>
          <a:blip r:embed="rId3" cstate="print">
            <a:alphaModFix/>
          </a:blip>
          <a:stretch>
            <a:fillRect/>
          </a:stretch>
        </p:blipFill>
        <p:spPr>
          <a:xfrm>
            <a:off x="5367795" y="1541970"/>
            <a:ext cx="5443897" cy="46922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928396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>
          <a:xfrm>
            <a:off x="962297" y="379141"/>
            <a:ext cx="10972800" cy="1143000"/>
          </a:xfrm>
        </p:spPr>
        <p:txBody>
          <a:bodyPr>
            <a:normAutofit/>
          </a:bodyPr>
          <a:lstStyle/>
          <a:p>
            <a:r>
              <a:rPr lang="tr-TR" sz="3600" b="1" dirty="0">
                <a:latin typeface="Times New Roman" pitchFamily="18" charset="0"/>
                <a:cs typeface="Times New Roman" pitchFamily="18" charset="0"/>
              </a:rPr>
              <a:t>Vücut Düzlemleri ve Örnek Hareketler</a:t>
            </a:r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600201"/>
            <a:ext cx="4033838" cy="4525963"/>
          </a:xfrm>
        </p:spPr>
        <p:txBody>
          <a:bodyPr/>
          <a:lstStyle/>
          <a:p>
            <a:r>
              <a:rPr lang="tr-TR" b="1" u="sng" dirty="0" err="1">
                <a:latin typeface="Times New Roman" pitchFamily="18" charset="0"/>
                <a:cs typeface="Times New Roman" pitchFamily="18" charset="0"/>
              </a:rPr>
              <a:t>Sagittal</a:t>
            </a:r>
            <a:r>
              <a:rPr lang="tr-TR" b="1" u="sng" dirty="0">
                <a:latin typeface="Times New Roman" pitchFamily="18" charset="0"/>
                <a:cs typeface="Times New Roman" pitchFamily="18" charset="0"/>
              </a:rPr>
              <a:t> Düzlem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Vücudu sağ ve sol olmak üzere iki eşit parçaya böler.  </a:t>
            </a:r>
          </a:p>
          <a:p>
            <a:pPr>
              <a:buFontTx/>
              <a:buNone/>
            </a:pPr>
            <a:r>
              <a:rPr lang="tr-TR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Örnek:</a:t>
            </a:r>
          </a:p>
          <a:p>
            <a:pPr>
              <a:buFontTx/>
              <a:buNone/>
            </a:pPr>
            <a:r>
              <a:rPr lang="tr-TR" dirty="0">
                <a:latin typeface="Times New Roman" pitchFamily="18" charset="0"/>
                <a:cs typeface="Times New Roman" pitchFamily="18" charset="0"/>
              </a:rPr>
              <a:t>Yürüme</a:t>
            </a:r>
          </a:p>
          <a:p>
            <a:pPr>
              <a:buFontTx/>
              <a:buNone/>
            </a:pPr>
            <a:r>
              <a:rPr lang="tr-TR" dirty="0" err="1">
                <a:latin typeface="Times New Roman" pitchFamily="18" charset="0"/>
                <a:cs typeface="Times New Roman" pitchFamily="18" charset="0"/>
              </a:rPr>
              <a:t>Flexion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ve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Extension</a:t>
            </a:r>
            <a:endParaRPr lang="tr-TR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6436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56764" y="2022567"/>
            <a:ext cx="2665413" cy="3946525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551873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latin typeface="Times New Roman" pitchFamily="18" charset="0"/>
                <a:cs typeface="Times New Roman" pitchFamily="18" charset="0"/>
              </a:rPr>
              <a:t>Vücut Düzlemleri ve Örnek Hareketler</a:t>
            </a:r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600201"/>
            <a:ext cx="4033838" cy="4525963"/>
          </a:xfrm>
        </p:spPr>
        <p:txBody>
          <a:bodyPr/>
          <a:lstStyle/>
          <a:p>
            <a:r>
              <a:rPr lang="tr-TR" b="1" i="1" u="sng" dirty="0" err="1">
                <a:latin typeface="Times New Roman" pitchFamily="18" charset="0"/>
                <a:cs typeface="Times New Roman" pitchFamily="18" charset="0"/>
              </a:rPr>
              <a:t>Frontal</a:t>
            </a:r>
            <a:r>
              <a:rPr lang="tr-TR" b="1" i="1" u="sng" dirty="0">
                <a:latin typeface="Times New Roman" pitchFamily="18" charset="0"/>
                <a:cs typeface="Times New Roman" pitchFamily="18" charset="0"/>
              </a:rPr>
              <a:t> Düzlem</a:t>
            </a:r>
          </a:p>
          <a:p>
            <a:pPr>
              <a:buFontTx/>
              <a:buNone/>
            </a:pPr>
            <a:r>
              <a:rPr lang="tr-TR" dirty="0">
                <a:latin typeface="Times New Roman" pitchFamily="18" charset="0"/>
                <a:cs typeface="Times New Roman" pitchFamily="18" charset="0"/>
              </a:rPr>
              <a:t>Vücudu iki eşit parçaya böler (ön) ve (arka)</a:t>
            </a:r>
          </a:p>
          <a:p>
            <a:pPr>
              <a:buFontTx/>
              <a:buNone/>
            </a:pPr>
            <a:endParaRPr lang="tr-TR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tr-TR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Örnek.</a:t>
            </a:r>
          </a:p>
          <a:p>
            <a:pPr>
              <a:buFontTx/>
              <a:buNone/>
            </a:pPr>
            <a:r>
              <a:rPr lang="tr-TR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Abduction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ve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Adduction</a:t>
            </a:r>
            <a:endParaRPr lang="tr-TR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7460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56364" y="2362200"/>
            <a:ext cx="3024187" cy="3875088"/>
          </a:xfrm>
          <a:noFill/>
          <a:ln/>
        </p:spPr>
      </p:pic>
    </p:spTree>
    <p:extLst>
      <p:ext uri="{BB962C8B-B14F-4D97-AF65-F5344CB8AC3E}">
        <p14:creationId xmlns="" xmlns:p14="http://schemas.microsoft.com/office/powerpoint/2010/main" val="3373803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latin typeface="Times New Roman" pitchFamily="18" charset="0"/>
                <a:cs typeface="Times New Roman" pitchFamily="18" charset="0"/>
              </a:rPr>
              <a:t>Vücut Düzlemleri ve Örnek Hareketler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600201"/>
            <a:ext cx="4033838" cy="4525963"/>
          </a:xfrm>
        </p:spPr>
        <p:txBody>
          <a:bodyPr>
            <a:normAutofit/>
          </a:bodyPr>
          <a:lstStyle/>
          <a:p>
            <a:r>
              <a:rPr lang="tr-TR" b="1" i="1" u="sng" dirty="0" err="1">
                <a:latin typeface="Times New Roman" pitchFamily="18" charset="0"/>
                <a:cs typeface="Times New Roman" pitchFamily="18" charset="0"/>
              </a:rPr>
              <a:t>Transverse</a:t>
            </a:r>
            <a:r>
              <a:rPr lang="tr-TR" b="1" i="1" u="sng" dirty="0">
                <a:latin typeface="Times New Roman" pitchFamily="18" charset="0"/>
                <a:cs typeface="Times New Roman" pitchFamily="18" charset="0"/>
              </a:rPr>
              <a:t> yada </a:t>
            </a:r>
            <a:r>
              <a:rPr lang="tr-TR" b="1" i="1" u="sng" dirty="0" err="1">
                <a:latin typeface="Times New Roman" pitchFamily="18" charset="0"/>
                <a:cs typeface="Times New Roman" pitchFamily="18" charset="0"/>
              </a:rPr>
              <a:t>Horizontal</a:t>
            </a:r>
            <a:r>
              <a:rPr lang="tr-TR" b="1" i="1" u="sng" dirty="0">
                <a:latin typeface="Times New Roman" pitchFamily="18" charset="0"/>
                <a:cs typeface="Times New Roman" pitchFamily="18" charset="0"/>
              </a:rPr>
              <a:t> Düzlem</a:t>
            </a:r>
            <a:r>
              <a:rPr lang="tr-TR" b="1" dirty="0">
                <a:latin typeface="Times New Roman" pitchFamily="18" charset="0"/>
                <a:cs typeface="Times New Roman" pitchFamily="18" charset="0"/>
              </a:rPr>
              <a:t>: </a:t>
            </a:r>
            <a:endParaRPr lang="tr-TR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Vücudu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alt ve üst olmak üzere iki eşit parçaya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böler.</a:t>
            </a:r>
            <a:endParaRPr lang="tr-TR" dirty="0">
              <a:latin typeface="Times New Roman" pitchFamily="18" charset="0"/>
              <a:cs typeface="Times New Roman" pitchFamily="18" charset="0"/>
            </a:endParaRPr>
          </a:p>
          <a:p>
            <a:endParaRPr lang="tr-TR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tr-TR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Örnek:</a:t>
            </a:r>
          </a:p>
          <a:p>
            <a:pPr>
              <a:buFontTx/>
              <a:buNone/>
            </a:pPr>
            <a:r>
              <a:rPr lang="tr-TR" dirty="0">
                <a:latin typeface="Times New Roman" pitchFamily="18" charset="0"/>
                <a:cs typeface="Times New Roman" pitchFamily="18" charset="0"/>
              </a:rPr>
              <a:t>Sağa sola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Spinal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rotasyon</a:t>
            </a:r>
          </a:p>
        </p:txBody>
      </p:sp>
      <p:pic>
        <p:nvPicPr>
          <p:cNvPr id="148484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27801" y="2362201"/>
            <a:ext cx="2881313" cy="4162425"/>
          </a:xfrm>
          <a:noFill/>
          <a:ln/>
        </p:spPr>
      </p:pic>
    </p:spTree>
    <p:extLst>
      <p:ext uri="{BB962C8B-B14F-4D97-AF65-F5344CB8AC3E}">
        <p14:creationId xmlns="" xmlns:p14="http://schemas.microsoft.com/office/powerpoint/2010/main" val="314039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İçerik Yer Tutucusu 2"/>
          <p:cNvSpPr>
            <a:spLocks noGrp="1"/>
          </p:cNvSpPr>
          <p:nvPr>
            <p:ph sz="quarter" idx="1"/>
          </p:nvPr>
        </p:nvSpPr>
        <p:spPr>
          <a:xfrm>
            <a:off x="1981200" y="1600201"/>
            <a:ext cx="7467600" cy="4873625"/>
          </a:xfrm>
        </p:spPr>
        <p:txBody>
          <a:bodyPr/>
          <a:lstStyle/>
          <a:p>
            <a:endParaRPr lang="tr-TR" smtClean="0"/>
          </a:p>
        </p:txBody>
      </p:sp>
      <p:pic>
        <p:nvPicPr>
          <p:cNvPr id="6246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"/>
            <a:ext cx="9144000" cy="6742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676345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"/>
            <a:ext cx="4787900" cy="414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49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901" y="1587500"/>
            <a:ext cx="3921125" cy="485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849082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9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31951" y="1"/>
            <a:ext cx="8856663" cy="6742113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6037060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İçerik Yer Tutucusu 2"/>
          <p:cNvSpPr>
            <a:spLocks noGrp="1"/>
          </p:cNvSpPr>
          <p:nvPr>
            <p:ph sz="quarter" idx="1"/>
          </p:nvPr>
        </p:nvSpPr>
        <p:spPr>
          <a:xfrm>
            <a:off x="1981200" y="1600201"/>
            <a:ext cx="7467600" cy="4873625"/>
          </a:xfrm>
        </p:spPr>
        <p:txBody>
          <a:bodyPr/>
          <a:lstStyle/>
          <a:p>
            <a:endParaRPr lang="tr-TR" smtClean="0"/>
          </a:p>
        </p:txBody>
      </p:sp>
      <p:pic>
        <p:nvPicPr>
          <p:cNvPr id="6656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1" y="57151"/>
            <a:ext cx="3527425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56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463" y="57150"/>
            <a:ext cx="3384550" cy="349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56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1" y="3941763"/>
            <a:ext cx="7561263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95278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1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1" y="0"/>
            <a:ext cx="8893175" cy="68580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4386356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5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0"/>
            <a:ext cx="9144000" cy="6669088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3620692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6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333376"/>
            <a:ext cx="3887788" cy="331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066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726" y="1268413"/>
            <a:ext cx="3527425" cy="4989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5572334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İçerik Yer Tutucusu 2"/>
          <p:cNvSpPr>
            <a:spLocks noGrp="1"/>
          </p:cNvSpPr>
          <p:nvPr>
            <p:ph sz="quarter" idx="1"/>
          </p:nvPr>
        </p:nvSpPr>
        <p:spPr>
          <a:xfrm>
            <a:off x="1981200" y="1600201"/>
            <a:ext cx="7467600" cy="4873625"/>
          </a:xfrm>
        </p:spPr>
        <p:txBody>
          <a:bodyPr/>
          <a:lstStyle/>
          <a:p>
            <a:endParaRPr lang="tr-TR" smtClean="0"/>
          </a:p>
        </p:txBody>
      </p:sp>
      <p:pic>
        <p:nvPicPr>
          <p:cNvPr id="7168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0"/>
            <a:ext cx="896461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8319722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3831709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dirty="0" smtClean="0">
                <a:latin typeface="Times New Roman" pitchFamily="18" charset="0"/>
                <a:cs typeface="Times New Roman" pitchFamily="18" charset="0"/>
              </a:rPr>
              <a:t>		Eklem </a:t>
            </a:r>
            <a:r>
              <a:rPr lang="tr-TR" sz="4000" dirty="0">
                <a:latin typeface="Times New Roman" pitchFamily="18" charset="0"/>
                <a:cs typeface="Times New Roman" pitchFamily="18" charset="0"/>
              </a:rPr>
              <a:t>eksen ve hareketleri</a:t>
            </a:r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1" y="1600200"/>
            <a:ext cx="4619625" cy="4997450"/>
          </a:xfrm>
        </p:spPr>
        <p:txBody>
          <a:bodyPr>
            <a:noAutofit/>
          </a:bodyPr>
          <a:lstStyle/>
          <a:p>
            <a:r>
              <a:rPr lang="tr-TR" sz="2000" dirty="0" err="1">
                <a:latin typeface="Times New Roman" pitchFamily="18" charset="0"/>
                <a:cs typeface="Times New Roman" pitchFamily="18" charset="0"/>
              </a:rPr>
              <a:t>Transvers</a:t>
            </a:r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 eksen; sağ-sol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err="1">
                <a:latin typeface="Times New Roman" pitchFamily="18" charset="0"/>
                <a:cs typeface="Times New Roman" pitchFamily="18" charset="0"/>
              </a:rPr>
              <a:t>Fleksiyon</a:t>
            </a:r>
            <a:endParaRPr lang="tr-TR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tr-TR" sz="2000" dirty="0" err="1">
                <a:latin typeface="Times New Roman" pitchFamily="18" charset="0"/>
                <a:cs typeface="Times New Roman" pitchFamily="18" charset="0"/>
              </a:rPr>
              <a:t>Ekstansiyon</a:t>
            </a:r>
            <a:endParaRPr lang="tr-TR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tr-TR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Dorsal</a:t>
            </a:r>
            <a:r>
              <a:rPr lang="tr-TR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fleksiyon</a:t>
            </a:r>
            <a:endParaRPr lang="tr-TR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tr-TR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Plantar</a:t>
            </a:r>
            <a:r>
              <a:rPr lang="tr-TR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fleksiyon</a:t>
            </a:r>
            <a:endParaRPr lang="tr-TR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tr-TR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tr-TR" sz="2000" dirty="0" err="1">
                <a:latin typeface="Times New Roman" pitchFamily="18" charset="0"/>
                <a:cs typeface="Times New Roman" pitchFamily="18" charset="0"/>
              </a:rPr>
              <a:t>Sagital</a:t>
            </a:r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 eksen; ön arka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err="1">
                <a:latin typeface="Times New Roman" pitchFamily="18" charset="0"/>
                <a:cs typeface="Times New Roman" pitchFamily="18" charset="0"/>
              </a:rPr>
              <a:t>Abduksiyon</a:t>
            </a:r>
            <a:endParaRPr lang="tr-TR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tr-TR" sz="2000" dirty="0" err="1">
                <a:latin typeface="Times New Roman" pitchFamily="18" charset="0"/>
                <a:cs typeface="Times New Roman" pitchFamily="18" charset="0"/>
              </a:rPr>
              <a:t>Adduksiyon</a:t>
            </a:r>
            <a:endParaRPr lang="tr-TR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tr-TR" sz="2000" dirty="0" err="1">
                <a:latin typeface="Times New Roman" pitchFamily="18" charset="0"/>
                <a:cs typeface="Times New Roman" pitchFamily="18" charset="0"/>
              </a:rPr>
              <a:t>Lateral</a:t>
            </a:r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dirty="0" err="1">
                <a:latin typeface="Times New Roman" pitchFamily="18" charset="0"/>
                <a:cs typeface="Times New Roman" pitchFamily="18" charset="0"/>
              </a:rPr>
              <a:t>fleksiyon</a:t>
            </a:r>
            <a:endParaRPr lang="tr-TR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tr-TR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Radial</a:t>
            </a:r>
            <a:r>
              <a:rPr lang="tr-TR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deviasyon</a:t>
            </a:r>
            <a:r>
              <a:rPr lang="tr-TR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Ulnar</a:t>
            </a:r>
            <a:r>
              <a:rPr lang="tr-TR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deviasyon</a:t>
            </a:r>
            <a:endParaRPr lang="tr-TR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565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959600" y="2924175"/>
            <a:ext cx="4038600" cy="4533900"/>
          </a:xfrm>
        </p:spPr>
        <p:txBody>
          <a:bodyPr>
            <a:normAutofit/>
          </a:bodyPr>
          <a:lstStyle/>
          <a:p>
            <a:r>
              <a:rPr lang="tr-TR" sz="2000" dirty="0" err="1">
                <a:latin typeface="Times New Roman" pitchFamily="18" charset="0"/>
                <a:cs typeface="Times New Roman" pitchFamily="18" charset="0"/>
              </a:rPr>
              <a:t>Vertikal</a:t>
            </a:r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 eksen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İç rotasyon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Dış rotasyon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err="1">
                <a:latin typeface="Times New Roman" pitchFamily="18" charset="0"/>
                <a:cs typeface="Times New Roman" pitchFamily="18" charset="0"/>
              </a:rPr>
              <a:t>Pronasyon</a:t>
            </a:r>
            <a:endParaRPr lang="tr-TR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tr-TR" sz="2000" dirty="0" err="1">
                <a:latin typeface="Times New Roman" pitchFamily="18" charset="0"/>
                <a:cs typeface="Times New Roman" pitchFamily="18" charset="0"/>
              </a:rPr>
              <a:t>Supinasyon</a:t>
            </a:r>
            <a:endParaRPr lang="tr-TR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tr-TR" sz="2000" dirty="0" err="1">
                <a:latin typeface="Times New Roman" pitchFamily="18" charset="0"/>
                <a:cs typeface="Times New Roman" pitchFamily="18" charset="0"/>
              </a:rPr>
              <a:t>Horizantal</a:t>
            </a:r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dirty="0" err="1">
                <a:latin typeface="Times New Roman" pitchFamily="18" charset="0"/>
                <a:cs typeface="Times New Roman" pitchFamily="18" charset="0"/>
              </a:rPr>
              <a:t>abduksiyon</a:t>
            </a:r>
            <a:endParaRPr lang="tr-TR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tr-TR" sz="2000" dirty="0" err="1">
                <a:latin typeface="Times New Roman" pitchFamily="18" charset="0"/>
                <a:cs typeface="Times New Roman" pitchFamily="18" charset="0"/>
              </a:rPr>
              <a:t>Hrizantal</a:t>
            </a:r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dirty="0" err="1">
                <a:latin typeface="Times New Roman" pitchFamily="18" charset="0"/>
                <a:cs typeface="Times New Roman" pitchFamily="18" charset="0"/>
              </a:rPr>
              <a:t>adduksiyon</a:t>
            </a:r>
            <a:endParaRPr lang="tr-TR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1191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dirty="0">
                <a:latin typeface="Times New Roman" pitchFamily="18" charset="0"/>
                <a:cs typeface="Times New Roman" pitchFamily="18" charset="0"/>
              </a:rPr>
              <a:t>Vücuttaki diğer hareketler</a:t>
            </a:r>
            <a:br>
              <a:rPr lang="tr-TR" sz="4000" dirty="0">
                <a:latin typeface="Times New Roman" pitchFamily="18" charset="0"/>
                <a:cs typeface="Times New Roman" pitchFamily="18" charset="0"/>
              </a:rPr>
            </a:br>
            <a:endParaRPr lang="tr-TR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49680" y="1443446"/>
            <a:ext cx="7859216" cy="4873752"/>
          </a:xfrm>
        </p:spPr>
        <p:txBody>
          <a:bodyPr/>
          <a:lstStyle/>
          <a:p>
            <a:pPr>
              <a:buFontTx/>
              <a:buNone/>
            </a:pPr>
            <a:r>
              <a:rPr lang="tr-TR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Skapula</a:t>
            </a:r>
            <a:r>
              <a:rPr lang="tr-TR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Hareketleri</a:t>
            </a:r>
          </a:p>
          <a:p>
            <a:pPr>
              <a:buFontTx/>
              <a:buNone/>
            </a:pPr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Elevasyon</a:t>
            </a:r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Depresyon</a:t>
            </a:r>
          </a:p>
          <a:p>
            <a:pPr>
              <a:buFontTx/>
              <a:buNone/>
            </a:pPr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Protraksiyon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Abd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FontTx/>
              <a:buNone/>
            </a:pPr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Retraksiyon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Add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FontTx/>
              <a:buNone/>
            </a:pPr>
            <a:endParaRPr lang="tr-TR" sz="2400" dirty="0">
              <a:latin typeface="Comic Sans MS" pitchFamily="66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899" y="442230"/>
            <a:ext cx="4811486" cy="2957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3704" y="3744188"/>
            <a:ext cx="3830981" cy="2865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772340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838200" y="1332411"/>
            <a:ext cx="10515600" cy="4844552"/>
          </a:xfrm>
        </p:spPr>
        <p:txBody>
          <a:bodyPr/>
          <a:lstStyle/>
          <a:p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Proksimal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distal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; gövdeye yakınlık uzaklık</a:t>
            </a:r>
          </a:p>
          <a:p>
            <a:endParaRPr lang="tr-TR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Süperficial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; </a:t>
            </a:r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vücüdun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yüzeyinde</a:t>
            </a:r>
          </a:p>
          <a:p>
            <a:endParaRPr lang="tr-TR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Profundus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; vücudun derininde</a:t>
            </a:r>
          </a:p>
          <a:p>
            <a:endParaRPr lang="tr-TR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Supin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Prone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pozisyonu</a:t>
            </a:r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/>
          </a:p>
        </p:txBody>
      </p:sp>
      <p:pic>
        <p:nvPicPr>
          <p:cNvPr id="5122" name="Picture 2" descr="Anatom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16858" y="1273313"/>
            <a:ext cx="4505325" cy="48672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1103913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Tanımlamaları yapabilmek için</a:t>
            </a:r>
          </a:p>
          <a:p>
            <a:pPr lvl="1"/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Anterior</a:t>
            </a:r>
            <a:endParaRPr lang="tr-TR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Posterior</a:t>
            </a:r>
            <a:endParaRPr lang="tr-TR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Medial</a:t>
            </a:r>
            <a:endParaRPr lang="tr-TR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Lateral</a:t>
            </a:r>
            <a:endParaRPr lang="tr-TR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Proksimal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/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Distal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/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Süperior</a:t>
            </a:r>
            <a:endParaRPr lang="tr-TR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İnferior</a:t>
            </a:r>
            <a:endParaRPr lang="tr-TR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Superficialis</a:t>
            </a:r>
            <a:endParaRPr lang="tr-TR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Profundus</a:t>
            </a:r>
            <a:endParaRPr lang="tr-TR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tr-T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189" y="1995859"/>
            <a:ext cx="5904656" cy="436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5456183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538</Words>
  <Application>Microsoft Office PowerPoint</Application>
  <PresentationFormat>Özel</PresentationFormat>
  <Paragraphs>157</Paragraphs>
  <Slides>30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30</vt:i4>
      </vt:variant>
    </vt:vector>
  </HeadingPairs>
  <TitlesOfParts>
    <vt:vector size="31" baseType="lpstr">
      <vt:lpstr>Office Teması</vt:lpstr>
      <vt:lpstr>Slayt 1</vt:lpstr>
      <vt:lpstr>ORYANTASYON DÜZLEMLERİ VE KOORDİNATLAR</vt:lpstr>
      <vt:lpstr>  EKSENLER</vt:lpstr>
      <vt:lpstr>Eksenler (Axis)</vt:lpstr>
      <vt:lpstr> DÜZLEMLER</vt:lpstr>
      <vt:lpstr>ANATOMİK POZİSYON-tanımlama kolaylığı</vt:lpstr>
      <vt:lpstr>Anatomik duruşta 3 düzlem 3 eksen</vt:lpstr>
      <vt:lpstr>  Vücut Düzlemleri</vt:lpstr>
      <vt:lpstr>  Sagital plan</vt:lpstr>
      <vt:lpstr>  Frontal plan</vt:lpstr>
      <vt:lpstr>Horizontal ( transvers – aksial ) plan</vt:lpstr>
      <vt:lpstr>  Ağırlık merkezi</vt:lpstr>
      <vt:lpstr>Vücut Ağırlık Merkezi:Center of Mass  (COM)</vt:lpstr>
      <vt:lpstr>Slayt 14</vt:lpstr>
      <vt:lpstr>Vücut Düzlemleri ve Örnek Hareketler</vt:lpstr>
      <vt:lpstr>Vücut Düzlemleri ve Örnek Hareketler</vt:lpstr>
      <vt:lpstr>Vücut Düzlemleri ve Örnek Hareketler</vt:lpstr>
      <vt:lpstr>Slayt 18</vt:lpstr>
      <vt:lpstr>Slayt 19</vt:lpstr>
      <vt:lpstr>Slayt 20</vt:lpstr>
      <vt:lpstr>Slayt 21</vt:lpstr>
      <vt:lpstr>Slayt 22</vt:lpstr>
      <vt:lpstr>Slayt 23</vt:lpstr>
      <vt:lpstr>Slayt 24</vt:lpstr>
      <vt:lpstr>Slayt 25</vt:lpstr>
      <vt:lpstr>Slayt 26</vt:lpstr>
      <vt:lpstr>  Eklem eksen ve hareketleri</vt:lpstr>
      <vt:lpstr>Vücuttaki diğer hareketler </vt:lpstr>
      <vt:lpstr>Slayt 29</vt:lpstr>
      <vt:lpstr>Slayt 30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Kubra_Pc</dc:creator>
  <cp:lastModifiedBy>LENOVO</cp:lastModifiedBy>
  <cp:revision>26</cp:revision>
  <dcterms:created xsi:type="dcterms:W3CDTF">2020-01-13T21:37:25Z</dcterms:created>
  <dcterms:modified xsi:type="dcterms:W3CDTF">2020-12-31T18:36:30Z</dcterms:modified>
</cp:coreProperties>
</file>