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7" r:id="rId10"/>
    <p:sldId id="268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5" r:id="rId24"/>
    <p:sldId id="287" r:id="rId25"/>
    <p:sldId id="288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A8495-6805-4063-AD16-70D9CEF8AD7D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8B1EA-92BF-4023-B534-FF0DDADAEC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254839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059214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96604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5565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61274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9964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42320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848575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2415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546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74500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3452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C73AB-D917-48C6-A7EC-A7EAD59CC332}" type="datetimeFigureOut">
              <a:rPr lang="tr-TR" smtClean="0"/>
              <a:pPr/>
              <a:t>27.12.2020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FB76D-0A1B-46B3-98B6-7991897FC8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19794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92832" y="270206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FİZYOTERAPİ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1182853"/>
            <a:ext cx="6096000" cy="1022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HAVZA MESLEK YÜKSEKOKULU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FTP 122-KİNEZYOLOJİ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ÖĞR.GÖR.KÜBRA TUZ</a:t>
            </a:r>
          </a:p>
        </p:txBody>
      </p:sp>
    </p:spTree>
    <p:extLst>
      <p:ext uri="{BB962C8B-B14F-4D97-AF65-F5344CB8AC3E}">
        <p14:creationId xmlns:p14="http://schemas.microsoft.com/office/powerpoint/2010/main" xmlns="" val="255708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1143001"/>
            <a:ext cx="7772400" cy="1470025"/>
          </a:xfrm>
        </p:spPr>
        <p:txBody>
          <a:bodyPr anchor="ctr">
            <a:normAutofit/>
          </a:bodyPr>
          <a:lstStyle/>
          <a:p>
            <a:r>
              <a:rPr lang="tr-TR" altLang="tr-TR" sz="4000" dirty="0" smtClean="0"/>
              <a:t>ÜST EKSTREMİTE KİNEZYOLOJİSİ</a:t>
            </a:r>
            <a:endParaRPr lang="tr-TR" altLang="tr-TR" sz="40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257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Hafta-5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3112" y="2957729"/>
            <a:ext cx="5867400" cy="1124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FTP 122-KİNEZYOLOJİ</a:t>
            </a:r>
            <a:endParaRPr lang="tr-TR" altLang="tr-TR" sz="3200" i="1" dirty="0"/>
          </a:p>
        </p:txBody>
      </p:sp>
    </p:spTree>
    <p:extLst>
      <p:ext uri="{BB962C8B-B14F-4D97-AF65-F5344CB8AC3E}">
        <p14:creationId xmlns:p14="http://schemas.microsoft.com/office/powerpoint/2010/main" xmlns="" val="549970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965609"/>
            <a:ext cx="9144000" cy="941568"/>
          </a:xfrm>
        </p:spPr>
        <p:txBody>
          <a:bodyPr/>
          <a:lstStyle/>
          <a:p>
            <a:r>
              <a:rPr lang="tr-TR" dirty="0" smtClean="0"/>
              <a:t>El-el bileği kompleksi</a:t>
            </a:r>
            <a:endParaRPr lang="tr-TR" dirty="0"/>
          </a:p>
        </p:txBody>
      </p:sp>
      <p:pic>
        <p:nvPicPr>
          <p:cNvPr id="47106" name="Picture 2" descr="BASİT EL ANATOMİSİ - İstanbul Elcerrahi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0971" y="2223787"/>
            <a:ext cx="4102916" cy="4241874"/>
          </a:xfrm>
          <a:prstGeom prst="rect">
            <a:avLst/>
          </a:prstGeom>
          <a:noFill/>
        </p:spPr>
      </p:pic>
      <p:pic>
        <p:nvPicPr>
          <p:cNvPr id="5" name="5 İçerik Yer Tutucusu" descr="29947118-many-colorful-hands-with-smileys-Stock-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9632" y="3062923"/>
            <a:ext cx="5761991" cy="222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6145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981200" y="4581128"/>
            <a:ext cx="8435280" cy="2160240"/>
          </a:xfrm>
        </p:spPr>
        <p:txBody>
          <a:bodyPr>
            <a:normAutofit fontScale="85000" lnSpcReduction="10000"/>
          </a:bodyPr>
          <a:lstStyle/>
          <a:p>
            <a:r>
              <a:rPr lang="sv-SE" dirty="0"/>
              <a:t> 8 karpal, 5 metakarpal, 14 </a:t>
            </a:r>
            <a:r>
              <a:rPr lang="sv-SE" dirty="0" smtClean="0"/>
              <a:t>falankstan</a:t>
            </a:r>
            <a:r>
              <a:rPr lang="tr-TR" dirty="0" smtClean="0"/>
              <a:t> oluşur.</a:t>
            </a:r>
          </a:p>
          <a:p>
            <a:endParaRPr lang="tr-TR" dirty="0"/>
          </a:p>
          <a:p>
            <a:r>
              <a:rPr lang="tr-TR" dirty="0" err="1"/>
              <a:t>Proksimal</a:t>
            </a:r>
            <a:r>
              <a:rPr lang="tr-TR" dirty="0"/>
              <a:t> sırada </a:t>
            </a:r>
            <a:r>
              <a:rPr lang="tr-TR" dirty="0" err="1"/>
              <a:t>skafoideum</a:t>
            </a:r>
            <a:r>
              <a:rPr lang="tr-TR" dirty="0"/>
              <a:t>, </a:t>
            </a:r>
            <a:r>
              <a:rPr lang="tr-TR" dirty="0" err="1"/>
              <a:t>lunatum</a:t>
            </a:r>
            <a:r>
              <a:rPr lang="tr-TR" dirty="0"/>
              <a:t>, </a:t>
            </a:r>
            <a:r>
              <a:rPr lang="tr-TR" dirty="0" err="1"/>
              <a:t>triquetrum</a:t>
            </a:r>
            <a:r>
              <a:rPr lang="tr-TR" dirty="0"/>
              <a:t>, </a:t>
            </a:r>
            <a:r>
              <a:rPr lang="tr-TR" dirty="0" err="1"/>
              <a:t>psiform</a:t>
            </a:r>
            <a:r>
              <a:rPr lang="tr-TR" dirty="0"/>
              <a:t> </a:t>
            </a:r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Distal</a:t>
            </a:r>
            <a:r>
              <a:rPr lang="tr-TR" dirty="0" smtClean="0"/>
              <a:t> </a:t>
            </a:r>
            <a:r>
              <a:rPr lang="tr-TR" dirty="0"/>
              <a:t>sırada </a:t>
            </a:r>
            <a:r>
              <a:rPr lang="tr-TR" dirty="0" err="1"/>
              <a:t>trapezium</a:t>
            </a:r>
            <a:r>
              <a:rPr lang="tr-TR" dirty="0"/>
              <a:t>, </a:t>
            </a:r>
            <a:r>
              <a:rPr lang="tr-TR" dirty="0" err="1"/>
              <a:t>trapezoideum</a:t>
            </a:r>
            <a:r>
              <a:rPr lang="tr-TR" dirty="0"/>
              <a:t>, </a:t>
            </a:r>
            <a:r>
              <a:rPr lang="tr-TR" dirty="0" err="1"/>
              <a:t>c</a:t>
            </a:r>
            <a:r>
              <a:rPr lang="tr-TR" dirty="0" err="1" smtClean="0"/>
              <a:t>apitatum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 smtClean="0"/>
              <a:t>hamatum</a:t>
            </a:r>
            <a:endParaRPr lang="tr-T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9737" y="0"/>
            <a:ext cx="4716015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919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3552" y="764705"/>
            <a:ext cx="8064896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9474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	Eklemler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631504" y="1600200"/>
            <a:ext cx="3960440" cy="4873752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Radiokarpal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eklem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Midkarpal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eklem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İnterkarpal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eklemler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Karpometakarpal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eklemler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Metakarpofalangeal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eklemler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İnterfalangeal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eklemler</a:t>
            </a:r>
          </a:p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6690" y="1596305"/>
            <a:ext cx="5583493" cy="447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85302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88640"/>
            <a:ext cx="914400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967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7568" y="260648"/>
            <a:ext cx="8064896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151784" y="6381328"/>
            <a:ext cx="316835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42881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El bileği Hareketleri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429192" y="1884337"/>
            <a:ext cx="5832648" cy="4485112"/>
          </a:xfrm>
        </p:spPr>
        <p:txBody>
          <a:bodyPr/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El bileği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fleksiyonu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: FCR (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median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), FCU (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ulnar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), FDS (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median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El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bileği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ekstansiyonu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ECRL,ECRB,ECU kasları 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El bileği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abduksiyonu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radial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deviasyon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karpi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radialisin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kombine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kasılması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2184" y="1844823"/>
            <a:ext cx="3265587" cy="314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0015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Yuvarlatılmış Dikdörtgen"/>
          <p:cNvSpPr/>
          <p:nvPr/>
        </p:nvSpPr>
        <p:spPr>
          <a:xfrm>
            <a:off x="9130937" y="653143"/>
            <a:ext cx="2873829" cy="55125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Tüm bu kaslar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proksimal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falankslarda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fleksiyon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, orta ve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falankslarda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ekstansiyon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yaptırırlar. </a:t>
            </a:r>
          </a:p>
        </p:txBody>
      </p:sp>
    </p:spTree>
    <p:extLst>
      <p:ext uri="{BB962C8B-B14F-4D97-AF65-F5344CB8AC3E}">
        <p14:creationId xmlns:p14="http://schemas.microsoft.com/office/powerpoint/2010/main" xmlns="" val="2861245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Radiokarpal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eklem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75520" y="2420888"/>
            <a:ext cx="4968552" cy="4053064"/>
          </a:xfrm>
        </p:spPr>
        <p:txBody>
          <a:bodyPr/>
          <a:lstStyle/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Sirkumdiksiyon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rotasyon dışında tüm yönlerde hareket 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Karpal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eklemlerin el bileği hareketine herhangi bir katkısı yoktur.</a:t>
            </a:r>
          </a:p>
          <a:p>
            <a:endParaRPr lang="tr-T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2104" y="2132856"/>
            <a:ext cx="3042270" cy="3764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4480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CMK eklem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71100" y="1469572"/>
            <a:ext cx="4608512" cy="4873752"/>
          </a:xfrm>
        </p:spPr>
        <p:txBody>
          <a:bodyPr>
            <a:normAutofit fontScale="92500" lnSpcReduction="20000"/>
          </a:bodyPr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Başparmak dışında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planar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tiptedir.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ve 3. KMK eklemlerde özellikle hareket 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yok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ve 5. KMK eklemlerde yumruk yapıldığında hafif bir </a:t>
            </a:r>
            <a:r>
              <a:rPr lang="tr-TR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fleksiyon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KMK eklem ise geniş ve çok çeşitli yönlere hareket izni verecek şekilde oluşturulmuş eyer şeklinde bir eklemdir.</a:t>
            </a:r>
          </a:p>
          <a:p>
            <a:endParaRPr lang="tr-T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7967" y="2155370"/>
            <a:ext cx="5696511" cy="3579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3377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err="1">
                <a:latin typeface="Times New Roman" pitchFamily="18" charset="0"/>
                <a:cs typeface="Times New Roman" pitchFamily="18" charset="0"/>
              </a:rPr>
              <a:t>Metakarpofalangeal</a:t>
            </a:r>
            <a:r>
              <a:rPr lang="tr-TR" sz="4000" dirty="0">
                <a:latin typeface="Times New Roman" pitchFamily="18" charset="0"/>
                <a:cs typeface="Times New Roman" pitchFamily="18" charset="0"/>
              </a:rPr>
              <a:t> eklem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226880" y="1482635"/>
            <a:ext cx="4680520" cy="4277072"/>
          </a:xfrm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Başparmağınki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dışında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kondiller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eklem olup,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fleksiyon-ekstansiyon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abd-add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hareketlerini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yapabilirler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1. MKF eyer menteşe tipinde olup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fleksiyon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ekstansiyona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izin verir.</a:t>
            </a:r>
          </a:p>
          <a:p>
            <a:endParaRPr lang="tr-TR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6120" y="1772816"/>
            <a:ext cx="2773288" cy="393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4394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err="1">
                <a:latin typeface="Times New Roman" pitchFamily="18" charset="0"/>
                <a:cs typeface="Times New Roman" pitchFamily="18" charset="0"/>
              </a:rPr>
              <a:t>İnterfalangeal</a:t>
            </a:r>
            <a:r>
              <a:rPr lang="tr-TR" sz="4000" dirty="0">
                <a:latin typeface="Times New Roman" pitchFamily="18" charset="0"/>
                <a:cs typeface="Times New Roman" pitchFamily="18" charset="0"/>
              </a:rPr>
              <a:t> eklem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981200" y="1600200"/>
            <a:ext cx="4330824" cy="4873752"/>
          </a:xfrm>
        </p:spPr>
        <p:txBody>
          <a:bodyPr/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Başparmağın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tek, diğer parmakların iki tane İF eklemi vardır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Tüm İF eklemler menteşe tipidir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fleksiyon-ekstansiyon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hareketine izin verir.</a:t>
            </a:r>
          </a:p>
          <a:p>
            <a:endParaRPr lang="tr-TR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916832"/>
            <a:ext cx="350976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9362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	</a:t>
            </a:r>
            <a:r>
              <a:rPr lang="tr-TR" sz="4000" dirty="0" err="1" smtClean="0">
                <a:latin typeface="Times New Roman" pitchFamily="18" charset="0"/>
                <a:cs typeface="Times New Roman" pitchFamily="18" charset="0"/>
              </a:rPr>
              <a:t>Radial</a:t>
            </a:r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000" dirty="0" err="1">
                <a:latin typeface="Times New Roman" pitchFamily="18" charset="0"/>
                <a:cs typeface="Times New Roman" pitchFamily="18" charset="0"/>
              </a:rPr>
              <a:t>Deviasyon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847528" y="2132856"/>
            <a:ext cx="4680520" cy="4341096"/>
          </a:xfrm>
        </p:spPr>
        <p:txBody>
          <a:bodyPr/>
          <a:lstStyle/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Fleksör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Karpi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Radialis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kaslarının kombine kasılması sonucu olur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Abduktör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pollisis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longus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pollisis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breves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indisis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supinatorius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yardımcı kaslar olarak görev alır.</a:t>
            </a:r>
          </a:p>
          <a:p>
            <a:endParaRPr lang="tr-T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4073" y="2420888"/>
            <a:ext cx="3379465" cy="290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67811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Ulnar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Deviasyon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279132" y="2237684"/>
            <a:ext cx="4752528" cy="4197080"/>
          </a:xfrm>
        </p:spPr>
        <p:txBody>
          <a:bodyPr/>
          <a:lstStyle/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Ekstansör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Karpi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Ulnaris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kaslarının kombine kasılması sonucu olur.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Ekstansör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digitorum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kasları da zorlu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abd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add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hareketlerine katılırlar.</a:t>
            </a:r>
          </a:p>
          <a:p>
            <a:endParaRPr lang="tr-TR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8124" y="2152613"/>
            <a:ext cx="3594014" cy="3490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4626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Tam </a:t>
            </a:r>
            <a:r>
              <a:rPr lang="tr-TR" sz="4000" dirty="0" err="1" smtClean="0">
                <a:latin typeface="Times New Roman" pitchFamily="18" charset="0"/>
                <a:cs typeface="Times New Roman" pitchFamily="18" charset="0"/>
              </a:rPr>
              <a:t>ekstansiyon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03512" y="2204864"/>
            <a:ext cx="4752528" cy="4269088"/>
          </a:xfrm>
        </p:spPr>
        <p:txBody>
          <a:bodyPr/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MKF, PİF, DİF eklemleri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ekstansiyonda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MKF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üzerinde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ekstansör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digitorum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longus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PİF ve DİF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üzerinde de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2025" y="2780928"/>
            <a:ext cx="421957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439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 smtClean="0">
                <a:latin typeface="Times New Roman" pitchFamily="18" charset="0"/>
                <a:cs typeface="Times New Roman" pitchFamily="18" charset="0"/>
              </a:rPr>
              <a:t>Lumbrikal</a:t>
            </a:r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 pozisyon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981200" y="2492896"/>
            <a:ext cx="4618856" cy="3981056"/>
          </a:xfrm>
        </p:spPr>
        <p:txBody>
          <a:bodyPr/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MKF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fleksiyonda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 PİF ve DİF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ekstansiyondadır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MKF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üzerinde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lumbrikal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interosseal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kaslar, PİF ve DİF üzerinde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ekstansor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digitorum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longus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etkilidir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4152" y="2420889"/>
            <a:ext cx="1543050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7646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Kanca pozisyonu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631504" y="2276872"/>
            <a:ext cx="4536504" cy="4197080"/>
          </a:xfrm>
        </p:spPr>
        <p:txBody>
          <a:bodyPr/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MKF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ekstansiyonda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PİF ve DİF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fleksiyondadır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MKF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üzerinde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ekstansör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digitorum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PİF ve DİF üzerinde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fleksör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digitorum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longus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etkilidir.</a:t>
            </a:r>
          </a:p>
          <a:p>
            <a:endParaRPr lang="tr-TR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8089" y="2852937"/>
            <a:ext cx="3182937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6603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	Tam </a:t>
            </a:r>
            <a:r>
              <a:rPr lang="tr-TR" sz="4000" dirty="0" err="1" smtClean="0">
                <a:latin typeface="Times New Roman" pitchFamily="18" charset="0"/>
                <a:cs typeface="Times New Roman" pitchFamily="18" charset="0"/>
              </a:rPr>
              <a:t>fleksiyon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981200" y="2276872"/>
            <a:ext cx="4186808" cy="4197080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MKF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, PİF ve DİF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fleksiyondadır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Hepsinde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fleksör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digitorum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longus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etkilidir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0136" y="1988840"/>
            <a:ext cx="29146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39035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Elin kavrama ve kavrama dışı aktiviteleri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4870" y="2432006"/>
            <a:ext cx="6883095" cy="309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8458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76943" y="325937"/>
            <a:ext cx="4883331" cy="1325563"/>
          </a:xfrm>
        </p:spPr>
        <p:txBody>
          <a:bodyPr>
            <a:normAutofit/>
          </a:bodyPr>
          <a:lstStyle/>
          <a:p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	Güçlü kavrama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0" y="1482634"/>
            <a:ext cx="7367451" cy="4873752"/>
          </a:xfrm>
        </p:spPr>
        <p:txBody>
          <a:bodyPr>
            <a:norm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Cisim 3 yüzey arasında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arasında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tutulur. Bu yüzeylerden biri kısmen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fleksiyonda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olan parmaklar, ikincisi avuç içi, üçüncüsü de başparmaklardır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Başparmak bir miktar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oppozisyonda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olmakla beraber güçlü bir </a:t>
            </a:r>
            <a:r>
              <a:rPr lang="tr-TR" sz="2400" dirty="0" err="1">
                <a:latin typeface="Times New Roman" pitchFamily="18" charset="0"/>
                <a:cs typeface="Times New Roman" pitchFamily="18" charset="0"/>
              </a:rPr>
              <a:t>add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yapmakta ve sıkıştırıcı güç uygulamaktadır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Örneğin; bir çekiç ile duvara çivi çakma. Çekiç elde sıkıca tutulurken omuz, dirsek ve el bileğindeki hareket ile bu çekiç çivinin üzerine vurur. </a:t>
            </a:r>
          </a:p>
          <a:p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0635" y="2289804"/>
            <a:ext cx="4831365" cy="3901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4173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	Hassas kavrama</a:t>
            </a:r>
            <a:endParaRPr lang="tr-T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97226" y="1469572"/>
            <a:ext cx="8640960" cy="4873752"/>
          </a:xfrm>
        </p:spPr>
        <p:txBody>
          <a:bodyPr>
            <a:normAutofit fontScale="85000" lnSpcReduction="20000"/>
          </a:bodyPr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Elin içinde tutulan cisim amaca yönelik olarak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manipule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edilir. 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Hassas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kavrama sırasında parmaklar genellikle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fleksiyondadır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Küçük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cisimler başparmak ile 2. veya 3. parmakların uçları arasında tutulur. 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 büyüdükçe daha </a:t>
            </a:r>
            <a:r>
              <a:rPr lang="tr-TR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ulnar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parmaklar da kavramaya katılırlar.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Hassas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aktiviteler genellikle 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parmakların </a:t>
            </a:r>
            <a:r>
              <a:rPr lang="tr-TR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pulpaları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arasında tutulan cisimlerle gerçekleşir.</a:t>
            </a:r>
          </a:p>
          <a:p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tipik hassas kavrama şekilleri </a:t>
            </a:r>
            <a:r>
              <a:rPr lang="tr-TR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palmar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uç ve </a:t>
            </a:r>
            <a:r>
              <a:rPr lang="tr-TR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lateral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kavramalardır.</a:t>
            </a:r>
          </a:p>
          <a:p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71452" y="1210735"/>
            <a:ext cx="2911246" cy="2269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90964" y="4649325"/>
            <a:ext cx="3196235" cy="199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907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8685" y="522554"/>
            <a:ext cx="914400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1213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	</a:t>
            </a:r>
            <a:r>
              <a:rPr lang="tr-TR" sz="4000" dirty="0" err="1" smtClean="0">
                <a:latin typeface="Times New Roman" pitchFamily="18" charset="0"/>
                <a:cs typeface="Times New Roman" pitchFamily="18" charset="0"/>
              </a:rPr>
              <a:t>Lateral</a:t>
            </a:r>
            <a:r>
              <a:rPr lang="tr-T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000" dirty="0">
                <a:latin typeface="Times New Roman" pitchFamily="18" charset="0"/>
                <a:cs typeface="Times New Roman" pitchFamily="18" charset="0"/>
              </a:rPr>
              <a:t>kavrama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92638" y="1124744"/>
            <a:ext cx="8875363" cy="5544616"/>
          </a:xfrm>
        </p:spPr>
        <p:txBody>
          <a:bodyPr/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Günlük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yaşamda </a:t>
            </a:r>
            <a:r>
              <a:rPr lang="tr-T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 sık kullanılanı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palmar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kavrama olduğu için, fonksiyonel kayba uğrayan elde cerrahi girişimlerle veya fonksiyonel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splintlerle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palmar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kavramayı başarmak hedeflenirdi. Oysa deneyimler göstermiştir ki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lateral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kavrama çok daha gerçekçi bir hedef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olmaktadır.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sz="1600" dirty="0" err="1"/>
              <a:t>Palmar</a:t>
            </a:r>
            <a:r>
              <a:rPr lang="tr-TR" sz="1600" dirty="0"/>
              <a:t>(kağıt tutma)         uç kavrama(iğne tutma)        </a:t>
            </a:r>
            <a:r>
              <a:rPr lang="tr-TR" sz="1600" dirty="0" err="1"/>
              <a:t>lateral</a:t>
            </a:r>
            <a:r>
              <a:rPr lang="tr-TR" sz="1600" dirty="0"/>
              <a:t> kavrama (anahtar tutma</a:t>
            </a:r>
            <a:endParaRPr lang="tr-TR" dirty="0"/>
          </a:p>
          <a:p>
            <a:endParaRPr lang="tr-TR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2637" y="3501008"/>
            <a:ext cx="2432050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0891" y="3392101"/>
            <a:ext cx="2212975" cy="188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2145" y="3562598"/>
            <a:ext cx="2633663" cy="160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8981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541</Words>
  <Application>Microsoft Office PowerPoint</Application>
  <PresentationFormat>Özel</PresentationFormat>
  <Paragraphs>106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Office Teması</vt:lpstr>
      <vt:lpstr>Slayt 1</vt:lpstr>
      <vt:lpstr>ÜST EKSTREMİTE KİNEZYOLOJİSİ</vt:lpstr>
      <vt:lpstr>El-el bileği kompleksi</vt:lpstr>
      <vt:lpstr>Slayt 4</vt:lpstr>
      <vt:lpstr>Slayt 5</vt:lpstr>
      <vt:lpstr> Eklemler</vt:lpstr>
      <vt:lpstr>Slayt 7</vt:lpstr>
      <vt:lpstr>Slayt 8</vt:lpstr>
      <vt:lpstr>El bileği Hareketleri</vt:lpstr>
      <vt:lpstr>Slayt 10</vt:lpstr>
      <vt:lpstr>Radiokarpal eklem</vt:lpstr>
      <vt:lpstr> CMK eklem</vt:lpstr>
      <vt:lpstr>Metakarpofalangeal eklem </vt:lpstr>
      <vt:lpstr>İnterfalangeal eklem </vt:lpstr>
      <vt:lpstr> Radial Deviasyon </vt:lpstr>
      <vt:lpstr> Ulnar Deviasyon </vt:lpstr>
      <vt:lpstr> Tam ekstansiyon</vt:lpstr>
      <vt:lpstr>Lumbrikal pozisyon</vt:lpstr>
      <vt:lpstr>Kanca pozisyonu</vt:lpstr>
      <vt:lpstr> Tam fleksiyon</vt:lpstr>
      <vt:lpstr>Elin kavrama ve kavrama dışı aktiviteleri</vt:lpstr>
      <vt:lpstr> Güçlü kavrama</vt:lpstr>
      <vt:lpstr> Hassas kavrama</vt:lpstr>
      <vt:lpstr>Slayt 24</vt:lpstr>
      <vt:lpstr> Lateral kavrama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Kubra_Pc</dc:creator>
  <cp:lastModifiedBy>LENOVO</cp:lastModifiedBy>
  <cp:revision>33</cp:revision>
  <dcterms:created xsi:type="dcterms:W3CDTF">2020-01-13T17:23:16Z</dcterms:created>
  <dcterms:modified xsi:type="dcterms:W3CDTF">2020-12-27T17:33:01Z</dcterms:modified>
</cp:coreProperties>
</file>