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5DB0A216-8941-46E2-B944-AD420336F8EA}" type="datetimeFigureOut">
              <a:rPr lang="tr-TR" smtClean="0"/>
              <a:pPr/>
              <a:t>27.01.2022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F49E06C-C026-4DBC-BAD0-7287DA6E259F}"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5DB0A216-8941-46E2-B944-AD420336F8EA}" type="datetimeFigureOut">
              <a:rPr lang="tr-TR" smtClean="0"/>
              <a:pPr/>
              <a:t>27.01.2022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F49E06C-C026-4DBC-BAD0-7287DA6E259F}"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5DB0A216-8941-46E2-B944-AD420336F8EA}" type="datetimeFigureOut">
              <a:rPr lang="tr-TR" smtClean="0"/>
              <a:pPr/>
              <a:t>27.01.2022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F49E06C-C026-4DBC-BAD0-7287DA6E259F}"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5DB0A216-8941-46E2-B944-AD420336F8EA}" type="datetimeFigureOut">
              <a:rPr lang="tr-TR" smtClean="0"/>
              <a:pPr/>
              <a:t>27.01.2022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F49E06C-C026-4DBC-BAD0-7287DA6E259F}"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5DB0A216-8941-46E2-B944-AD420336F8EA}" type="datetimeFigureOut">
              <a:rPr lang="tr-TR" smtClean="0"/>
              <a:pPr/>
              <a:t>27.01.2022</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F49E06C-C026-4DBC-BAD0-7287DA6E259F}"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5DB0A216-8941-46E2-B944-AD420336F8EA}" type="datetimeFigureOut">
              <a:rPr lang="tr-TR" smtClean="0"/>
              <a:pPr/>
              <a:t>27.01.2022</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F49E06C-C026-4DBC-BAD0-7287DA6E259F}"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5DB0A216-8941-46E2-B944-AD420336F8EA}" type="datetimeFigureOut">
              <a:rPr lang="tr-TR" smtClean="0"/>
              <a:pPr/>
              <a:t>27.01.2022</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F49E06C-C026-4DBC-BAD0-7287DA6E259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5DB0A216-8941-46E2-B944-AD420336F8EA}" type="datetimeFigureOut">
              <a:rPr lang="tr-TR" smtClean="0"/>
              <a:pPr/>
              <a:t>27.01.2022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F49E06C-C026-4DBC-BAD0-7287DA6E259F}"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5DB0A216-8941-46E2-B944-AD420336F8EA}" type="datetimeFigureOut">
              <a:rPr lang="tr-TR" smtClean="0"/>
              <a:pPr/>
              <a:t>27.01.2022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F49E06C-C026-4DBC-BAD0-7287DA6E259F}"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5DB0A216-8941-46E2-B944-AD420336F8EA}" type="datetimeFigureOut">
              <a:rPr lang="tr-TR" smtClean="0"/>
              <a:pPr/>
              <a:t>27.01.2022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F49E06C-C026-4DBC-BAD0-7287DA6E259F}"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5DB0A216-8941-46E2-B944-AD420336F8EA}" type="datetimeFigureOut">
              <a:rPr lang="tr-TR" smtClean="0"/>
              <a:pPr/>
              <a:t>27.01.2022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F49E06C-C026-4DBC-BAD0-7287DA6E259F}"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B0A216-8941-46E2-B944-AD420336F8EA}" type="datetimeFigureOut">
              <a:rPr lang="tr-TR" smtClean="0"/>
              <a:pPr/>
              <a:t>27.01.2022</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49E06C-C026-4DBC-BAD0-7287DA6E259F}"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4624" y="270206"/>
            <a:ext cx="7044431" cy="6850988"/>
          </a:xfrm>
          <a:prstGeom prst="rect">
            <a:avLst/>
          </a:prstGeom>
          <a:noFill/>
          <a:extLst>
            <a:ext uri="{909E8E84-426E-40DD-AFC4-6F175D3DCCD1}">
              <a14:hiddenFill xmlns:a14="http://schemas.microsoft.com/office/drawing/2010/main" xmlns="">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429000" y="3162300"/>
            <a:ext cx="4572000" cy="533400"/>
          </a:xfrm>
        </p:spPr>
        <p:txBody>
          <a:bodyPr/>
          <a:lstStyle/>
          <a:p>
            <a:pPr>
              <a:lnSpc>
                <a:spcPct val="90000"/>
              </a:lnSpc>
            </a:pPr>
            <a:r>
              <a:rPr lang="tr-TR" altLang="tr-TR" sz="3200" b="1" dirty="0"/>
              <a:t>FİZYOTERAPİ</a:t>
            </a:r>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3275856" y="1182856"/>
            <a:ext cx="4572000" cy="10220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HAVZA MESLEK YÜKSEKOKULU</a:t>
            </a:r>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491880" y="4293096"/>
            <a:ext cx="4536504" cy="9647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FTP 102- FİZYOTERAPİDE KLİNİK KAVRAMLAR</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429000" y="5334000"/>
            <a:ext cx="4572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ÖĞR.GÖR.KÜBRA TUZ</a:t>
            </a:r>
          </a:p>
        </p:txBody>
      </p:sp>
    </p:spTree>
    <p:extLst>
      <p:ext uri="{BB962C8B-B14F-4D97-AF65-F5344CB8AC3E}">
        <p14:creationId xmlns:p14="http://schemas.microsoft.com/office/powerpoint/2010/main" xmlns="" val="2050641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1657350" y="764705"/>
            <a:ext cx="6371034" cy="1848322"/>
          </a:xfrm>
        </p:spPr>
        <p:txBody>
          <a:bodyPr anchor="ctr">
            <a:normAutofit/>
          </a:bodyPr>
          <a:lstStyle/>
          <a:p>
            <a:r>
              <a:rPr lang="tr-TR" altLang="tr-TR" sz="4000" dirty="0" smtClean="0"/>
              <a:t>ENGELLİLERDE EGZERSİZ</a:t>
            </a:r>
            <a:endParaRPr lang="tr-TR" altLang="tr-TR" sz="4000"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943350" y="4581128"/>
            <a:ext cx="1257300" cy="504056"/>
          </a:xfrm>
        </p:spPr>
        <p:txBody>
          <a:bodyPr>
            <a:normAutofit fontScale="92500"/>
          </a:bodyPr>
          <a:lstStyle/>
          <a:p>
            <a:r>
              <a:rPr lang="tr-TR" altLang="tr-TR" sz="2800" i="1" dirty="0" smtClean="0"/>
              <a:t>Hafta-9</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43000" y="5888038"/>
            <a:ext cx="6858000" cy="969962"/>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19673" y="3140968"/>
            <a:ext cx="6192688" cy="11521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FTP 102-FİZYOTERAPİDE KLİNİK KAVRAMLAR </a:t>
            </a:r>
            <a:endParaRPr lang="tr-TR" altLang="tr-TR" sz="3200" i="1" dirty="0"/>
          </a:p>
        </p:txBody>
      </p:sp>
    </p:spTree>
    <p:extLst>
      <p:ext uri="{BB962C8B-B14F-4D97-AF65-F5344CB8AC3E}">
        <p14:creationId xmlns:p14="http://schemas.microsoft.com/office/powerpoint/2010/main" xmlns="" val="665916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5721499"/>
          </a:xfrm>
        </p:spPr>
        <p:txBody>
          <a:bodyPr>
            <a:normAutofit/>
          </a:bodyPr>
          <a:lstStyle/>
          <a:p>
            <a:pPr>
              <a:buNone/>
            </a:pPr>
            <a:r>
              <a:rPr lang="tr-TR" sz="2000" b="1" dirty="0" smtClean="0">
                <a:latin typeface="Times New Roman" pitchFamily="18" charset="0"/>
                <a:cs typeface="Times New Roman" pitchFamily="18" charset="0"/>
              </a:rPr>
              <a:t>Patoloji:</a:t>
            </a:r>
            <a:r>
              <a:rPr lang="tr-TR" sz="2000" dirty="0" smtClean="0">
                <a:latin typeface="Times New Roman" pitchFamily="18" charset="0"/>
                <a:cs typeface="Times New Roman" pitchFamily="18" charset="0"/>
              </a:rPr>
              <a:t> vücuttaki bir organ ya da organ sisteminde meydana gelen </a:t>
            </a:r>
            <a:r>
              <a:rPr lang="tr-TR" sz="2000" dirty="0" err="1" smtClean="0">
                <a:latin typeface="Times New Roman" pitchFamily="18" charset="0"/>
                <a:cs typeface="Times New Roman" pitchFamily="18" charset="0"/>
              </a:rPr>
              <a:t>harabiyeti</a:t>
            </a:r>
            <a:r>
              <a:rPr lang="tr-TR" sz="2000" dirty="0" smtClean="0">
                <a:latin typeface="Times New Roman" pitchFamily="18" charset="0"/>
                <a:cs typeface="Times New Roman" pitchFamily="18" charset="0"/>
              </a:rPr>
              <a:t> ifade eder.</a:t>
            </a:r>
          </a:p>
          <a:p>
            <a:pPr>
              <a:buNone/>
            </a:pPr>
            <a:endParaRPr lang="tr-TR" sz="2000" b="1" dirty="0" smtClean="0">
              <a:latin typeface="Times New Roman" pitchFamily="18" charset="0"/>
              <a:cs typeface="Times New Roman" pitchFamily="18" charset="0"/>
            </a:endParaRPr>
          </a:p>
          <a:p>
            <a:pPr>
              <a:buNone/>
            </a:pPr>
            <a:r>
              <a:rPr lang="tr-TR" sz="2000" b="1" dirty="0" smtClean="0">
                <a:latin typeface="Times New Roman" pitchFamily="18" charset="0"/>
                <a:cs typeface="Times New Roman" pitchFamily="18" charset="0"/>
              </a:rPr>
              <a:t>Bozukluk (</a:t>
            </a:r>
            <a:r>
              <a:rPr lang="tr-TR" sz="2000" b="1" dirty="0" err="1" smtClean="0">
                <a:latin typeface="Times New Roman" pitchFamily="18" charset="0"/>
                <a:cs typeface="Times New Roman" pitchFamily="18" charset="0"/>
              </a:rPr>
              <a:t>impairment</a:t>
            </a:r>
            <a:r>
              <a:rPr lang="tr-TR" sz="2000" b="1" dirty="0" smtClean="0">
                <a:latin typeface="Times New Roman" pitchFamily="18" charset="0"/>
                <a:cs typeface="Times New Roman" pitchFamily="18" charset="0"/>
              </a:rPr>
              <a:t>): </a:t>
            </a:r>
            <a:r>
              <a:rPr lang="tr-TR" sz="2000" dirty="0" smtClean="0">
                <a:latin typeface="Times New Roman" pitchFamily="18" charset="0"/>
                <a:cs typeface="Times New Roman" pitchFamily="18" charset="0"/>
              </a:rPr>
              <a:t>Altta yatan patolojinin direk </a:t>
            </a:r>
            <a:r>
              <a:rPr lang="tr-TR" sz="2000" dirty="0" err="1" smtClean="0">
                <a:latin typeface="Times New Roman" pitchFamily="18" charset="0"/>
                <a:cs typeface="Times New Roman" pitchFamily="18" charset="0"/>
              </a:rPr>
              <a:t>nörofizyolojik</a:t>
            </a:r>
            <a:r>
              <a:rPr lang="tr-TR" sz="2000" dirty="0" smtClean="0">
                <a:latin typeface="Times New Roman" pitchFamily="18" charset="0"/>
                <a:cs typeface="Times New Roman" pitchFamily="18" charset="0"/>
              </a:rPr>
              <a:t> sonucu olup bununla ilgili belirti ve bulguları içerir. Psikolojik, fizyolojik, anatomik yapı ve işlevlerde kayıptır.</a:t>
            </a:r>
          </a:p>
          <a:p>
            <a:pPr>
              <a:buNone/>
            </a:pPr>
            <a:endParaRPr lang="tr-TR" sz="2000" b="1" dirty="0" smtClean="0">
              <a:latin typeface="Times New Roman" pitchFamily="18" charset="0"/>
              <a:cs typeface="Times New Roman" pitchFamily="18" charset="0"/>
            </a:endParaRPr>
          </a:p>
          <a:p>
            <a:pPr>
              <a:buNone/>
            </a:pPr>
            <a:r>
              <a:rPr lang="tr-TR" sz="2000" b="1" dirty="0" smtClean="0">
                <a:latin typeface="Times New Roman" pitchFamily="18" charset="0"/>
                <a:cs typeface="Times New Roman" pitchFamily="18" charset="0"/>
              </a:rPr>
              <a:t>Özürlülük- sakatlık (</a:t>
            </a:r>
            <a:r>
              <a:rPr lang="tr-TR" sz="2000" b="1" dirty="0" err="1" smtClean="0">
                <a:latin typeface="Times New Roman" pitchFamily="18" charset="0"/>
                <a:cs typeface="Times New Roman" pitchFamily="18" charset="0"/>
              </a:rPr>
              <a:t>disability</a:t>
            </a:r>
            <a:r>
              <a:rPr lang="tr-TR" sz="2000" b="1" dirty="0" smtClean="0">
                <a:latin typeface="Times New Roman" pitchFamily="18" charset="0"/>
                <a:cs typeface="Times New Roman" pitchFamily="18" charset="0"/>
              </a:rPr>
              <a:t>): </a:t>
            </a:r>
            <a:r>
              <a:rPr lang="tr-TR" sz="2000" dirty="0" smtClean="0">
                <a:latin typeface="Times New Roman" pitchFamily="18" charset="0"/>
                <a:cs typeface="Times New Roman" pitchFamily="18" charset="0"/>
              </a:rPr>
              <a:t>herhangi bir patoloji </a:t>
            </a:r>
            <a:r>
              <a:rPr lang="tr-TR" sz="2000" smtClean="0">
                <a:latin typeface="Times New Roman" pitchFamily="18" charset="0"/>
                <a:cs typeface="Times New Roman" pitchFamily="18" charset="0"/>
              </a:rPr>
              <a:t>veya bozukluğun </a:t>
            </a:r>
            <a:r>
              <a:rPr lang="tr-TR" sz="2000" dirty="0" smtClean="0">
                <a:latin typeface="Times New Roman" pitchFamily="18" charset="0"/>
                <a:cs typeface="Times New Roman" pitchFamily="18" charset="0"/>
              </a:rPr>
              <a:t>fonksiyonel sonucudur. </a:t>
            </a:r>
          </a:p>
          <a:p>
            <a:pPr>
              <a:buNone/>
            </a:pPr>
            <a:endParaRPr lang="tr-TR" sz="2000" b="1" dirty="0" smtClean="0">
              <a:latin typeface="Times New Roman" pitchFamily="18" charset="0"/>
              <a:cs typeface="Times New Roman" pitchFamily="18" charset="0"/>
            </a:endParaRPr>
          </a:p>
          <a:p>
            <a:pPr>
              <a:buNone/>
            </a:pPr>
            <a:r>
              <a:rPr lang="tr-TR" sz="2000" b="1" dirty="0" smtClean="0">
                <a:latin typeface="Times New Roman" pitchFamily="18" charset="0"/>
                <a:cs typeface="Times New Roman" pitchFamily="18" charset="0"/>
              </a:rPr>
              <a:t>Engellilik (Handikap): </a:t>
            </a:r>
            <a:r>
              <a:rPr lang="tr-TR" sz="2000" dirty="0" smtClean="0">
                <a:latin typeface="Times New Roman" pitchFamily="18" charset="0"/>
                <a:cs typeface="Times New Roman" pitchFamily="18" charset="0"/>
              </a:rPr>
              <a:t>Patolojinin sosyal ve toplumsal sonucunu yansıtır. Kişinin toplum içinde gerekli sosyal rolü yerine getirmesini sınırlayan ve engelleyen özürlülükten kaynaklanan olumsuz durumdur. </a:t>
            </a:r>
          </a:p>
          <a:p>
            <a:endParaRPr lang="tr-TR" dirty="0"/>
          </a:p>
        </p:txBody>
      </p:sp>
      <p:pic>
        <p:nvPicPr>
          <p:cNvPr id="2050" name="Picture 2" descr="Product Description - Jason&amp;#39;s Voice"/>
          <p:cNvPicPr>
            <a:picLocks noChangeAspect="1" noChangeArrowheads="1"/>
          </p:cNvPicPr>
          <p:nvPr/>
        </p:nvPicPr>
        <p:blipFill>
          <a:blip r:embed="rId2" cstate="print"/>
          <a:srcRect/>
          <a:stretch>
            <a:fillRect/>
          </a:stretch>
        </p:blipFill>
        <p:spPr bwMode="auto">
          <a:xfrm>
            <a:off x="1907704" y="4869160"/>
            <a:ext cx="5040560" cy="1762113"/>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dirty="0" smtClean="0">
                <a:latin typeface="Times New Roman" pitchFamily="18" charset="0"/>
                <a:cs typeface="Times New Roman" pitchFamily="18" charset="0"/>
              </a:rPr>
              <a:t>Görme Engelliler</a:t>
            </a:r>
            <a:endParaRPr lang="tr-TR" sz="3200"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sz="2000" dirty="0" smtClean="0">
                <a:latin typeface="Times New Roman" pitchFamily="18" charset="0"/>
                <a:cs typeface="Times New Roman" pitchFamily="18" charset="0"/>
              </a:rPr>
              <a:t>Görme engelli bireylerin yetersiz görsel uyaranlar nedeniyle motor gelişimde gecikme olması nedeniyle açığa çıkardıkları hareketlerde yavaşlama meydana gelmekte ve bu durum fiziksel aktivitenin de azalmasına neden olmaktadır. </a:t>
            </a:r>
          </a:p>
          <a:p>
            <a:r>
              <a:rPr lang="tr-TR" sz="2000" dirty="0" smtClean="0">
                <a:latin typeface="Times New Roman" pitchFamily="18" charset="0"/>
                <a:cs typeface="Times New Roman" pitchFamily="18" charset="0"/>
              </a:rPr>
              <a:t>Özellikle çocuk engellilerin yaşıtları ile etkileşimlerinin az olması, onların sosyal katılımlarını etkilemekte ve önemli bir toplumsal katılım göstergesi olan oyun aktivitelerinde daha az yer almaktadırlar</a:t>
            </a:r>
            <a:endParaRPr lang="tr-TR" sz="2000" dirty="0">
              <a:latin typeface="Times New Roman" pitchFamily="18" charset="0"/>
              <a:cs typeface="Times New Roman" pitchFamily="18" charset="0"/>
            </a:endParaRPr>
          </a:p>
        </p:txBody>
      </p:sp>
      <p:pic>
        <p:nvPicPr>
          <p:cNvPr id="1026" name="Picture 2" descr="Görme ve İşitme Engelliler İçin Yaya Trafiği"/>
          <p:cNvPicPr>
            <a:picLocks noChangeAspect="1" noChangeArrowheads="1"/>
          </p:cNvPicPr>
          <p:nvPr/>
        </p:nvPicPr>
        <p:blipFill>
          <a:blip r:embed="rId2" cstate="print"/>
          <a:srcRect/>
          <a:stretch>
            <a:fillRect/>
          </a:stretch>
        </p:blipFill>
        <p:spPr bwMode="auto">
          <a:xfrm>
            <a:off x="2411760" y="4005064"/>
            <a:ext cx="4320480" cy="254620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2800" dirty="0" smtClean="0">
                <a:latin typeface="Times New Roman" pitchFamily="18" charset="0"/>
                <a:cs typeface="Times New Roman" pitchFamily="18" charset="0"/>
              </a:rPr>
              <a:t>Aktiviteler </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sz="2000" dirty="0" smtClean="0">
                <a:latin typeface="Times New Roman" pitchFamily="18" charset="0"/>
                <a:cs typeface="Times New Roman" pitchFamily="18" charset="0"/>
              </a:rPr>
              <a:t>Aerobik aktiviteler: koşma, futbol, basketbol, yüzme, dans etme, folklor oynama gibi fiziksel aktivitelerdir. </a:t>
            </a:r>
          </a:p>
          <a:p>
            <a:r>
              <a:rPr lang="tr-TR" sz="2000" dirty="0" smtClean="0">
                <a:latin typeface="Times New Roman" pitchFamily="18" charset="0"/>
                <a:cs typeface="Times New Roman" pitchFamily="18" charset="0"/>
              </a:rPr>
              <a:t>Esneme aktiviteleri: germe hareketleri, dans etme , duruş hareketleri gibi. </a:t>
            </a:r>
          </a:p>
          <a:p>
            <a:r>
              <a:rPr lang="tr-TR" sz="2000" dirty="0" smtClean="0">
                <a:latin typeface="Times New Roman" pitchFamily="18" charset="0"/>
                <a:cs typeface="Times New Roman" pitchFamily="18" charset="0"/>
              </a:rPr>
              <a:t>Kuvvetlendirme aktiviteleri: Alışveriş poşetlerini taşıma, bowling oynama, su şişeleri ile yapılan aktiviteler. Kemik kuvvetlendirme için zıplama ve ağırlık taşıma hareketleri de sayılır. </a:t>
            </a:r>
          </a:p>
          <a:p>
            <a:r>
              <a:rPr lang="tr-TR" sz="2000" dirty="0" smtClean="0">
                <a:latin typeface="Times New Roman" pitchFamily="18" charset="0"/>
                <a:cs typeface="Times New Roman" pitchFamily="18" charset="0"/>
              </a:rPr>
              <a:t>Denge aktiviteleri: salıncakta sallanma, denge tahtasında hareketler, tahterevalli, </a:t>
            </a:r>
            <a:r>
              <a:rPr lang="tr-TR" sz="2000" dirty="0" err="1" smtClean="0">
                <a:latin typeface="Times New Roman" pitchFamily="18" charset="0"/>
                <a:cs typeface="Times New Roman" pitchFamily="18" charset="0"/>
              </a:rPr>
              <a:t>trambolin</a:t>
            </a:r>
            <a:r>
              <a:rPr lang="tr-TR" sz="2000" dirty="0" smtClean="0">
                <a:latin typeface="Times New Roman" pitchFamily="18" charset="0"/>
                <a:cs typeface="Times New Roman" pitchFamily="18" charset="0"/>
              </a:rPr>
              <a:t>, kaydıraktan kayma gibi aktivitelerdir</a:t>
            </a:r>
            <a:endParaRPr lang="tr-TR" sz="2000" dirty="0">
              <a:latin typeface="Times New Roman" pitchFamily="18" charset="0"/>
              <a:cs typeface="Times New Roman" pitchFamily="18" charset="0"/>
            </a:endParaRPr>
          </a:p>
        </p:txBody>
      </p:sp>
      <p:pic>
        <p:nvPicPr>
          <p:cNvPr id="17410" name="Picture 2" descr="Engelli Çocuklar Sporla Hayata Adım Atıyor - Son Dakika"/>
          <p:cNvPicPr>
            <a:picLocks noChangeAspect="1" noChangeArrowheads="1"/>
          </p:cNvPicPr>
          <p:nvPr/>
        </p:nvPicPr>
        <p:blipFill>
          <a:blip r:embed="rId2" cstate="print"/>
          <a:srcRect/>
          <a:stretch>
            <a:fillRect/>
          </a:stretch>
        </p:blipFill>
        <p:spPr bwMode="auto">
          <a:xfrm>
            <a:off x="2627784" y="4437112"/>
            <a:ext cx="3744416" cy="210953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5433467"/>
          </a:xfrm>
        </p:spPr>
        <p:txBody>
          <a:bodyPr>
            <a:normAutofit/>
          </a:bodyPr>
          <a:lstStyle/>
          <a:p>
            <a:r>
              <a:rPr lang="tr-TR" sz="2000" dirty="0" smtClean="0">
                <a:latin typeface="Times New Roman" pitchFamily="18" charset="0"/>
                <a:cs typeface="Times New Roman" pitchFamily="18" charset="0"/>
              </a:rPr>
              <a:t>Fiziksel aktivitenin, haftanın her günü, günde 60 dakika orta şiddette ve gecikmiş motor cevaba bağlı olarak aralıklı planlanması gerekmektedir. </a:t>
            </a:r>
          </a:p>
          <a:p>
            <a:r>
              <a:rPr lang="tr-TR" sz="2000" dirty="0" smtClean="0">
                <a:latin typeface="Times New Roman" pitchFamily="18" charset="0"/>
                <a:cs typeface="Times New Roman" pitchFamily="18" charset="0"/>
              </a:rPr>
              <a:t>Tam kör bireylerde hareketsizlik durumlarına göre günde en az 10 dakika olmak üzere fiziksel aktiviteye başlanmalıdır. </a:t>
            </a:r>
          </a:p>
          <a:p>
            <a:r>
              <a:rPr lang="tr-TR" sz="2000" dirty="0" smtClean="0">
                <a:latin typeface="Times New Roman" pitchFamily="18" charset="0"/>
                <a:cs typeface="Times New Roman" pitchFamily="18" charset="0"/>
              </a:rPr>
              <a:t>Tam kör bireylerin fizyolojik enerjilerini harcamamaya bağlı olarak istemsiz hareketleri tik olarak gelişir (baş sallama, ellerini çevirme, olduğu yerde sallanma veya dönme gibi). Uygulanacak olan fiziksel aktivite bu hareketlerin azalmasını sağlayacağı için fiziksel aktivitenin süresi ve şiddeti de artırılabilir</a:t>
            </a:r>
            <a:endParaRPr lang="tr-TR" sz="2000" dirty="0">
              <a:latin typeface="Times New Roman" pitchFamily="18" charset="0"/>
              <a:cs typeface="Times New Roman" pitchFamily="18" charset="0"/>
            </a:endParaRPr>
          </a:p>
        </p:txBody>
      </p:sp>
      <p:pic>
        <p:nvPicPr>
          <p:cNvPr id="18434" name="Picture 2" descr="Planlama nedir kısaca | Huzur Sayfası / İslami bilgi kaynağınız"/>
          <p:cNvPicPr>
            <a:picLocks noChangeAspect="1" noChangeArrowheads="1"/>
          </p:cNvPicPr>
          <p:nvPr/>
        </p:nvPicPr>
        <p:blipFill>
          <a:blip r:embed="rId2" cstate="print"/>
          <a:srcRect/>
          <a:stretch>
            <a:fillRect/>
          </a:stretch>
        </p:blipFill>
        <p:spPr bwMode="auto">
          <a:xfrm>
            <a:off x="611560" y="4077072"/>
            <a:ext cx="3096344" cy="2167441"/>
          </a:xfrm>
          <a:prstGeom prst="rect">
            <a:avLst/>
          </a:prstGeom>
          <a:noFill/>
        </p:spPr>
      </p:pic>
      <p:pic>
        <p:nvPicPr>
          <p:cNvPr id="18436" name="Picture 4" descr="İçerik planlama temelleri |pazarlama 3.0"/>
          <p:cNvPicPr>
            <a:picLocks noChangeAspect="1" noChangeArrowheads="1"/>
          </p:cNvPicPr>
          <p:nvPr/>
        </p:nvPicPr>
        <p:blipFill>
          <a:blip r:embed="rId3" cstate="print"/>
          <a:srcRect/>
          <a:stretch>
            <a:fillRect/>
          </a:stretch>
        </p:blipFill>
        <p:spPr bwMode="auto">
          <a:xfrm>
            <a:off x="4499992" y="4509120"/>
            <a:ext cx="4032448" cy="138534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2800" dirty="0" smtClean="0">
                <a:latin typeface="Times New Roman" pitchFamily="18" charset="0"/>
                <a:cs typeface="Times New Roman" pitchFamily="18" charset="0"/>
              </a:rPr>
              <a:t>İşitme Engelliler </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196752"/>
            <a:ext cx="4762872" cy="5400600"/>
          </a:xfrm>
        </p:spPr>
        <p:txBody>
          <a:bodyPr>
            <a:normAutofit/>
          </a:bodyPr>
          <a:lstStyle/>
          <a:p>
            <a:r>
              <a:rPr lang="tr-TR" sz="2000" dirty="0" smtClean="0">
                <a:latin typeface="Times New Roman" pitchFamily="18" charset="0"/>
                <a:cs typeface="Times New Roman" pitchFamily="18" charset="0"/>
              </a:rPr>
              <a:t>İşitme engelli bireylerde işitme duyusunda meydana gelen hasara bağlı olarak duyusal uyarıların alınmasında yetersizlik oluşmaktadır. Bu nedenle denge ve motor cevaplarda kısıtlılıklar yaşamaktadırlar. Fiziksel aktivite dengenin gelişimi için faydalıdır. </a:t>
            </a:r>
          </a:p>
          <a:p>
            <a:r>
              <a:rPr lang="tr-TR" sz="2000" dirty="0" smtClean="0">
                <a:latin typeface="Times New Roman" pitchFamily="18" charset="0"/>
                <a:cs typeface="Times New Roman" pitchFamily="18" charset="0"/>
              </a:rPr>
              <a:t>Kısmi işitme kaybı olan bireyler ve/veya işitme cihazı kullanan bireyler aktivitelere katılım gösterebilir. Tam işitme kaybı olan bireylerin fiziksel aktiviteye katılımlarında ışıklı panolar, resimli kartlarla aktivitenin anlatılması gerekir. İşaret dili kullanımıyla da desteklenmelidir. İşitme engelli bireylerin özellikle aerobik ve denge aktivitelerine katılımları önemlidir. </a:t>
            </a:r>
            <a:endParaRPr lang="tr-TR" sz="2000" dirty="0">
              <a:latin typeface="Times New Roman" pitchFamily="18" charset="0"/>
              <a:cs typeface="Times New Roman" pitchFamily="18" charset="0"/>
            </a:endParaRPr>
          </a:p>
        </p:txBody>
      </p:sp>
      <p:pic>
        <p:nvPicPr>
          <p:cNvPr id="19458" name="Picture 2" descr="İşaret Dili Öğreniyorum - EGO"/>
          <p:cNvPicPr>
            <a:picLocks noChangeAspect="1" noChangeArrowheads="1"/>
          </p:cNvPicPr>
          <p:nvPr/>
        </p:nvPicPr>
        <p:blipFill>
          <a:blip r:embed="rId2" cstate="print"/>
          <a:srcRect/>
          <a:stretch>
            <a:fillRect/>
          </a:stretch>
        </p:blipFill>
        <p:spPr bwMode="auto">
          <a:xfrm>
            <a:off x="5148064" y="1412776"/>
            <a:ext cx="3672408" cy="2590884"/>
          </a:xfrm>
          <a:prstGeom prst="rect">
            <a:avLst/>
          </a:prstGeom>
          <a:noFill/>
        </p:spPr>
      </p:pic>
      <p:pic>
        <p:nvPicPr>
          <p:cNvPr id="19460" name="Picture 4" descr="İşaret Dili"/>
          <p:cNvPicPr>
            <a:picLocks noChangeAspect="1" noChangeArrowheads="1"/>
          </p:cNvPicPr>
          <p:nvPr/>
        </p:nvPicPr>
        <p:blipFill>
          <a:blip r:embed="rId3" cstate="print"/>
          <a:srcRect/>
          <a:stretch>
            <a:fillRect/>
          </a:stretch>
        </p:blipFill>
        <p:spPr bwMode="auto">
          <a:xfrm>
            <a:off x="5436096" y="4437112"/>
            <a:ext cx="3312368" cy="144916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2400" dirty="0" smtClean="0">
                <a:latin typeface="Times New Roman" pitchFamily="18" charset="0"/>
                <a:cs typeface="Times New Roman" pitchFamily="18" charset="0"/>
              </a:rPr>
              <a:t>ZİHİNSEL ENGELLİLERDE FİZİKSEL AKTİVİTE</a:t>
            </a:r>
            <a:endParaRPr lang="tr-TR" sz="2400"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268760"/>
            <a:ext cx="8229600" cy="3528393"/>
          </a:xfrm>
        </p:spPr>
        <p:txBody>
          <a:bodyPr>
            <a:normAutofit/>
          </a:bodyPr>
          <a:lstStyle/>
          <a:p>
            <a:r>
              <a:rPr lang="tr-TR" sz="2000" dirty="0" smtClean="0">
                <a:latin typeface="Times New Roman" pitchFamily="18" charset="0"/>
                <a:cs typeface="Times New Roman" pitchFamily="18" charset="0"/>
              </a:rPr>
              <a:t>Zihinsel problemi olan bireyler kendine bakım, sosyal hayat, okul veya iş gibi hayatın farklı alanlarında zorluklar yaşayabilen kişilerdir. Otizmli ve </a:t>
            </a:r>
            <a:r>
              <a:rPr lang="tr-TR" sz="2000" dirty="0" err="1" smtClean="0">
                <a:latin typeface="Times New Roman" pitchFamily="18" charset="0"/>
                <a:cs typeface="Times New Roman" pitchFamily="18" charset="0"/>
              </a:rPr>
              <a:t>down</a:t>
            </a:r>
            <a:r>
              <a:rPr lang="tr-TR" sz="2000" dirty="0" smtClean="0">
                <a:latin typeface="Times New Roman" pitchFamily="18" charset="0"/>
                <a:cs typeface="Times New Roman" pitchFamily="18" charset="0"/>
              </a:rPr>
              <a:t> sendromlu bireylerde zihinsel gerilik sıklıkla görülmektedir. </a:t>
            </a:r>
          </a:p>
          <a:p>
            <a:r>
              <a:rPr lang="tr-TR" sz="2000" dirty="0" smtClean="0">
                <a:latin typeface="Times New Roman" pitchFamily="18" charset="0"/>
                <a:cs typeface="Times New Roman" pitchFamily="18" charset="0"/>
              </a:rPr>
              <a:t>Zihinsel özrü olan bireylerde hareketsiz yaşam şekli oldukça yaygındır. Bu nedenle otizmli ve </a:t>
            </a:r>
            <a:r>
              <a:rPr lang="tr-TR" sz="2000" dirty="0" err="1" smtClean="0">
                <a:latin typeface="Times New Roman" pitchFamily="18" charset="0"/>
                <a:cs typeface="Times New Roman" pitchFamily="18" charset="0"/>
              </a:rPr>
              <a:t>down</a:t>
            </a:r>
            <a:r>
              <a:rPr lang="tr-TR" sz="2000" dirty="0" smtClean="0">
                <a:latin typeface="Times New Roman" pitchFamily="18" charset="0"/>
                <a:cs typeface="Times New Roman" pitchFamily="18" charset="0"/>
              </a:rPr>
              <a:t> sendromlu bireylerde fiziksel aktivite ve sosyal fırsatların azlığı, ilaç kullanımı ve diyet uygulaması vb. nedenlerle </a:t>
            </a:r>
            <a:r>
              <a:rPr lang="tr-TR" sz="2000" dirty="0" err="1" smtClean="0">
                <a:latin typeface="Times New Roman" pitchFamily="18" charset="0"/>
                <a:cs typeface="Times New Roman" pitchFamily="18" charset="0"/>
              </a:rPr>
              <a:t>obezite</a:t>
            </a:r>
            <a:r>
              <a:rPr lang="tr-TR" sz="2000" dirty="0" smtClean="0">
                <a:latin typeface="Times New Roman" pitchFamily="18" charset="0"/>
                <a:cs typeface="Times New Roman" pitchFamily="18" charset="0"/>
              </a:rPr>
              <a:t> sık olarak görülmektedir. Diyabet, kalp damar hastalıkları, kemik ve eklem problemleri ve depresyon açısından risk altındadırlar.</a:t>
            </a:r>
            <a:endParaRPr lang="tr-TR" sz="2000" dirty="0">
              <a:latin typeface="Times New Roman" pitchFamily="18" charset="0"/>
              <a:cs typeface="Times New Roman" pitchFamily="18" charset="0"/>
            </a:endParaRPr>
          </a:p>
        </p:txBody>
      </p:sp>
      <p:pic>
        <p:nvPicPr>
          <p:cNvPr id="20482" name="Picture 2" descr="DOWN SENDROMU FARKINDALIK GÜNÜ - HASUDER"/>
          <p:cNvPicPr>
            <a:picLocks noChangeAspect="1" noChangeArrowheads="1"/>
          </p:cNvPicPr>
          <p:nvPr/>
        </p:nvPicPr>
        <p:blipFill>
          <a:blip r:embed="rId2" cstate="print"/>
          <a:srcRect/>
          <a:stretch>
            <a:fillRect/>
          </a:stretch>
        </p:blipFill>
        <p:spPr bwMode="auto">
          <a:xfrm>
            <a:off x="1187624" y="3861048"/>
            <a:ext cx="3672408" cy="2582162"/>
          </a:xfrm>
          <a:prstGeom prst="rect">
            <a:avLst/>
          </a:prstGeom>
          <a:noFill/>
        </p:spPr>
      </p:pic>
      <p:pic>
        <p:nvPicPr>
          <p:cNvPr id="20484" name="Picture 4" descr="OTİZMİN EN BELİRGİN ÖZELLİKLERİ - KOBDER"/>
          <p:cNvPicPr>
            <a:picLocks noChangeAspect="1" noChangeArrowheads="1"/>
          </p:cNvPicPr>
          <p:nvPr/>
        </p:nvPicPr>
        <p:blipFill>
          <a:blip r:embed="rId3" cstate="print"/>
          <a:srcRect/>
          <a:stretch>
            <a:fillRect/>
          </a:stretch>
        </p:blipFill>
        <p:spPr bwMode="auto">
          <a:xfrm>
            <a:off x="6444208" y="3717032"/>
            <a:ext cx="2232248" cy="293807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323528" y="188640"/>
          <a:ext cx="6984776" cy="6405822"/>
        </p:xfrm>
        <a:graphic>
          <a:graphicData uri="http://schemas.openxmlformats.org/drawingml/2006/table">
            <a:tbl>
              <a:tblPr firstRow="1" bandRow="1">
                <a:tableStyleId>{5C22544A-7EE6-4342-B048-85BDC9FD1C3A}</a:tableStyleId>
              </a:tblPr>
              <a:tblGrid>
                <a:gridCol w="6984776"/>
              </a:tblGrid>
              <a:tr h="569518">
                <a:tc>
                  <a:txBody>
                    <a:bodyPr/>
                    <a:lstStyle/>
                    <a:p>
                      <a:r>
                        <a:rPr lang="tr-TR" dirty="0" smtClean="0">
                          <a:latin typeface="Times New Roman" pitchFamily="18" charset="0"/>
                          <a:cs typeface="Times New Roman" pitchFamily="18" charset="0"/>
                        </a:rPr>
                        <a:t>Zihinsel engelli bireylerde fiziksel aktivitenin yararları nelerdir?</a:t>
                      </a:r>
                      <a:endParaRPr lang="tr-TR" dirty="0">
                        <a:latin typeface="Times New Roman" pitchFamily="18" charset="0"/>
                        <a:cs typeface="Times New Roman" pitchFamily="18" charset="0"/>
                      </a:endParaRPr>
                    </a:p>
                  </a:txBody>
                  <a:tcPr/>
                </a:tc>
              </a:tr>
              <a:tr h="569518">
                <a:tc>
                  <a:txBody>
                    <a:bodyPr/>
                    <a:lstStyle/>
                    <a:p>
                      <a:r>
                        <a:rPr lang="tr-TR" dirty="0" smtClean="0">
                          <a:latin typeface="Times New Roman" pitchFamily="18" charset="0"/>
                          <a:cs typeface="Times New Roman" pitchFamily="18" charset="0"/>
                        </a:rPr>
                        <a:t>Görme, işitme, dokunma ve hareket algılarının gelişmesine yardım eder.</a:t>
                      </a:r>
                      <a:endParaRPr lang="tr-TR" dirty="0">
                        <a:latin typeface="Times New Roman" pitchFamily="18" charset="0"/>
                        <a:cs typeface="Times New Roman" pitchFamily="18" charset="0"/>
                      </a:endParaRPr>
                    </a:p>
                  </a:txBody>
                  <a:tcPr/>
                </a:tc>
              </a:tr>
              <a:tr h="569518">
                <a:tc>
                  <a:txBody>
                    <a:bodyPr/>
                    <a:lstStyle/>
                    <a:p>
                      <a:r>
                        <a:rPr lang="tr-TR" dirty="0" smtClean="0">
                          <a:latin typeface="Times New Roman" pitchFamily="18" charset="0"/>
                          <a:cs typeface="Times New Roman" pitchFamily="18" charset="0"/>
                        </a:rPr>
                        <a:t>Dayanıklılık, denge, koordinasyon, kuvvet ve esnekliği artırarak fiziksel uygunluğu artırır</a:t>
                      </a:r>
                      <a:endParaRPr lang="tr-TR" dirty="0">
                        <a:latin typeface="Times New Roman" pitchFamily="18" charset="0"/>
                        <a:cs typeface="Times New Roman" pitchFamily="18" charset="0"/>
                      </a:endParaRPr>
                    </a:p>
                  </a:txBody>
                  <a:tcPr/>
                </a:tc>
              </a:tr>
              <a:tr h="569518">
                <a:tc>
                  <a:txBody>
                    <a:bodyPr/>
                    <a:lstStyle/>
                    <a:p>
                      <a:r>
                        <a:rPr lang="tr-TR" dirty="0" smtClean="0">
                          <a:latin typeface="Times New Roman" pitchFamily="18" charset="0"/>
                          <a:cs typeface="Times New Roman" pitchFamily="18" charset="0"/>
                        </a:rPr>
                        <a:t>Kilo kontrolüne yardım eder.</a:t>
                      </a:r>
                      <a:endParaRPr lang="tr-TR" dirty="0">
                        <a:latin typeface="Times New Roman" pitchFamily="18" charset="0"/>
                        <a:cs typeface="Times New Roman" pitchFamily="18" charset="0"/>
                      </a:endParaRPr>
                    </a:p>
                  </a:txBody>
                  <a:tcPr/>
                </a:tc>
              </a:tr>
              <a:tr h="569518">
                <a:tc>
                  <a:txBody>
                    <a:bodyPr/>
                    <a:lstStyle/>
                    <a:p>
                      <a:r>
                        <a:rPr lang="tr-TR" dirty="0" smtClean="0">
                          <a:latin typeface="Times New Roman" pitchFamily="18" charset="0"/>
                          <a:cs typeface="Times New Roman" pitchFamily="18" charset="0"/>
                        </a:rPr>
                        <a:t>Uygun davranışsal tepkilerin oluşmasına yardım eder</a:t>
                      </a:r>
                      <a:endParaRPr lang="tr-TR" dirty="0">
                        <a:latin typeface="Times New Roman" pitchFamily="18" charset="0"/>
                        <a:cs typeface="Times New Roman" pitchFamily="18" charset="0"/>
                      </a:endParaRPr>
                    </a:p>
                  </a:txBody>
                  <a:tcPr/>
                </a:tc>
              </a:tr>
              <a:tr h="569518">
                <a:tc>
                  <a:txBody>
                    <a:bodyPr/>
                    <a:lstStyle/>
                    <a:p>
                      <a:r>
                        <a:rPr lang="tr-TR" dirty="0" smtClean="0">
                          <a:latin typeface="Times New Roman" pitchFamily="18" charset="0"/>
                          <a:cs typeface="Times New Roman" pitchFamily="18" charset="0"/>
                        </a:rPr>
                        <a:t>Yineleyici ve kendini uyarıcı davranışların</a:t>
                      </a:r>
                      <a:r>
                        <a:rPr lang="tr-TR" baseline="0"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(el çırpma, dönme, sallanma gibi) azalmasına yardım eder</a:t>
                      </a:r>
                      <a:endParaRPr lang="tr-TR" dirty="0">
                        <a:latin typeface="Times New Roman" pitchFamily="18" charset="0"/>
                        <a:cs typeface="Times New Roman" pitchFamily="18" charset="0"/>
                      </a:endParaRPr>
                    </a:p>
                  </a:txBody>
                  <a:tcPr/>
                </a:tc>
              </a:tr>
              <a:tr h="569518">
                <a:tc>
                  <a:txBody>
                    <a:bodyPr/>
                    <a:lstStyle/>
                    <a:p>
                      <a:r>
                        <a:rPr lang="tr-TR" dirty="0" smtClean="0">
                          <a:latin typeface="Times New Roman" pitchFamily="18" charset="0"/>
                          <a:cs typeface="Times New Roman" pitchFamily="18" charset="0"/>
                        </a:rPr>
                        <a:t>Saldırgan davranışları azaltır.</a:t>
                      </a:r>
                      <a:endParaRPr lang="tr-TR" dirty="0">
                        <a:latin typeface="Times New Roman" pitchFamily="18" charset="0"/>
                        <a:cs typeface="Times New Roman" pitchFamily="18" charset="0"/>
                      </a:endParaRPr>
                    </a:p>
                  </a:txBody>
                  <a:tcPr/>
                </a:tc>
              </a:tr>
              <a:tr h="569518">
                <a:tc>
                  <a:txBody>
                    <a:bodyPr/>
                    <a:lstStyle/>
                    <a:p>
                      <a:r>
                        <a:rPr lang="tr-TR" dirty="0" smtClean="0">
                          <a:latin typeface="Times New Roman" pitchFamily="18" charset="0"/>
                          <a:cs typeface="Times New Roman" pitchFamily="18" charset="0"/>
                        </a:rPr>
                        <a:t>Dikkatte artış sağlar.</a:t>
                      </a:r>
                      <a:endParaRPr lang="tr-TR" dirty="0">
                        <a:latin typeface="Times New Roman" pitchFamily="18" charset="0"/>
                        <a:cs typeface="Times New Roman" pitchFamily="18" charset="0"/>
                      </a:endParaRPr>
                    </a:p>
                  </a:txBody>
                  <a:tcPr/>
                </a:tc>
              </a:tr>
              <a:tr h="569518">
                <a:tc>
                  <a:txBody>
                    <a:bodyPr/>
                    <a:lstStyle/>
                    <a:p>
                      <a:r>
                        <a:rPr lang="tr-TR" dirty="0" smtClean="0">
                          <a:latin typeface="Times New Roman" pitchFamily="18" charset="0"/>
                          <a:cs typeface="Times New Roman" pitchFamily="18" charset="0"/>
                        </a:rPr>
                        <a:t>Akademik aktivitelere daha iyi katılım sağlar.</a:t>
                      </a:r>
                      <a:endParaRPr lang="tr-TR" dirty="0">
                        <a:latin typeface="Times New Roman" pitchFamily="18" charset="0"/>
                        <a:cs typeface="Times New Roman" pitchFamily="18" charset="0"/>
                      </a:endParaRPr>
                    </a:p>
                  </a:txBody>
                  <a:tcPr/>
                </a:tc>
              </a:tr>
              <a:tr h="569518">
                <a:tc>
                  <a:txBody>
                    <a:bodyPr/>
                    <a:lstStyle/>
                    <a:p>
                      <a:r>
                        <a:rPr lang="tr-TR" dirty="0" smtClean="0">
                          <a:latin typeface="Times New Roman" pitchFamily="18" charset="0"/>
                          <a:cs typeface="Times New Roman" pitchFamily="18" charset="0"/>
                        </a:rPr>
                        <a:t>El becerilerini geliştirir.</a:t>
                      </a:r>
                      <a:endParaRPr lang="tr-TR" dirty="0">
                        <a:latin typeface="Times New Roman" pitchFamily="18" charset="0"/>
                        <a:cs typeface="Times New Roman" pitchFamily="18" charset="0"/>
                      </a:endParaRPr>
                    </a:p>
                  </a:txBody>
                  <a:tcPr/>
                </a:tc>
              </a:tr>
              <a:tr h="569518">
                <a:tc>
                  <a:txBody>
                    <a:bodyPr/>
                    <a:lstStyle/>
                    <a:p>
                      <a:r>
                        <a:rPr lang="tr-TR" dirty="0" smtClean="0">
                          <a:latin typeface="Times New Roman" pitchFamily="18" charset="0"/>
                          <a:cs typeface="Times New Roman" pitchFamily="18" charset="0"/>
                        </a:rPr>
                        <a:t>Sosyal becerilerde artış sağlar</a:t>
                      </a:r>
                      <a:endParaRPr lang="tr-TR" dirty="0">
                        <a:latin typeface="Times New Roman" pitchFamily="18" charset="0"/>
                        <a:cs typeface="Times New Roman" pitchFamily="18" charset="0"/>
                      </a:endParaRPr>
                    </a:p>
                  </a:txBody>
                  <a:tcPr/>
                </a:tc>
              </a:tr>
            </a:tbl>
          </a:graphicData>
        </a:graphic>
      </p:graphicFrame>
      <p:pic>
        <p:nvPicPr>
          <p:cNvPr id="5" name="Picture 2" descr="11)Akıl yürütmemin bu aşamasında, kendi kendimi dehşete düşüren bir hınzır  ve vicdanen rahatsız edici düşünce geliyor akl… | Funny emoticons, Funny  emoji, Fun facts"/>
          <p:cNvPicPr>
            <a:picLocks noChangeAspect="1" noChangeArrowheads="1"/>
          </p:cNvPicPr>
          <p:nvPr/>
        </p:nvPicPr>
        <p:blipFill>
          <a:blip r:embed="rId2" cstate="print"/>
          <a:srcRect/>
          <a:stretch>
            <a:fillRect/>
          </a:stretch>
        </p:blipFill>
        <p:spPr bwMode="auto">
          <a:xfrm>
            <a:off x="7380312" y="1340768"/>
            <a:ext cx="1763688" cy="1639193"/>
          </a:xfrm>
          <a:prstGeom prst="rect">
            <a:avLst/>
          </a:prstGeom>
          <a:noFill/>
        </p:spPr>
      </p:pic>
      <p:pic>
        <p:nvPicPr>
          <p:cNvPr id="6" name="Picture 4" descr="Emoji Düşünme png indir ücretsiz - Sosyal medya Nifak Emoji Surat İfade -  nifak emoji düşünme şeffaf PNG görüntüsü"/>
          <p:cNvPicPr>
            <a:picLocks noChangeAspect="1" noChangeArrowheads="1"/>
          </p:cNvPicPr>
          <p:nvPr/>
        </p:nvPicPr>
        <p:blipFill>
          <a:blip r:embed="rId3" cstate="print"/>
          <a:srcRect/>
          <a:stretch>
            <a:fillRect/>
          </a:stretch>
        </p:blipFill>
        <p:spPr bwMode="auto">
          <a:xfrm>
            <a:off x="7343800" y="4293096"/>
            <a:ext cx="1800200" cy="1938677"/>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Yuvarlatılmış Dikdörtgen"/>
          <p:cNvSpPr/>
          <p:nvPr/>
        </p:nvSpPr>
        <p:spPr>
          <a:xfrm>
            <a:off x="179512" y="332656"/>
            <a:ext cx="6120680" cy="31683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smtClean="0">
                <a:latin typeface="Times New Roman" pitchFamily="18" charset="0"/>
                <a:cs typeface="Times New Roman" pitchFamily="18" charset="0"/>
              </a:rPr>
              <a:t>Çocuklar günlük en az 60 dakika, yetişkinler ise haftada en az 150 dakika orta şiddette (aktivite sırasında nefes nefese kalmadan bir sohbeti sürdürebilmelisiniz), çoğunluğu aerobik özellikte olan fiziksel aktivite yapmalıdırlar.</a:t>
            </a:r>
            <a:endParaRPr lang="tr-TR" sz="2000" dirty="0">
              <a:latin typeface="Times New Roman" pitchFamily="18" charset="0"/>
              <a:cs typeface="Times New Roman" pitchFamily="18" charset="0"/>
            </a:endParaRPr>
          </a:p>
        </p:txBody>
      </p:sp>
      <p:sp>
        <p:nvSpPr>
          <p:cNvPr id="5" name="4 Yuvarlatılmış Dikdörtgen"/>
          <p:cNvSpPr/>
          <p:nvPr/>
        </p:nvSpPr>
        <p:spPr>
          <a:xfrm>
            <a:off x="6948264" y="188640"/>
            <a:ext cx="1872208" cy="3096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smtClean="0">
                <a:latin typeface="Times New Roman" pitchFamily="18" charset="0"/>
                <a:cs typeface="Times New Roman" pitchFamily="18" charset="0"/>
              </a:rPr>
              <a:t>Aktivitelerde iş yükü (aktivitedeki basamak sayısı, güç miktarı vb.) yavaş yavaş, aşamalı olarak artırılmalıdır</a:t>
            </a:r>
            <a:endParaRPr lang="tr-TR" sz="2000" dirty="0">
              <a:latin typeface="Times New Roman" pitchFamily="18" charset="0"/>
              <a:cs typeface="Times New Roman" pitchFamily="18" charset="0"/>
            </a:endParaRPr>
          </a:p>
        </p:txBody>
      </p:sp>
      <p:pic>
        <p:nvPicPr>
          <p:cNvPr id="21506" name="Picture 2" descr="Zamanına Sahip Çık, Zaman Yaşamındır! – Serap Özçalıcı"/>
          <p:cNvPicPr>
            <a:picLocks noChangeAspect="1" noChangeArrowheads="1"/>
          </p:cNvPicPr>
          <p:nvPr/>
        </p:nvPicPr>
        <p:blipFill>
          <a:blip r:embed="rId2" cstate="print"/>
          <a:srcRect/>
          <a:stretch>
            <a:fillRect/>
          </a:stretch>
        </p:blipFill>
        <p:spPr bwMode="auto">
          <a:xfrm>
            <a:off x="251520" y="3789040"/>
            <a:ext cx="4091945" cy="3068960"/>
          </a:xfrm>
          <a:prstGeom prst="rect">
            <a:avLst/>
          </a:prstGeom>
          <a:noFill/>
        </p:spPr>
      </p:pic>
      <p:sp>
        <p:nvSpPr>
          <p:cNvPr id="8" name="7 Yuvarlatılmış Dikdörtgen"/>
          <p:cNvSpPr/>
          <p:nvPr/>
        </p:nvSpPr>
        <p:spPr>
          <a:xfrm>
            <a:off x="4788024" y="3212976"/>
            <a:ext cx="3168352" cy="36450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smtClean="0">
                <a:latin typeface="Times New Roman" pitchFamily="18" charset="0"/>
                <a:cs typeface="Times New Roman" pitchFamily="18" charset="0"/>
              </a:rPr>
              <a:t>Fiziksel aktiviteye 5 veya 10 dakikalık bir aktiviteyle başlanmalıdır. </a:t>
            </a:r>
          </a:p>
          <a:p>
            <a:pPr algn="ctr"/>
            <a:r>
              <a:rPr lang="tr-TR" sz="2000" dirty="0" smtClean="0">
                <a:latin typeface="Times New Roman" pitchFamily="18" charset="0"/>
                <a:cs typeface="Times New Roman" pitchFamily="18" charset="0"/>
              </a:rPr>
              <a:t> </a:t>
            </a:r>
          </a:p>
          <a:p>
            <a:pPr algn="ctr"/>
            <a:r>
              <a:rPr lang="tr-TR" sz="2000" dirty="0" smtClean="0">
                <a:latin typeface="Times New Roman" pitchFamily="18" charset="0"/>
                <a:cs typeface="Times New Roman" pitchFamily="18" charset="0"/>
              </a:rPr>
              <a:t>Birey için ilgi çekici ve eğlenceli olmalıdır. </a:t>
            </a:r>
          </a:p>
          <a:p>
            <a:pPr algn="ctr"/>
            <a:endParaRPr lang="tr-TR" sz="2000" dirty="0" smtClean="0">
              <a:latin typeface="Times New Roman" pitchFamily="18" charset="0"/>
              <a:cs typeface="Times New Roman" pitchFamily="18" charset="0"/>
            </a:endParaRPr>
          </a:p>
          <a:p>
            <a:pPr algn="ctr"/>
            <a:r>
              <a:rPr lang="tr-TR" sz="2000" dirty="0" smtClean="0">
                <a:latin typeface="Times New Roman" pitchFamily="18" charset="0"/>
                <a:cs typeface="Times New Roman" pitchFamily="18" charset="0"/>
              </a:rPr>
              <a:t>Bireyin duyusal ihtiyaçlarına ve gelişim düzeyine göre uyarlanmış aktiviteler olmalıdır.</a:t>
            </a:r>
            <a:endParaRPr lang="tr-T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Yuvarlatılmış Dikdörtgen"/>
          <p:cNvSpPr/>
          <p:nvPr/>
        </p:nvSpPr>
        <p:spPr>
          <a:xfrm>
            <a:off x="0" y="188640"/>
            <a:ext cx="8748464" cy="66693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Times New Roman" pitchFamily="18" charset="0"/>
                <a:cs typeface="Times New Roman" pitchFamily="18" charset="0"/>
              </a:rPr>
              <a:t>Zihinsel engelli bireyler için önerilen fiziksel aktiviteler; </a:t>
            </a:r>
          </a:p>
          <a:p>
            <a:pPr algn="ctr"/>
            <a:endParaRPr lang="tr-TR" sz="2000" dirty="0" smtClean="0">
              <a:latin typeface="Times New Roman" pitchFamily="18" charset="0"/>
              <a:cs typeface="Times New Roman" pitchFamily="18" charset="0"/>
            </a:endParaRPr>
          </a:p>
          <a:p>
            <a:pPr algn="ctr"/>
            <a:r>
              <a:rPr lang="tr-TR" sz="2000" dirty="0" smtClean="0">
                <a:latin typeface="Times New Roman" pitchFamily="18" charset="0"/>
                <a:cs typeface="Times New Roman" pitchFamily="18" charset="0"/>
              </a:rPr>
              <a:t>Yüzme, </a:t>
            </a:r>
          </a:p>
          <a:p>
            <a:pPr algn="ctr"/>
            <a:r>
              <a:rPr lang="tr-TR" sz="2000" dirty="0" smtClean="0">
                <a:latin typeface="Times New Roman" pitchFamily="18" charset="0"/>
                <a:cs typeface="Times New Roman" pitchFamily="18" charset="0"/>
              </a:rPr>
              <a:t> Yürüme, </a:t>
            </a:r>
          </a:p>
          <a:p>
            <a:pPr algn="ctr"/>
            <a:r>
              <a:rPr lang="tr-TR" sz="2000" dirty="0" smtClean="0">
                <a:latin typeface="Times New Roman" pitchFamily="18" charset="0"/>
                <a:cs typeface="Times New Roman" pitchFamily="18" charset="0"/>
              </a:rPr>
              <a:t>Bisiklete binme,</a:t>
            </a:r>
          </a:p>
          <a:p>
            <a:pPr algn="ctr"/>
            <a:r>
              <a:rPr lang="tr-TR" sz="2000" dirty="0" smtClean="0">
                <a:latin typeface="Times New Roman" pitchFamily="18" charset="0"/>
                <a:cs typeface="Times New Roman" pitchFamily="18" charset="0"/>
              </a:rPr>
              <a:t> Zıplama, itme, sallanma ve germe aktiviteleri, </a:t>
            </a:r>
          </a:p>
          <a:p>
            <a:pPr algn="ctr"/>
            <a:r>
              <a:rPr lang="tr-TR" sz="2000" dirty="0" smtClean="0">
                <a:latin typeface="Times New Roman" pitchFamily="18" charset="0"/>
                <a:cs typeface="Times New Roman" pitchFamily="18" charset="0"/>
              </a:rPr>
              <a:t>Yoga hareketleri, </a:t>
            </a:r>
          </a:p>
          <a:p>
            <a:pPr algn="ctr"/>
            <a:r>
              <a:rPr lang="tr-TR" sz="2000" dirty="0" smtClean="0">
                <a:latin typeface="Times New Roman" pitchFamily="18" charset="0"/>
                <a:cs typeface="Times New Roman" pitchFamily="18" charset="0"/>
              </a:rPr>
              <a:t>Bireyin durumuna uygun nesneler ile amaçlı oyunlar (yemek yeme, giyinme, parmak kullanma, kavrama vb), </a:t>
            </a:r>
          </a:p>
          <a:p>
            <a:pPr algn="ctr"/>
            <a:r>
              <a:rPr lang="tr-TR" sz="2000" dirty="0" smtClean="0">
                <a:latin typeface="Times New Roman" pitchFamily="18" charset="0"/>
                <a:cs typeface="Times New Roman" pitchFamily="18" charset="0"/>
              </a:rPr>
              <a:t> </a:t>
            </a:r>
          </a:p>
          <a:p>
            <a:pPr algn="ctr"/>
            <a:r>
              <a:rPr lang="tr-TR" sz="2000" dirty="0" smtClean="0">
                <a:latin typeface="Times New Roman" pitchFamily="18" charset="0"/>
                <a:cs typeface="Times New Roman" pitchFamily="18" charset="0"/>
              </a:rPr>
              <a:t>Fonksiyonel oyunlar (gerçek obje kullanımı ile oynanan evcilik oyunları vb.) sembolik oyunlar (hayvan yürüyüşleri, taklit ve drama vb.), </a:t>
            </a:r>
          </a:p>
          <a:p>
            <a:pPr algn="ctr"/>
            <a:r>
              <a:rPr lang="tr-TR" sz="2000" dirty="0" smtClean="0">
                <a:latin typeface="Times New Roman" pitchFamily="18" charset="0"/>
                <a:cs typeface="Times New Roman" pitchFamily="18" charset="0"/>
              </a:rPr>
              <a:t> </a:t>
            </a:r>
          </a:p>
          <a:p>
            <a:pPr algn="ctr"/>
            <a:r>
              <a:rPr lang="tr-TR" sz="2000" dirty="0" smtClean="0">
                <a:latin typeface="Times New Roman" pitchFamily="18" charset="0"/>
                <a:cs typeface="Times New Roman" pitchFamily="18" charset="0"/>
              </a:rPr>
              <a:t>Duyu-motor oyun aktiviteleri ( top oyunları, çocuk parkı aktiviteleri, parmak boyası ve oyun hamurları ile çalışma vb.)</a:t>
            </a:r>
          </a:p>
          <a:p>
            <a:pPr algn="ctr"/>
            <a:endParaRPr lang="tr-TR" sz="2000" dirty="0" smtClean="0">
              <a:latin typeface="Times New Roman" pitchFamily="18" charset="0"/>
              <a:cs typeface="Times New Roman" pitchFamily="18" charset="0"/>
            </a:endParaRPr>
          </a:p>
          <a:p>
            <a:pPr algn="ctr"/>
            <a:r>
              <a:rPr lang="tr-TR" sz="2000" dirty="0" smtClean="0">
                <a:latin typeface="Times New Roman" pitchFamily="18" charset="0"/>
                <a:cs typeface="Times New Roman" pitchFamily="18" charset="0"/>
              </a:rPr>
              <a:t>Sosyal oyunlar (aile ve arkadaşlarla yapılan etkinlikler günlük aktivite programına eklenmelidir), </a:t>
            </a:r>
          </a:p>
          <a:p>
            <a:pPr algn="ctr"/>
            <a:r>
              <a:rPr lang="tr-TR" sz="2000" dirty="0" smtClean="0">
                <a:latin typeface="Times New Roman" pitchFamily="18" charset="0"/>
                <a:cs typeface="Times New Roman" pitchFamily="18" charset="0"/>
              </a:rPr>
              <a:t> Dans, </a:t>
            </a:r>
          </a:p>
          <a:p>
            <a:pPr algn="ctr"/>
            <a:r>
              <a:rPr lang="tr-TR" sz="2000" dirty="0" smtClean="0">
                <a:latin typeface="Times New Roman" pitchFamily="18" charset="0"/>
                <a:cs typeface="Times New Roman" pitchFamily="18" charset="0"/>
              </a:rPr>
              <a:t> Merdiven inip çıkma, </a:t>
            </a:r>
          </a:p>
          <a:p>
            <a:pPr algn="ctr"/>
            <a:r>
              <a:rPr lang="tr-TR" sz="2000" dirty="0" smtClean="0">
                <a:latin typeface="Times New Roman" pitchFamily="18" charset="0"/>
                <a:cs typeface="Times New Roman" pitchFamily="18" charset="0"/>
              </a:rPr>
              <a:t>Bahçe işleri</a:t>
            </a:r>
            <a:endParaRPr lang="tr-T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Yuvarlatılmış Dikdörtgen"/>
          <p:cNvSpPr/>
          <p:nvPr/>
        </p:nvSpPr>
        <p:spPr>
          <a:xfrm>
            <a:off x="0" y="404664"/>
            <a:ext cx="5652120" cy="59046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smtClean="0">
                <a:latin typeface="Times New Roman" pitchFamily="18" charset="0"/>
                <a:cs typeface="Times New Roman" pitchFamily="18" charset="0"/>
              </a:rPr>
              <a:t>Spor (Futbol, basketbol, masa tenisi, vb.), </a:t>
            </a:r>
          </a:p>
          <a:p>
            <a:pPr algn="ctr"/>
            <a:endParaRPr lang="tr-TR" sz="2000" dirty="0" smtClean="0">
              <a:latin typeface="Times New Roman" pitchFamily="18" charset="0"/>
              <a:cs typeface="Times New Roman" pitchFamily="18" charset="0"/>
            </a:endParaRPr>
          </a:p>
          <a:p>
            <a:pPr algn="ctr"/>
            <a:r>
              <a:rPr lang="tr-TR" sz="2000" dirty="0" smtClean="0">
                <a:latin typeface="Times New Roman" pitchFamily="18" charset="0"/>
                <a:cs typeface="Times New Roman" pitchFamily="18" charset="0"/>
              </a:rPr>
              <a:t>Doğa gezileri, kamplar, </a:t>
            </a:r>
          </a:p>
          <a:p>
            <a:pPr algn="ctr"/>
            <a:r>
              <a:rPr lang="tr-TR" sz="2000" dirty="0" smtClean="0">
                <a:latin typeface="Times New Roman" pitchFamily="18" charset="0"/>
                <a:cs typeface="Times New Roman" pitchFamily="18" charset="0"/>
              </a:rPr>
              <a:t> </a:t>
            </a:r>
          </a:p>
          <a:p>
            <a:pPr algn="ctr"/>
            <a:r>
              <a:rPr lang="tr-TR" sz="2000" dirty="0" smtClean="0">
                <a:latin typeface="Times New Roman" pitchFamily="18" charset="0"/>
                <a:cs typeface="Times New Roman" pitchFamily="18" charset="0"/>
              </a:rPr>
              <a:t>Sokak veya ev içi oyunları, (Yakalamaca, yakan top, evcilik vb.), </a:t>
            </a:r>
          </a:p>
          <a:p>
            <a:pPr algn="ctr"/>
            <a:endParaRPr lang="tr-TR" sz="2000" dirty="0" smtClean="0">
              <a:latin typeface="Times New Roman" pitchFamily="18" charset="0"/>
              <a:cs typeface="Times New Roman" pitchFamily="18" charset="0"/>
            </a:endParaRPr>
          </a:p>
          <a:p>
            <a:pPr algn="ctr"/>
            <a:r>
              <a:rPr lang="tr-TR" sz="2000" dirty="0" smtClean="0">
                <a:latin typeface="Times New Roman" pitchFamily="18" charset="0"/>
                <a:cs typeface="Times New Roman" pitchFamily="18" charset="0"/>
              </a:rPr>
              <a:t>Park oyunları (Salıncak, tahterevalli vb.), </a:t>
            </a:r>
          </a:p>
          <a:p>
            <a:pPr algn="ctr"/>
            <a:endParaRPr lang="tr-TR" sz="2000" dirty="0" smtClean="0">
              <a:latin typeface="Times New Roman" pitchFamily="18" charset="0"/>
              <a:cs typeface="Times New Roman" pitchFamily="18" charset="0"/>
            </a:endParaRPr>
          </a:p>
          <a:p>
            <a:pPr algn="ctr"/>
            <a:r>
              <a:rPr lang="tr-TR" sz="2000" dirty="0" smtClean="0">
                <a:latin typeface="Times New Roman" pitchFamily="18" charset="0"/>
                <a:cs typeface="Times New Roman" pitchFamily="18" charset="0"/>
              </a:rPr>
              <a:t>Basit taşıma işleri (ev eşyaları, market poşetleri vb.), </a:t>
            </a:r>
          </a:p>
          <a:p>
            <a:pPr algn="ctr"/>
            <a:endParaRPr lang="tr-TR" sz="2000" dirty="0" smtClean="0">
              <a:latin typeface="Times New Roman" pitchFamily="18" charset="0"/>
              <a:cs typeface="Times New Roman" pitchFamily="18" charset="0"/>
            </a:endParaRPr>
          </a:p>
          <a:p>
            <a:pPr algn="ctr"/>
            <a:r>
              <a:rPr lang="tr-TR" sz="2000" dirty="0" smtClean="0">
                <a:latin typeface="Times New Roman" pitchFamily="18" charset="0"/>
                <a:cs typeface="Times New Roman" pitchFamily="18" charset="0"/>
              </a:rPr>
              <a:t>Müzikle sandalye kapmaca gibi oyunlar, </a:t>
            </a:r>
          </a:p>
          <a:p>
            <a:pPr algn="ctr"/>
            <a:r>
              <a:rPr lang="tr-TR" sz="2000" dirty="0" smtClean="0">
                <a:latin typeface="Times New Roman" pitchFamily="18" charset="0"/>
                <a:cs typeface="Times New Roman" pitchFamily="18" charset="0"/>
              </a:rPr>
              <a:t> </a:t>
            </a:r>
          </a:p>
          <a:p>
            <a:pPr algn="ctr"/>
            <a:r>
              <a:rPr lang="tr-TR" sz="2000" dirty="0" smtClean="0">
                <a:latin typeface="Times New Roman" pitchFamily="18" charset="0"/>
                <a:cs typeface="Times New Roman" pitchFamily="18" charset="0"/>
              </a:rPr>
              <a:t>Evcil hayvanları dışarıda gezdirme, </a:t>
            </a:r>
          </a:p>
          <a:p>
            <a:pPr algn="ctr"/>
            <a:r>
              <a:rPr lang="tr-TR" sz="2000" dirty="0" smtClean="0">
                <a:latin typeface="Times New Roman" pitchFamily="18" charset="0"/>
                <a:cs typeface="Times New Roman" pitchFamily="18" charset="0"/>
              </a:rPr>
              <a:t> </a:t>
            </a:r>
          </a:p>
          <a:p>
            <a:pPr algn="ctr"/>
            <a:r>
              <a:rPr lang="tr-TR" sz="2000" dirty="0" smtClean="0">
                <a:latin typeface="Times New Roman" pitchFamily="18" charset="0"/>
                <a:cs typeface="Times New Roman" pitchFamily="18" charset="0"/>
              </a:rPr>
              <a:t>Uçurtma uçurma</a:t>
            </a:r>
            <a:endParaRPr lang="tr-TR" sz="2000" dirty="0">
              <a:latin typeface="Times New Roman" pitchFamily="18" charset="0"/>
              <a:cs typeface="Times New Roman" pitchFamily="18" charset="0"/>
            </a:endParaRPr>
          </a:p>
        </p:txBody>
      </p:sp>
      <p:pic>
        <p:nvPicPr>
          <p:cNvPr id="23554" name="Picture 2" descr="Uçurtma Nasıl Uçurulur? Uçurtmalar Nasıl Bağlanır, Nasıl Daha İyi Uçar? -  En Son Haberler - Milliyet"/>
          <p:cNvPicPr>
            <a:picLocks noChangeAspect="1" noChangeArrowheads="1"/>
          </p:cNvPicPr>
          <p:nvPr/>
        </p:nvPicPr>
        <p:blipFill>
          <a:blip r:embed="rId2" cstate="print"/>
          <a:srcRect/>
          <a:stretch>
            <a:fillRect/>
          </a:stretch>
        </p:blipFill>
        <p:spPr bwMode="auto">
          <a:xfrm>
            <a:off x="5652120" y="980728"/>
            <a:ext cx="3491880" cy="2622109"/>
          </a:xfrm>
          <a:prstGeom prst="rect">
            <a:avLst/>
          </a:prstGeom>
          <a:noFill/>
        </p:spPr>
      </p:pic>
      <p:pic>
        <p:nvPicPr>
          <p:cNvPr id="23556" name="Picture 4" descr="TAHTEREVALLİ - Üçnokta İnşaat | Dekoratif Taş Üretimi/İmalatı Bursa"/>
          <p:cNvPicPr>
            <a:picLocks noChangeAspect="1" noChangeArrowheads="1"/>
          </p:cNvPicPr>
          <p:nvPr/>
        </p:nvPicPr>
        <p:blipFill>
          <a:blip r:embed="rId3" cstate="print"/>
          <a:srcRect/>
          <a:stretch>
            <a:fillRect/>
          </a:stretch>
        </p:blipFill>
        <p:spPr bwMode="auto">
          <a:xfrm>
            <a:off x="5652120" y="3573016"/>
            <a:ext cx="3491880" cy="191644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2800" dirty="0" smtClean="0">
                <a:latin typeface="Times New Roman" pitchFamily="18" charset="0"/>
                <a:cs typeface="Times New Roman" pitchFamily="18" charset="0"/>
              </a:rPr>
              <a:t>BEDENSEL ENGELLİLERDE FİZİKSEL AKTİVİTE</a:t>
            </a:r>
            <a:endParaRPr lang="tr-TR" sz="2800"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196752"/>
            <a:ext cx="4474840" cy="5472608"/>
          </a:xfrm>
        </p:spPr>
        <p:txBody>
          <a:bodyPr>
            <a:noAutofit/>
          </a:bodyPr>
          <a:lstStyle/>
          <a:p>
            <a:r>
              <a:rPr lang="tr-TR" sz="1800" dirty="0" smtClean="0">
                <a:latin typeface="Times New Roman" pitchFamily="18" charset="0"/>
                <a:cs typeface="Times New Roman" pitchFamily="18" charset="0"/>
              </a:rPr>
              <a:t>Bedensel engelli bir bireyin aktiviteleri, sahip olduğu engele bağlı olarak kısıtlanmakta, mimari engeller, egzersiz, fiziksel aktivite ve spor konusundaki bilgi eksikliği fiziksel performansını istediği gibi geliştirmesine izin vermemektedir. </a:t>
            </a:r>
          </a:p>
          <a:p>
            <a:r>
              <a:rPr lang="tr-TR" sz="1800" dirty="0" smtClean="0">
                <a:latin typeface="Times New Roman" pitchFamily="18" charset="0"/>
                <a:cs typeface="Times New Roman" pitchFamily="18" charset="0"/>
              </a:rPr>
              <a:t>Engelli bireylerin toplumun geneline göre aktivite düzeylerinin daha düşük olduğu bilinmekte ve düşük aktivite düzeyine bağlı ek sağlık problemleri görülebilmektedir.</a:t>
            </a:r>
          </a:p>
          <a:p>
            <a:r>
              <a:rPr lang="tr-TR" sz="1800" dirty="0" smtClean="0">
                <a:latin typeface="Times New Roman" pitchFamily="18" charset="0"/>
                <a:cs typeface="Times New Roman" pitchFamily="18" charset="0"/>
              </a:rPr>
              <a:t>Bedensel engellilerin bu problemlerle baş edebilmesinde en etkin yolun, fiziksel aktivite ve spor olduğu bilinmektedir. Örneğin tekerlekli sandalyeye bağımlı engellilerde fiziksel aktivite, oluşabilecek sağlık problemlerini en aza indirilebilmektedir</a:t>
            </a:r>
            <a:endParaRPr lang="tr-TR" sz="1800" dirty="0">
              <a:latin typeface="Times New Roman" pitchFamily="18" charset="0"/>
              <a:cs typeface="Times New Roman" pitchFamily="18" charset="0"/>
            </a:endParaRPr>
          </a:p>
        </p:txBody>
      </p:sp>
      <p:pic>
        <p:nvPicPr>
          <p:cNvPr id="25602" name="Picture 2" descr="Milli yüzücü Sümeyye Boyacı Barbie bebek oldu!"/>
          <p:cNvPicPr>
            <a:picLocks noChangeAspect="1" noChangeArrowheads="1"/>
          </p:cNvPicPr>
          <p:nvPr/>
        </p:nvPicPr>
        <p:blipFill>
          <a:blip r:embed="rId2" cstate="print"/>
          <a:srcRect/>
          <a:stretch>
            <a:fillRect/>
          </a:stretch>
        </p:blipFill>
        <p:spPr bwMode="auto">
          <a:xfrm>
            <a:off x="4932040" y="1412776"/>
            <a:ext cx="3888432" cy="2198645"/>
          </a:xfrm>
          <a:prstGeom prst="rect">
            <a:avLst/>
          </a:prstGeom>
          <a:noFill/>
        </p:spPr>
      </p:pic>
      <p:pic>
        <p:nvPicPr>
          <p:cNvPr id="25604" name="Picture 4" descr="Şampiyon yüzücü Sümeyye Boyacı&amp;#39;nın olimpiyatlarda hedefi altın madalya"/>
          <p:cNvPicPr>
            <a:picLocks noChangeAspect="1" noChangeArrowheads="1"/>
          </p:cNvPicPr>
          <p:nvPr/>
        </p:nvPicPr>
        <p:blipFill>
          <a:blip r:embed="rId3" cstate="print"/>
          <a:srcRect/>
          <a:stretch>
            <a:fillRect/>
          </a:stretch>
        </p:blipFill>
        <p:spPr bwMode="auto">
          <a:xfrm>
            <a:off x="5148064" y="3861048"/>
            <a:ext cx="3672408" cy="206573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8229600" cy="5289451"/>
          </a:xfrm>
        </p:spPr>
        <p:txBody>
          <a:bodyPr>
            <a:normAutofit/>
          </a:bodyPr>
          <a:lstStyle/>
          <a:p>
            <a:r>
              <a:rPr lang="tr-TR" sz="2000" dirty="0" smtClean="0">
                <a:latin typeface="Times New Roman" pitchFamily="18" charset="0"/>
                <a:cs typeface="Times New Roman" pitchFamily="18" charset="0"/>
              </a:rPr>
              <a:t>Bedensel engelli bireyler haftada 3 gün, günde en az 30 dakika orta şiddette veya 20 dakika yüksek şiddetli aktivite yapabilirler. Örneğin tekerlekli sandalyeye bağımlı bir bireyin günde 30-40 dakika tekerlekli sandalye kullanması, orta şiddette fiziksel aktivite kabul edilirken; 20 dakika tekerlekli sandalye basketbol oynaması yüksek şiddette aktivite olarak kabul edilebilir.</a:t>
            </a:r>
            <a:endParaRPr lang="tr-TR" sz="2000" dirty="0">
              <a:latin typeface="Times New Roman" pitchFamily="18" charset="0"/>
              <a:cs typeface="Times New Roman" pitchFamily="18" charset="0"/>
            </a:endParaRPr>
          </a:p>
        </p:txBody>
      </p:sp>
      <p:pic>
        <p:nvPicPr>
          <p:cNvPr id="26626" name="Picture 2" descr="Tekerlekli Sandalye Basketbol Erkek Milli Takım - Basketbol Haberleri"/>
          <p:cNvPicPr>
            <a:picLocks noChangeAspect="1" noChangeArrowheads="1"/>
          </p:cNvPicPr>
          <p:nvPr/>
        </p:nvPicPr>
        <p:blipFill>
          <a:blip r:embed="rId2" cstate="print"/>
          <a:srcRect/>
          <a:stretch>
            <a:fillRect/>
          </a:stretch>
        </p:blipFill>
        <p:spPr bwMode="auto">
          <a:xfrm>
            <a:off x="2555776" y="2924944"/>
            <a:ext cx="4968552" cy="329531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20688"/>
            <a:ext cx="8229600" cy="5505475"/>
          </a:xfrm>
        </p:spPr>
        <p:txBody>
          <a:bodyPr>
            <a:normAutofit/>
          </a:bodyPr>
          <a:lstStyle/>
          <a:p>
            <a:r>
              <a:rPr lang="tr-TR" sz="2000" dirty="0" smtClean="0">
                <a:latin typeface="Times New Roman" pitchFamily="18" charset="0"/>
                <a:cs typeface="Times New Roman" pitchFamily="18" charset="0"/>
              </a:rPr>
              <a:t>Bedensel engelliler sportif aktiviteleri amatör olarak devam ettirebileceği gibi profesyonel bir oyuncu olarak takım sporunda yer alabilir, hatta millî takım oyuncusu olarak ülkemizi temsil etme başarısı gösterebilir. </a:t>
            </a:r>
          </a:p>
          <a:p>
            <a:r>
              <a:rPr lang="tr-TR" sz="2000" dirty="0" smtClean="0">
                <a:latin typeface="Times New Roman" pitchFamily="18" charset="0"/>
                <a:cs typeface="Times New Roman" pitchFamily="18" charset="0"/>
              </a:rPr>
              <a:t>Profesyonel anlamda spor yapabilmek için öncelikle Türkiye Bedensel Engelliler Spor Federasyonuna (TBESF) başvurarak bedensel engelli sporcu lisansı çıkartılması gerekmektedir.</a:t>
            </a:r>
          </a:p>
          <a:p>
            <a:r>
              <a:rPr lang="tr-TR" sz="2000" dirty="0" smtClean="0">
                <a:latin typeface="Times New Roman" pitchFamily="18" charset="0"/>
                <a:cs typeface="Times New Roman" pitchFamily="18" charset="0"/>
              </a:rPr>
              <a:t>TBESF 13 spor branşında yurt içi ve yurt dışı yarışmalarla aktivitelerine devam etmektedir. TBESF çatısı altında; atletizm, atıcılık, </a:t>
            </a:r>
            <a:r>
              <a:rPr lang="tr-TR" sz="2000" dirty="0" err="1" smtClean="0">
                <a:latin typeface="Times New Roman" pitchFamily="18" charset="0"/>
                <a:cs typeface="Times New Roman" pitchFamily="18" charset="0"/>
              </a:rPr>
              <a:t>ampute</a:t>
            </a:r>
            <a:r>
              <a:rPr lang="tr-TR" sz="2000" dirty="0" smtClean="0">
                <a:latin typeface="Times New Roman" pitchFamily="18" charset="0"/>
                <a:cs typeface="Times New Roman" pitchFamily="18" charset="0"/>
              </a:rPr>
              <a:t> futbol, masa tenisi, tekerlekli sandalye basketbol, bilek güreşi, halter, badminton, okçuluk, tekerlekli sandalye tenis, yelken, yüzme, oturarak voleybol spor branşları yer almaktadır. </a:t>
            </a:r>
            <a:endParaRPr lang="tr-TR" sz="2000" dirty="0">
              <a:latin typeface="Times New Roman" pitchFamily="18" charset="0"/>
              <a:cs typeface="Times New Roman" pitchFamily="18" charset="0"/>
            </a:endParaRPr>
          </a:p>
        </p:txBody>
      </p:sp>
      <p:pic>
        <p:nvPicPr>
          <p:cNvPr id="27650" name="Picture 2" descr="http://www.tbesf.org.tr - Duyurular - 2020 TBESF Sporcu Lisans, Vize ve  Transfer Talimatı"/>
          <p:cNvPicPr>
            <a:picLocks noChangeAspect="1" noChangeArrowheads="1"/>
          </p:cNvPicPr>
          <p:nvPr/>
        </p:nvPicPr>
        <p:blipFill>
          <a:blip r:embed="rId2" cstate="print"/>
          <a:srcRect/>
          <a:stretch>
            <a:fillRect/>
          </a:stretch>
        </p:blipFill>
        <p:spPr bwMode="auto">
          <a:xfrm>
            <a:off x="4427984" y="4005064"/>
            <a:ext cx="2592288" cy="2425207"/>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Sizin için motivasyon ne demek? - KizlarSoruyor"/>
          <p:cNvPicPr>
            <a:picLocks noChangeAspect="1" noChangeArrowheads="1"/>
          </p:cNvPicPr>
          <p:nvPr/>
        </p:nvPicPr>
        <p:blipFill>
          <a:blip r:embed="rId2" cstate="print"/>
          <a:srcRect/>
          <a:stretch>
            <a:fillRect/>
          </a:stretch>
        </p:blipFill>
        <p:spPr bwMode="auto">
          <a:xfrm>
            <a:off x="179512" y="332656"/>
            <a:ext cx="4597533" cy="4536504"/>
          </a:xfrm>
          <a:prstGeom prst="rect">
            <a:avLst/>
          </a:prstGeom>
          <a:noFill/>
        </p:spPr>
      </p:pic>
      <p:sp>
        <p:nvSpPr>
          <p:cNvPr id="28676" name="AutoShape 4" descr="ENGELLİLERE ENGEL OLMA DESTEK OL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8678" name="AutoShape 6" descr="ENGELLİLERE ENGEL OLMA DESTEK OL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8680" name="AutoShape 8" descr="ENGELLİLERE ENGEL OLMA DESTEK OL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8682" name="AutoShape 10" descr="ENGELLİLERE ENGEL OLMA DESTEK OL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8684" name="AutoShape 12" descr="ENGELLİLERE ENGEL OLMA DESTEK OL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8686" name="AutoShape 14" descr="ENGELLİLERE ENGEL OLMA DESTEK OL - Home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28688" name="Picture 16" descr="Engel olma Destek ol (@ol_engel) / Twitter"/>
          <p:cNvPicPr>
            <a:picLocks noChangeAspect="1" noChangeArrowheads="1"/>
          </p:cNvPicPr>
          <p:nvPr/>
        </p:nvPicPr>
        <p:blipFill>
          <a:blip r:embed="rId3" cstate="print"/>
          <a:srcRect/>
          <a:stretch>
            <a:fillRect/>
          </a:stretch>
        </p:blipFill>
        <p:spPr bwMode="auto">
          <a:xfrm>
            <a:off x="5004048" y="0"/>
            <a:ext cx="3810000" cy="3810000"/>
          </a:xfrm>
          <a:prstGeom prst="rect">
            <a:avLst/>
          </a:prstGeom>
          <a:noFill/>
        </p:spPr>
      </p:pic>
      <p:pic>
        <p:nvPicPr>
          <p:cNvPr id="28690" name="Picture 18" descr="HGR Hasar Restorasyonu A.Ş. adlı kullanıcının ENGELLİLER HAFTASI  panosundaki Pin | Doğal afetler, Keşif, Danışmanlık"/>
          <p:cNvPicPr>
            <a:picLocks noChangeAspect="1" noChangeArrowheads="1"/>
          </p:cNvPicPr>
          <p:nvPr/>
        </p:nvPicPr>
        <p:blipFill>
          <a:blip r:embed="rId4" cstate="print"/>
          <a:srcRect/>
          <a:stretch>
            <a:fillRect/>
          </a:stretch>
        </p:blipFill>
        <p:spPr bwMode="auto">
          <a:xfrm>
            <a:off x="5364088" y="3401616"/>
            <a:ext cx="3456384" cy="3456384"/>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398</TotalTime>
  <Words>1087</Words>
  <Application>Microsoft Office PowerPoint</Application>
  <PresentationFormat>Ekran Gösterisi (4:3)</PresentationFormat>
  <Paragraphs>89</Paragraphs>
  <Slides>16</Slides>
  <Notes>0</Notes>
  <HiddenSlides>0</HiddenSlides>
  <MMClips>0</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Ofis Teması</vt:lpstr>
      <vt:lpstr>Slayt 1</vt:lpstr>
      <vt:lpstr>ENGELLİLERDE EGZERSİZ</vt:lpstr>
      <vt:lpstr>Slayt 3</vt:lpstr>
      <vt:lpstr>Görme Engelliler</vt:lpstr>
      <vt:lpstr>Aktiviteler </vt:lpstr>
      <vt:lpstr>Slayt 6</vt:lpstr>
      <vt:lpstr>İşitme Engelliler </vt:lpstr>
      <vt:lpstr>ZİHİNSEL ENGELLİLERDE FİZİKSEL AKTİVİTE</vt:lpstr>
      <vt:lpstr>Slayt 9</vt:lpstr>
      <vt:lpstr>Slayt 10</vt:lpstr>
      <vt:lpstr>Slayt 11</vt:lpstr>
      <vt:lpstr>Slayt 12</vt:lpstr>
      <vt:lpstr>BEDENSEL ENGELLİLERDE FİZİKSEL AKTİVİTE</vt:lpstr>
      <vt:lpstr>Slayt 14</vt:lpstr>
      <vt:lpstr>Slayt 15</vt:lpstr>
      <vt:lpstr>Slayt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LENOVO</dc:creator>
  <cp:lastModifiedBy>LENOVO</cp:lastModifiedBy>
  <cp:revision>68</cp:revision>
  <dcterms:created xsi:type="dcterms:W3CDTF">2022-01-03T17:53:18Z</dcterms:created>
  <dcterms:modified xsi:type="dcterms:W3CDTF">2022-01-27T17:17:38Z</dcterms:modified>
</cp:coreProperties>
</file>