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4"/>
  </p:handoutMasterIdLst>
  <p:sldIdLst>
    <p:sldId id="256" r:id="rId2"/>
    <p:sldId id="257" r:id="rId3"/>
    <p:sldId id="260" r:id="rId4"/>
    <p:sldId id="261" r:id="rId5"/>
    <p:sldId id="262" r:id="rId6"/>
    <p:sldId id="263" r:id="rId7"/>
    <p:sldId id="269" r:id="rId8"/>
    <p:sldId id="278" r:id="rId9"/>
    <p:sldId id="284" r:id="rId10"/>
    <p:sldId id="287" r:id="rId11"/>
    <p:sldId id="292" r:id="rId12"/>
    <p:sldId id="258" r:id="rId13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7" autoAdjust="0"/>
  </p:normalViewPr>
  <p:slideViewPr>
    <p:cSldViewPr>
      <p:cViewPr varScale="1">
        <p:scale>
          <a:sx n="71" d="100"/>
          <a:sy n="71" d="100"/>
        </p:scale>
        <p:origin x="864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xmlns="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xmlns="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t>5.11.2020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xmlns="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xmlns="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xmlns="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xmlns="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xmlns="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xmlns="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xmlns="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xmlns="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xmlns="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xmlns="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xmlns="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xmlns="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xmlns="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xmlns="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xmlns="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xmlns="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xmlns="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xmlns="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xmlns="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xmlns="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xmlns="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xmlns="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xmlns="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xmlns="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xmlns="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xmlns="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xmlns="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xmlns="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xmlns="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xmlns="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xmlns="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xmlns="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xmlns="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xmlns="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xmlns="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xmlns="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xmlns="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:a16="http://schemas.microsoft.com/office/drawing/2014/main" xmlns="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/>
              <a:t>ÇOCUK GELİŞİMİ PROGRAMI</a:t>
            </a:r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xmlns="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/>
              <a:t>VMYO</a:t>
            </a:r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xmlns="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7244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dirty="0"/>
              <a:t>CGE124-ÇOCUK EDEBİYATI</a:t>
            </a: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xmlns="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334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>
                <a:solidFill>
                  <a:schemeClr val="bg1">
                    <a:lumMod val="50000"/>
                  </a:schemeClr>
                </a:solidFill>
              </a:rPr>
              <a:t>ÖĞR. GÖR. KÜBRANUR VARLIKLIÖZ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xmlns="" id="{A280B79D-0B02-41AA-A0CB-21D933491A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 anchor="ctr"/>
          <a:lstStyle/>
          <a:p>
            <a:r>
              <a:rPr lang="tr-TR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CUMHURİYET ÖNCESİ VE CUMHURİYET DÖNEMİNDE</a:t>
            </a:r>
            <a:br>
              <a:rPr lang="tr-TR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OKUL ÖNCESİ ÇOCUK EDEBİYATI</a:t>
            </a:r>
            <a:endParaRPr lang="tr-TR" altLang="tr-TR" sz="4400" dirty="0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xmlns="" id="{F905258F-F96C-4DD7-B132-3E7AE9EEAAA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733800" y="5334000"/>
            <a:ext cx="1676400" cy="762000"/>
          </a:xfrm>
        </p:spPr>
        <p:txBody>
          <a:bodyPr/>
          <a:lstStyle/>
          <a:p>
            <a:r>
              <a:rPr lang="tr-TR" altLang="tr-TR" sz="2800" i="1" dirty="0"/>
              <a:t>Hafta-4</a:t>
            </a:r>
          </a:p>
        </p:txBody>
      </p:sp>
      <p:pic>
        <p:nvPicPr>
          <p:cNvPr id="6148" name="Picture 4" descr="sunu">
            <a:extLst>
              <a:ext uri="{FF2B5EF4-FFF2-40B4-BE49-F238E27FC236}">
                <a16:creationId xmlns:a16="http://schemas.microsoft.com/office/drawing/2014/main" xmlns="" id="{571ECC9D-3C97-4A2E-A8AA-BEBCE23FD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xmlns="" id="{5CECEE48-2E7C-42F7-BDD0-3BE516D17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0" y="4466504"/>
            <a:ext cx="5867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altLang="tr-TR" sz="3200" i="1" dirty="0"/>
              <a:t>CGE124-ÇOCUK EDEBİYATI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45C3F365-4817-45DF-A1DC-5B391A3B7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latin typeface="PFBeauSansPro-SemiBold"/>
              </a:rPr>
              <a:t>Cumhuriyet Öncesi Çocuk Kitapları</a:t>
            </a:r>
            <a:br>
              <a:rPr lang="tr-TR" b="1" dirty="0">
                <a:latin typeface="PFBeauSansPro-SemiBold"/>
              </a:rPr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0A1EC65E-4CA5-43C5-893A-D01CA7C296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>
                <a:latin typeface="PFBeauSansPro-Regular"/>
              </a:rPr>
              <a:t>Çocuk kitaplarımızın tarihi </a:t>
            </a:r>
            <a:r>
              <a:rPr lang="tr-TR" dirty="0">
                <a:highlight>
                  <a:srgbClr val="FFFF00"/>
                </a:highlight>
                <a:latin typeface="PFBeauSansPro-Regular"/>
              </a:rPr>
              <a:t>Osmanlı İmparatorluğu’nun 18. Yüzyılın başlarına kadar </a:t>
            </a:r>
            <a:r>
              <a:rPr lang="tr-TR" dirty="0">
                <a:latin typeface="PFBeauSansPro-Regular"/>
              </a:rPr>
              <a:t>uzanır. </a:t>
            </a:r>
          </a:p>
        </p:txBody>
      </p:sp>
    </p:spTree>
    <p:extLst>
      <p:ext uri="{BB962C8B-B14F-4D97-AF65-F5344CB8AC3E}">
        <p14:creationId xmlns:p14="http://schemas.microsoft.com/office/powerpoint/2010/main" val="2202207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28576EA3-CF77-4010-B2EC-86A7E4CE28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C09C376C-D014-47E4-98E1-743842FC2C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>
                <a:latin typeface="PFBeauSansPro-Regular"/>
              </a:rPr>
              <a:t>19. yüzyılda ise </a:t>
            </a:r>
            <a:r>
              <a:rPr lang="tr-TR" dirty="0">
                <a:highlight>
                  <a:srgbClr val="FFFF00"/>
                </a:highlight>
                <a:latin typeface="PFBeauSansPro-Regular"/>
              </a:rPr>
              <a:t>Jules </a:t>
            </a:r>
            <a:r>
              <a:rPr lang="tr-TR" dirty="0" err="1">
                <a:highlight>
                  <a:srgbClr val="FFFF00"/>
                </a:highlight>
                <a:latin typeface="PFBeauSansPro-Regular"/>
              </a:rPr>
              <a:t>Verne’nin</a:t>
            </a:r>
            <a:r>
              <a:rPr lang="tr-TR" dirty="0">
                <a:highlight>
                  <a:srgbClr val="FFFF00"/>
                </a:highlight>
                <a:latin typeface="PFBeauSansPro-Regular"/>
              </a:rPr>
              <a:t> </a:t>
            </a:r>
            <a:r>
              <a:rPr lang="tr-TR" dirty="0" err="1">
                <a:highlight>
                  <a:srgbClr val="FFFF00"/>
                </a:highlight>
                <a:latin typeface="PFBeauSansPro-Regular"/>
              </a:rPr>
              <a:t>Gülliver’in</a:t>
            </a:r>
            <a:r>
              <a:rPr lang="tr-TR" dirty="0">
                <a:highlight>
                  <a:srgbClr val="FFFF00"/>
                </a:highlight>
                <a:latin typeface="PFBeauSansPro-Regular"/>
              </a:rPr>
              <a:t> gezileri </a:t>
            </a:r>
            <a:r>
              <a:rPr lang="tr-TR" dirty="0">
                <a:latin typeface="PFBeauSansPro-Regular"/>
              </a:rPr>
              <a:t>gibi  romanları dünya çocuk edebiyatının belli başlı örneklerinin dilimize çevrilerek yayımlandığı görülür.</a:t>
            </a:r>
          </a:p>
          <a:p>
            <a:endParaRPr lang="tr-TR" dirty="0">
              <a:latin typeface="PFBeauSansPro-Regular"/>
            </a:endParaRPr>
          </a:p>
        </p:txBody>
      </p:sp>
    </p:spTree>
    <p:extLst>
      <p:ext uri="{BB962C8B-B14F-4D97-AF65-F5344CB8AC3E}">
        <p14:creationId xmlns:p14="http://schemas.microsoft.com/office/powerpoint/2010/main" val="3182505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68566D7C-72C6-4F71-AA52-8C9949BFDA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705206A3-212F-483A-A068-DEC84DDF0D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>
                <a:highlight>
                  <a:srgbClr val="FFFF00"/>
                </a:highlight>
                <a:latin typeface="PFBeauSansPro-Regular"/>
              </a:rPr>
              <a:t>1839’da Tanzimat’ın ilanıyla birlikte çocuk edebiyatına ilgi </a:t>
            </a:r>
            <a:r>
              <a:rPr lang="tr-TR" dirty="0">
                <a:latin typeface="PFBeauSansPro-Regular"/>
              </a:rPr>
              <a:t>de artmıştır. </a:t>
            </a:r>
          </a:p>
          <a:p>
            <a:r>
              <a:rPr lang="tr-TR" dirty="0">
                <a:highlight>
                  <a:srgbClr val="FFFF00"/>
                </a:highlight>
                <a:latin typeface="PFBeauSansPro-Regular"/>
              </a:rPr>
              <a:t>Dini okulların dışında yeni orta öğretim kurumları </a:t>
            </a:r>
            <a:r>
              <a:rPr lang="tr-TR" dirty="0">
                <a:latin typeface="PFBeauSansPro-Regular"/>
              </a:rPr>
              <a:t>açılmış bu okullarda </a:t>
            </a:r>
            <a:r>
              <a:rPr lang="tr-TR" dirty="0">
                <a:highlight>
                  <a:srgbClr val="FFFF00"/>
                </a:highlight>
                <a:latin typeface="PFBeauSansPro-Regular"/>
              </a:rPr>
              <a:t>ilk çocuk edebiyatı dersleri </a:t>
            </a:r>
            <a:r>
              <a:rPr lang="tr-TR" dirty="0">
                <a:latin typeface="PFBeauSansPro-Regular"/>
              </a:rPr>
              <a:t>okutulmuştur. </a:t>
            </a:r>
          </a:p>
        </p:txBody>
      </p:sp>
    </p:spTree>
    <p:extLst>
      <p:ext uri="{BB962C8B-B14F-4D97-AF65-F5344CB8AC3E}">
        <p14:creationId xmlns:p14="http://schemas.microsoft.com/office/powerpoint/2010/main" val="176598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84D2228A-E13C-4E4A-B9C8-01B29B8B8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FE58BEA8-26F4-4DE3-94C0-2C3AA0120A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>
                <a:highlight>
                  <a:srgbClr val="FFFF00"/>
                </a:highlight>
                <a:latin typeface="PFBeauSansPro-Regular"/>
              </a:rPr>
              <a:t>20. yüzyılın başlarında </a:t>
            </a:r>
            <a:r>
              <a:rPr lang="tr-TR" dirty="0">
                <a:latin typeface="PFBeauSansPro-Regular"/>
              </a:rPr>
              <a:t>ise </a:t>
            </a:r>
            <a:r>
              <a:rPr lang="tr-TR" dirty="0">
                <a:highlight>
                  <a:srgbClr val="FFFF00"/>
                </a:highlight>
                <a:latin typeface="PFBeauSansPro-Regular"/>
              </a:rPr>
              <a:t>çocuklar için şiir ve öykü yazanların sayısının artma</a:t>
            </a:r>
            <a:r>
              <a:rPr lang="tr-TR" dirty="0">
                <a:latin typeface="PFBeauSansPro-Regular"/>
              </a:rPr>
              <a:t>ya başladığı görülür. </a:t>
            </a:r>
          </a:p>
          <a:p>
            <a:endParaRPr lang="tr-TR" dirty="0">
              <a:latin typeface="PFBeauSansPro-Regular"/>
            </a:endParaRPr>
          </a:p>
        </p:txBody>
      </p:sp>
    </p:spTree>
    <p:extLst>
      <p:ext uri="{BB962C8B-B14F-4D97-AF65-F5344CB8AC3E}">
        <p14:creationId xmlns:p14="http://schemas.microsoft.com/office/powerpoint/2010/main" val="718628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0A1EC65E-4CA5-43C5-893A-D01CA7C296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11153"/>
            <a:ext cx="7886700" cy="3978820"/>
          </a:xfrm>
        </p:spPr>
        <p:txBody>
          <a:bodyPr>
            <a:normAutofit/>
          </a:bodyPr>
          <a:lstStyle/>
          <a:p>
            <a:r>
              <a:rPr lang="tr-TR" b="1" dirty="0">
                <a:latin typeface="PFBeauSansPro-Regular"/>
              </a:rPr>
              <a:t>Uluslararası Yetişkin Okuryazarlık Araştırması Raporu</a:t>
            </a:r>
            <a:r>
              <a:rPr lang="tr-TR" dirty="0">
                <a:latin typeface="PFBeauSansPro-Regular"/>
              </a:rPr>
              <a:t>na </a:t>
            </a:r>
            <a:r>
              <a:rPr lang="tr-TR" dirty="0" smtClean="0">
                <a:latin typeface="PFBeauSansPro-Regular"/>
              </a:rPr>
              <a:t>göre</a:t>
            </a:r>
          </a:p>
          <a:p>
            <a:r>
              <a:rPr lang="tr-TR" sz="2100" b="1" dirty="0" smtClean="0">
                <a:highlight>
                  <a:srgbClr val="FFFF00"/>
                </a:highlight>
                <a:latin typeface="PFBeauSansPro-Regular"/>
              </a:rPr>
              <a:t>ülkedeki </a:t>
            </a:r>
            <a:r>
              <a:rPr lang="tr-TR" sz="2100" b="1" dirty="0">
                <a:highlight>
                  <a:srgbClr val="FFFF00"/>
                </a:highlight>
                <a:latin typeface="PFBeauSansPro-Regular"/>
              </a:rPr>
              <a:t>çocukların hemen hemen yarısı bulunduğu sınıf düzeyinde okuyamamakta, </a:t>
            </a:r>
          </a:p>
          <a:p>
            <a:pPr lvl="1"/>
            <a:r>
              <a:rPr lang="tr-TR" sz="2100" b="1" dirty="0">
                <a:highlight>
                  <a:srgbClr val="FFFF00"/>
                </a:highlight>
                <a:latin typeface="PFBeauSansPro-Regular"/>
              </a:rPr>
              <a:t>yetişkinlerin hemen hemen yarısı da alelade günlük aktiviteler olan gazete okuma, işe müracaat kağıdı doldurma gibi fonksiyonel okuryazarlığı belirleyen işleri yapmakta güçlük çekmekte</a:t>
            </a:r>
            <a:r>
              <a:rPr lang="tr-TR" sz="2100" b="1" dirty="0" smtClean="0">
                <a:highlight>
                  <a:srgbClr val="FFFF00"/>
                </a:highlight>
                <a:latin typeface="PFBeauSansPro-Regular"/>
              </a:rPr>
              <a:t>.</a:t>
            </a:r>
            <a:endParaRPr lang="tr-TR" sz="2100" dirty="0">
              <a:latin typeface="PFBeauSansPro-Regular"/>
            </a:endParaRPr>
          </a:p>
        </p:txBody>
      </p:sp>
    </p:spTree>
    <p:extLst>
      <p:ext uri="{BB962C8B-B14F-4D97-AF65-F5344CB8AC3E}">
        <p14:creationId xmlns:p14="http://schemas.microsoft.com/office/powerpoint/2010/main" val="444522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45C3F365-4817-45DF-A1DC-5B391A3B7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0A1EC65E-4CA5-43C5-893A-D01CA7C296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>
                <a:highlight>
                  <a:srgbClr val="00FFFF"/>
                </a:highlight>
                <a:latin typeface="PFBeauSansPro-Regular"/>
              </a:rPr>
              <a:t>4-5 yaş grubu </a:t>
            </a:r>
            <a:r>
              <a:rPr lang="tr-TR" dirty="0">
                <a:latin typeface="PFBeauSansPro-Regular"/>
              </a:rPr>
              <a:t>için hazırlanmış olanlarda ise </a:t>
            </a:r>
            <a:r>
              <a:rPr lang="tr-TR" b="1" dirty="0">
                <a:solidFill>
                  <a:srgbClr val="C00000"/>
                </a:solidFill>
                <a:latin typeface="PFBeauSansPro-Regular"/>
              </a:rPr>
              <a:t>metin önem kazanmaya başlamış</a:t>
            </a:r>
            <a:r>
              <a:rPr lang="tr-TR" dirty="0">
                <a:latin typeface="PFBeauSansPro-Regular"/>
              </a:rPr>
              <a:t>tır.</a:t>
            </a:r>
          </a:p>
          <a:p>
            <a:r>
              <a:rPr lang="tr-TR" b="1" dirty="0">
                <a:solidFill>
                  <a:srgbClr val="C00000"/>
                </a:solidFill>
                <a:latin typeface="PFBeauSansPro-Regular"/>
              </a:rPr>
              <a:t>Konu basittir ancak bir hikaye </a:t>
            </a:r>
            <a:r>
              <a:rPr lang="tr-TR" b="1" dirty="0" smtClean="0">
                <a:solidFill>
                  <a:srgbClr val="C00000"/>
                </a:solidFill>
                <a:latin typeface="PFBeauSansPro-Regular"/>
              </a:rPr>
              <a:t>özelliği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64124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64D2307B-D50E-466A-92E4-58D789D6A3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478352"/>
            <a:ext cx="7886700" cy="4205378"/>
          </a:xfrm>
        </p:spPr>
        <p:txBody>
          <a:bodyPr>
            <a:normAutofit/>
          </a:bodyPr>
          <a:lstStyle/>
          <a:p>
            <a:r>
              <a:rPr lang="tr-TR" b="1" dirty="0">
                <a:latin typeface="PFBeauSansPro-Regular"/>
              </a:rPr>
              <a:t>1697</a:t>
            </a:r>
            <a:r>
              <a:rPr lang="tr-TR" dirty="0">
                <a:latin typeface="PFBeauSansPro-Regular"/>
              </a:rPr>
              <a:t> yılında </a:t>
            </a:r>
            <a:r>
              <a:rPr lang="tr-TR" dirty="0">
                <a:highlight>
                  <a:srgbClr val="FFFF00"/>
                </a:highlight>
                <a:latin typeface="PFBeauSansPro-Regular"/>
              </a:rPr>
              <a:t>Fransa’da Charles </a:t>
            </a:r>
            <a:r>
              <a:rPr lang="tr-TR" dirty="0" err="1">
                <a:highlight>
                  <a:srgbClr val="FFFF00"/>
                </a:highlight>
                <a:latin typeface="PFBeauSansPro-Regular"/>
              </a:rPr>
              <a:t>Perrault</a:t>
            </a:r>
            <a:r>
              <a:rPr lang="tr-TR" dirty="0">
                <a:highlight>
                  <a:srgbClr val="FFFF00"/>
                </a:highlight>
                <a:latin typeface="PFBeauSansPro-Regular"/>
              </a:rPr>
              <a:t> </a:t>
            </a:r>
            <a:r>
              <a:rPr lang="tr-T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BeauSansPro-Regular"/>
              </a:rPr>
              <a:t>halkın ağzında dolaşan masalları toplayıp kısaltarak çocuklar için bastırmıştır</a:t>
            </a:r>
            <a:r>
              <a:rPr lang="tr-TR" dirty="0">
                <a:latin typeface="PFBeauSansPro-Regular"/>
              </a:rPr>
              <a:t>. </a:t>
            </a:r>
          </a:p>
          <a:p>
            <a:endParaRPr lang="tr-TR" dirty="0">
              <a:latin typeface="PFBeauSansPro-Regular"/>
            </a:endParaRPr>
          </a:p>
        </p:txBody>
      </p:sp>
    </p:spTree>
    <p:extLst>
      <p:ext uri="{BB962C8B-B14F-4D97-AF65-F5344CB8AC3E}">
        <p14:creationId xmlns:p14="http://schemas.microsoft.com/office/powerpoint/2010/main" val="298709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0A1EC65E-4CA5-43C5-893A-D01CA7C296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400714"/>
            <a:ext cx="7886700" cy="4089258"/>
          </a:xfrm>
        </p:spPr>
        <p:txBody>
          <a:bodyPr>
            <a:normAutofit/>
          </a:bodyPr>
          <a:lstStyle/>
          <a:p>
            <a:r>
              <a:rPr lang="tr-TR" dirty="0">
                <a:latin typeface="PFBeauSansPro-Regular"/>
              </a:rPr>
              <a:t>Bu alanda </a:t>
            </a:r>
            <a:r>
              <a:rPr lang="tr-T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BeauSansPro-Regular"/>
              </a:rPr>
              <a:t>çok yönlü ve yoğun ürünler </a:t>
            </a:r>
            <a:r>
              <a:rPr lang="tr-TR" dirty="0">
                <a:latin typeface="PFBeauSansPro-Regular"/>
              </a:rPr>
              <a:t>ise </a:t>
            </a:r>
            <a:r>
              <a:rPr lang="tr-TR" b="1" dirty="0">
                <a:latin typeface="PFBeauSansPro-Regular"/>
              </a:rPr>
              <a:t>İkinci Meşrutiyet dönemi</a:t>
            </a:r>
            <a:r>
              <a:rPr lang="tr-TR" dirty="0">
                <a:latin typeface="PFBeauSansPro-Regular"/>
              </a:rPr>
              <a:t>nde görülür. </a:t>
            </a:r>
          </a:p>
        </p:txBody>
      </p:sp>
    </p:spTree>
    <p:extLst>
      <p:ext uri="{BB962C8B-B14F-4D97-AF65-F5344CB8AC3E}">
        <p14:creationId xmlns:p14="http://schemas.microsoft.com/office/powerpoint/2010/main" val="2534628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970DB0FE-429E-4BD9-B7E7-F6C85FD50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6E988AF1-CC3D-4013-953D-B647E289A0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>
                <a:solidFill>
                  <a:srgbClr val="7030A0"/>
                </a:solidFill>
                <a:latin typeface="PFBeauSansPro-Regular"/>
              </a:rPr>
              <a:t>1970’den sonra; </a:t>
            </a:r>
          </a:p>
          <a:p>
            <a:r>
              <a:rPr lang="tr-TR" dirty="0">
                <a:latin typeface="PFBeauSansPro-Regular"/>
              </a:rPr>
              <a:t>çocuk yazını, roman, öykü, masal, resimli kitap, şiir türünde </a:t>
            </a:r>
            <a:r>
              <a:rPr lang="tr-TR" dirty="0">
                <a:highlight>
                  <a:srgbClr val="FFFF00"/>
                </a:highlight>
                <a:latin typeface="PFBeauSansPro-Regular"/>
              </a:rPr>
              <a:t>büyük bir gelişme </a:t>
            </a:r>
            <a:r>
              <a:rPr lang="tr-TR" dirty="0" smtClean="0">
                <a:latin typeface="PFBeauSansPro-Regular"/>
              </a:rPr>
              <a:t>başlamış</a:t>
            </a:r>
            <a:r>
              <a:rPr lang="tr-TR" dirty="0" smtClean="0">
                <a:latin typeface="PFBeauSansPro-Regular"/>
              </a:rPr>
              <a:t>tır.</a:t>
            </a:r>
            <a:endParaRPr lang="tr-TR" dirty="0">
              <a:latin typeface="PFBeauSansPro-Regular"/>
            </a:endParaRPr>
          </a:p>
        </p:txBody>
      </p:sp>
    </p:spTree>
    <p:extLst>
      <p:ext uri="{BB962C8B-B14F-4D97-AF65-F5344CB8AC3E}">
        <p14:creationId xmlns:p14="http://schemas.microsoft.com/office/powerpoint/2010/main" val="3438819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xmlns="" id="{20A398E2-9251-4F0A-83EC-B91919805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KAYNAK: Gönen, M. (Ed.), (2019), Erken Çocukluk Döneminde Çocuk Edebiyatı: </a:t>
            </a:r>
            <a:r>
              <a:rPr lang="tr-TR" dirty="0">
                <a:latin typeface="+mj-lt"/>
              </a:rPr>
              <a:t>Cumhuriyet Öncesi Ve </a:t>
            </a:r>
            <a:r>
              <a:rPr lang="tr-TR">
                <a:latin typeface="+mj-lt"/>
              </a:rPr>
              <a:t>Cumhuriyet Döneminde Okul </a:t>
            </a:r>
            <a:r>
              <a:rPr lang="tr-TR" dirty="0">
                <a:latin typeface="+mj-lt"/>
              </a:rPr>
              <a:t>Öncesi Çocuk Edebiyatı</a:t>
            </a:r>
            <a:r>
              <a:rPr lang="tr-TR" dirty="0"/>
              <a:t>, 5. baskı. Ankara: Eğiten Kitap.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95003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arsayılan Tasarım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adm şablon</Template>
  <TotalTime>57</TotalTime>
  <Words>245</Words>
  <Application>Microsoft Office PowerPoint</Application>
  <PresentationFormat>Ekran Gösterisi (4:3)</PresentationFormat>
  <Paragraphs>23</Paragraphs>
  <Slides>12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12</vt:i4>
      </vt:variant>
    </vt:vector>
  </HeadingPairs>
  <TitlesOfParts>
    <vt:vector size="17" baseType="lpstr">
      <vt:lpstr>Arial</vt:lpstr>
      <vt:lpstr>PFBeauSansPro-Regular</vt:lpstr>
      <vt:lpstr>PFBeauSansPro-SemiBold</vt:lpstr>
      <vt:lpstr>Times New Roman</vt:lpstr>
      <vt:lpstr>Varsayılan Tasarım</vt:lpstr>
      <vt:lpstr>PowerPoint Sunusu</vt:lpstr>
      <vt:lpstr>CUMHURİYET ÖNCESİ VE CUMHURİYET DÖNEMİNDE OKUL ÖNCESİ ÇOCUK EDEBİYATI</vt:lpstr>
      <vt:lpstr>Cumhuriyet Öncesi Çocuk Kitapları 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AKV</dc:creator>
  <cp:lastModifiedBy>Microsoft hesabı</cp:lastModifiedBy>
  <cp:revision>8</cp:revision>
  <cp:lastPrinted>1601-01-01T00:00:00Z</cp:lastPrinted>
  <dcterms:created xsi:type="dcterms:W3CDTF">2020-01-06T09:09:22Z</dcterms:created>
  <dcterms:modified xsi:type="dcterms:W3CDTF">2020-11-05T20:48:54Z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