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57" r:id="rId3"/>
    <p:sldId id="314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258" r:id="rId1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7" autoAdjust="0"/>
  </p:normalViewPr>
  <p:slideViewPr>
    <p:cSldViewPr>
      <p:cViewPr varScale="1">
        <p:scale>
          <a:sx n="57" d="100"/>
          <a:sy n="57" d="100"/>
        </p:scale>
        <p:origin x="7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ÇOCUK GELİŞİMİ PROGRAMI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VMYO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CGE248-ÇOCUK ANİMATÖRLÜĞÜ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6388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ÖĞR. GÖR. KÜBRANUR VARLIKLIÖZ</a:t>
            </a:r>
          </a:p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ÖĞR. GÖR. İLKAY GÖKTAŞ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Çocuk Animatörünün Özellikleri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Hafta-5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050" y="2894588"/>
            <a:ext cx="6819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CGE248-ÇOCUK ANİMATÖRLÜĞÜ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E0AC1E-2C05-44CF-BFA9-6D71C0FC1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3184"/>
            <a:ext cx="8229600" cy="1143000"/>
          </a:xfrm>
        </p:spPr>
        <p:txBody>
          <a:bodyPr/>
          <a:lstStyle/>
          <a:p>
            <a:r>
              <a:rPr lang="tr-TR" b="1" dirty="0">
                <a:latin typeface="Times New Roman" panose="02020603050405020304" pitchFamily="18" charset="0"/>
              </a:rPr>
              <a:t>1.4</a:t>
            </a:r>
            <a:r>
              <a:rPr lang="tr-TR" b="1" dirty="0">
                <a:latin typeface="Times New Roman,Bold"/>
              </a:rPr>
              <a:t>.2. Animatör</a:t>
            </a:r>
            <a:br>
              <a:rPr lang="tr-TR" b="1" dirty="0">
                <a:latin typeface="Times New Roman,Bold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FF495C-1553-4054-B5A4-5AE444D14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10" y="2226469"/>
            <a:ext cx="8743950" cy="3500438"/>
          </a:xfrm>
        </p:spPr>
        <p:txBody>
          <a:bodyPr>
            <a:normAutofit lnSpcReduction="10000"/>
          </a:bodyPr>
          <a:lstStyle/>
          <a:p>
            <a:r>
              <a:rPr lang="nn-NO" dirty="0">
                <a:latin typeface="Times New Roman" panose="02020603050405020304" pitchFamily="18" charset="0"/>
              </a:rPr>
              <a:t>Eğlence hizmetleri ve turizm sektörlerinde, özel organizasyonlarda, konaklama</a:t>
            </a:r>
            <a:r>
              <a:rPr lang="tr-TR" dirty="0">
                <a:latin typeface="Times New Roman" panose="02020603050405020304" pitchFamily="18" charset="0"/>
              </a:rPr>
              <a:t> tesislerinde </a:t>
            </a:r>
          </a:p>
          <a:p>
            <a:pPr lvl="1"/>
            <a:r>
              <a:rPr lang="tr-TR" sz="2100" dirty="0">
                <a:latin typeface="Times New Roman" panose="02020603050405020304" pitchFamily="18" charset="0"/>
              </a:rPr>
              <a:t>konukların tatil boyunca, hoş eğlenceli vakit geçirmek için </a:t>
            </a:r>
          </a:p>
          <a:p>
            <a:pPr lvl="2"/>
            <a:r>
              <a:rPr lang="tr-TR" sz="2100" dirty="0">
                <a:latin typeface="Times New Roman" panose="02020603050405020304" pitchFamily="18" charset="0"/>
              </a:rPr>
              <a:t>çocuk, genç ve yetişkinlere yönelik, </a:t>
            </a:r>
          </a:p>
          <a:p>
            <a:pPr lvl="3"/>
            <a:r>
              <a:rPr lang="tr-TR" sz="2100" dirty="0">
                <a:latin typeface="Times New Roman" panose="02020603050405020304" pitchFamily="18" charset="0"/>
              </a:rPr>
              <a:t>sahne oyun ve spor aktiviteleri düzenleyen, aktivitelerle ilgili araç      gereçleri hazırlayan, kullanılan aktivitelerin tanıtımını yaparak    katılımı sağlayan, </a:t>
            </a:r>
          </a:p>
          <a:p>
            <a:pPr lvl="4"/>
            <a:r>
              <a:rPr lang="tr-TR" sz="2100" dirty="0">
                <a:latin typeface="Times New Roman" panose="02020603050405020304" pitchFamily="18" charset="0"/>
              </a:rPr>
              <a:t>belirli eğitimlerden geçerek özel olarak yetişen, </a:t>
            </a:r>
          </a:p>
          <a:p>
            <a:pPr lvl="5"/>
            <a:r>
              <a:rPr lang="tr-TR" sz="2100" dirty="0">
                <a:latin typeface="Times New Roman" panose="02020603050405020304" pitchFamily="18" charset="0"/>
              </a:rPr>
              <a:t>mesleki becerilerle donatılmış nitelikli kişilere denir.</a:t>
            </a:r>
            <a:endParaRPr lang="tr-TR" sz="2100" dirty="0"/>
          </a:p>
        </p:txBody>
      </p:sp>
    </p:spTree>
    <p:extLst>
      <p:ext uri="{BB962C8B-B14F-4D97-AF65-F5344CB8AC3E}">
        <p14:creationId xmlns:p14="http://schemas.microsoft.com/office/powerpoint/2010/main" val="670204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E94D5-5DE6-488D-B7BE-858377C03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Times New Roman" panose="02020603050405020304" pitchFamily="18" charset="0"/>
              </a:rPr>
              <a:t>1.4.2.1. </a:t>
            </a:r>
            <a:r>
              <a:rPr lang="tr-TR" b="1" dirty="0">
                <a:latin typeface="Times New Roman,Bold"/>
              </a:rPr>
              <a:t>Çocuk Animatörü</a:t>
            </a:r>
            <a:br>
              <a:rPr lang="tr-TR" b="1" dirty="0">
                <a:latin typeface="Times New Roman,Bold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D8B971-A0C3-4E1E-847D-DC073C55F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200650" cy="4525963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</a:rPr>
              <a:t>Çocukların, yaş gelişim özellikleri, ilgi ve isteklerine yönelik görsel ve işitsel canlandırmalar yaparak çeşitli kostüm, maske kullanarak çocukları eğlendirerek öğreten kişilere “Çocuk Animatörü“ denir.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3A5E7A5-A0A6-4241-98EB-095611EE6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2054468"/>
            <a:ext cx="3371850" cy="274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58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E8718D-4F4C-4E3A-8F55-56E13387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Times New Roman" panose="02020603050405020304" pitchFamily="18" charset="0"/>
              </a:rPr>
              <a:t>1.4</a:t>
            </a:r>
            <a:r>
              <a:rPr lang="tr-TR" b="1" dirty="0">
                <a:latin typeface="Times New Roman,Bold"/>
              </a:rPr>
              <a:t>.2.2. Çocuk Animatörünün Özellikleri</a:t>
            </a:r>
            <a:br>
              <a:rPr lang="tr-TR" b="1" dirty="0">
                <a:latin typeface="Times New Roman,Bold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5EEC37-2DF4-4DCA-BEE0-A1901B17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sz="2800" dirty="0">
                <a:latin typeface="Times New Roman" panose="02020603050405020304" pitchFamily="18" charset="0"/>
              </a:rPr>
              <a:t>Çocuk animatörleri her şeyden önce çocukları sevmeli, onlara değer vermeli ve iyi bir gözlemci olmalıdır.</a:t>
            </a:r>
          </a:p>
          <a:p>
            <a:r>
              <a:rPr lang="tr-TR" sz="2800" dirty="0">
                <a:latin typeface="Wingdings" panose="05000000000000000000" pitchFamily="2" charset="2"/>
              </a:rPr>
              <a:t> </a:t>
            </a:r>
            <a:r>
              <a:rPr lang="tr-TR" sz="2800" dirty="0">
                <a:latin typeface="Times New Roman" panose="02020603050405020304" pitchFamily="18" charset="0"/>
              </a:rPr>
              <a:t>Çocukların gelişim özelliklerini çok iyi bilmelidir.</a:t>
            </a:r>
          </a:p>
          <a:p>
            <a:r>
              <a:rPr lang="tr-TR" sz="2800" dirty="0">
                <a:latin typeface="Wingdings" panose="05000000000000000000" pitchFamily="2" charset="2"/>
              </a:rPr>
              <a:t> </a:t>
            </a:r>
            <a:r>
              <a:rPr lang="tr-TR" sz="2800" dirty="0">
                <a:latin typeface="Times New Roman" panose="02020603050405020304" pitchFamily="18" charset="0"/>
              </a:rPr>
              <a:t>Çocukların düşünce ve davranışlarına karşı sabırlı ve güler yüzlü, her an iletişime açık olmalıdır. </a:t>
            </a:r>
          </a:p>
          <a:p>
            <a:r>
              <a:rPr lang="tr-TR" sz="2800" dirty="0">
                <a:latin typeface="Times New Roman" panose="02020603050405020304" pitchFamily="18" charset="0"/>
              </a:rPr>
              <a:t>Yaratıcı çocukların yorucu oldukları unutulmamalıdır.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86496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C046FC-0410-4789-B8FA-D2FA4C24E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74224"/>
            <a:ext cx="7886700" cy="4152683"/>
          </a:xfrm>
        </p:spPr>
        <p:txBody>
          <a:bodyPr>
            <a:normAutofit fontScale="77500" lnSpcReduction="20000"/>
          </a:bodyPr>
          <a:lstStyle/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Gösteride kullanılacak temalar çocukların günlük yaşamlarına yakın, basitten karmaşığa doğru, estetik ve yaratıcılıklarını arttıran, ilgilerini ve meraklarını uyandırıcı, esprili, eğlence içerikli konular içermelidir.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Etkinlikler sırasında çok fazla komutlar verilmemeli ve oyunu kesmemeye </a:t>
            </a:r>
            <a:r>
              <a:rPr lang="it-IT" dirty="0">
                <a:latin typeface="Times New Roman" panose="02020603050405020304" pitchFamily="18" charset="0"/>
              </a:rPr>
              <a:t>dikkat edilmelidir. </a:t>
            </a:r>
            <a:endParaRPr lang="tr-TR" dirty="0">
              <a:latin typeface="Times New Roman" panose="02020603050405020304" pitchFamily="18" charset="0"/>
            </a:endParaRPr>
          </a:p>
          <a:p>
            <a:r>
              <a:rPr lang="it-IT" dirty="0">
                <a:latin typeface="Times New Roman" panose="02020603050405020304" pitchFamily="18" charset="0"/>
              </a:rPr>
              <a:t>Çocuğa zaman verilmeli, cesaretlendirilmelidir.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Animasyon öncesi bir ön hazırlık yapmalı, araç ve gereçleri önceden hazırlamalı grubu toplayarak çocuklara etkinliğe başlayacağını ve etkinliğin ne olduğunu söylemelidir.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6016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807D7F-ED44-43F5-96B2-C3FBF1F5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77" y="731837"/>
            <a:ext cx="8634845" cy="994172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Times New Roman" panose="02020603050405020304" pitchFamily="18" charset="0"/>
              </a:rPr>
              <a:t>1.4.2.3. </a:t>
            </a:r>
            <a:r>
              <a:rPr lang="tr-TR" b="1" dirty="0">
                <a:latin typeface="Times New Roman,Bold"/>
              </a:rPr>
              <a:t>Çocuk Animatörlüğünde </a:t>
            </a:r>
            <a:r>
              <a:rPr lang="tr-TR" b="1" dirty="0">
                <a:latin typeface="Times New Roman" panose="02020603050405020304" pitchFamily="18" charset="0"/>
              </a:rPr>
              <a:t>Dikkat Edilmesi Gereken Noktalar</a:t>
            </a:r>
            <a:br>
              <a:rPr lang="tr-TR" b="1" dirty="0">
                <a:latin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C8D2C5-575E-4A83-94D7-866FE880A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Grubun yapısını, ortak amaçlarını, değer yargılarını ve duygularını anlayabilmeli ve şartlara uygun davranışlar sergilenmelidir.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Tehlikeli riskleri tahmin etmek ve girmemek, çocukları risklerden korumak oldukça önemlidir.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Oyunlar fizyolojik, psikolojik, sosyal ve zihinsel açıdan sakıncalı olmamalıdır.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Sağlık, güvenlik ve hijyen kurallarına uygun olmalıdır.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0262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EA29D1-893C-4D94-8C3F-07D5BCB7E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E185D1-7050-4888-AF1F-AC3409594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Zamanlama iyi belirlenmelidir.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Uygun ödüller seçilmelidir.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Kurallar açıklandıktan sonra oyun ve yarışma başlatılmalı, uygun yer ve zamanlarda oyunlar arasında fıkralara, şovlara yer verilmelidir.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Oyunlara gönüllü katılmalıdır, gönüllü katılmaları için çocuklar teşvik edilmelidir.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2227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5BD836-A610-4796-B134-37DA36E5F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B7670B-AE6C-44FD-846E-36C1A70AC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Yarışmalar kısa sürmelidir ,uzun sürerse bıkkınlık olabilir.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Kişi veya grupları rencide edici şaka, espri ve oyunlara yer verilmemeli, çocukların fizyolojik ve psikolojik yapıları iyi bilinmelidir.</a:t>
            </a:r>
          </a:p>
          <a:p>
            <a:r>
              <a:rPr lang="tr-TR" dirty="0">
                <a:latin typeface="Wingdings" panose="05000000000000000000" pitchFamily="2" charset="2"/>
              </a:rPr>
              <a:t> </a:t>
            </a:r>
            <a:r>
              <a:rPr lang="tr-TR" dirty="0">
                <a:latin typeface="Times New Roman" panose="02020603050405020304" pitchFamily="18" charset="0"/>
              </a:rPr>
              <a:t>Grup dinamiği daima korunmalıdır.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326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F7FBB1-C26D-4A1C-B1E5-790BEA50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Times New Roman" panose="02020603050405020304" pitchFamily="18" charset="0"/>
              </a:rPr>
              <a:t>1.4.3. Organizasyon</a:t>
            </a:r>
            <a:br>
              <a:rPr lang="tr-TR" b="1" dirty="0">
                <a:latin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DF4570-BABF-4D30-9695-A8E0222EF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Times New Roman" panose="02020603050405020304" pitchFamily="18" charset="0"/>
              </a:rPr>
              <a:t>İnsanlar arası iletişimi ve dostluğu geliştirmek amacıyla </a:t>
            </a:r>
          </a:p>
          <a:p>
            <a:pPr lvl="1"/>
            <a:r>
              <a:rPr lang="tr-TR" sz="2100" dirty="0">
                <a:latin typeface="Times New Roman" panose="02020603050405020304" pitchFamily="18" charset="0"/>
              </a:rPr>
              <a:t>belli grup ve davetliler için hazırlanan </a:t>
            </a:r>
          </a:p>
          <a:p>
            <a:pPr lvl="2"/>
            <a:r>
              <a:rPr lang="tr-TR" sz="2100" dirty="0">
                <a:latin typeface="Times New Roman" panose="02020603050405020304" pitchFamily="18" charset="0"/>
              </a:rPr>
              <a:t>eğlence ve kutlamaları planlı ve programlı olarak düzenlemeye </a:t>
            </a:r>
          </a:p>
          <a:p>
            <a:pPr lvl="3"/>
            <a:r>
              <a:rPr lang="tr-TR" sz="2100" dirty="0">
                <a:latin typeface="Times New Roman" panose="02020603050405020304" pitchFamily="18" charset="0"/>
              </a:rPr>
              <a:t>“organizasyon“ denir.</a:t>
            </a:r>
            <a:endParaRPr lang="tr-TR" sz="2100" dirty="0"/>
          </a:p>
        </p:txBody>
      </p:sp>
    </p:spTree>
    <p:extLst>
      <p:ext uri="{BB962C8B-B14F-4D97-AF65-F5344CB8AC3E}">
        <p14:creationId xmlns:p14="http://schemas.microsoft.com/office/powerpoint/2010/main" val="3401226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E85AD8-3A70-48F8-85AB-606BF746B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BC3D8F-FC27-4194-A31C-BD6E2438B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</a:rPr>
              <a:t>Bir sınıfın sene sonu kutlaması, </a:t>
            </a:r>
          </a:p>
          <a:p>
            <a:r>
              <a:rPr lang="tr-TR" dirty="0">
                <a:latin typeface="Times New Roman" panose="02020603050405020304" pitchFamily="18" charset="0"/>
              </a:rPr>
              <a:t>bir futbol takımının galibiyeti kutlaması, </a:t>
            </a:r>
          </a:p>
          <a:p>
            <a:r>
              <a:rPr lang="tr-TR" dirty="0">
                <a:latin typeface="Times New Roman" panose="02020603050405020304" pitchFamily="18" charset="0"/>
              </a:rPr>
              <a:t>aynı iş yerinde çalışan kişilerin tanışmaları ve iletişim kurabilmeleri için düzenlenen eğlenceler, </a:t>
            </a:r>
          </a:p>
          <a:p>
            <a:r>
              <a:rPr lang="tr-TR" dirty="0">
                <a:latin typeface="Times New Roman" panose="02020603050405020304" pitchFamily="18" charset="0"/>
              </a:rPr>
              <a:t>düğün, sünnet, kına geceleri vb. etkinlikler </a:t>
            </a:r>
          </a:p>
          <a:p>
            <a:pPr lvl="1"/>
            <a:r>
              <a:rPr lang="tr-TR" sz="2100" dirty="0">
                <a:latin typeface="Times New Roman" panose="02020603050405020304" pitchFamily="18" charset="0"/>
              </a:rPr>
              <a:t>planlı ve programlı organizasyonlarla düzenlenir ve insanların hizmetine sunulur.</a:t>
            </a:r>
            <a:endParaRPr lang="tr-TR" sz="2100" dirty="0"/>
          </a:p>
        </p:txBody>
      </p:sp>
    </p:spTree>
    <p:extLst>
      <p:ext uri="{BB962C8B-B14F-4D97-AF65-F5344CB8AC3E}">
        <p14:creationId xmlns:p14="http://schemas.microsoft.com/office/powerpoint/2010/main" val="4214324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9BC38254-C6F7-48C5-B866-791E8BB51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827" y="1786402"/>
            <a:ext cx="3639759" cy="2292994"/>
          </a:xfrm>
          <a:prstGeom prst="rect">
            <a:avLst/>
          </a:prstGeom>
        </p:spPr>
      </p:pic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AB1AADC7-49DD-4FA3-A43A-299553948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50" y="1797953"/>
            <a:ext cx="3612616" cy="2292994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0D0D221A-42F6-4990-963F-7E6AC825F255}"/>
              </a:ext>
            </a:extLst>
          </p:cNvPr>
          <p:cNvSpPr/>
          <p:nvPr/>
        </p:nvSpPr>
        <p:spPr>
          <a:xfrm>
            <a:off x="1100939" y="4090946"/>
            <a:ext cx="3557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latin typeface="Times New Roman,Bold"/>
              </a:rPr>
              <a:t>Resim 1.23: Düğün </a:t>
            </a:r>
            <a:r>
              <a:rPr lang="tr-TR" b="1" dirty="0">
                <a:latin typeface="Times New Roman" panose="02020603050405020304" pitchFamily="18" charset="0"/>
              </a:rPr>
              <a:t>organizasyonu</a:t>
            </a:r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5D7BB4D-DAF2-4306-BB3B-09D5576D8390}"/>
              </a:ext>
            </a:extLst>
          </p:cNvPr>
          <p:cNvSpPr/>
          <p:nvPr/>
        </p:nvSpPr>
        <p:spPr>
          <a:xfrm>
            <a:off x="4957675" y="4090946"/>
            <a:ext cx="4429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latin typeface="Times New Roman" panose="02020603050405020304" pitchFamily="18" charset="0"/>
              </a:rPr>
              <a:t>Resim 1.24: </a:t>
            </a:r>
            <a:r>
              <a:rPr lang="tr-TR" b="1" dirty="0">
                <a:latin typeface="Times New Roman,Bold"/>
              </a:rPr>
              <a:t>Yıl sonu gösteri organizasyonu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28700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7D8045-2ECE-4993-8965-D1BF3D2DB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Times New Roman" panose="02020603050405020304" pitchFamily="18" charset="0"/>
              </a:rPr>
              <a:t>1.4.4. Rekreasyon</a:t>
            </a:r>
            <a:br>
              <a:rPr lang="tr-TR" b="1" dirty="0">
                <a:latin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7CA49D-BA26-4812-B6B6-6095F8D2A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</a:rPr>
              <a:t>Rekreasyon, insanların boş zamanlarında, eğlence, dinlence, spor amacı ile gönüllü katıldıkları faaliyetlere denir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130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508285-7CAF-417D-901A-0C021217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19AC14-15FA-4831-9678-AF8D62179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</a:rPr>
              <a:t>Bireyler mesleki, ailevi, toplumsal ödevlerini yerine getirdikten sonra hür iradesi ile tercih edebilecekleri bir seri, dinlenme, eğlenme, bilgi ve becerilerini arttırma ve kendini yenileme uğraşlarına katılmak isterler. </a:t>
            </a:r>
          </a:p>
          <a:p>
            <a:r>
              <a:rPr lang="tr-TR" dirty="0">
                <a:latin typeface="Times New Roman" panose="02020603050405020304" pitchFamily="18" charset="0"/>
              </a:rPr>
              <a:t>Katıldıkları bu eğlen dinlen etkinlikleri bireylere zevk haz aldırır, kişisel doyum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8335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A73E13-2AC3-4268-AD99-1A6DBCE5F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E19E46-E32F-4B3C-A637-6492565BA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</a:rPr>
              <a:t>Tamamen çalışma ve zorunlu ihtiyaçlar için ayrılan zaman dışında, bağımsız ve boş kalan zamanlarında isteğe bağlı ve gönüllü olarak ferdi ya da grup olarak da eğlen dinlen ekinliklerine katılırlar. </a:t>
            </a:r>
          </a:p>
          <a:p>
            <a:r>
              <a:rPr lang="tr-TR" dirty="0">
                <a:latin typeface="Times New Roman" panose="02020603050405020304" pitchFamily="18" charset="0"/>
              </a:rPr>
              <a:t>Örneğin, fotoğrafçılık, resim yapma, takı yapma yüzme, yamaç paraşütü, dağcılık vb. bunlar eğlen dinlen aktiviteleridir.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8208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FF6BA1-F25A-4360-A325-B13D1BA8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1F153F-75F9-4E6E-8143-4088CCAC4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</a:rPr>
              <a:t>Rekreasyon aktivitelerine katılmak bireylere, mutluluk, tatmin edicilik, ruhsal denge, karakter, rekabet edebilme, ruhsal olgunluk, özgürlük, fiziksel ve sosyal koordinasyon ve daha geniş bir dünya görüşü kazandırır.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74470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KAYNAK: ÇOCUK GELİŞİMİ VE EĞİTİMİ ANİMASYON ÇALIŞMALARI, MEB MODÜLÜ, 2013. ANKARA.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adm şablon</Template>
  <TotalTime>15</TotalTime>
  <Words>655</Words>
  <Application>Microsoft Office PowerPoint</Application>
  <PresentationFormat>Ekran Gösterisi (4:3)</PresentationFormat>
  <Paragraphs>58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Times New Roman,Bold</vt:lpstr>
      <vt:lpstr>Wingdings</vt:lpstr>
      <vt:lpstr>Varsayılan Tasarım</vt:lpstr>
      <vt:lpstr>PowerPoint Sunusu</vt:lpstr>
      <vt:lpstr>Çocuk Animatörünün Özellikleri</vt:lpstr>
      <vt:lpstr>1.4.2. Animatör </vt:lpstr>
      <vt:lpstr>1.4.2.1. Çocuk Animatörü </vt:lpstr>
      <vt:lpstr>1.4.2.2. Çocuk Animatörünün Özellikleri </vt:lpstr>
      <vt:lpstr>PowerPoint Sunusu</vt:lpstr>
      <vt:lpstr>1.4.2.3. Çocuk Animatörlüğünde Dikkat Edilmesi Gereken Noktalar </vt:lpstr>
      <vt:lpstr>PowerPoint Sunusu</vt:lpstr>
      <vt:lpstr>PowerPoint Sunusu</vt:lpstr>
      <vt:lpstr>1.4.3. Organizasyon </vt:lpstr>
      <vt:lpstr>PowerPoint Sunusu</vt:lpstr>
      <vt:lpstr>PowerPoint Sunusu</vt:lpstr>
      <vt:lpstr>1.4.4. Rekreasyon 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AKV</dc:creator>
  <cp:lastModifiedBy>AKV</cp:lastModifiedBy>
  <cp:revision>6</cp:revision>
  <cp:lastPrinted>1601-01-01T00:00:00Z</cp:lastPrinted>
  <dcterms:created xsi:type="dcterms:W3CDTF">2020-01-06T09:09:22Z</dcterms:created>
  <dcterms:modified xsi:type="dcterms:W3CDTF">2020-03-19T15:38:23Z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