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96" r:id="rId1"/>
  </p:sldMasterIdLst>
  <p:sldIdLst>
    <p:sldId id="256" r:id="rId2"/>
    <p:sldId id="257" r:id="rId3"/>
    <p:sldId id="288"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90" r:id="rId20"/>
    <p:sldId id="273" r:id="rId21"/>
    <p:sldId id="276" r:id="rId22"/>
    <p:sldId id="277" r:id="rId23"/>
    <p:sldId id="278" r:id="rId24"/>
    <p:sldId id="279" r:id="rId25"/>
    <p:sldId id="280" r:id="rId26"/>
    <p:sldId id="281" r:id="rId27"/>
    <p:sldId id="282" r:id="rId28"/>
    <p:sldId id="283" r:id="rId29"/>
    <p:sldId id="284" r:id="rId30"/>
    <p:sldId id="291" r:id="rId31"/>
    <p:sldId id="292" r:id="rId32"/>
    <p:sldId id="285" r:id="rId33"/>
    <p:sldId id="286" r:id="rId34"/>
    <p:sldId id="287" r:id="rId35"/>
    <p:sldId id="289" r:id="rId36"/>
    <p:sldId id="293" r:id="rId37"/>
    <p:sldId id="294" r:id="rId38"/>
    <p:sldId id="295" r:id="rId39"/>
    <p:sldId id="296" r:id="rId40"/>
    <p:sldId id="297" r:id="rId41"/>
    <p:sldId id="298" r:id="rId42"/>
    <p:sldId id="299" r:id="rId43"/>
    <p:sldId id="300" r:id="rId44"/>
    <p:sldId id="301" r:id="rId45"/>
    <p:sldId id="302" r:id="rId46"/>
    <p:sldId id="303" r:id="rId47"/>
    <p:sldId id="304" r:id="rId48"/>
    <p:sldId id="305" r:id="rId49"/>
    <p:sldId id="306" r:id="rId50"/>
    <p:sldId id="307" r:id="rId51"/>
    <p:sldId id="308" r:id="rId52"/>
    <p:sldId id="309" r:id="rId53"/>
    <p:sldId id="310" r:id="rId54"/>
    <p:sldId id="311" r:id="rId55"/>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DC4AD"/>
    <a:srgbClr val="FF7C80"/>
    <a:srgbClr val="FF99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10" d="100"/>
          <a:sy n="110" d="100"/>
        </p:scale>
        <p:origin x="-1644" y="-9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685800" y="2130425"/>
            <a:ext cx="7772400" cy="1470025"/>
          </a:xfrm>
        </p:spPr>
        <p:txBody>
          <a:bodyPr/>
          <a:lstStyle/>
          <a:p>
            <a:r>
              <a:rPr lang="tr-TR" smtClean="0"/>
              <a:t>Asıl başlık stili için tıklatın</a:t>
            </a:r>
            <a:endParaRPr lang="tr-TR"/>
          </a:p>
        </p:txBody>
      </p:sp>
      <p:sp>
        <p:nvSpPr>
          <p:cNvPr id="3" name="2 Alt Başlık"/>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3 Veri Yer Tutucusu"/>
          <p:cNvSpPr>
            <a:spLocks noGrp="1"/>
          </p:cNvSpPr>
          <p:nvPr>
            <p:ph type="dt" sz="half" idx="10"/>
          </p:nvPr>
        </p:nvSpPr>
        <p:spPr/>
        <p:txBody>
          <a:bodyPr/>
          <a:lstStyle/>
          <a:p>
            <a:fld id="{48653176-451C-4776-B823-94455F5E1EF2}" type="datetimeFigureOut">
              <a:rPr lang="tr-TR" smtClean="0"/>
              <a:pPr/>
              <a:t>9.3.2022</a:t>
            </a:fld>
            <a:endParaRPr lang="tr-TR" dirty="0"/>
          </a:p>
        </p:txBody>
      </p:sp>
      <p:sp>
        <p:nvSpPr>
          <p:cNvPr id="5" name="4 Altbilgi Yer Tutucusu"/>
          <p:cNvSpPr>
            <a:spLocks noGrp="1"/>
          </p:cNvSpPr>
          <p:nvPr>
            <p:ph type="ftr" sz="quarter" idx="11"/>
          </p:nvPr>
        </p:nvSpPr>
        <p:spPr/>
        <p:txBody>
          <a:bodyPr/>
          <a:lstStyle/>
          <a:p>
            <a:endParaRPr lang="tr-TR" dirty="0"/>
          </a:p>
        </p:txBody>
      </p:sp>
      <p:sp>
        <p:nvSpPr>
          <p:cNvPr id="6" name="5 Slayt Numarası Yer Tutucusu"/>
          <p:cNvSpPr>
            <a:spLocks noGrp="1"/>
          </p:cNvSpPr>
          <p:nvPr>
            <p:ph type="sldNum" sz="quarter" idx="12"/>
          </p:nvPr>
        </p:nvSpPr>
        <p:spPr/>
        <p:txBody>
          <a:bodyPr/>
          <a:lstStyle/>
          <a:p>
            <a:fld id="{AE106277-0A37-47BB-9080-EDF205B2BC99}" type="slidenum">
              <a:rPr lang="tr-TR" smtClean="0"/>
              <a:pPr/>
              <a:t>‹#›</a:t>
            </a:fld>
            <a:endParaRPr lang="tr-TR"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48653176-451C-4776-B823-94455F5E1EF2}" type="datetimeFigureOut">
              <a:rPr lang="tr-TR" smtClean="0"/>
              <a:pPr/>
              <a:t>9.3.2022</a:t>
            </a:fld>
            <a:endParaRPr lang="tr-TR" dirty="0"/>
          </a:p>
        </p:txBody>
      </p:sp>
      <p:sp>
        <p:nvSpPr>
          <p:cNvPr id="5" name="4 Altbilgi Yer Tutucusu"/>
          <p:cNvSpPr>
            <a:spLocks noGrp="1"/>
          </p:cNvSpPr>
          <p:nvPr>
            <p:ph type="ftr" sz="quarter" idx="11"/>
          </p:nvPr>
        </p:nvSpPr>
        <p:spPr/>
        <p:txBody>
          <a:bodyPr/>
          <a:lstStyle/>
          <a:p>
            <a:endParaRPr lang="tr-TR" dirty="0"/>
          </a:p>
        </p:txBody>
      </p:sp>
      <p:sp>
        <p:nvSpPr>
          <p:cNvPr id="6" name="5 Slayt Numarası Yer Tutucusu"/>
          <p:cNvSpPr>
            <a:spLocks noGrp="1"/>
          </p:cNvSpPr>
          <p:nvPr>
            <p:ph type="sldNum" sz="quarter" idx="12"/>
          </p:nvPr>
        </p:nvSpPr>
        <p:spPr/>
        <p:txBody>
          <a:bodyPr/>
          <a:lstStyle/>
          <a:p>
            <a:fld id="{AE106277-0A37-47BB-9080-EDF205B2BC99}" type="slidenum">
              <a:rPr lang="tr-TR" smtClean="0"/>
              <a:pPr/>
              <a:t>‹#›</a:t>
            </a:fld>
            <a:endParaRPr lang="tr-TR"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0"/>
            <a:ext cx="7772400" cy="1362075"/>
          </a:xfrm>
        </p:spPr>
        <p:txBody>
          <a:bodyPr anchor="t"/>
          <a:lstStyle>
            <a:lvl1pPr algn="l">
              <a:defRPr sz="4000" b="1" cap="all"/>
            </a:lvl1pPr>
          </a:lstStyle>
          <a:p>
            <a:r>
              <a:rPr lang="tr-TR" smtClean="0"/>
              <a:t>Asıl başlık stili için tıklatın</a:t>
            </a:r>
            <a:endParaRPr lang="tr-TR"/>
          </a:p>
        </p:txBody>
      </p:sp>
      <p:sp>
        <p:nvSpPr>
          <p:cNvPr id="3" name="2 Metin Yer Tutucusu"/>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3 Veri Yer Tutucusu"/>
          <p:cNvSpPr>
            <a:spLocks noGrp="1"/>
          </p:cNvSpPr>
          <p:nvPr>
            <p:ph type="dt" sz="half" idx="10"/>
          </p:nvPr>
        </p:nvSpPr>
        <p:spPr/>
        <p:txBody>
          <a:bodyPr/>
          <a:lstStyle/>
          <a:p>
            <a:fld id="{48653176-451C-4776-B823-94455F5E1EF2}" type="datetimeFigureOut">
              <a:rPr lang="tr-TR" smtClean="0"/>
              <a:pPr/>
              <a:t>9.3.2022</a:t>
            </a:fld>
            <a:endParaRPr lang="tr-TR" dirty="0"/>
          </a:p>
        </p:txBody>
      </p:sp>
      <p:sp>
        <p:nvSpPr>
          <p:cNvPr id="5" name="4 Altbilgi Yer Tutucusu"/>
          <p:cNvSpPr>
            <a:spLocks noGrp="1"/>
          </p:cNvSpPr>
          <p:nvPr>
            <p:ph type="ftr" sz="quarter" idx="11"/>
          </p:nvPr>
        </p:nvSpPr>
        <p:spPr/>
        <p:txBody>
          <a:bodyPr/>
          <a:lstStyle/>
          <a:p>
            <a:endParaRPr lang="tr-TR" dirty="0"/>
          </a:p>
        </p:txBody>
      </p:sp>
      <p:sp>
        <p:nvSpPr>
          <p:cNvPr id="6" name="5 Slayt Numarası Yer Tutucusu"/>
          <p:cNvSpPr>
            <a:spLocks noGrp="1"/>
          </p:cNvSpPr>
          <p:nvPr>
            <p:ph type="sldNum" sz="quarter" idx="12"/>
          </p:nvPr>
        </p:nvSpPr>
        <p:spPr/>
        <p:txBody>
          <a:bodyPr/>
          <a:lstStyle/>
          <a:p>
            <a:fld id="{AE106277-0A37-47BB-9080-EDF205B2BC99}" type="slidenum">
              <a:rPr lang="tr-TR" smtClean="0"/>
              <a:pPr/>
              <a:t>‹#›</a:t>
            </a:fld>
            <a:endParaRPr lang="tr-TR"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Veri Yer Tutucusu"/>
          <p:cNvSpPr>
            <a:spLocks noGrp="1"/>
          </p:cNvSpPr>
          <p:nvPr>
            <p:ph type="dt" sz="half" idx="10"/>
          </p:nvPr>
        </p:nvSpPr>
        <p:spPr/>
        <p:txBody>
          <a:bodyPr/>
          <a:lstStyle/>
          <a:p>
            <a:fld id="{48653176-451C-4776-B823-94455F5E1EF2}" type="datetimeFigureOut">
              <a:rPr lang="tr-TR" smtClean="0"/>
              <a:pPr/>
              <a:t>9.3.2022</a:t>
            </a:fld>
            <a:endParaRPr lang="tr-TR" dirty="0"/>
          </a:p>
        </p:txBody>
      </p:sp>
      <p:sp>
        <p:nvSpPr>
          <p:cNvPr id="6" name="5 Altbilgi Yer Tutucusu"/>
          <p:cNvSpPr>
            <a:spLocks noGrp="1"/>
          </p:cNvSpPr>
          <p:nvPr>
            <p:ph type="ftr" sz="quarter" idx="11"/>
          </p:nvPr>
        </p:nvSpPr>
        <p:spPr/>
        <p:txBody>
          <a:bodyPr/>
          <a:lstStyle/>
          <a:p>
            <a:endParaRPr lang="tr-TR" dirty="0"/>
          </a:p>
        </p:txBody>
      </p:sp>
      <p:sp>
        <p:nvSpPr>
          <p:cNvPr id="7" name="6 Slayt Numarası Yer Tutucusu"/>
          <p:cNvSpPr>
            <a:spLocks noGrp="1"/>
          </p:cNvSpPr>
          <p:nvPr>
            <p:ph type="sldNum" sz="quarter" idx="12"/>
          </p:nvPr>
        </p:nvSpPr>
        <p:spPr/>
        <p:txBody>
          <a:bodyPr/>
          <a:lstStyle/>
          <a:p>
            <a:fld id="{AE106277-0A37-47BB-9080-EDF205B2BC99}" type="slidenum">
              <a:rPr lang="tr-TR" smtClean="0"/>
              <a:pPr/>
              <a:t>‹#›</a:t>
            </a:fld>
            <a:endParaRPr lang="tr-TR"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lvl1pPr>
              <a:defRPr/>
            </a:lvl1pPr>
          </a:lstStyle>
          <a:p>
            <a:r>
              <a:rPr lang="tr-TR" smtClean="0"/>
              <a:t>Asıl başlık stili için tıklatın</a:t>
            </a:r>
            <a:endParaRPr lang="tr-TR"/>
          </a:p>
        </p:txBody>
      </p:sp>
      <p:sp>
        <p:nvSpPr>
          <p:cNvPr id="3" name="2 Metin Yer Tutucusu"/>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3 İçerik Yer Tutucusu"/>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Metin Yer Tutucusu"/>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5 İçerik Yer Tutucusu"/>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6 Veri Yer Tutucusu"/>
          <p:cNvSpPr>
            <a:spLocks noGrp="1"/>
          </p:cNvSpPr>
          <p:nvPr>
            <p:ph type="dt" sz="half" idx="10"/>
          </p:nvPr>
        </p:nvSpPr>
        <p:spPr/>
        <p:txBody>
          <a:bodyPr/>
          <a:lstStyle/>
          <a:p>
            <a:fld id="{48653176-451C-4776-B823-94455F5E1EF2}" type="datetimeFigureOut">
              <a:rPr lang="tr-TR" smtClean="0"/>
              <a:pPr/>
              <a:t>9.3.2022</a:t>
            </a:fld>
            <a:endParaRPr lang="tr-TR" dirty="0"/>
          </a:p>
        </p:txBody>
      </p:sp>
      <p:sp>
        <p:nvSpPr>
          <p:cNvPr id="8" name="7 Altbilgi Yer Tutucusu"/>
          <p:cNvSpPr>
            <a:spLocks noGrp="1"/>
          </p:cNvSpPr>
          <p:nvPr>
            <p:ph type="ftr" sz="quarter" idx="11"/>
          </p:nvPr>
        </p:nvSpPr>
        <p:spPr/>
        <p:txBody>
          <a:bodyPr/>
          <a:lstStyle/>
          <a:p>
            <a:endParaRPr lang="tr-TR" dirty="0"/>
          </a:p>
        </p:txBody>
      </p:sp>
      <p:sp>
        <p:nvSpPr>
          <p:cNvPr id="9" name="8 Slayt Numarası Yer Tutucusu"/>
          <p:cNvSpPr>
            <a:spLocks noGrp="1"/>
          </p:cNvSpPr>
          <p:nvPr>
            <p:ph type="sldNum" sz="quarter" idx="12"/>
          </p:nvPr>
        </p:nvSpPr>
        <p:spPr/>
        <p:txBody>
          <a:bodyPr/>
          <a:lstStyle/>
          <a:p>
            <a:fld id="{AE106277-0A37-47BB-9080-EDF205B2BC99}" type="slidenum">
              <a:rPr lang="tr-TR" smtClean="0"/>
              <a:pPr/>
              <a:t>‹#›</a:t>
            </a:fld>
            <a:endParaRPr lang="tr-TR"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Veri Yer Tutucusu"/>
          <p:cNvSpPr>
            <a:spLocks noGrp="1"/>
          </p:cNvSpPr>
          <p:nvPr>
            <p:ph type="dt" sz="half" idx="10"/>
          </p:nvPr>
        </p:nvSpPr>
        <p:spPr/>
        <p:txBody>
          <a:bodyPr/>
          <a:lstStyle/>
          <a:p>
            <a:fld id="{48653176-451C-4776-B823-94455F5E1EF2}" type="datetimeFigureOut">
              <a:rPr lang="tr-TR" smtClean="0"/>
              <a:pPr/>
              <a:t>9.3.2022</a:t>
            </a:fld>
            <a:endParaRPr lang="tr-TR" dirty="0"/>
          </a:p>
        </p:txBody>
      </p:sp>
      <p:sp>
        <p:nvSpPr>
          <p:cNvPr id="4" name="3 Altbilgi Yer Tutucusu"/>
          <p:cNvSpPr>
            <a:spLocks noGrp="1"/>
          </p:cNvSpPr>
          <p:nvPr>
            <p:ph type="ftr" sz="quarter" idx="11"/>
          </p:nvPr>
        </p:nvSpPr>
        <p:spPr/>
        <p:txBody>
          <a:bodyPr/>
          <a:lstStyle/>
          <a:p>
            <a:endParaRPr lang="tr-TR" dirty="0"/>
          </a:p>
        </p:txBody>
      </p:sp>
      <p:sp>
        <p:nvSpPr>
          <p:cNvPr id="5" name="4 Slayt Numarası Yer Tutucusu"/>
          <p:cNvSpPr>
            <a:spLocks noGrp="1"/>
          </p:cNvSpPr>
          <p:nvPr>
            <p:ph type="sldNum" sz="quarter" idx="12"/>
          </p:nvPr>
        </p:nvSpPr>
        <p:spPr/>
        <p:txBody>
          <a:bodyPr/>
          <a:lstStyle/>
          <a:p>
            <a:fld id="{AE106277-0A37-47BB-9080-EDF205B2BC99}" type="slidenum">
              <a:rPr lang="tr-TR" smtClean="0"/>
              <a:pPr/>
              <a:t>‹#›</a:t>
            </a:fld>
            <a:endParaRPr lang="tr-TR"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48653176-451C-4776-B823-94455F5E1EF2}" type="datetimeFigureOut">
              <a:rPr lang="tr-TR" smtClean="0"/>
              <a:pPr/>
              <a:t>9.3.2022</a:t>
            </a:fld>
            <a:endParaRPr lang="tr-TR" dirty="0"/>
          </a:p>
        </p:txBody>
      </p:sp>
      <p:sp>
        <p:nvSpPr>
          <p:cNvPr id="3" name="2 Altbilgi Yer Tutucusu"/>
          <p:cNvSpPr>
            <a:spLocks noGrp="1"/>
          </p:cNvSpPr>
          <p:nvPr>
            <p:ph type="ftr" sz="quarter" idx="11"/>
          </p:nvPr>
        </p:nvSpPr>
        <p:spPr/>
        <p:txBody>
          <a:bodyPr/>
          <a:lstStyle/>
          <a:p>
            <a:endParaRPr lang="tr-TR" dirty="0"/>
          </a:p>
        </p:txBody>
      </p:sp>
      <p:sp>
        <p:nvSpPr>
          <p:cNvPr id="4" name="3 Slayt Numarası Yer Tutucusu"/>
          <p:cNvSpPr>
            <a:spLocks noGrp="1"/>
          </p:cNvSpPr>
          <p:nvPr>
            <p:ph type="sldNum" sz="quarter" idx="12"/>
          </p:nvPr>
        </p:nvSpPr>
        <p:spPr/>
        <p:txBody>
          <a:bodyPr/>
          <a:lstStyle/>
          <a:p>
            <a:fld id="{AE106277-0A37-47BB-9080-EDF205B2BC99}" type="slidenum">
              <a:rPr lang="tr-TR" smtClean="0"/>
              <a:pPr/>
              <a:t>‹#›</a:t>
            </a:fld>
            <a:endParaRPr lang="tr-TR"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3008313" cy="1162050"/>
          </a:xfrm>
        </p:spPr>
        <p:txBody>
          <a:bodyPr anchor="b"/>
          <a:lstStyle>
            <a:lvl1pPr algn="l">
              <a:defRPr sz="2000" b="1"/>
            </a:lvl1pPr>
          </a:lstStyle>
          <a:p>
            <a:r>
              <a:rPr lang="tr-TR" smtClean="0"/>
              <a:t>Asıl başlık stili için tıklatın</a:t>
            </a:r>
            <a:endParaRPr lang="tr-TR"/>
          </a:p>
        </p:txBody>
      </p:sp>
      <p:sp>
        <p:nvSpPr>
          <p:cNvPr id="3" name="2 İçerik Yer Tutucusu"/>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Metin Yer Tutucusu"/>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48653176-451C-4776-B823-94455F5E1EF2}" type="datetimeFigureOut">
              <a:rPr lang="tr-TR" smtClean="0"/>
              <a:pPr/>
              <a:t>9.3.2022</a:t>
            </a:fld>
            <a:endParaRPr lang="tr-TR" dirty="0"/>
          </a:p>
        </p:txBody>
      </p:sp>
      <p:sp>
        <p:nvSpPr>
          <p:cNvPr id="6" name="5 Altbilgi Yer Tutucusu"/>
          <p:cNvSpPr>
            <a:spLocks noGrp="1"/>
          </p:cNvSpPr>
          <p:nvPr>
            <p:ph type="ftr" sz="quarter" idx="11"/>
          </p:nvPr>
        </p:nvSpPr>
        <p:spPr/>
        <p:txBody>
          <a:bodyPr/>
          <a:lstStyle/>
          <a:p>
            <a:endParaRPr lang="tr-TR" dirty="0"/>
          </a:p>
        </p:txBody>
      </p:sp>
      <p:sp>
        <p:nvSpPr>
          <p:cNvPr id="7" name="6 Slayt Numarası Yer Tutucusu"/>
          <p:cNvSpPr>
            <a:spLocks noGrp="1"/>
          </p:cNvSpPr>
          <p:nvPr>
            <p:ph type="sldNum" sz="quarter" idx="12"/>
          </p:nvPr>
        </p:nvSpPr>
        <p:spPr/>
        <p:txBody>
          <a:bodyPr/>
          <a:lstStyle/>
          <a:p>
            <a:fld id="{AE106277-0A37-47BB-9080-EDF205B2BC99}" type="slidenum">
              <a:rPr lang="tr-TR" smtClean="0"/>
              <a:pPr/>
              <a:t>‹#›</a:t>
            </a:fld>
            <a:endParaRPr lang="tr-TR"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800600"/>
            <a:ext cx="5486400" cy="566738"/>
          </a:xfrm>
        </p:spPr>
        <p:txBody>
          <a:bodyPr anchor="b"/>
          <a:lstStyle>
            <a:lvl1pPr algn="l">
              <a:defRPr sz="2000" b="1"/>
            </a:lvl1pPr>
          </a:lstStyle>
          <a:p>
            <a:r>
              <a:rPr lang="tr-TR" smtClean="0"/>
              <a:t>Asıl başlık stili için tıklatın</a:t>
            </a:r>
            <a:endParaRPr lang="tr-TR"/>
          </a:p>
        </p:txBody>
      </p:sp>
      <p:sp>
        <p:nvSpPr>
          <p:cNvPr id="3" name="2 Resim Yer Tutucusu"/>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3 Metin Yer Tutucusu"/>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48653176-451C-4776-B823-94455F5E1EF2}" type="datetimeFigureOut">
              <a:rPr lang="tr-TR" smtClean="0"/>
              <a:pPr/>
              <a:t>9.3.2022</a:t>
            </a:fld>
            <a:endParaRPr lang="tr-TR" dirty="0"/>
          </a:p>
        </p:txBody>
      </p:sp>
      <p:sp>
        <p:nvSpPr>
          <p:cNvPr id="6" name="5 Altbilgi Yer Tutucusu"/>
          <p:cNvSpPr>
            <a:spLocks noGrp="1"/>
          </p:cNvSpPr>
          <p:nvPr>
            <p:ph type="ftr" sz="quarter" idx="11"/>
          </p:nvPr>
        </p:nvSpPr>
        <p:spPr/>
        <p:txBody>
          <a:bodyPr/>
          <a:lstStyle/>
          <a:p>
            <a:endParaRPr lang="tr-TR" dirty="0"/>
          </a:p>
        </p:txBody>
      </p:sp>
      <p:sp>
        <p:nvSpPr>
          <p:cNvPr id="7" name="6 Slayt Numarası Yer Tutucusu"/>
          <p:cNvSpPr>
            <a:spLocks noGrp="1"/>
          </p:cNvSpPr>
          <p:nvPr>
            <p:ph type="sldNum" sz="quarter" idx="12"/>
          </p:nvPr>
        </p:nvSpPr>
        <p:spPr/>
        <p:txBody>
          <a:bodyPr/>
          <a:lstStyle/>
          <a:p>
            <a:fld id="{AE106277-0A37-47BB-9080-EDF205B2BC99}" type="slidenum">
              <a:rPr lang="tr-TR" smtClean="0"/>
              <a:pPr/>
              <a:t>‹#›</a:t>
            </a:fld>
            <a:endParaRPr lang="tr-TR"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Dikey Metin Yer Tutucusu"/>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48653176-451C-4776-B823-94455F5E1EF2}" type="datetimeFigureOut">
              <a:rPr lang="tr-TR" smtClean="0"/>
              <a:pPr/>
              <a:t>9.3.2022</a:t>
            </a:fld>
            <a:endParaRPr lang="tr-TR" dirty="0"/>
          </a:p>
        </p:txBody>
      </p:sp>
      <p:sp>
        <p:nvSpPr>
          <p:cNvPr id="5" name="4 Altbilgi Yer Tutucusu"/>
          <p:cNvSpPr>
            <a:spLocks noGrp="1"/>
          </p:cNvSpPr>
          <p:nvPr>
            <p:ph type="ftr" sz="quarter" idx="11"/>
          </p:nvPr>
        </p:nvSpPr>
        <p:spPr/>
        <p:txBody>
          <a:bodyPr/>
          <a:lstStyle/>
          <a:p>
            <a:endParaRPr lang="tr-TR" dirty="0"/>
          </a:p>
        </p:txBody>
      </p:sp>
      <p:sp>
        <p:nvSpPr>
          <p:cNvPr id="6" name="5 Slayt Numarası Yer Tutucusu"/>
          <p:cNvSpPr>
            <a:spLocks noGrp="1"/>
          </p:cNvSpPr>
          <p:nvPr>
            <p:ph type="sldNum" sz="quarter" idx="12"/>
          </p:nvPr>
        </p:nvSpPr>
        <p:spPr/>
        <p:txBody>
          <a:bodyPr/>
          <a:lstStyle/>
          <a:p>
            <a:fld id="{AE106277-0A37-47BB-9080-EDF205B2BC99}" type="slidenum">
              <a:rPr lang="tr-TR" smtClean="0"/>
              <a:pPr/>
              <a:t>‹#›</a:t>
            </a:fld>
            <a:endParaRPr lang="tr-TR"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2 Dikey Metin Yer Tutucusu"/>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48653176-451C-4776-B823-94455F5E1EF2}" type="datetimeFigureOut">
              <a:rPr lang="tr-TR" smtClean="0"/>
              <a:pPr/>
              <a:t>9.3.2022</a:t>
            </a:fld>
            <a:endParaRPr lang="tr-TR" dirty="0"/>
          </a:p>
        </p:txBody>
      </p:sp>
      <p:sp>
        <p:nvSpPr>
          <p:cNvPr id="5" name="4 Altbilgi Yer Tutucusu"/>
          <p:cNvSpPr>
            <a:spLocks noGrp="1"/>
          </p:cNvSpPr>
          <p:nvPr>
            <p:ph type="ftr" sz="quarter" idx="11"/>
          </p:nvPr>
        </p:nvSpPr>
        <p:spPr/>
        <p:txBody>
          <a:bodyPr/>
          <a:lstStyle/>
          <a:p>
            <a:endParaRPr lang="tr-TR" dirty="0"/>
          </a:p>
        </p:txBody>
      </p:sp>
      <p:sp>
        <p:nvSpPr>
          <p:cNvPr id="6" name="5 Slayt Numarası Yer Tutucusu"/>
          <p:cNvSpPr>
            <a:spLocks noGrp="1"/>
          </p:cNvSpPr>
          <p:nvPr>
            <p:ph type="sldNum" sz="quarter" idx="12"/>
          </p:nvPr>
        </p:nvSpPr>
        <p:spPr/>
        <p:txBody>
          <a:bodyPr/>
          <a:lstStyle/>
          <a:p>
            <a:fld id="{AE106277-0A37-47BB-9080-EDF205B2BC99}" type="slidenum">
              <a:rPr lang="tr-TR" smtClean="0"/>
              <a:pPr/>
              <a:t>‹#›</a:t>
            </a:fld>
            <a:endParaRPr lang="tr-TR"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DC4AD"/>
        </a:solidFill>
        <a:effectLst/>
      </p:bgPr>
    </p:bg>
    <p:spTree>
      <p:nvGrpSpPr>
        <p:cNvPr id="1" name=""/>
        <p:cNvGrpSpPr/>
        <p:nvPr/>
      </p:nvGrpSpPr>
      <p:grpSpPr>
        <a:xfrm>
          <a:off x="0" y="0"/>
          <a:ext cx="0" cy="0"/>
          <a:chOff x="0" y="0"/>
          <a:chExt cx="0" cy="0"/>
        </a:xfrm>
      </p:grpSpPr>
      <p:sp>
        <p:nvSpPr>
          <p:cNvPr id="2" name="1 Başlık Yer Tutucusu"/>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2 Metin Yer Tutucusu"/>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8653176-451C-4776-B823-94455F5E1EF2}" type="datetimeFigureOut">
              <a:rPr lang="tr-TR" smtClean="0"/>
              <a:pPr/>
              <a:t>9.3.2022</a:t>
            </a:fld>
            <a:endParaRPr lang="tr-TR" dirty="0"/>
          </a:p>
        </p:txBody>
      </p:sp>
      <p:sp>
        <p:nvSpPr>
          <p:cNvPr id="5" name="4 Altbilgi Yer Tutucusu"/>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dirty="0"/>
          </a:p>
        </p:txBody>
      </p:sp>
      <p:sp>
        <p:nvSpPr>
          <p:cNvPr id="6" name="5 Slayt Numarası Yer Tutucusu"/>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E106277-0A37-47BB-9080-EDF205B2BC99}" type="slidenum">
              <a:rPr lang="tr-TR" smtClean="0"/>
              <a:pPr/>
              <a:t>‹#›</a:t>
            </a:fld>
            <a:endParaRPr lang="tr-TR" dirty="0"/>
          </a:p>
        </p:txBody>
      </p:sp>
    </p:spTree>
  </p:cSld>
  <p:clrMap bg1="lt1" tx1="dk1" bg2="lt2" tx2="dk2" accent1="accent1" accent2="accent2" accent3="accent3" accent4="accent4" accent5="accent5" accent6="accent6" hlink="hlink" folHlink="folHlink"/>
  <p:sldLayoutIdLst>
    <p:sldLayoutId id="2147483997" r:id="rId1"/>
    <p:sldLayoutId id="2147483998" r:id="rId2"/>
    <p:sldLayoutId id="2147483999" r:id="rId3"/>
    <p:sldLayoutId id="2147484000" r:id="rId4"/>
    <p:sldLayoutId id="2147484001" r:id="rId5"/>
    <p:sldLayoutId id="2147484002" r:id="rId6"/>
    <p:sldLayoutId id="2147484003" r:id="rId7"/>
    <p:sldLayoutId id="2147484004" r:id="rId8"/>
    <p:sldLayoutId id="2147484005" r:id="rId9"/>
    <p:sldLayoutId id="2147484006" r:id="rId10"/>
    <p:sldLayoutId id="2147484007"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xml"/><Relationship Id="rId5" Type="http://schemas.openxmlformats.org/officeDocument/2006/relationships/image" Target="../media/image28.jpeg"/><Relationship Id="rId4" Type="http://schemas.openxmlformats.org/officeDocument/2006/relationships/hyperlink" Target="http://www.google.com.tr/url?sa=i&amp;rct=j&amp;q=&amp;esrc=s&amp;source=images&amp;cd=&amp;cad=rja&amp;uact=8&amp;ved=0CAcQjRxqFQoTCMDI7LC9hckCFcWfDgode68Dog&amp;url=http://idestatik.com/portfolio-type/idecad-betonarme-ozet/&amp;bvm=bv.106923889,d.bGg&amp;psig=AFQjCNG32Cxbp213gyPBUpfvhnSI3I2ucQ&amp;ust=1447231368772155" TargetMode="External"/></Relationships>
</file>

<file path=ppt/slides/_rels/slide43.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2.xml"/><Relationship Id="rId4" Type="http://schemas.openxmlformats.org/officeDocument/2006/relationships/image" Target="../media/image36.png"/></Relationships>
</file>

<file path=ppt/slides/_rels/slide49.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AYŞEGÜL GÖL\Desktop\sydney_hero.jpg"/>
          <p:cNvPicPr>
            <a:picLocks noChangeAspect="1" noChangeArrowheads="1"/>
          </p:cNvPicPr>
          <p:nvPr/>
        </p:nvPicPr>
        <p:blipFill>
          <a:blip r:embed="rId2" cstate="print"/>
          <a:srcRect/>
          <a:stretch>
            <a:fillRect/>
          </a:stretch>
        </p:blipFill>
        <p:spPr bwMode="auto">
          <a:xfrm>
            <a:off x="0" y="0"/>
            <a:ext cx="9144001" cy="6858000"/>
          </a:xfrm>
          <a:prstGeom prst="rect">
            <a:avLst/>
          </a:prstGeom>
          <a:noFill/>
        </p:spPr>
      </p:pic>
      <p:sp>
        <p:nvSpPr>
          <p:cNvPr id="6" name="5 Metin kutusu"/>
          <p:cNvSpPr txBox="1"/>
          <p:nvPr/>
        </p:nvSpPr>
        <p:spPr>
          <a:xfrm>
            <a:off x="1571604" y="214290"/>
            <a:ext cx="7715304" cy="707886"/>
          </a:xfrm>
          <a:prstGeom prst="rect">
            <a:avLst/>
          </a:prstGeom>
          <a:noFill/>
        </p:spPr>
        <p:txBody>
          <a:bodyPr wrap="square" rtlCol="0">
            <a:spAutoFit/>
          </a:bodyPr>
          <a:lstStyle/>
          <a:p>
            <a:r>
              <a:rPr lang="tr-TR" sz="4000" b="1"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HAFİF TAŞIYICI SİSTEMLER</a:t>
            </a:r>
            <a:endParaRPr lang="tr-TR" sz="40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2" name="1 Başlık"/>
          <p:cNvSpPr>
            <a:spLocks noGrp="1"/>
          </p:cNvSpPr>
          <p:nvPr>
            <p:ph type="ctrTitle"/>
          </p:nvPr>
        </p:nvSpPr>
        <p:spPr>
          <a:xfrm>
            <a:off x="857224" y="928670"/>
            <a:ext cx="7000892" cy="928694"/>
          </a:xfrm>
        </p:spPr>
        <p:txBody>
          <a:bodyPr>
            <a:normAutofit fontScale="90000"/>
          </a:bodyPr>
          <a:lstStyle/>
          <a:p>
            <a:r>
              <a:rPr lang="tr-TR" sz="7200" cap="none"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KABUK SİSTEMLER</a:t>
            </a:r>
            <a:endParaRPr lang="tr-TR" sz="7200" cap="none"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500034" y="500042"/>
            <a:ext cx="7467600" cy="5626121"/>
          </a:xfrm>
        </p:spPr>
        <p:txBody>
          <a:bodyPr>
            <a:normAutofit fontScale="92500" lnSpcReduction="10000"/>
          </a:bodyPr>
          <a:lstStyle/>
          <a:p>
            <a:r>
              <a:rPr lang="tr-TR" dirty="0" smtClean="0"/>
              <a:t>Büyük alanları ekonomik ve ara mesnetsiz olarak örtmek amacı ile kullanılırlar. Bir alanı örtmek için eskiden beri bilinen klasik çözüm, kirişlere oturan düzlem bir örtü sisteminden oluşmaktadır. Bu klasik halde birbirinden ayrı iki tür eleman vardır: Örtü elemanları ve taşıyıcı elemanlar. </a:t>
            </a:r>
          </a:p>
          <a:p>
            <a:r>
              <a:rPr lang="tr-TR" dirty="0" smtClean="0"/>
              <a:t>Örtü elemanları ile taşıyıcı elemanlar birleştirilirse kendi kendini taşıyan yapılar elde edilmektedir. Bunlar arasında betonarme ve </a:t>
            </a:r>
            <a:r>
              <a:rPr lang="tr-TR" dirty="0" err="1" smtClean="0"/>
              <a:t>kompozit</a:t>
            </a:r>
            <a:r>
              <a:rPr lang="tr-TR" dirty="0" smtClean="0"/>
              <a:t> esaslı kabuklar son derece önemli bir grubu oluştururlar. </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28596" y="928670"/>
            <a:ext cx="7467600" cy="4525963"/>
          </a:xfrm>
        </p:spPr>
        <p:txBody>
          <a:bodyPr>
            <a:normAutofit/>
          </a:bodyPr>
          <a:lstStyle/>
          <a:p>
            <a:r>
              <a:rPr lang="tr-TR" dirty="0" smtClean="0"/>
              <a:t>Kabukların başlıca yararı hafifliklerinde bulunmaktadır. Örtü elemanlarına verilen özel biçim sayesinde taşıyıcı elemanlar ortadan kaldırılmış ve örtü elemanlarının kalınlığı genel olarak arttırılmamıştır. Bu yarar özellikle çatılar için ilgi çekicidir çünkü çatılar kar ve rüzgar gibi hafif hareketli yükler etkisindedir ve başlıca etkiler sabit yüklerden</a:t>
            </a:r>
            <a:r>
              <a:rPr lang="tr-TR" dirty="0" smtClean="0">
                <a:latin typeface="Arial Black" pitchFamily="34" charset="0"/>
              </a:rPr>
              <a:t> </a:t>
            </a:r>
            <a:r>
              <a:rPr lang="tr-TR" dirty="0" smtClean="0"/>
              <a:t>oluşmaktadır.</a:t>
            </a:r>
          </a:p>
          <a:p>
            <a:endParaRPr lang="tr-TR"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571472" y="1071546"/>
            <a:ext cx="7467600" cy="4525963"/>
          </a:xfrm>
        </p:spPr>
        <p:txBody>
          <a:bodyPr>
            <a:normAutofit fontScale="85000" lnSpcReduction="10000"/>
          </a:bodyPr>
          <a:lstStyle/>
          <a:p>
            <a:pPr algn="just"/>
            <a:r>
              <a:rPr lang="tr-TR" dirty="0" smtClean="0"/>
              <a:t>Kabukların hafifliği, donatıda ve temellerde ekonomikliğin sağlanmasında etkin rol oynamaktadır. Diğer bir yararı, bu yapıların zarif ve hafif görünüşündedir. Böyle bir görünüş yapılarda estetik açıdan önemli bir etkendir. </a:t>
            </a:r>
          </a:p>
          <a:p>
            <a:pPr algn="just"/>
            <a:r>
              <a:rPr lang="tr-TR" dirty="0" smtClean="0"/>
              <a:t>Sakıncaları; pahalı olan kalıp masrafını beraberinde getirmektedirler. Genellikle örtü elemanları çoğu kez eğri yüzeylerden oluşur ve bu yüzeylerin açınımı her zaman olanaklı değildir. Kalıplar büyük bir titizlikle hazırlanmış olmalıdır.</a:t>
            </a:r>
            <a:endParaRPr lang="tr-TR"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28596" y="2214554"/>
            <a:ext cx="7467600" cy="4525963"/>
          </a:xfrm>
        </p:spPr>
        <p:txBody>
          <a:bodyPr>
            <a:normAutofit fontScale="70000" lnSpcReduction="20000"/>
          </a:bodyPr>
          <a:lstStyle/>
          <a:p>
            <a:r>
              <a:rPr lang="tr-TR" dirty="0" smtClean="0"/>
              <a:t>Şekil 3.1‟de gösterildiği gibi elde tutulan bir kâğıt bir kenarından düz olarak tutulduğunda kolayca eğilir ve kendi ağırlığını bile taşıyamaz. Aynı kağıt kıvrılarak, hafifçe yukarı doğru eğri bir biçim alacak olursa, kendi ağırlığına ek olarak belirli bir düzeyde yük de taşıyabilir. Bu taşıma kapasitesi kullanılan malzemeyi arttırarak değil, aynı malzemeye uygun bir şekil vererek ortaya çıkar. Yukarı doğru eğrilik, tabaka kağıdın </a:t>
            </a:r>
            <a:r>
              <a:rPr lang="tr-TR" dirty="0" err="1" smtClean="0"/>
              <a:t>rijitliğini</a:t>
            </a:r>
            <a:r>
              <a:rPr lang="tr-TR" dirty="0" smtClean="0"/>
              <a:t> ve yük taşıma kapasitesini arttır. Bunun nedeni, eğrilik sonucu bir kısım malzeme tarafsız eksenden uzaklaşmış ve böylece eğilme </a:t>
            </a:r>
            <a:r>
              <a:rPr lang="tr-TR" dirty="0" err="1" smtClean="0"/>
              <a:t>rijitliği</a:t>
            </a:r>
            <a:r>
              <a:rPr lang="tr-TR" dirty="0" smtClean="0"/>
              <a:t> bir kiriş gibi göz önüne alındığında büyük oranda artmıştır. Aynı sonuç kağıdı katlayarak, ani eğim değişiklikleri ya da tekil eğrilikler vererek de sağlanabilmektedir.</a:t>
            </a:r>
            <a:endParaRPr lang="tr-TR" dirty="0"/>
          </a:p>
        </p:txBody>
      </p:sp>
      <p:pic>
        <p:nvPicPr>
          <p:cNvPr id="5" name="Picture 3" descr="C:\Users\AYŞEGÜL GÖL\Desktop\Adsız.png"/>
          <p:cNvPicPr>
            <a:picLocks noChangeAspect="1" noChangeArrowheads="1"/>
          </p:cNvPicPr>
          <p:nvPr/>
        </p:nvPicPr>
        <p:blipFill>
          <a:blip r:embed="rId2" cstate="print"/>
          <a:srcRect/>
          <a:stretch>
            <a:fillRect/>
          </a:stretch>
        </p:blipFill>
        <p:spPr bwMode="auto">
          <a:xfrm>
            <a:off x="1357290" y="142852"/>
            <a:ext cx="5572164" cy="1933337"/>
          </a:xfrm>
          <a:prstGeom prst="rect">
            <a:avLst/>
          </a:prstGeom>
          <a:noFill/>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AYŞEGÜL GÖL\Desktop\Adsız1.png"/>
          <p:cNvPicPr>
            <a:picLocks noChangeAspect="1" noChangeArrowheads="1"/>
          </p:cNvPicPr>
          <p:nvPr/>
        </p:nvPicPr>
        <p:blipFill>
          <a:blip r:embed="rId2" cstate="print"/>
          <a:srcRect/>
          <a:stretch>
            <a:fillRect/>
          </a:stretch>
        </p:blipFill>
        <p:spPr bwMode="auto">
          <a:xfrm>
            <a:off x="2071670" y="285728"/>
            <a:ext cx="5083300" cy="6215106"/>
          </a:xfrm>
          <a:prstGeom prst="rect">
            <a:avLst/>
          </a:prstGeom>
          <a:noFill/>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285720" y="142852"/>
            <a:ext cx="8572560" cy="4525963"/>
          </a:xfrm>
        </p:spPr>
        <p:txBody>
          <a:bodyPr>
            <a:normAutofit/>
          </a:bodyPr>
          <a:lstStyle/>
          <a:p>
            <a:r>
              <a:rPr lang="tr-TR" sz="2800" dirty="0" smtClean="0"/>
              <a:t>Kabuklar, önemli eğilme gerilmeleri oluşturmayacak kadar ince, fakat yükleri basınç, kayma ve çekme ile taşıyabilecek kalınlıkta olan iki boyutlu eğrisel taşıyıcılardır. Kabuklar, kubbe ya da diğer biçimlerdeki eğrisel çatıların çeşitli biçim ve estetikte yüksek dayanım ve ekonomi sağlayarak yapılmalarına olanak sağlarlar. Bu tür sistemler, çağdaş yapı projelerinin en gelişmiş örnekleri arasındadır.</a:t>
            </a:r>
            <a:endParaRPr lang="tr-TR" sz="2800" dirty="0"/>
          </a:p>
        </p:txBody>
      </p:sp>
      <p:pic>
        <p:nvPicPr>
          <p:cNvPr id="4" name="Picture 2" descr="C:\Users\AYŞEGÜL GÖL\Desktop\Adsız2.png"/>
          <p:cNvPicPr>
            <a:picLocks noChangeAspect="1" noChangeArrowheads="1"/>
          </p:cNvPicPr>
          <p:nvPr/>
        </p:nvPicPr>
        <p:blipFill>
          <a:blip r:embed="rId2" cstate="print"/>
          <a:srcRect/>
          <a:stretch>
            <a:fillRect/>
          </a:stretch>
        </p:blipFill>
        <p:spPr bwMode="auto">
          <a:xfrm>
            <a:off x="1571604" y="4071942"/>
            <a:ext cx="5572164" cy="2618088"/>
          </a:xfrm>
          <a:prstGeom prst="rect">
            <a:avLst/>
          </a:prstGeom>
          <a:noFill/>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357158" y="928670"/>
            <a:ext cx="7467600" cy="4525963"/>
          </a:xfrm>
        </p:spPr>
        <p:txBody>
          <a:bodyPr>
            <a:normAutofit fontScale="92500" lnSpcReduction="20000"/>
          </a:bodyPr>
          <a:lstStyle/>
          <a:p>
            <a:r>
              <a:rPr lang="tr-TR" dirty="0" smtClean="0"/>
              <a:t>Kabuk sistemler için özetle belirtilecek olunursa aşağıdaki üç özellik ortaya çıkmaktadırlar. Eğrilik; kabuk sistemlerde örtü tabakası (dış kabuk) eğri bir yüzeydir. Kabuk yüzeyleri tek veya çift eğrilikli olabilmektedir. Sertlik-</a:t>
            </a:r>
            <a:r>
              <a:rPr lang="tr-TR" dirty="0" err="1" smtClean="0"/>
              <a:t>rijitlik</a:t>
            </a:r>
            <a:r>
              <a:rPr lang="tr-TR" dirty="0" smtClean="0"/>
              <a:t>; kabuğun yapıldığı malzeme serttir, her noktada aynı sürekliliği ve teknik özelliği göstermektedir. Kabuk sistemlerin malzemesi </a:t>
            </a:r>
            <a:r>
              <a:rPr lang="tr-TR" dirty="0" err="1" smtClean="0"/>
              <a:t>rijit</a:t>
            </a:r>
            <a:r>
              <a:rPr lang="tr-TR" dirty="0" smtClean="0"/>
              <a:t> ve homojen olup eğilmeye karşı dayanıklıdırlar. Öncelik; kabuğun kalınlığı geçilen açıklığa oranla çok küçüktür.</a:t>
            </a:r>
            <a:endParaRPr lang="tr-TR"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TARİHÇE</a:t>
            </a:r>
            <a:endParaRPr lang="tr-TR" dirty="0"/>
          </a:p>
        </p:txBody>
      </p:sp>
      <p:sp>
        <p:nvSpPr>
          <p:cNvPr id="3" name="2 İçerik Yer Tutucusu"/>
          <p:cNvSpPr>
            <a:spLocks noGrp="1"/>
          </p:cNvSpPr>
          <p:nvPr>
            <p:ph idx="1"/>
          </p:nvPr>
        </p:nvSpPr>
        <p:spPr/>
        <p:txBody>
          <a:bodyPr>
            <a:normAutofit/>
          </a:bodyPr>
          <a:lstStyle/>
          <a:p>
            <a:r>
              <a:rPr lang="tr-TR" dirty="0" smtClean="0"/>
              <a:t>Kabuklar, kalınlığı yüzeysel yayılımına oranla çok ince olan, sürekli veya süreksiz eğrilikli yüzeysel strüktür elemanlardır. Bu strüktür elemanlarının gerek teorik gerek deneysel olarak hazırlanması yaklaşık 35 yıllık bir çalışma sonucudur. Bu çalışmalar, yeni uzaysal mekanlar yaratma ilgisinin doğmasıyla daha da gelişmiştir. </a:t>
            </a:r>
            <a:endParaRPr lang="tr-TR"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357158" y="500042"/>
            <a:ext cx="7715304" cy="4525963"/>
          </a:xfrm>
        </p:spPr>
        <p:txBody>
          <a:bodyPr/>
          <a:lstStyle/>
          <a:p>
            <a:pPr algn="ctr"/>
            <a:r>
              <a:rPr lang="tr-TR" dirty="0" smtClean="0"/>
              <a:t>1933’te dört doğru kenarlı hiperbolik </a:t>
            </a:r>
            <a:r>
              <a:rPr lang="tr-TR" dirty="0" err="1" smtClean="0"/>
              <a:t>parabdloid</a:t>
            </a:r>
            <a:r>
              <a:rPr lang="tr-TR" dirty="0" smtClean="0"/>
              <a:t> ile oluşmuş her yönden 15,5 m serbest çıkmalı bileşik kabuk sistemini geliştirerek Zagreb 'teki Fransız pavyonunu yapmıştır</a:t>
            </a:r>
            <a:endParaRPr lang="tr-TR" dirty="0"/>
          </a:p>
        </p:txBody>
      </p:sp>
      <p:pic>
        <p:nvPicPr>
          <p:cNvPr id="4" name="Picture 2"/>
          <p:cNvPicPr>
            <a:picLocks noChangeAspect="1" noChangeArrowheads="1"/>
          </p:cNvPicPr>
          <p:nvPr/>
        </p:nvPicPr>
        <p:blipFill>
          <a:blip r:embed="rId2" cstate="print"/>
          <a:srcRect/>
          <a:stretch>
            <a:fillRect/>
          </a:stretch>
        </p:blipFill>
        <p:spPr bwMode="auto">
          <a:xfrm>
            <a:off x="1714480" y="3143248"/>
            <a:ext cx="5095875" cy="279082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642910" y="142852"/>
            <a:ext cx="6829444" cy="1511288"/>
          </a:xfrm>
        </p:spPr>
        <p:txBody>
          <a:bodyPr>
            <a:normAutofit/>
          </a:bodyPr>
          <a:lstStyle/>
          <a:p>
            <a:r>
              <a:rPr lang="tr-TR" dirty="0" smtClean="0"/>
              <a:t>Kabuk Sistemlerde Kullanılan Malzemeler</a:t>
            </a:r>
            <a:endParaRPr lang="tr-TR" dirty="0"/>
          </a:p>
        </p:txBody>
      </p:sp>
      <p:sp>
        <p:nvSpPr>
          <p:cNvPr id="3" name="2 İçerik Yer Tutucusu"/>
          <p:cNvSpPr>
            <a:spLocks noGrp="1"/>
          </p:cNvSpPr>
          <p:nvPr>
            <p:ph idx="1"/>
          </p:nvPr>
        </p:nvSpPr>
        <p:spPr>
          <a:xfrm>
            <a:off x="214282" y="1714488"/>
            <a:ext cx="7681914" cy="4643470"/>
          </a:xfrm>
        </p:spPr>
        <p:txBody>
          <a:bodyPr>
            <a:normAutofit fontScale="77500" lnSpcReduction="20000"/>
          </a:bodyPr>
          <a:lstStyle/>
          <a:p>
            <a:r>
              <a:rPr lang="tr-TR" dirty="0" smtClean="0"/>
              <a:t>Kabuk sistemlere uygun olan malzemeler ilk adımda homojen ve </a:t>
            </a:r>
            <a:r>
              <a:rPr lang="tr-TR" dirty="0" err="1" smtClean="0"/>
              <a:t>rijit</a:t>
            </a:r>
            <a:r>
              <a:rPr lang="tr-TR" dirty="0" smtClean="0"/>
              <a:t> olmalıdırlar. </a:t>
            </a:r>
            <a:r>
              <a:rPr lang="tr-TR" dirty="0" err="1" smtClean="0"/>
              <a:t>Rijit</a:t>
            </a:r>
            <a:r>
              <a:rPr lang="tr-TR" dirty="0" smtClean="0"/>
              <a:t> malzemeler arasından da kabuk sistemlerde görülen gerilmelere, kısaca çekme, basınç ve kayma gerilmelerine dayanıklı olan malzemeler seçilmelidir. Bu tip malzemeler, aynı zamanda eğilmeye de dayanıklı olduklarından, kabuk sistemlerin belli bölgelerinde (eğilme gerilmelerinin ortaya çıkacağı bölgeler ayrıntılı açıklanmaktadır) ortaya çıkması kaçınılmaz olan eğilme etkisinin gerektirdiği malzeme kullanımına da uymaktadırlar. Bugün bilinen yapı malzemeleri ve bileşenleri arasında bu özelliğe sahip olanlar Şunlardır; betonarme, metal saçlar, ahşap levhalar, takviyeli plastik malzemeler, cam elyaf takviyeli beton, vb.‟</a:t>
            </a:r>
            <a:r>
              <a:rPr lang="tr-TR" dirty="0" err="1" smtClean="0"/>
              <a:t>dir</a:t>
            </a:r>
            <a:r>
              <a:rPr lang="tr-TR" dirty="0" smtClean="0"/>
              <a:t>.</a:t>
            </a:r>
            <a:endParaRPr lang="tr-TR"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dirty="0" smtClean="0"/>
              <a:t>Kabuk Geometrisi ile İlgili Kavram ve Tanımlamalar</a:t>
            </a:r>
            <a:endParaRPr lang="tr-TR" dirty="0"/>
          </a:p>
        </p:txBody>
      </p:sp>
      <p:sp>
        <p:nvSpPr>
          <p:cNvPr id="3" name="2 İçerik Yer Tutucusu"/>
          <p:cNvSpPr>
            <a:spLocks noGrp="1"/>
          </p:cNvSpPr>
          <p:nvPr>
            <p:ph idx="1"/>
          </p:nvPr>
        </p:nvSpPr>
        <p:spPr>
          <a:xfrm>
            <a:off x="357158" y="1571612"/>
            <a:ext cx="7467600" cy="4525963"/>
          </a:xfrm>
        </p:spPr>
        <p:txBody>
          <a:bodyPr>
            <a:normAutofit fontScale="85000" lnSpcReduction="20000"/>
          </a:bodyPr>
          <a:lstStyle/>
          <a:p>
            <a:r>
              <a:rPr lang="tr-TR" dirty="0" smtClean="0"/>
              <a:t>Kabuklar geometrileri itibarıyla eğri olmak zorundadır, bir kabuk sistemin geometrisini anlamanın yolu eğri yüzeylerin geometrisini anlamakla paralel yürümektedir. Eğri bir geometri sadece kabuklara özgü değildir. Hemen her türlü taşıyıcı sistemin düz veya eğri yüzeylere uyarlanmış türleri bulunmaktadır. Eğri geometriler, taşıyıcı sistemlerin dayanımlarını biçimleriyle artıran bir özelliğe sahiptirler ve eğri yüzeylerin geometrileri her ne kadar kabuk kavramı olduğu gibi bütün taşıyıcı sistemler için geçerlidir.</a:t>
            </a:r>
            <a:endParaRPr lang="tr-TR"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500034" y="142852"/>
            <a:ext cx="7686700" cy="1143000"/>
          </a:xfrm>
        </p:spPr>
        <p:txBody>
          <a:bodyPr>
            <a:normAutofit fontScale="90000"/>
          </a:bodyPr>
          <a:lstStyle/>
          <a:p>
            <a:r>
              <a:rPr lang="tr-TR" dirty="0" smtClean="0"/>
              <a:t>Kabuk Yüzeylerin Sınıflandırılması</a:t>
            </a:r>
            <a:endParaRPr lang="tr-TR" dirty="0"/>
          </a:p>
        </p:txBody>
      </p:sp>
      <p:sp>
        <p:nvSpPr>
          <p:cNvPr id="3" name="2 İçerik Yer Tutucusu"/>
          <p:cNvSpPr>
            <a:spLocks noGrp="1"/>
          </p:cNvSpPr>
          <p:nvPr>
            <p:ph idx="1"/>
          </p:nvPr>
        </p:nvSpPr>
        <p:spPr>
          <a:xfrm>
            <a:off x="357158" y="1285860"/>
            <a:ext cx="5643602" cy="4000528"/>
          </a:xfrm>
        </p:spPr>
        <p:txBody>
          <a:bodyPr>
            <a:normAutofit fontScale="85000" lnSpcReduction="10000"/>
          </a:bodyPr>
          <a:lstStyle/>
          <a:p>
            <a:r>
              <a:rPr lang="tr-TR" dirty="0" smtClean="0"/>
              <a:t>Kalınlığı diğer iki boyutu ve eğrilik yarıçapına oranla çok ince olan kabuklar, sürekli veya süreksiz eğrilikli yüzeysel strüktürlerdir. İşte bir eğrinin iç tarafında kalacak ve bir noktada eğriye teğet olacak Şekilde çizilen daireye eğrilik dairesi denir. Bu dairenin yarıçapı, eğrilik yarıçapı (R) olarak adlandırılır.</a:t>
            </a:r>
            <a:endParaRPr lang="tr-TR" dirty="0"/>
          </a:p>
        </p:txBody>
      </p:sp>
      <p:pic>
        <p:nvPicPr>
          <p:cNvPr id="7" name="6 Resim" descr="Ekran Alıntısı.PNG"/>
          <p:cNvPicPr>
            <a:picLocks noChangeAspect="1"/>
          </p:cNvPicPr>
          <p:nvPr/>
        </p:nvPicPr>
        <p:blipFill>
          <a:blip r:embed="rId2" cstate="print"/>
          <a:stretch>
            <a:fillRect/>
          </a:stretch>
        </p:blipFill>
        <p:spPr>
          <a:xfrm>
            <a:off x="5929322" y="1500174"/>
            <a:ext cx="2674852" cy="2027096"/>
          </a:xfrm>
          <a:prstGeom prst="rect">
            <a:avLst/>
          </a:prstGeom>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500034" y="571480"/>
            <a:ext cx="8401080" cy="4829196"/>
          </a:xfrm>
        </p:spPr>
        <p:txBody>
          <a:bodyPr/>
          <a:lstStyle/>
          <a:p>
            <a:r>
              <a:rPr lang="tr-TR" dirty="0" smtClean="0"/>
              <a:t>Asal eğriliklerin çarpımı, bir yüzeyin Gauss eğriliği olarak tanımlanmaktır. Bu durumda yüzeyler, Gauss eğriliği sıfır (K=0), pozitif (K&gt;0), negatif (K&lt;0) olarak sınıflandırılır. Bir yüzey her üç tip eğriliği de içinde bulundurabilir.</a:t>
            </a:r>
            <a:endParaRPr lang="tr-TR" dirty="0"/>
          </a:p>
        </p:txBody>
      </p:sp>
      <p:pic>
        <p:nvPicPr>
          <p:cNvPr id="4" name="3 Resim" descr="Ekran Alıntısı.PNG"/>
          <p:cNvPicPr>
            <a:picLocks noChangeAspect="1"/>
          </p:cNvPicPr>
          <p:nvPr/>
        </p:nvPicPr>
        <p:blipFill>
          <a:blip r:embed="rId2" cstate="print"/>
          <a:stretch>
            <a:fillRect/>
          </a:stretch>
        </p:blipFill>
        <p:spPr>
          <a:xfrm>
            <a:off x="1714480" y="4000504"/>
            <a:ext cx="5872392" cy="2143140"/>
          </a:xfrm>
          <a:prstGeom prst="rect">
            <a:avLst/>
          </a:prstGeom>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Eğriliklere Göre Sınıflandırma</a:t>
            </a:r>
            <a:endParaRPr lang="tr-TR" dirty="0"/>
          </a:p>
        </p:txBody>
      </p:sp>
      <p:sp>
        <p:nvSpPr>
          <p:cNvPr id="3" name="2 İçerik Yer Tutucusu"/>
          <p:cNvSpPr>
            <a:spLocks noGrp="1"/>
          </p:cNvSpPr>
          <p:nvPr>
            <p:ph idx="1"/>
          </p:nvPr>
        </p:nvSpPr>
        <p:spPr/>
        <p:txBody>
          <a:bodyPr/>
          <a:lstStyle/>
          <a:p>
            <a:r>
              <a:rPr lang="tr-TR" dirty="0" smtClean="0"/>
              <a:t>a) Tek eğrilikli kabuklar </a:t>
            </a:r>
          </a:p>
          <a:p>
            <a:r>
              <a:rPr lang="tr-TR" dirty="0" smtClean="0"/>
              <a:t>b) Çift eğrilikli kabuklar </a:t>
            </a:r>
          </a:p>
          <a:p>
            <a:r>
              <a:rPr lang="tr-TR" dirty="0" smtClean="0"/>
              <a:t>c) Eş eğrilikli </a:t>
            </a:r>
          </a:p>
          <a:p>
            <a:r>
              <a:rPr lang="tr-TR" dirty="0" smtClean="0"/>
              <a:t>d) Ters eğrilikli </a:t>
            </a:r>
          </a:p>
          <a:p>
            <a:r>
              <a:rPr lang="tr-TR" dirty="0" smtClean="0"/>
              <a:t>e) Eş ve Ters eğrilikli</a:t>
            </a:r>
          </a:p>
          <a:p>
            <a:r>
              <a:rPr lang="tr-TR" dirty="0" smtClean="0"/>
              <a:t>f) Serbest Biçimli Kabuklar</a:t>
            </a:r>
            <a:endParaRPr lang="tr-TR"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dirty="0" smtClean="0"/>
              <a:t>Yüzey Geometrileri Esas Alınarak Sınıflandırma</a:t>
            </a:r>
            <a:endParaRPr lang="tr-TR" dirty="0"/>
          </a:p>
        </p:txBody>
      </p:sp>
      <p:sp>
        <p:nvSpPr>
          <p:cNvPr id="3" name="2 İçerik Yer Tutucusu"/>
          <p:cNvSpPr>
            <a:spLocks noGrp="1"/>
          </p:cNvSpPr>
          <p:nvPr>
            <p:ph idx="1"/>
          </p:nvPr>
        </p:nvSpPr>
        <p:spPr>
          <a:xfrm>
            <a:off x="357158" y="1643050"/>
            <a:ext cx="7858180" cy="4929222"/>
          </a:xfrm>
        </p:spPr>
        <p:txBody>
          <a:bodyPr>
            <a:normAutofit fontScale="70000" lnSpcReduction="20000"/>
          </a:bodyPr>
          <a:lstStyle/>
          <a:p>
            <a:pPr>
              <a:buNone/>
            </a:pPr>
            <a:r>
              <a:rPr lang="tr-TR" dirty="0" smtClean="0"/>
              <a:t>a) Dönel Yüzey Geometrili Kabuklar. </a:t>
            </a:r>
          </a:p>
          <a:p>
            <a:pPr>
              <a:buNone/>
            </a:pPr>
            <a:r>
              <a:rPr lang="tr-TR" dirty="0" smtClean="0"/>
              <a:t>b) Öteleme Yüzey Geometrili Kabuklar. </a:t>
            </a:r>
          </a:p>
          <a:p>
            <a:pPr>
              <a:buNone/>
            </a:pPr>
            <a:r>
              <a:rPr lang="tr-TR" dirty="0" smtClean="0"/>
              <a:t>c) </a:t>
            </a:r>
            <a:r>
              <a:rPr lang="tr-TR" dirty="0" err="1" smtClean="0"/>
              <a:t>Çizel</a:t>
            </a:r>
            <a:r>
              <a:rPr lang="tr-TR" dirty="0" smtClean="0"/>
              <a:t> Yüzey Geometrili Kabuklar</a:t>
            </a:r>
          </a:p>
          <a:p>
            <a:pPr>
              <a:buNone/>
            </a:pPr>
            <a:r>
              <a:rPr lang="tr-TR" dirty="0" smtClean="0"/>
              <a:t>   </a:t>
            </a:r>
          </a:p>
          <a:p>
            <a:pPr>
              <a:buNone/>
            </a:pPr>
            <a:r>
              <a:rPr lang="tr-TR" dirty="0" smtClean="0"/>
              <a:t>           Döndürme; birbirine dik iki düzlem üzerinde bulunan doğru veya eğri gibi geometrik öğelerden birbirinin diğeri üzerinde iki düzlem birbirine dik olacak Şekilde ötelenmesiyle eğri yüzeylerin bulunmasıdır. </a:t>
            </a:r>
          </a:p>
          <a:p>
            <a:pPr>
              <a:buNone/>
            </a:pPr>
            <a:r>
              <a:rPr lang="tr-TR" dirty="0" smtClean="0"/>
              <a:t>         Öteleme; birbirine dik iki düzlem üzerinde bulunan doğru veya eğri gibi geometrik öğelerden birini diğeri üzerinde iki düzlem birbirine dik olacak Şekilde ötelenmesiyle eğri yüzeylerin bulunmasıdır. </a:t>
            </a:r>
          </a:p>
          <a:p>
            <a:pPr>
              <a:buNone/>
            </a:pPr>
            <a:r>
              <a:rPr lang="tr-TR" dirty="0" smtClean="0"/>
              <a:t>         </a:t>
            </a:r>
            <a:r>
              <a:rPr lang="tr-TR" dirty="0" err="1" smtClean="0"/>
              <a:t>Çizel</a:t>
            </a:r>
            <a:r>
              <a:rPr lang="tr-TR" dirty="0" smtClean="0"/>
              <a:t>; bir doğrunun iki ucunu farklı düzlemlerde yer alan iki doğrultman (nokta, doğru, eğri gibi geometrik öğeler) üzerinde kaydırma yoluyla </a:t>
            </a:r>
            <a:r>
              <a:rPr lang="tr-TR" dirty="0" err="1" smtClean="0"/>
              <a:t>çizel</a:t>
            </a:r>
            <a:r>
              <a:rPr lang="tr-TR" dirty="0" smtClean="0"/>
              <a:t> yüzeylerin bulunmasıdır.</a:t>
            </a:r>
            <a:endParaRPr lang="tr-TR"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8"/>
            <a:ext cx="8043890" cy="1143000"/>
          </a:xfrm>
        </p:spPr>
        <p:txBody>
          <a:bodyPr>
            <a:normAutofit fontScale="90000"/>
          </a:bodyPr>
          <a:lstStyle/>
          <a:p>
            <a:r>
              <a:rPr lang="tr-TR" dirty="0" smtClean="0"/>
              <a:t>Kabuk Kalıp Yapımı Sınıflandırması ve Uygulanan Yüzeyler</a:t>
            </a:r>
            <a:endParaRPr lang="tr-TR" dirty="0"/>
          </a:p>
        </p:txBody>
      </p:sp>
      <p:sp>
        <p:nvSpPr>
          <p:cNvPr id="3" name="2 İçerik Yer Tutucusu"/>
          <p:cNvSpPr>
            <a:spLocks noGrp="1"/>
          </p:cNvSpPr>
          <p:nvPr>
            <p:ph idx="1"/>
          </p:nvPr>
        </p:nvSpPr>
        <p:spPr>
          <a:xfrm>
            <a:off x="142844" y="1571612"/>
            <a:ext cx="7467600" cy="4525963"/>
          </a:xfrm>
        </p:spPr>
        <p:txBody>
          <a:bodyPr>
            <a:normAutofit fontScale="70000" lnSpcReduction="20000"/>
          </a:bodyPr>
          <a:lstStyle/>
          <a:p>
            <a:pPr>
              <a:buNone/>
            </a:pPr>
            <a:r>
              <a:rPr lang="tr-TR" dirty="0" smtClean="0"/>
              <a:t>     </a:t>
            </a:r>
            <a:r>
              <a:rPr lang="tr-TR" sz="3600" dirty="0" smtClean="0"/>
              <a:t>Düz bir çizginin ötelenmesi veya döndürülmesiyle bulunan </a:t>
            </a:r>
            <a:r>
              <a:rPr lang="tr-TR" sz="3600" dirty="0" err="1" smtClean="0"/>
              <a:t>çizel</a:t>
            </a:r>
            <a:r>
              <a:rPr lang="tr-TR" sz="3600" dirty="0" smtClean="0"/>
              <a:t> yüzeylerdir. Eğri bir çizginin döndürülmesi veya diğer bir eğri üzerinde ötelenmesi ile bulunan yüzeyler. Bu yüzeylerde kalıp yapımı;</a:t>
            </a:r>
            <a:endParaRPr lang="tr-TR" dirty="0" smtClean="0"/>
          </a:p>
          <a:p>
            <a:pPr>
              <a:buNone/>
            </a:pPr>
            <a:endParaRPr lang="tr-TR" dirty="0" smtClean="0"/>
          </a:p>
          <a:p>
            <a:pPr>
              <a:buNone/>
            </a:pPr>
            <a:endParaRPr lang="tr-TR" dirty="0" smtClean="0"/>
          </a:p>
          <a:p>
            <a:pPr>
              <a:buNone/>
            </a:pPr>
            <a:r>
              <a:rPr lang="tr-TR" dirty="0" smtClean="0"/>
              <a:t> a) Saç veya plastikten eğri kalıp parçaları yaparak,</a:t>
            </a:r>
          </a:p>
          <a:p>
            <a:pPr>
              <a:buNone/>
            </a:pPr>
            <a:r>
              <a:rPr lang="tr-TR" dirty="0" smtClean="0"/>
              <a:t> b) Çok küçük elemanlar kullanılıp eğri yüzey elde edilerek, </a:t>
            </a:r>
          </a:p>
          <a:p>
            <a:pPr>
              <a:buNone/>
            </a:pPr>
            <a:r>
              <a:rPr lang="tr-TR" dirty="0" smtClean="0"/>
              <a:t>c) Kabuk yüzeyine CTP malzemesi kullanarak kalıp parçaları yaparak, </a:t>
            </a:r>
          </a:p>
          <a:p>
            <a:pPr>
              <a:buNone/>
            </a:pPr>
            <a:r>
              <a:rPr lang="tr-TR" dirty="0" smtClean="0"/>
              <a:t>d) Ahşap kalıp parçaları ile yüzeysel modüller yaparak, </a:t>
            </a:r>
            <a:endParaRPr lang="tr-TR"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214282" y="428605"/>
            <a:ext cx="8786874" cy="3714776"/>
          </a:xfrm>
        </p:spPr>
        <p:txBody>
          <a:bodyPr/>
          <a:lstStyle/>
          <a:p>
            <a:pPr>
              <a:buNone/>
            </a:pPr>
            <a:r>
              <a:rPr lang="tr-TR" dirty="0" smtClean="0"/>
              <a:t>Kabuk kalıp sisteminin uygulandığı yüzeyler; </a:t>
            </a:r>
          </a:p>
          <a:p>
            <a:pPr>
              <a:buNone/>
            </a:pPr>
            <a:r>
              <a:rPr lang="tr-TR" dirty="0" smtClean="0"/>
              <a:t>a) Silindir kabuklar </a:t>
            </a:r>
          </a:p>
          <a:p>
            <a:pPr>
              <a:buNone/>
            </a:pPr>
            <a:r>
              <a:rPr lang="tr-TR" dirty="0" smtClean="0"/>
              <a:t>b) Dönel kabuklar </a:t>
            </a:r>
          </a:p>
          <a:p>
            <a:pPr>
              <a:buNone/>
            </a:pPr>
            <a:r>
              <a:rPr lang="tr-TR" dirty="0" smtClean="0"/>
              <a:t>c) </a:t>
            </a:r>
            <a:r>
              <a:rPr lang="tr-TR" dirty="0" err="1" smtClean="0"/>
              <a:t>Konoid</a:t>
            </a:r>
            <a:r>
              <a:rPr lang="tr-TR" dirty="0" smtClean="0"/>
              <a:t> kabuklar 68 </a:t>
            </a:r>
          </a:p>
          <a:p>
            <a:pPr>
              <a:buNone/>
            </a:pPr>
            <a:r>
              <a:rPr lang="tr-TR" dirty="0" smtClean="0"/>
              <a:t>d) Hiperbolik Paraboloitler </a:t>
            </a:r>
          </a:p>
          <a:p>
            <a:pPr>
              <a:buNone/>
            </a:pPr>
            <a:r>
              <a:rPr lang="tr-TR" dirty="0" smtClean="0"/>
              <a:t>e) Serbest kabuk biçimleri</a:t>
            </a:r>
            <a:endParaRPr lang="tr-TR" dirty="0"/>
          </a:p>
        </p:txBody>
      </p:sp>
      <p:pic>
        <p:nvPicPr>
          <p:cNvPr id="7170" name="Picture 2"/>
          <p:cNvPicPr>
            <a:picLocks noChangeAspect="1" noChangeArrowheads="1"/>
          </p:cNvPicPr>
          <p:nvPr/>
        </p:nvPicPr>
        <p:blipFill>
          <a:blip r:embed="rId2" cstate="print"/>
          <a:srcRect/>
          <a:stretch>
            <a:fillRect/>
          </a:stretch>
        </p:blipFill>
        <p:spPr bwMode="auto">
          <a:xfrm>
            <a:off x="428596" y="3929066"/>
            <a:ext cx="2643206" cy="2322817"/>
          </a:xfrm>
          <a:prstGeom prst="rect">
            <a:avLst/>
          </a:prstGeom>
          <a:noFill/>
          <a:ln w="9525">
            <a:noFill/>
            <a:miter lim="800000"/>
            <a:headEnd/>
            <a:tailEnd/>
          </a:ln>
          <a:effectLst/>
        </p:spPr>
      </p:pic>
      <p:pic>
        <p:nvPicPr>
          <p:cNvPr id="7171" name="Picture 3"/>
          <p:cNvPicPr>
            <a:picLocks noChangeAspect="1" noChangeArrowheads="1"/>
          </p:cNvPicPr>
          <p:nvPr/>
        </p:nvPicPr>
        <p:blipFill>
          <a:blip r:embed="rId3" cstate="print"/>
          <a:srcRect/>
          <a:stretch>
            <a:fillRect/>
          </a:stretch>
        </p:blipFill>
        <p:spPr bwMode="auto">
          <a:xfrm>
            <a:off x="3357554" y="3929066"/>
            <a:ext cx="2224207" cy="2357454"/>
          </a:xfrm>
          <a:prstGeom prst="rect">
            <a:avLst/>
          </a:prstGeom>
          <a:noFill/>
          <a:ln w="9525">
            <a:noFill/>
            <a:miter lim="800000"/>
            <a:headEnd/>
            <a:tailEnd/>
          </a:ln>
          <a:effectLst/>
        </p:spPr>
      </p:pic>
      <p:pic>
        <p:nvPicPr>
          <p:cNvPr id="7172" name="Picture 4"/>
          <p:cNvPicPr>
            <a:picLocks noChangeAspect="1" noChangeArrowheads="1"/>
          </p:cNvPicPr>
          <p:nvPr/>
        </p:nvPicPr>
        <p:blipFill>
          <a:blip r:embed="rId4" cstate="print"/>
          <a:srcRect/>
          <a:stretch>
            <a:fillRect/>
          </a:stretch>
        </p:blipFill>
        <p:spPr bwMode="auto">
          <a:xfrm>
            <a:off x="5786446" y="3929066"/>
            <a:ext cx="2428892" cy="237609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6 İçerik Yer Tutucusu" descr="image1.JPG"/>
          <p:cNvPicPr>
            <a:picLocks noGrp="1" noChangeAspect="1"/>
          </p:cNvPicPr>
          <p:nvPr>
            <p:ph idx="1"/>
          </p:nvPr>
        </p:nvPicPr>
        <p:blipFill>
          <a:blip r:embed="rId2" cstate="print"/>
          <a:stretch>
            <a:fillRect/>
          </a:stretch>
        </p:blipFill>
        <p:spPr>
          <a:xfrm>
            <a:off x="4500562" y="285728"/>
            <a:ext cx="4429156" cy="6215106"/>
          </a:xfrm>
        </p:spPr>
      </p:pic>
      <p:pic>
        <p:nvPicPr>
          <p:cNvPr id="8" name="7 Resim" descr="image2.JPG"/>
          <p:cNvPicPr>
            <a:picLocks noChangeAspect="1"/>
          </p:cNvPicPr>
          <p:nvPr/>
        </p:nvPicPr>
        <p:blipFill>
          <a:blip r:embed="rId3" cstate="print"/>
          <a:stretch>
            <a:fillRect/>
          </a:stretch>
        </p:blipFill>
        <p:spPr>
          <a:xfrm>
            <a:off x="214282" y="285728"/>
            <a:ext cx="4109694" cy="6215106"/>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500034" y="0"/>
            <a:ext cx="7467600" cy="1143000"/>
          </a:xfrm>
        </p:spPr>
        <p:txBody>
          <a:bodyPr/>
          <a:lstStyle/>
          <a:p>
            <a:r>
              <a:rPr lang="tr-TR" dirty="0" smtClean="0"/>
              <a:t>KABUK YAPI UYGULAMALARI</a:t>
            </a:r>
            <a:endParaRPr lang="tr-TR" dirty="0"/>
          </a:p>
        </p:txBody>
      </p:sp>
      <p:sp>
        <p:nvSpPr>
          <p:cNvPr id="3" name="2 İçerik Yer Tutucusu"/>
          <p:cNvSpPr>
            <a:spLocks noGrp="1"/>
          </p:cNvSpPr>
          <p:nvPr>
            <p:ph idx="1"/>
          </p:nvPr>
        </p:nvSpPr>
        <p:spPr>
          <a:xfrm>
            <a:off x="142844" y="1214422"/>
            <a:ext cx="8358214" cy="4857784"/>
          </a:xfrm>
        </p:spPr>
        <p:txBody>
          <a:bodyPr>
            <a:normAutofit fontScale="85000" lnSpcReduction="10000"/>
          </a:bodyPr>
          <a:lstStyle/>
          <a:p>
            <a:pPr>
              <a:buNone/>
            </a:pPr>
            <a:r>
              <a:rPr lang="tr-TR" dirty="0" err="1" smtClean="0"/>
              <a:t>National</a:t>
            </a:r>
            <a:r>
              <a:rPr lang="tr-TR" dirty="0" smtClean="0"/>
              <a:t> </a:t>
            </a:r>
            <a:r>
              <a:rPr lang="tr-TR" dirty="0" err="1" smtClean="0"/>
              <a:t>Centre</a:t>
            </a:r>
            <a:r>
              <a:rPr lang="tr-TR" dirty="0" smtClean="0"/>
              <a:t> </a:t>
            </a:r>
            <a:r>
              <a:rPr lang="tr-TR" dirty="0" err="1" smtClean="0"/>
              <a:t>for</a:t>
            </a:r>
            <a:r>
              <a:rPr lang="tr-TR" dirty="0" smtClean="0"/>
              <a:t> </a:t>
            </a:r>
            <a:r>
              <a:rPr lang="tr-TR" dirty="0" err="1" smtClean="0"/>
              <a:t>the</a:t>
            </a:r>
            <a:r>
              <a:rPr lang="tr-TR" dirty="0" smtClean="0"/>
              <a:t> </a:t>
            </a:r>
            <a:r>
              <a:rPr lang="tr-TR" dirty="0" err="1" smtClean="0"/>
              <a:t>Performing</a:t>
            </a:r>
            <a:r>
              <a:rPr lang="tr-TR" dirty="0" smtClean="0"/>
              <a:t> </a:t>
            </a:r>
            <a:r>
              <a:rPr lang="tr-TR" dirty="0" err="1" smtClean="0"/>
              <a:t>Arts</a:t>
            </a:r>
            <a:r>
              <a:rPr lang="tr-TR" dirty="0" smtClean="0"/>
              <a:t>, </a:t>
            </a:r>
            <a:r>
              <a:rPr lang="tr-TR" dirty="0" err="1" smtClean="0"/>
              <a:t>Bejing</a:t>
            </a:r>
            <a:r>
              <a:rPr lang="tr-TR" dirty="0" smtClean="0"/>
              <a:t>, </a:t>
            </a:r>
            <a:r>
              <a:rPr lang="tr-TR" dirty="0" err="1" smtClean="0"/>
              <a:t>China</a:t>
            </a:r>
            <a:r>
              <a:rPr lang="tr-TR" dirty="0" smtClean="0"/>
              <a:t> </a:t>
            </a:r>
          </a:p>
          <a:p>
            <a:pPr algn="just">
              <a:buNone/>
            </a:pPr>
            <a:r>
              <a:rPr lang="tr-TR" dirty="0" smtClean="0"/>
              <a:t>       </a:t>
            </a:r>
          </a:p>
          <a:p>
            <a:pPr algn="just">
              <a:buNone/>
            </a:pPr>
            <a:r>
              <a:rPr lang="tr-TR" dirty="0" smtClean="0"/>
              <a:t>        Fransız mimar Paul Andrew tarafından tasarlanan uluslar arası kültür merkezi 2007 yılında yapılmıştır. Kültür merkezinin dışı titanyum ve cam kaplama tarafından örtülmüştür. Ana giriş kuzey tarafındandır. Kubbe 212 metre doğu yönüne eğimli,144metre kuzey güney yönüne eğimli ve 46 metre yüksekliktedir. </a:t>
            </a:r>
            <a:r>
              <a:rPr lang="tr-TR" dirty="0" err="1" smtClean="0"/>
              <a:t>Lokasyon</a:t>
            </a:r>
            <a:r>
              <a:rPr lang="tr-TR" dirty="0" smtClean="0"/>
              <a:t> olarak büyük meydan ortasında yer alan etrafı ağaçlarla çevrili, gölün içinden geçilerek ulaşılan modern bir yapıdır. Opera salonu 2.146 kişilik, Müzik Salonu 2.017 kişilik ve tiyatro salonu 1.040 kişiliktir</a:t>
            </a:r>
            <a:endParaRPr lang="tr-TR"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çerik Yer Tutucusu" descr="c8aa063d90fb7ee1b1461d000c4ed28b.jpg"/>
          <p:cNvPicPr>
            <a:picLocks noGrp="1" noChangeAspect="1"/>
          </p:cNvPicPr>
          <p:nvPr>
            <p:ph idx="1"/>
          </p:nvPr>
        </p:nvPicPr>
        <p:blipFill>
          <a:blip r:embed="rId2" cstate="print"/>
          <a:stretch>
            <a:fillRect/>
          </a:stretch>
        </p:blipFill>
        <p:spPr>
          <a:xfrm>
            <a:off x="1" y="404834"/>
            <a:ext cx="9144000" cy="6096000"/>
          </a:xfrm>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r>
              <a:rPr lang="tr-TR" dirty="0" err="1" smtClean="0"/>
              <a:t>Tacoma</a:t>
            </a:r>
            <a:r>
              <a:rPr lang="tr-TR" dirty="0" smtClean="0"/>
              <a:t> </a:t>
            </a:r>
            <a:r>
              <a:rPr lang="tr-TR" dirty="0" err="1" smtClean="0"/>
              <a:t>Dome</a:t>
            </a:r>
            <a:r>
              <a:rPr lang="tr-TR" dirty="0" smtClean="0"/>
              <a:t>, Washington, ABD</a:t>
            </a:r>
            <a:endParaRPr lang="tr-TR" dirty="0"/>
          </a:p>
        </p:txBody>
      </p:sp>
      <p:sp>
        <p:nvSpPr>
          <p:cNvPr id="3" name="2 İçerik Yer Tutucusu"/>
          <p:cNvSpPr>
            <a:spLocks noGrp="1"/>
          </p:cNvSpPr>
          <p:nvPr>
            <p:ph idx="1"/>
          </p:nvPr>
        </p:nvSpPr>
        <p:spPr/>
        <p:txBody>
          <a:bodyPr/>
          <a:lstStyle/>
          <a:p>
            <a:r>
              <a:rPr lang="tr-TR" dirty="0" smtClean="0"/>
              <a:t>Mimar </a:t>
            </a:r>
            <a:r>
              <a:rPr lang="tr-TR" dirty="0" err="1" smtClean="0"/>
              <a:t>Mc</a:t>
            </a:r>
            <a:r>
              <a:rPr lang="tr-TR" dirty="0" smtClean="0"/>
              <a:t>. </a:t>
            </a:r>
            <a:r>
              <a:rPr lang="tr-TR" dirty="0" err="1" smtClean="0"/>
              <a:t>Granahan</a:t>
            </a:r>
            <a:r>
              <a:rPr lang="tr-TR" dirty="0" smtClean="0"/>
              <a:t> tarafından </a:t>
            </a:r>
            <a:r>
              <a:rPr lang="tr-TR" dirty="0" err="1" smtClean="0"/>
              <a:t>jeodezik</a:t>
            </a:r>
            <a:r>
              <a:rPr lang="tr-TR" dirty="0" smtClean="0"/>
              <a:t> kubbeli spor salonu olarak yapılmıştır. Genişliği 161.5 metre, yüksekliği 48 metredir.Dünyanın en büyük keresteden oluşan kubbesine sahiptir. Kubbede ahşap işçiliği dışında plastik </a:t>
            </a:r>
            <a:r>
              <a:rPr lang="tr-TR" dirty="0" err="1" smtClean="0"/>
              <a:t>kompozit</a:t>
            </a:r>
            <a:r>
              <a:rPr lang="tr-TR" dirty="0" smtClean="0"/>
              <a:t> yapı malzemeleri kullanılmıştır. 23.000 kişilik oturma kapasitesi vardır.</a:t>
            </a:r>
            <a:endParaRPr lang="tr-TR"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çerik Yer Tutucusu" descr="Tacoma_Dome.jpg"/>
          <p:cNvPicPr>
            <a:picLocks noGrp="1" noChangeAspect="1"/>
          </p:cNvPicPr>
          <p:nvPr>
            <p:ph idx="1"/>
          </p:nvPr>
        </p:nvPicPr>
        <p:blipFill>
          <a:blip r:embed="rId2" cstate="print"/>
          <a:stretch>
            <a:fillRect/>
          </a:stretch>
        </p:blipFill>
        <p:spPr>
          <a:xfrm>
            <a:off x="571472" y="-19285"/>
            <a:ext cx="8001024" cy="6877285"/>
          </a:xfrm>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çerik Yer Tutucusu" descr="unnamed.jpg"/>
          <p:cNvPicPr>
            <a:picLocks noGrp="1" noChangeAspect="1"/>
          </p:cNvPicPr>
          <p:nvPr>
            <p:ph idx="1"/>
          </p:nvPr>
        </p:nvPicPr>
        <p:blipFill>
          <a:blip r:embed="rId2" cstate="print"/>
          <a:stretch>
            <a:fillRect/>
          </a:stretch>
        </p:blipFill>
        <p:spPr>
          <a:xfrm>
            <a:off x="0" y="428604"/>
            <a:ext cx="9144000" cy="5929330"/>
          </a:xfrm>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8"/>
            <a:ext cx="8258204" cy="1143000"/>
          </a:xfrm>
        </p:spPr>
        <p:txBody>
          <a:bodyPr>
            <a:normAutofit fontScale="90000"/>
          </a:bodyPr>
          <a:lstStyle/>
          <a:p>
            <a:r>
              <a:rPr lang="tr-TR" dirty="0" err="1" smtClean="0"/>
              <a:t>Randstadrail</a:t>
            </a:r>
            <a:r>
              <a:rPr lang="tr-TR" dirty="0" smtClean="0"/>
              <a:t> - </a:t>
            </a:r>
            <a:r>
              <a:rPr lang="tr-TR" dirty="0" err="1" smtClean="0"/>
              <a:t>Beatrixlaan</a:t>
            </a:r>
            <a:r>
              <a:rPr lang="tr-TR" dirty="0" smtClean="0"/>
              <a:t> </a:t>
            </a:r>
            <a:r>
              <a:rPr lang="tr-TR" dirty="0" err="1" smtClean="0"/>
              <a:t>Between</a:t>
            </a:r>
            <a:r>
              <a:rPr lang="tr-TR" dirty="0" smtClean="0"/>
              <a:t> </a:t>
            </a:r>
            <a:r>
              <a:rPr lang="tr-TR" dirty="0" err="1" smtClean="0"/>
              <a:t>The</a:t>
            </a:r>
            <a:r>
              <a:rPr lang="tr-TR" dirty="0" smtClean="0"/>
              <a:t> </a:t>
            </a:r>
            <a:r>
              <a:rPr lang="tr-TR" dirty="0" err="1" smtClean="0"/>
              <a:t>Hague</a:t>
            </a:r>
            <a:r>
              <a:rPr lang="tr-TR" dirty="0" smtClean="0"/>
              <a:t> </a:t>
            </a:r>
            <a:r>
              <a:rPr lang="tr-TR" dirty="0" err="1" smtClean="0"/>
              <a:t>and</a:t>
            </a:r>
            <a:r>
              <a:rPr lang="tr-TR" dirty="0" smtClean="0"/>
              <a:t> Rotterdam</a:t>
            </a:r>
            <a:endParaRPr lang="tr-TR" dirty="0"/>
          </a:p>
        </p:txBody>
      </p:sp>
      <p:sp>
        <p:nvSpPr>
          <p:cNvPr id="3" name="2 İçerik Yer Tutucusu"/>
          <p:cNvSpPr>
            <a:spLocks noGrp="1"/>
          </p:cNvSpPr>
          <p:nvPr>
            <p:ph idx="1"/>
          </p:nvPr>
        </p:nvSpPr>
        <p:spPr/>
        <p:txBody>
          <a:bodyPr/>
          <a:lstStyle/>
          <a:p>
            <a:r>
              <a:rPr lang="tr-TR" dirty="0" smtClean="0"/>
              <a:t>Mimar </a:t>
            </a:r>
            <a:r>
              <a:rPr lang="tr-TR" dirty="0" err="1" smtClean="0"/>
              <a:t>Zwart</a:t>
            </a:r>
            <a:r>
              <a:rPr lang="tr-TR" dirty="0" smtClean="0"/>
              <a:t> &amp; </a:t>
            </a:r>
            <a:r>
              <a:rPr lang="tr-TR" dirty="0" err="1" smtClean="0"/>
              <a:t>Jansma</a:t>
            </a:r>
            <a:r>
              <a:rPr lang="tr-TR" dirty="0" smtClean="0"/>
              <a:t> tarafından Rotterdam da (Rotterdam ve Lahey arası) tren istasyonu için tasarlanmıştır. şehre ait ray şebekesini saran uzun ağ yapı şeklinde 2006 yılında yapılmıştır. Uzunluğu 400 metre ve çapı 10 metredir.</a:t>
            </a:r>
            <a:endParaRPr lang="tr-TR"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çerik Yer Tutucusu" descr="stringio.jpg"/>
          <p:cNvPicPr>
            <a:picLocks noGrp="1" noChangeAspect="1"/>
          </p:cNvPicPr>
          <p:nvPr>
            <p:ph idx="1"/>
          </p:nvPr>
        </p:nvPicPr>
        <p:blipFill>
          <a:blip r:embed="rId2" cstate="print"/>
          <a:stretch>
            <a:fillRect/>
          </a:stretch>
        </p:blipFill>
        <p:spPr>
          <a:xfrm>
            <a:off x="17437" y="428604"/>
            <a:ext cx="9126563" cy="6072206"/>
          </a:xfrm>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dirty="0" smtClean="0"/>
              <a:t>KABUK SİSTEMLERĠN AVANTAJ ve DEZAVANTAJLARI</a:t>
            </a:r>
            <a:endParaRPr lang="tr-TR" dirty="0"/>
          </a:p>
        </p:txBody>
      </p:sp>
      <p:sp>
        <p:nvSpPr>
          <p:cNvPr id="3" name="2 İçerik Yer Tutucusu"/>
          <p:cNvSpPr>
            <a:spLocks noGrp="1"/>
          </p:cNvSpPr>
          <p:nvPr>
            <p:ph idx="1"/>
          </p:nvPr>
        </p:nvSpPr>
        <p:spPr/>
        <p:txBody>
          <a:bodyPr>
            <a:normAutofit/>
          </a:bodyPr>
          <a:lstStyle/>
          <a:p>
            <a:pPr>
              <a:buNone/>
            </a:pPr>
            <a:r>
              <a:rPr lang="tr-TR" dirty="0" smtClean="0"/>
              <a:t>Kabuk Sistemlerin Avantajları </a:t>
            </a:r>
          </a:p>
          <a:p>
            <a:pPr>
              <a:buNone/>
            </a:pPr>
            <a:r>
              <a:rPr lang="tr-TR" dirty="0" smtClean="0"/>
              <a:t>Fonksiyonel Uygunluk </a:t>
            </a:r>
          </a:p>
          <a:p>
            <a:pPr>
              <a:buNone/>
            </a:pPr>
            <a:r>
              <a:rPr lang="tr-TR" dirty="0" smtClean="0"/>
              <a:t> Fonksiyonel uygunluk, taşıyıcı sistemin  binanın yapılma amaçlarına olan etkisiyle ilgilidir. Kabuklar büyük alanları ara mesnetsiz olarak örtmek amacı ile kullanılırlar ve fonksiyonel uygunluk taşıyıcı sistemin binanın yapılma amaçlarına olan etkisiyle ilgilidir.</a:t>
            </a:r>
            <a:endParaRPr lang="tr-TR"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Ekonomi</a:t>
            </a:r>
            <a:endParaRPr lang="tr-TR" dirty="0"/>
          </a:p>
        </p:txBody>
      </p:sp>
      <p:sp>
        <p:nvSpPr>
          <p:cNvPr id="3" name="2 İçerik Yer Tutucusu"/>
          <p:cNvSpPr>
            <a:spLocks noGrp="1"/>
          </p:cNvSpPr>
          <p:nvPr>
            <p:ph idx="1"/>
          </p:nvPr>
        </p:nvSpPr>
        <p:spPr>
          <a:xfrm>
            <a:off x="500034" y="1428736"/>
            <a:ext cx="7758138" cy="4900634"/>
          </a:xfrm>
        </p:spPr>
        <p:txBody>
          <a:bodyPr>
            <a:normAutofit fontScale="85000" lnSpcReduction="20000"/>
          </a:bodyPr>
          <a:lstStyle/>
          <a:p>
            <a:r>
              <a:rPr lang="tr-TR" dirty="0" smtClean="0"/>
              <a:t>Kabukların inşası zor değildir, ancak mimarların ve mühendislerin çözümlemeleri doğrultusunda iyi ve uygulanabilir çözümler elde edilebilir. Bu tür yapıların uygulanabilirliğini yüklenicilere kabul ettirebilmek için yapı tasarımını ekonomik olması gerekmektedir. Bir kabuk sistemin en büyük maliyet bileşenleri malzeme ve işçiliktir. Bunlarla ilgili olarak, günümüzde dünyada iki temel ekonomi türü vardır. Çoğunlukla sanayileşmiş ülkelerde karşılaşılan birinci türde malzeme fiyatları rölatif olarak düşük, işçilik yüksektir. Az gelişmiş ya da gelişmemiş ülkelerde karşılaşılan ikinci türde ise durum bunun tersidir</a:t>
            </a:r>
            <a:endParaRPr lang="tr-TR"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Estetik</a:t>
            </a:r>
            <a:endParaRPr lang="tr-TR" dirty="0"/>
          </a:p>
        </p:txBody>
      </p:sp>
      <p:sp>
        <p:nvSpPr>
          <p:cNvPr id="3" name="2 İçerik Yer Tutucusu"/>
          <p:cNvSpPr>
            <a:spLocks noGrp="1"/>
          </p:cNvSpPr>
          <p:nvPr>
            <p:ph idx="1"/>
          </p:nvPr>
        </p:nvSpPr>
        <p:spPr/>
        <p:txBody>
          <a:bodyPr>
            <a:normAutofit/>
          </a:bodyPr>
          <a:lstStyle/>
          <a:p>
            <a:r>
              <a:rPr lang="tr-TR" dirty="0" smtClean="0"/>
              <a:t>Estetiğin kabuk sistem üzerindeki etkisi inkâr edilemez: Estetik inançlarını mühendise dayatmaya çalışan mimar, çoğu kez taşıyıcı sisteme esaslı limitler koyar. Gerçekte mimar, kendi yapı anlayışını en iyi şekilde ifade edeceğine inandığı sistemi tavsiye eder ve mühendis mimarın önerisini nadiren köklü olarak değiştirecek bir pozisyonda bulunmaktadır.</a:t>
            </a:r>
            <a:endParaRPr lang="tr-TR"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çerik Yer Tutucusu" descr="6914e0b4714a31c4c6b173d099582729.jpg"/>
          <p:cNvPicPr>
            <a:picLocks noGrp="1" noChangeAspect="1"/>
          </p:cNvPicPr>
          <p:nvPr>
            <p:ph idx="1"/>
          </p:nvPr>
        </p:nvPicPr>
        <p:blipFill>
          <a:blip r:embed="rId2" cstate="print"/>
          <a:stretch>
            <a:fillRect/>
          </a:stretch>
        </p:blipFill>
        <p:spPr>
          <a:xfrm>
            <a:off x="0" y="285728"/>
            <a:ext cx="9144000" cy="6215082"/>
          </a:xfrm>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çerik Yer Tutucusu" descr="8323963b5e5208775c2edfadfb10e2c1.jpg"/>
          <p:cNvPicPr>
            <a:picLocks noGrp="1" noChangeAspect="1"/>
          </p:cNvPicPr>
          <p:nvPr>
            <p:ph idx="1"/>
          </p:nvPr>
        </p:nvPicPr>
        <p:blipFill>
          <a:blip r:embed="rId2" cstate="print"/>
          <a:stretch>
            <a:fillRect/>
          </a:stretch>
        </p:blipFill>
        <p:spPr>
          <a:xfrm>
            <a:off x="0" y="357166"/>
            <a:ext cx="9144001" cy="6072206"/>
          </a:xfrm>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r>
              <a:rPr lang="tr-TR" dirty="0" smtClean="0"/>
              <a:t>Kabuk Sistemlerin Dezavantajları</a:t>
            </a:r>
            <a:endParaRPr lang="tr-TR" dirty="0"/>
          </a:p>
        </p:txBody>
      </p:sp>
      <p:sp>
        <p:nvSpPr>
          <p:cNvPr id="3" name="2 İçerik Yer Tutucusu"/>
          <p:cNvSpPr>
            <a:spLocks noGrp="1"/>
          </p:cNvSpPr>
          <p:nvPr>
            <p:ph idx="1"/>
          </p:nvPr>
        </p:nvSpPr>
        <p:spPr/>
        <p:txBody>
          <a:bodyPr>
            <a:normAutofit fontScale="92500" lnSpcReduction="20000"/>
          </a:bodyPr>
          <a:lstStyle/>
          <a:p>
            <a:r>
              <a:rPr lang="tr-TR" dirty="0" smtClean="0"/>
              <a:t>Kabukların, taşıyıcı sistem olarak sahip oldukları büyük etkinliğe karşılık, bir kısmı uygulama güçlükleri, bu tür sistemlerin çok daha yaygın hale gelmelerini sınırlandırmaktadır. Kabuklar için, eğrisel yüzeylerin kalıbının yapılması sorunu, işçiliğin yüksek olduğu ülkelerde bu tür kalıplama sistemlerinin kullanılmasını zorlaştırmaktadır. Kalıp sorunu çeşitli yollarla azaltılabilir. Aynı elemanın tekrarlandığı çatılar, birkaç gün ya da birkaç saat sonra değiştirilen bir kalıp üzerinde her bir eleman uygulanabilmektedir.</a:t>
            </a:r>
            <a:endParaRPr lang="tr-TR"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p:txBody>
          <a:bodyPr/>
          <a:lstStyle/>
          <a:p>
            <a:r>
              <a:rPr lang="tr-TR" dirty="0" smtClean="0"/>
              <a:t>Bu nedenle, mimar tarafından seçilecek kabuk biçimi; ekonomi, yapım tekniği, strüktürel, estetik ve hatta psikolojik yönlerden çok sayıda etkene bağlıdır. Ancak tüm bu gerekler sağlandığı takdirde, başarılı bir kabuk tasarımı elde edilmiş olmaktadır.</a:t>
            </a:r>
            <a:endParaRPr lang="tr-TR"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357158" y="928670"/>
            <a:ext cx="7686700" cy="4757758"/>
          </a:xfrm>
        </p:spPr>
        <p:txBody>
          <a:bodyPr>
            <a:normAutofit fontScale="85000" lnSpcReduction="10000"/>
          </a:bodyPr>
          <a:lstStyle/>
          <a:p>
            <a:r>
              <a:rPr lang="tr-TR" dirty="0" smtClean="0"/>
              <a:t>Kabuk yapıların mimarisinde </a:t>
            </a:r>
            <a:r>
              <a:rPr lang="tr-TR" dirty="0" err="1" smtClean="0"/>
              <a:t>kompozit</a:t>
            </a:r>
            <a:r>
              <a:rPr lang="tr-TR" dirty="0" smtClean="0"/>
              <a:t> malzeme kullanımı sayesinde dış kuvvetlere karşı daha da dayanıklı yapılar yapılmaya başlanmıştır</a:t>
            </a:r>
            <a:r>
              <a:rPr lang="tr-TR" smtClean="0"/>
              <a:t>. Kompozit</a:t>
            </a:r>
            <a:r>
              <a:rPr lang="tr-TR" dirty="0" smtClean="0"/>
              <a:t> malzemelerin diğer malzemelere göre daha hafif olması sebebiyle; özellikle yapıların çatı bölgelerinde kullanılan hiperbolik paraboloit kabuk yapıların malzemesinin </a:t>
            </a:r>
            <a:r>
              <a:rPr lang="tr-TR" dirty="0" err="1" smtClean="0"/>
              <a:t>kompozit</a:t>
            </a:r>
            <a:r>
              <a:rPr lang="tr-TR" dirty="0" smtClean="0"/>
              <a:t> olarak seçilmesini öne çıkarmıştır. Bu kabuk yapılarda oluşan kuvvetlerin hesabı daha kolay yapılabilmektedir. Bu sebepten de dolayı mimarlıkta bu sistemlerin yüzey olması nedeniyle de daha kolay tasarlanması sağlanmıştır.</a:t>
            </a:r>
            <a:endParaRPr lang="tr-TR"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pPr algn="l"/>
            <a:r>
              <a:rPr lang="tr-TR" dirty="0" smtClean="0"/>
              <a:t>KAYNAKÇA</a:t>
            </a:r>
            <a:endParaRPr lang="tr-TR" dirty="0"/>
          </a:p>
        </p:txBody>
      </p:sp>
      <p:sp>
        <p:nvSpPr>
          <p:cNvPr id="3" name="2 İçerik Yer Tutucusu"/>
          <p:cNvSpPr>
            <a:spLocks noGrp="1"/>
          </p:cNvSpPr>
          <p:nvPr>
            <p:ph idx="1"/>
          </p:nvPr>
        </p:nvSpPr>
        <p:spPr>
          <a:xfrm>
            <a:off x="142844" y="1571612"/>
            <a:ext cx="9001156" cy="4525963"/>
          </a:xfrm>
        </p:spPr>
        <p:txBody>
          <a:bodyPr>
            <a:normAutofit fontScale="47500" lnSpcReduction="20000"/>
          </a:bodyPr>
          <a:lstStyle/>
          <a:p>
            <a:pPr>
              <a:buNone/>
            </a:pPr>
            <a:r>
              <a:rPr lang="tr-TR" dirty="0" smtClean="0"/>
              <a:t>        http://earsiv.halic.edu.tr/xmlui/bitstream/handle/20.500.12473/756/299274.pdf?sequence=1&amp;isAllowed=y</a:t>
            </a:r>
          </a:p>
          <a:p>
            <a:pPr>
              <a:buNone/>
            </a:pPr>
            <a:r>
              <a:rPr lang="tr-TR" dirty="0" smtClean="0"/>
              <a:t>        http://www.</a:t>
            </a:r>
            <a:r>
              <a:rPr lang="tr-TR" dirty="0" err="1" smtClean="0"/>
              <a:t>thueringen</a:t>
            </a:r>
            <a:r>
              <a:rPr lang="tr-TR" dirty="0" smtClean="0"/>
              <a:t>-</a:t>
            </a:r>
            <a:r>
              <a:rPr lang="tr-TR" dirty="0" err="1" smtClean="0"/>
              <a:t>tourismus</a:t>
            </a:r>
            <a:r>
              <a:rPr lang="tr-TR" dirty="0" smtClean="0"/>
              <a:t>.de http://i446.</a:t>
            </a:r>
            <a:r>
              <a:rPr lang="tr-TR" dirty="0" err="1" smtClean="0"/>
              <a:t>photobucket</a:t>
            </a:r>
            <a:r>
              <a:rPr lang="tr-TR" dirty="0" smtClean="0"/>
              <a:t>.com/</a:t>
            </a:r>
            <a:r>
              <a:rPr lang="tr-TR" dirty="0" err="1" smtClean="0"/>
              <a:t>albums</a:t>
            </a:r>
            <a:r>
              <a:rPr lang="tr-TR" dirty="0" smtClean="0"/>
              <a:t>/qq183/</a:t>
            </a:r>
            <a:r>
              <a:rPr lang="tr-TR" dirty="0" err="1" smtClean="0"/>
              <a:t>rammanpandu</a:t>
            </a:r>
            <a:r>
              <a:rPr lang="tr-TR" dirty="0" smtClean="0"/>
              <a:t>/25442_71ab60c0a2_b.</a:t>
            </a:r>
            <a:r>
              <a:rPr lang="tr-TR" dirty="0" err="1" smtClean="0"/>
              <a:t>jpg</a:t>
            </a:r>
            <a:r>
              <a:rPr lang="tr-TR" dirty="0" smtClean="0"/>
              <a:t> http://farm4.</a:t>
            </a:r>
            <a:r>
              <a:rPr lang="tr-TR" dirty="0" err="1" smtClean="0"/>
              <a:t>static</a:t>
            </a:r>
            <a:r>
              <a:rPr lang="tr-TR" dirty="0" smtClean="0"/>
              <a:t>.</a:t>
            </a:r>
            <a:r>
              <a:rPr lang="tr-TR" dirty="0" err="1" smtClean="0"/>
              <a:t>flickr</a:t>
            </a:r>
            <a:r>
              <a:rPr lang="tr-TR" dirty="0" smtClean="0"/>
              <a:t>.com/3083/2872439624_dbaee61691.</a:t>
            </a:r>
            <a:r>
              <a:rPr lang="tr-TR" dirty="0" err="1" smtClean="0"/>
              <a:t>jpg</a:t>
            </a:r>
            <a:r>
              <a:rPr lang="tr-TR" dirty="0" smtClean="0"/>
              <a:t> http://www.</a:t>
            </a:r>
            <a:r>
              <a:rPr lang="tr-TR" dirty="0" err="1" smtClean="0"/>
              <a:t>mimdap</a:t>
            </a:r>
            <a:r>
              <a:rPr lang="tr-TR" dirty="0" smtClean="0"/>
              <a:t>.org/</a:t>
            </a:r>
            <a:r>
              <a:rPr lang="tr-TR" dirty="0" err="1" smtClean="0"/>
              <a:t>wp</a:t>
            </a:r>
            <a:r>
              <a:rPr lang="tr-TR" dirty="0" smtClean="0"/>
              <a:t>-</a:t>
            </a:r>
            <a:r>
              <a:rPr lang="tr-TR" dirty="0" err="1" smtClean="0"/>
              <a:t>content</a:t>
            </a:r>
            <a:r>
              <a:rPr lang="tr-TR" dirty="0" smtClean="0"/>
              <a:t>/</a:t>
            </a:r>
            <a:r>
              <a:rPr lang="tr-TR" dirty="0" err="1" smtClean="0"/>
              <a:t>uploads</a:t>
            </a:r>
            <a:r>
              <a:rPr lang="tr-TR" dirty="0" smtClean="0"/>
              <a:t>/z-</a:t>
            </a:r>
            <a:r>
              <a:rPr lang="tr-TR" dirty="0" err="1" smtClean="0"/>
              <a:t>fadillioglu</a:t>
            </a:r>
            <a:r>
              <a:rPr lang="tr-TR" dirty="0" smtClean="0"/>
              <a:t>-15.</a:t>
            </a:r>
            <a:r>
              <a:rPr lang="tr-TR" dirty="0" err="1" smtClean="0"/>
              <a:t>jpg</a:t>
            </a:r>
            <a:r>
              <a:rPr lang="tr-TR" dirty="0" smtClean="0"/>
              <a:t> http://upload.wikimedia.org/wikipedia/en/archive/9/9d/201012021218!MIT_Kresge_ </a:t>
            </a:r>
            <a:r>
              <a:rPr lang="tr-TR" dirty="0" err="1" smtClean="0"/>
              <a:t>Auditorium</a:t>
            </a:r>
            <a:r>
              <a:rPr lang="tr-TR" dirty="0" smtClean="0"/>
              <a:t>.</a:t>
            </a:r>
            <a:r>
              <a:rPr lang="tr-TR" dirty="0" err="1" smtClean="0"/>
              <a:t>jpg</a:t>
            </a:r>
            <a:r>
              <a:rPr lang="tr-TR" dirty="0" smtClean="0"/>
              <a:t> http://www.e-</a:t>
            </a:r>
            <a:r>
              <a:rPr lang="tr-TR" dirty="0" err="1" smtClean="0"/>
              <a:t>pics</a:t>
            </a:r>
            <a:r>
              <a:rPr lang="tr-TR" dirty="0" smtClean="0"/>
              <a:t>.</a:t>
            </a:r>
            <a:r>
              <a:rPr lang="tr-TR" dirty="0" err="1" smtClean="0"/>
              <a:t>ethz</a:t>
            </a:r>
            <a:r>
              <a:rPr lang="tr-TR" dirty="0" smtClean="0"/>
              <a:t>.</a:t>
            </a:r>
            <a:r>
              <a:rPr lang="tr-TR" dirty="0" err="1" smtClean="0"/>
              <a:t>ch</a:t>
            </a:r>
            <a:r>
              <a:rPr lang="tr-TR" dirty="0" smtClean="0"/>
              <a:t>/</a:t>
            </a:r>
            <a:r>
              <a:rPr lang="tr-TR" dirty="0" err="1" smtClean="0"/>
              <a:t>index</a:t>
            </a:r>
            <a:r>
              <a:rPr lang="tr-TR" dirty="0" smtClean="0"/>
              <a:t>/ETHBIB.</a:t>
            </a:r>
            <a:r>
              <a:rPr lang="tr-TR" dirty="0" err="1" smtClean="0"/>
              <a:t>Bildarchiv</a:t>
            </a:r>
            <a:r>
              <a:rPr lang="tr-TR" dirty="0" smtClean="0"/>
              <a:t>/</a:t>
            </a:r>
            <a:r>
              <a:rPr lang="tr-TR" dirty="0" err="1" smtClean="0"/>
              <a:t>images</a:t>
            </a:r>
            <a:r>
              <a:rPr lang="tr-TR" dirty="0" smtClean="0"/>
              <a:t> /ETHBIB.</a:t>
            </a:r>
            <a:r>
              <a:rPr lang="tr-TR" dirty="0" err="1" smtClean="0"/>
              <a:t>Bildarchiv</a:t>
            </a:r>
            <a:r>
              <a:rPr lang="tr-TR" dirty="0" smtClean="0"/>
              <a:t> _</a:t>
            </a:r>
            <a:r>
              <a:rPr lang="tr-TR" dirty="0" err="1" smtClean="0"/>
              <a:t>Hs</a:t>
            </a:r>
            <a:r>
              <a:rPr lang="tr-TR" dirty="0" smtClean="0"/>
              <a:t>_ 1085-1938-39-1-41_42998.</a:t>
            </a:r>
            <a:r>
              <a:rPr lang="tr-TR" dirty="0" err="1" smtClean="0"/>
              <a:t>jpg</a:t>
            </a:r>
            <a:r>
              <a:rPr lang="tr-TR" dirty="0" smtClean="0"/>
              <a:t> http://fr.wikipedia.org/wiki/Fichier:Halles_Vue_GC3%A9rale_Mars_3.JPG http://www.</a:t>
            </a:r>
            <a:r>
              <a:rPr lang="tr-TR" dirty="0" err="1" smtClean="0"/>
              <a:t>columbia</a:t>
            </a:r>
            <a:r>
              <a:rPr lang="tr-TR" dirty="0" smtClean="0"/>
              <a:t>.edu/</a:t>
            </a:r>
            <a:r>
              <a:rPr lang="tr-TR" dirty="0" err="1" smtClean="0"/>
              <a:t>cu</a:t>
            </a:r>
            <a:r>
              <a:rPr lang="tr-TR" dirty="0" smtClean="0"/>
              <a:t>/</a:t>
            </a:r>
            <a:r>
              <a:rPr lang="tr-TR" dirty="0" err="1" smtClean="0"/>
              <a:t>gsapp</a:t>
            </a:r>
            <a:r>
              <a:rPr lang="tr-TR" dirty="0" smtClean="0"/>
              <a:t>/BT/BSI/SHELL_MS/img0034.</a:t>
            </a:r>
            <a:r>
              <a:rPr lang="tr-TR" dirty="0" err="1" smtClean="0"/>
              <a:t>jpg</a:t>
            </a:r>
            <a:r>
              <a:rPr lang="tr-TR" dirty="0" smtClean="0"/>
              <a:t> http://www.</a:t>
            </a:r>
            <a:r>
              <a:rPr lang="tr-TR" dirty="0" err="1" smtClean="0"/>
              <a:t>teoremedu</a:t>
            </a:r>
            <a:r>
              <a:rPr lang="tr-TR" dirty="0" smtClean="0"/>
              <a:t>.com/</a:t>
            </a:r>
            <a:r>
              <a:rPr lang="tr-TR" dirty="0" err="1" smtClean="0"/>
              <a:t>content</a:t>
            </a:r>
            <a:r>
              <a:rPr lang="tr-TR" dirty="0" smtClean="0"/>
              <a:t>/</a:t>
            </a:r>
            <a:r>
              <a:rPr lang="tr-TR" dirty="0" err="1" smtClean="0"/>
              <a:t>uploads</a:t>
            </a:r>
            <a:r>
              <a:rPr lang="tr-TR" dirty="0" smtClean="0"/>
              <a:t>/17/eski/</a:t>
            </a:r>
            <a:r>
              <a:rPr lang="tr-TR" dirty="0" err="1" smtClean="0"/>
              <a:t>images</a:t>
            </a:r>
            <a:r>
              <a:rPr lang="tr-TR" dirty="0" smtClean="0"/>
              <a:t>/</a:t>
            </a:r>
            <a:r>
              <a:rPr lang="tr-TR" dirty="0" err="1" smtClean="0"/>
              <a:t>jfk</a:t>
            </a:r>
            <a:r>
              <a:rPr lang="tr-TR" dirty="0" smtClean="0"/>
              <a:t>-</a:t>
            </a:r>
            <a:r>
              <a:rPr lang="tr-TR" dirty="0" err="1" smtClean="0"/>
              <a:t>airport</a:t>
            </a:r>
            <a:r>
              <a:rPr lang="tr-TR" dirty="0" smtClean="0"/>
              <a:t>.</a:t>
            </a:r>
            <a:r>
              <a:rPr lang="tr-TR" dirty="0" err="1" smtClean="0"/>
              <a:t>jpg</a:t>
            </a:r>
            <a:r>
              <a:rPr lang="tr-TR" dirty="0" smtClean="0"/>
              <a:t> http://www.</a:t>
            </a:r>
            <a:r>
              <a:rPr lang="tr-TR" dirty="0" err="1" smtClean="0"/>
              <a:t>teoremedu</a:t>
            </a:r>
            <a:r>
              <a:rPr lang="tr-TR" dirty="0" smtClean="0"/>
              <a:t>.com/</a:t>
            </a:r>
            <a:r>
              <a:rPr lang="tr-TR" dirty="0" err="1" smtClean="0"/>
              <a:t>content</a:t>
            </a:r>
            <a:r>
              <a:rPr lang="tr-TR" dirty="0" smtClean="0"/>
              <a:t>/</a:t>
            </a:r>
            <a:r>
              <a:rPr lang="tr-TR" dirty="0" err="1" smtClean="0"/>
              <a:t>uploads</a:t>
            </a:r>
            <a:r>
              <a:rPr lang="tr-TR" dirty="0" smtClean="0"/>
              <a:t>/17/eski/</a:t>
            </a:r>
            <a:r>
              <a:rPr lang="tr-TR" dirty="0" err="1" smtClean="0"/>
              <a:t>images</a:t>
            </a:r>
            <a:r>
              <a:rPr lang="tr-TR" dirty="0" smtClean="0"/>
              <a:t>/</a:t>
            </a:r>
            <a:r>
              <a:rPr lang="tr-TR" dirty="0" err="1" smtClean="0"/>
              <a:t>jfk</a:t>
            </a:r>
            <a:r>
              <a:rPr lang="tr-TR" dirty="0" smtClean="0"/>
              <a:t>-</a:t>
            </a:r>
            <a:r>
              <a:rPr lang="tr-TR" dirty="0" err="1" smtClean="0"/>
              <a:t>airport</a:t>
            </a:r>
            <a:r>
              <a:rPr lang="tr-TR" dirty="0" smtClean="0"/>
              <a:t>.</a:t>
            </a:r>
            <a:r>
              <a:rPr lang="tr-TR" dirty="0" err="1" smtClean="0"/>
              <a:t>jpg</a:t>
            </a:r>
            <a:r>
              <a:rPr lang="tr-TR" dirty="0" smtClean="0"/>
              <a:t> http://farm4.</a:t>
            </a:r>
            <a:r>
              <a:rPr lang="tr-TR" dirty="0" err="1" smtClean="0"/>
              <a:t>static</a:t>
            </a:r>
            <a:r>
              <a:rPr lang="tr-TR" dirty="0" smtClean="0"/>
              <a:t>.</a:t>
            </a:r>
            <a:r>
              <a:rPr lang="tr-TR" dirty="0" err="1" smtClean="0"/>
              <a:t>flickr</a:t>
            </a:r>
            <a:r>
              <a:rPr lang="tr-TR" dirty="0" smtClean="0"/>
              <a:t>.com/3359/3305465577_66492760f7.</a:t>
            </a:r>
            <a:r>
              <a:rPr lang="tr-TR" dirty="0" err="1" smtClean="0"/>
              <a:t>jpg</a:t>
            </a:r>
            <a:r>
              <a:rPr lang="tr-TR" dirty="0" smtClean="0"/>
              <a:t> http://www.</a:t>
            </a:r>
            <a:r>
              <a:rPr lang="tr-TR" dirty="0" err="1" smtClean="0"/>
              <a:t>strangeharvest</a:t>
            </a:r>
            <a:r>
              <a:rPr lang="tr-TR" dirty="0" smtClean="0"/>
              <a:t>.com/</a:t>
            </a:r>
            <a:r>
              <a:rPr lang="tr-TR" dirty="0" err="1" smtClean="0"/>
              <a:t>mt</a:t>
            </a:r>
            <a:r>
              <a:rPr lang="tr-TR" dirty="0" smtClean="0"/>
              <a:t>/</a:t>
            </a:r>
            <a:r>
              <a:rPr lang="tr-TR" dirty="0" err="1" smtClean="0"/>
              <a:t>archive</a:t>
            </a:r>
            <a:r>
              <a:rPr lang="tr-TR" dirty="0" smtClean="0"/>
              <a:t>/</a:t>
            </a:r>
            <a:r>
              <a:rPr lang="tr-TR" dirty="0" err="1" smtClean="0"/>
              <a:t>tropicalislandresort</a:t>
            </a:r>
            <a:r>
              <a:rPr lang="tr-TR" dirty="0" smtClean="0"/>
              <a:t>.</a:t>
            </a:r>
            <a:r>
              <a:rPr lang="tr-TR" dirty="0" err="1" smtClean="0"/>
              <a:t>jpg</a:t>
            </a:r>
            <a:r>
              <a:rPr lang="tr-TR" dirty="0" smtClean="0"/>
              <a:t> http://www.</a:t>
            </a:r>
            <a:r>
              <a:rPr lang="tr-TR" dirty="0" err="1" smtClean="0"/>
              <a:t>ins</a:t>
            </a:r>
            <a:r>
              <a:rPr lang="tr-TR" dirty="0" smtClean="0"/>
              <a:t>.</a:t>
            </a:r>
            <a:r>
              <a:rPr lang="tr-TR" dirty="0" err="1" smtClean="0"/>
              <a:t>itu</a:t>
            </a:r>
            <a:r>
              <a:rPr lang="tr-TR" dirty="0" smtClean="0"/>
              <a:t>.edu.tr/kutlu/</a:t>
            </a:r>
            <a:r>
              <a:rPr lang="tr-TR" dirty="0" err="1" smtClean="0"/>
              <a:t>kdtr</a:t>
            </a:r>
            <a:r>
              <a:rPr lang="tr-TR" dirty="0" smtClean="0"/>
              <a:t>/</a:t>
            </a:r>
            <a:r>
              <a:rPr lang="tr-TR" dirty="0" err="1" smtClean="0"/>
              <a:t>shell</a:t>
            </a:r>
            <a:r>
              <a:rPr lang="tr-TR" dirty="0" smtClean="0"/>
              <a:t>.</a:t>
            </a:r>
            <a:r>
              <a:rPr lang="tr-TR" dirty="0" err="1" smtClean="0"/>
              <a:t>htm</a:t>
            </a:r>
            <a:r>
              <a:rPr lang="tr-TR" dirty="0" smtClean="0"/>
              <a:t> http://www.</a:t>
            </a:r>
            <a:r>
              <a:rPr lang="tr-TR" dirty="0" err="1" smtClean="0"/>
              <a:t>frieze</a:t>
            </a:r>
            <a:r>
              <a:rPr lang="tr-TR" dirty="0" smtClean="0"/>
              <a:t>.com/</a:t>
            </a:r>
            <a:r>
              <a:rPr lang="tr-TR" dirty="0" err="1" smtClean="0"/>
              <a:t>uploads</a:t>
            </a:r>
            <a:r>
              <a:rPr lang="tr-TR" dirty="0" smtClean="0"/>
              <a:t>/</a:t>
            </a:r>
            <a:r>
              <a:rPr lang="tr-TR" dirty="0" err="1" smtClean="0"/>
              <a:t>images</a:t>
            </a:r>
            <a:r>
              <a:rPr lang="tr-TR" dirty="0" smtClean="0"/>
              <a:t>/</a:t>
            </a:r>
            <a:r>
              <a:rPr lang="tr-TR" dirty="0" err="1" smtClean="0"/>
              <a:t>back</a:t>
            </a:r>
            <a:r>
              <a:rPr lang="tr-TR" dirty="0" smtClean="0"/>
              <a:t>/</a:t>
            </a:r>
            <a:r>
              <a:rPr lang="tr-TR" dirty="0" err="1" smtClean="0"/>
              <a:t>phillips</a:t>
            </a:r>
            <a:r>
              <a:rPr lang="tr-TR" dirty="0" smtClean="0"/>
              <a:t>.</a:t>
            </a:r>
            <a:r>
              <a:rPr lang="tr-TR" dirty="0" err="1" smtClean="0"/>
              <a:t>jpg</a:t>
            </a:r>
            <a:r>
              <a:rPr lang="tr-TR" dirty="0" smtClean="0"/>
              <a:t> http://buildipedia.com/in-studio/building-materials-and-methods/item/799-concreteinnovations?tmpl=component&amp;print= http://roselli.org/tour/09_2000/098.html http://www.</a:t>
            </a:r>
            <a:r>
              <a:rPr lang="tr-TR" dirty="0" err="1" smtClean="0"/>
              <a:t>thueringen</a:t>
            </a:r>
            <a:r>
              <a:rPr lang="tr-TR" dirty="0" smtClean="0"/>
              <a:t>-</a:t>
            </a:r>
            <a:r>
              <a:rPr lang="tr-TR" dirty="0" err="1" smtClean="0"/>
              <a:t>tourismus</a:t>
            </a:r>
            <a:r>
              <a:rPr lang="tr-TR" dirty="0" smtClean="0"/>
              <a:t>.de/</a:t>
            </a:r>
            <a:r>
              <a:rPr lang="tr-TR" dirty="0" err="1" smtClean="0"/>
              <a:t>files</a:t>
            </a:r>
            <a:r>
              <a:rPr lang="tr-TR" dirty="0" smtClean="0"/>
              <a:t>/</a:t>
            </a:r>
            <a:r>
              <a:rPr lang="tr-TR" dirty="0" err="1" smtClean="0"/>
              <a:t>Zeiss</a:t>
            </a:r>
            <a:r>
              <a:rPr lang="tr-TR" dirty="0" smtClean="0"/>
              <a:t>_</a:t>
            </a:r>
            <a:r>
              <a:rPr lang="tr-TR" dirty="0" err="1" smtClean="0"/>
              <a:t>Planetarium</a:t>
            </a:r>
            <a:r>
              <a:rPr lang="tr-TR" dirty="0" smtClean="0"/>
              <a:t>_</a:t>
            </a:r>
            <a:r>
              <a:rPr lang="tr-TR" dirty="0" err="1" smtClean="0"/>
              <a:t>Jenardax</a:t>
            </a:r>
            <a:r>
              <a:rPr lang="tr-TR" dirty="0" smtClean="0"/>
              <a:t>_275x192.</a:t>
            </a:r>
            <a:r>
              <a:rPr lang="tr-TR" dirty="0" err="1" smtClean="0"/>
              <a:t>jpg</a:t>
            </a:r>
            <a:endParaRPr lang="tr-TR"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Grp="1" noChangeAspect="1" noChangeArrowheads="1"/>
          </p:cNvPicPr>
          <p:nvPr>
            <p:ph idx="1"/>
          </p:nvPr>
        </p:nvPicPr>
        <p:blipFill rotWithShape="1">
          <a:blip r:embed="rId2" cstate="print">
            <a:extLst>
              <a:ext uri="{28A0092B-C50C-407E-A947-70E740481C1C}">
                <a14:useLocalDpi xmlns:a14="http://schemas.microsoft.com/office/drawing/2010/main" xmlns="" val="0"/>
              </a:ext>
            </a:extLst>
          </a:blip>
          <a:srcRect l="14835" t="15343" r="23733" b="14326"/>
          <a:stretch/>
        </p:blipFill>
        <p:spPr bwMode="auto">
          <a:xfrm>
            <a:off x="323529" y="620688"/>
            <a:ext cx="8514042" cy="5482866"/>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260565720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Grp="1" noChangeAspect="1" noChangeArrowheads="1"/>
          </p:cNvPicPr>
          <p:nvPr>
            <p:ph idx="1"/>
          </p:nvPr>
        </p:nvPicPr>
        <p:blipFill rotWithShape="1">
          <a:blip r:embed="rId2" cstate="print">
            <a:extLst>
              <a:ext uri="{28A0092B-C50C-407E-A947-70E740481C1C}">
                <a14:useLocalDpi xmlns:a14="http://schemas.microsoft.com/office/drawing/2010/main" xmlns="" val="0"/>
              </a:ext>
            </a:extLst>
          </a:blip>
          <a:srcRect l="16550" t="28113" r="26199" b="14326"/>
          <a:stretch/>
        </p:blipFill>
        <p:spPr bwMode="auto">
          <a:xfrm>
            <a:off x="225327" y="764704"/>
            <a:ext cx="8912777" cy="504056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68956415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Grp="1" noChangeAspect="1" noChangeArrowheads="1"/>
          </p:cNvPicPr>
          <p:nvPr>
            <p:ph idx="1"/>
          </p:nvPr>
        </p:nvPicPr>
        <p:blipFill rotWithShape="1">
          <a:blip r:embed="rId2" cstate="print">
            <a:extLst>
              <a:ext uri="{28A0092B-C50C-407E-A947-70E740481C1C}">
                <a14:useLocalDpi xmlns:a14="http://schemas.microsoft.com/office/drawing/2010/main" xmlns="" val="0"/>
              </a:ext>
            </a:extLst>
          </a:blip>
          <a:srcRect l="19766" t="22966" r="28772" b="11848"/>
          <a:stretch/>
        </p:blipFill>
        <p:spPr bwMode="auto">
          <a:xfrm>
            <a:off x="639354" y="620688"/>
            <a:ext cx="8070098" cy="5749945"/>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19156637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Grp="1" noChangeAspect="1" noChangeArrowheads="1"/>
          </p:cNvPicPr>
          <p:nvPr>
            <p:ph idx="1"/>
          </p:nvPr>
        </p:nvPicPr>
        <p:blipFill rotWithShape="1">
          <a:blip r:embed="rId2" cstate="print">
            <a:extLst>
              <a:ext uri="{28A0092B-C50C-407E-A947-70E740481C1C}">
                <a14:useLocalDpi xmlns:a14="http://schemas.microsoft.com/office/drawing/2010/main" xmlns="" val="0"/>
              </a:ext>
            </a:extLst>
          </a:blip>
          <a:srcRect l="16442" t="32689" r="25557" b="24618"/>
          <a:stretch/>
        </p:blipFill>
        <p:spPr bwMode="auto">
          <a:xfrm>
            <a:off x="480634" y="1484784"/>
            <a:ext cx="8518730" cy="3527163"/>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169562490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Grp="1" noChangeAspect="1" noChangeArrowheads="1"/>
          </p:cNvPicPr>
          <p:nvPr>
            <p:ph idx="1"/>
          </p:nvPr>
        </p:nvPicPr>
        <p:blipFill rotWithShape="1">
          <a:blip r:embed="rId2" cstate="print">
            <a:extLst>
              <a:ext uri="{28A0092B-C50C-407E-A947-70E740481C1C}">
                <a14:useLocalDpi xmlns:a14="http://schemas.microsoft.com/office/drawing/2010/main" xmlns="" val="0"/>
              </a:ext>
            </a:extLst>
          </a:blip>
          <a:srcRect l="14834" t="36284" r="27056" b="18328"/>
          <a:stretch/>
        </p:blipFill>
        <p:spPr bwMode="auto">
          <a:xfrm>
            <a:off x="629991" y="1196752"/>
            <a:ext cx="4032448" cy="1771687"/>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5123" name="Picture 3"/>
          <p:cNvPicPr>
            <a:picLocks noChangeAspect="1" noChangeArrowheads="1"/>
          </p:cNvPicPr>
          <p:nvPr/>
        </p:nvPicPr>
        <p:blipFill rotWithShape="1">
          <a:blip r:embed="rId3" cstate="print">
            <a:extLst>
              <a:ext uri="{28A0092B-C50C-407E-A947-70E740481C1C}">
                <a14:useLocalDpi xmlns:a14="http://schemas.microsoft.com/office/drawing/2010/main" xmlns="" val="0"/>
              </a:ext>
            </a:extLst>
          </a:blip>
          <a:srcRect l="26201" t="55520" r="40664" b="18058"/>
          <a:stretch/>
        </p:blipFill>
        <p:spPr bwMode="auto">
          <a:xfrm>
            <a:off x="1835696" y="2852936"/>
            <a:ext cx="5143582" cy="2307068"/>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4" name="Metin kutusu 3"/>
          <p:cNvSpPr txBox="1"/>
          <p:nvPr/>
        </p:nvSpPr>
        <p:spPr>
          <a:xfrm>
            <a:off x="2463271" y="5160004"/>
            <a:ext cx="3888432" cy="369332"/>
          </a:xfrm>
          <a:prstGeom prst="rect">
            <a:avLst/>
          </a:prstGeom>
          <a:noFill/>
        </p:spPr>
        <p:txBody>
          <a:bodyPr wrap="square" rtlCol="0">
            <a:spAutoFit/>
          </a:bodyPr>
          <a:lstStyle/>
          <a:p>
            <a:r>
              <a:rPr lang="tr-TR" dirty="0" smtClean="0"/>
              <a:t>Uzun silindirik kabuklarda </a:t>
            </a:r>
            <a:r>
              <a:rPr lang="tr-TR" b="1" dirty="0" smtClean="0">
                <a:solidFill>
                  <a:srgbClr val="FF0000"/>
                </a:solidFill>
              </a:rPr>
              <a:t>l = </a:t>
            </a:r>
            <a:r>
              <a:rPr lang="tr-TR" b="1" dirty="0" smtClean="0">
                <a:solidFill>
                  <a:srgbClr val="FF0000"/>
                </a:solidFill>
                <a:latin typeface="Arial"/>
                <a:cs typeface="Arial"/>
              </a:rPr>
              <a:t>~(2-3)L</a:t>
            </a:r>
            <a:endParaRPr lang="tr-TR" b="1" dirty="0">
              <a:solidFill>
                <a:srgbClr val="FF0000"/>
              </a:solidFill>
            </a:endParaRPr>
          </a:p>
        </p:txBody>
      </p:sp>
      <p:sp>
        <p:nvSpPr>
          <p:cNvPr id="7" name="Metin kutusu 6"/>
          <p:cNvSpPr txBox="1"/>
          <p:nvPr/>
        </p:nvSpPr>
        <p:spPr>
          <a:xfrm>
            <a:off x="611560" y="188640"/>
            <a:ext cx="7488832" cy="1200329"/>
          </a:xfrm>
          <a:prstGeom prst="rect">
            <a:avLst/>
          </a:prstGeom>
          <a:noFill/>
        </p:spPr>
        <p:txBody>
          <a:bodyPr wrap="square" rtlCol="0">
            <a:spAutoFit/>
          </a:bodyPr>
          <a:lstStyle/>
          <a:p>
            <a:r>
              <a:rPr lang="tr-TR" b="1" i="1" dirty="0">
                <a:solidFill>
                  <a:srgbClr val="FF0000"/>
                </a:solidFill>
              </a:rPr>
              <a:t>Silindirik kabuklar</a:t>
            </a:r>
          </a:p>
          <a:p>
            <a:r>
              <a:rPr lang="nb-NO" dirty="0"/>
              <a:t>• </a:t>
            </a:r>
            <a:r>
              <a:rPr lang="nb-NO" i="1" dirty="0"/>
              <a:t>Silindir, eksenine paralel kesilince dikdörtgen alanları</a:t>
            </a:r>
          </a:p>
          <a:p>
            <a:r>
              <a:rPr lang="tr-TR" i="1" dirty="0"/>
              <a:t>örtmeye çok uygun olur</a:t>
            </a:r>
          </a:p>
          <a:p>
            <a:r>
              <a:rPr lang="tr-TR" dirty="0"/>
              <a:t>• </a:t>
            </a:r>
            <a:r>
              <a:rPr lang="tr-TR" i="1" dirty="0"/>
              <a:t>4 köşe </a:t>
            </a:r>
            <a:r>
              <a:rPr lang="tr-TR" i="1" dirty="0" err="1"/>
              <a:t>mesnetiyle</a:t>
            </a:r>
            <a:r>
              <a:rPr lang="tr-TR" i="1" dirty="0"/>
              <a:t>, 3 boyutlu kiriş olarak düşünülebilir</a:t>
            </a:r>
            <a:endParaRPr lang="tr-TR" dirty="0"/>
          </a:p>
        </p:txBody>
      </p:sp>
      <p:sp>
        <p:nvSpPr>
          <p:cNvPr id="8" name="Metin kutusu 7"/>
          <p:cNvSpPr txBox="1"/>
          <p:nvPr/>
        </p:nvSpPr>
        <p:spPr>
          <a:xfrm>
            <a:off x="5220072" y="1628800"/>
            <a:ext cx="3816424" cy="1200329"/>
          </a:xfrm>
          <a:prstGeom prst="rect">
            <a:avLst/>
          </a:prstGeom>
          <a:noFill/>
        </p:spPr>
        <p:txBody>
          <a:bodyPr wrap="square" rtlCol="0">
            <a:spAutoFit/>
          </a:bodyPr>
          <a:lstStyle/>
          <a:p>
            <a:r>
              <a:rPr lang="tr-TR" i="1" dirty="0"/>
              <a:t>Silindir açıklığı l, göz genişliği L’den büyükse uzun veya</a:t>
            </a:r>
          </a:p>
          <a:p>
            <a:r>
              <a:rPr lang="tr-TR" i="1" dirty="0"/>
              <a:t>boyuna silindirik kabuk, küçükse kısa silindirik kabuk </a:t>
            </a:r>
            <a:r>
              <a:rPr lang="tr-TR" i="1" dirty="0" smtClean="0"/>
              <a:t>adını alır</a:t>
            </a:r>
            <a:r>
              <a:rPr lang="tr-TR" i="1" dirty="0"/>
              <a:t>.</a:t>
            </a:r>
            <a:endParaRPr lang="tr-TR" dirty="0"/>
          </a:p>
        </p:txBody>
      </p:sp>
      <p:sp>
        <p:nvSpPr>
          <p:cNvPr id="9" name="Metin kutusu 8"/>
          <p:cNvSpPr txBox="1"/>
          <p:nvPr/>
        </p:nvSpPr>
        <p:spPr>
          <a:xfrm>
            <a:off x="899592" y="5529336"/>
            <a:ext cx="7488832" cy="646331"/>
          </a:xfrm>
          <a:prstGeom prst="rect">
            <a:avLst/>
          </a:prstGeom>
          <a:noFill/>
        </p:spPr>
        <p:txBody>
          <a:bodyPr wrap="square" rtlCol="0">
            <a:spAutoFit/>
          </a:bodyPr>
          <a:lstStyle/>
          <a:p>
            <a:r>
              <a:rPr lang="tr-TR" i="1" dirty="0"/>
              <a:t>Mesnetlerde, eğilme momenti nedeniyle </a:t>
            </a:r>
            <a:r>
              <a:rPr lang="tr-TR" b="1" i="1" dirty="0" smtClean="0"/>
              <a:t>kalınlık artırılır</a:t>
            </a:r>
            <a:r>
              <a:rPr lang="tr-TR" i="1" dirty="0"/>
              <a:t>.</a:t>
            </a:r>
          </a:p>
          <a:p>
            <a:r>
              <a:rPr lang="tr-TR" dirty="0"/>
              <a:t>• </a:t>
            </a:r>
            <a:r>
              <a:rPr lang="tr-TR" i="1" dirty="0"/>
              <a:t>Kabuk etkilerini karşılamak ve biçimini korumak </a:t>
            </a:r>
            <a:r>
              <a:rPr lang="tr-TR" i="1" dirty="0" smtClean="0"/>
              <a:t>için kenar </a:t>
            </a:r>
            <a:r>
              <a:rPr lang="tr-TR" i="1" dirty="0"/>
              <a:t>kirişler gereklidir.</a:t>
            </a:r>
            <a:endParaRPr lang="tr-TR" dirty="0"/>
          </a:p>
        </p:txBody>
      </p:sp>
    </p:spTree>
    <p:extLst>
      <p:ext uri="{BB962C8B-B14F-4D97-AF65-F5344CB8AC3E}">
        <p14:creationId xmlns:p14="http://schemas.microsoft.com/office/powerpoint/2010/main" xmlns="" val="195282068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Grp="1" noChangeAspect="1" noChangeArrowheads="1"/>
          </p:cNvPicPr>
          <p:nvPr>
            <p:ph idx="1"/>
          </p:nvPr>
        </p:nvPicPr>
        <p:blipFill rotWithShape="1">
          <a:blip r:embed="rId2" cstate="print">
            <a:extLst>
              <a:ext uri="{28A0092B-C50C-407E-A947-70E740481C1C}">
                <a14:useLocalDpi xmlns:a14="http://schemas.microsoft.com/office/drawing/2010/main" xmlns="" val="0"/>
              </a:ext>
            </a:extLst>
          </a:blip>
          <a:srcRect l="27700" t="38787" r="54503" b="39104"/>
          <a:stretch/>
        </p:blipFill>
        <p:spPr bwMode="auto">
          <a:xfrm>
            <a:off x="2456078" y="188640"/>
            <a:ext cx="3810518" cy="2662774"/>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7171" name="Picture 3"/>
          <p:cNvPicPr>
            <a:picLocks noChangeAspect="1" noChangeArrowheads="1"/>
          </p:cNvPicPr>
          <p:nvPr/>
        </p:nvPicPr>
        <p:blipFill rotWithShape="1">
          <a:blip r:embed="rId2" cstate="print">
            <a:extLst>
              <a:ext uri="{28A0092B-C50C-407E-A947-70E740481C1C}">
                <a14:useLocalDpi xmlns:a14="http://schemas.microsoft.com/office/drawing/2010/main" xmlns="" val="0"/>
              </a:ext>
            </a:extLst>
          </a:blip>
          <a:srcRect l="27391" t="67740" r="25838" b="11645"/>
          <a:stretch/>
        </p:blipFill>
        <p:spPr bwMode="auto">
          <a:xfrm>
            <a:off x="899592" y="2852936"/>
            <a:ext cx="7679731" cy="1904066"/>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4" name="Metin kutusu 3"/>
          <p:cNvSpPr txBox="1"/>
          <p:nvPr/>
        </p:nvSpPr>
        <p:spPr>
          <a:xfrm>
            <a:off x="1331640" y="4797152"/>
            <a:ext cx="6984776" cy="923330"/>
          </a:xfrm>
          <a:prstGeom prst="rect">
            <a:avLst/>
          </a:prstGeom>
          <a:noFill/>
        </p:spPr>
        <p:txBody>
          <a:bodyPr wrap="square" rtlCol="0">
            <a:spAutoFit/>
          </a:bodyPr>
          <a:lstStyle/>
          <a:p>
            <a:r>
              <a:rPr lang="tr-TR" b="1" i="1" dirty="0" smtClean="0"/>
              <a:t>Alın elemanı (Diyafram) </a:t>
            </a:r>
            <a:r>
              <a:rPr lang="tr-TR" b="1" i="1" dirty="0"/>
              <a:t>tipleri</a:t>
            </a:r>
            <a:r>
              <a:rPr lang="tr-TR" i="1" dirty="0"/>
              <a:t>; </a:t>
            </a:r>
            <a:endParaRPr lang="tr-TR" i="1" dirty="0" smtClean="0"/>
          </a:p>
          <a:p>
            <a:r>
              <a:rPr lang="tr-TR" i="1" dirty="0" smtClean="0"/>
              <a:t>küçük </a:t>
            </a:r>
            <a:r>
              <a:rPr lang="tr-TR" i="1" dirty="0"/>
              <a:t>açıklıklarda dolu (e), </a:t>
            </a:r>
            <a:r>
              <a:rPr lang="tr-TR" i="1" dirty="0" smtClean="0"/>
              <a:t>açıklık büyüyünce </a:t>
            </a:r>
            <a:r>
              <a:rPr lang="tr-TR" i="1" dirty="0"/>
              <a:t>gergili kemer (f), kemer (g), çerçeve (h) </a:t>
            </a:r>
            <a:r>
              <a:rPr lang="tr-TR" i="1" dirty="0" smtClean="0"/>
              <a:t>ve kafes </a:t>
            </a:r>
            <a:r>
              <a:rPr lang="tr-TR" i="1" dirty="0"/>
              <a:t>kiriş (i) olabilir.</a:t>
            </a:r>
            <a:endParaRPr lang="tr-TR" dirty="0"/>
          </a:p>
        </p:txBody>
      </p:sp>
    </p:spTree>
    <p:extLst>
      <p:ext uri="{BB962C8B-B14F-4D97-AF65-F5344CB8AC3E}">
        <p14:creationId xmlns:p14="http://schemas.microsoft.com/office/powerpoint/2010/main" xmlns="" val="101473973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Grp="1" noChangeAspect="1" noChangeArrowheads="1"/>
          </p:cNvPicPr>
          <p:nvPr>
            <p:ph idx="1"/>
          </p:nvPr>
        </p:nvPicPr>
        <p:blipFill rotWithShape="1">
          <a:blip r:embed="rId2" cstate="print">
            <a:extLst>
              <a:ext uri="{28A0092B-C50C-407E-A947-70E740481C1C}">
                <a14:useLocalDpi xmlns:a14="http://schemas.microsoft.com/office/drawing/2010/main" xmlns="" val="0"/>
              </a:ext>
            </a:extLst>
          </a:blip>
          <a:srcRect l="28102" t="25635" r="30703" b="18519"/>
          <a:stretch/>
        </p:blipFill>
        <p:spPr bwMode="auto">
          <a:xfrm>
            <a:off x="129396" y="80628"/>
            <a:ext cx="5477047" cy="4176464"/>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8195" name="Picture 3"/>
          <p:cNvPicPr>
            <a:picLocks noChangeAspect="1" noChangeArrowheads="1"/>
          </p:cNvPicPr>
          <p:nvPr/>
        </p:nvPicPr>
        <p:blipFill rotWithShape="1">
          <a:blip r:embed="rId3" cstate="print">
            <a:extLst>
              <a:ext uri="{28A0092B-C50C-407E-A947-70E740481C1C}">
                <a14:useLocalDpi xmlns:a14="http://schemas.microsoft.com/office/drawing/2010/main" xmlns="" val="0"/>
              </a:ext>
            </a:extLst>
          </a:blip>
          <a:srcRect l="30737" t="34607" r="23248" b="17247"/>
          <a:stretch/>
        </p:blipFill>
        <p:spPr bwMode="auto">
          <a:xfrm>
            <a:off x="5580112" y="476672"/>
            <a:ext cx="3312543" cy="3384376"/>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8197" name="Picture 5" descr="http://idestatik.com/wp-content/uploads/2014/08/idecad_betonarme.jpg">
            <a:hlinkClick r:id="rId4"/>
          </p:cNvPr>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2123728" y="4221088"/>
            <a:ext cx="4968552" cy="2486928"/>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131857666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etin kutusu 3"/>
          <p:cNvSpPr txBox="1"/>
          <p:nvPr/>
        </p:nvSpPr>
        <p:spPr>
          <a:xfrm>
            <a:off x="611560" y="404664"/>
            <a:ext cx="7848872" cy="646331"/>
          </a:xfrm>
          <a:prstGeom prst="rect">
            <a:avLst/>
          </a:prstGeom>
          <a:noFill/>
        </p:spPr>
        <p:txBody>
          <a:bodyPr wrap="square" rtlCol="0">
            <a:spAutoFit/>
          </a:bodyPr>
          <a:lstStyle/>
          <a:p>
            <a:r>
              <a:rPr lang="tr-TR" dirty="0"/>
              <a:t>• </a:t>
            </a:r>
            <a:r>
              <a:rPr lang="tr-TR" i="1" dirty="0"/>
              <a:t>Kısa silindirik kabuklar, geniş alanları örtmek için </a:t>
            </a:r>
            <a:r>
              <a:rPr lang="tr-TR" i="1" dirty="0" smtClean="0"/>
              <a:t>genelde ekonomiktirler</a:t>
            </a:r>
            <a:r>
              <a:rPr lang="tr-TR" i="1" dirty="0"/>
              <a:t>.</a:t>
            </a:r>
          </a:p>
          <a:p>
            <a:r>
              <a:rPr lang="tr-TR" dirty="0"/>
              <a:t>• </a:t>
            </a:r>
            <a:r>
              <a:rPr lang="tr-TR" i="1" dirty="0"/>
              <a:t>Çok çeşitli şekillerde düzenlenebilirler.</a:t>
            </a:r>
            <a:endParaRPr lang="tr-TR" dirty="0"/>
          </a:p>
        </p:txBody>
      </p:sp>
      <p:pic>
        <p:nvPicPr>
          <p:cNvPr id="9218" name="Picture 2"/>
          <p:cNvPicPr>
            <a:picLocks noGrp="1" noChangeAspect="1" noChangeArrowheads="1"/>
          </p:cNvPicPr>
          <p:nvPr>
            <p:ph idx="1"/>
          </p:nvPr>
        </p:nvPicPr>
        <p:blipFill rotWithShape="1">
          <a:blip r:embed="rId2" cstate="print">
            <a:extLst>
              <a:ext uri="{28A0092B-C50C-407E-A947-70E740481C1C}">
                <a14:useLocalDpi xmlns:a14="http://schemas.microsoft.com/office/drawing/2010/main" xmlns="" val="0"/>
              </a:ext>
            </a:extLst>
          </a:blip>
          <a:srcRect l="27378" t="34022" r="26306" b="19281"/>
          <a:stretch/>
        </p:blipFill>
        <p:spPr bwMode="auto">
          <a:xfrm>
            <a:off x="1050736" y="1556792"/>
            <a:ext cx="7121664" cy="4038906"/>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408199643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Grp="1" noChangeAspect="1" noChangeArrowheads="1"/>
          </p:cNvPicPr>
          <p:nvPr>
            <p:ph idx="1"/>
          </p:nvPr>
        </p:nvPicPr>
        <p:blipFill rotWithShape="1">
          <a:blip r:embed="rId2" cstate="print">
            <a:extLst>
              <a:ext uri="{28A0092B-C50C-407E-A947-70E740481C1C}">
                <a14:useLocalDpi xmlns:a14="http://schemas.microsoft.com/office/drawing/2010/main" xmlns="" val="0"/>
              </a:ext>
            </a:extLst>
          </a:blip>
          <a:srcRect l="27914" t="26399" r="21910" b="24046"/>
          <a:stretch/>
        </p:blipFill>
        <p:spPr bwMode="auto">
          <a:xfrm>
            <a:off x="467544" y="1052736"/>
            <a:ext cx="8165709" cy="4536504"/>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204895102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p:cNvPicPr>
            <a:picLocks noGrp="1" noChangeAspect="1" noChangeArrowheads="1"/>
          </p:cNvPicPr>
          <p:nvPr>
            <p:ph idx="1"/>
          </p:nvPr>
        </p:nvPicPr>
        <p:blipFill rotWithShape="1">
          <a:blip r:embed="rId2" cstate="print">
            <a:extLst>
              <a:ext uri="{28A0092B-C50C-407E-A947-70E740481C1C}">
                <a14:useLocalDpi xmlns:a14="http://schemas.microsoft.com/office/drawing/2010/main" xmlns="" val="0"/>
              </a:ext>
            </a:extLst>
          </a:blip>
          <a:srcRect l="26949" t="26398" r="25449" b="13945"/>
          <a:stretch/>
        </p:blipFill>
        <p:spPr bwMode="auto">
          <a:xfrm>
            <a:off x="683568" y="620688"/>
            <a:ext cx="7865205" cy="5544616"/>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354077155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pPr algn="l"/>
            <a:r>
              <a:rPr lang="tr-TR" sz="3200" dirty="0" smtClean="0">
                <a:solidFill>
                  <a:srgbClr val="FF0000"/>
                </a:solidFill>
              </a:rPr>
              <a:t>KUBBELER</a:t>
            </a:r>
            <a:endParaRPr lang="tr-TR" sz="3200" dirty="0">
              <a:solidFill>
                <a:srgbClr val="FF0000"/>
              </a:solidFill>
            </a:endParaRPr>
          </a:p>
        </p:txBody>
      </p:sp>
      <p:sp>
        <p:nvSpPr>
          <p:cNvPr id="3" name="İçerik Yer Tutucusu 2"/>
          <p:cNvSpPr>
            <a:spLocks noGrp="1"/>
          </p:cNvSpPr>
          <p:nvPr>
            <p:ph idx="1"/>
          </p:nvPr>
        </p:nvSpPr>
        <p:spPr/>
        <p:txBody>
          <a:bodyPr>
            <a:normAutofit fontScale="77500" lnSpcReduction="20000"/>
          </a:bodyPr>
          <a:lstStyle/>
          <a:p>
            <a:endParaRPr lang="tr-TR" dirty="0"/>
          </a:p>
          <a:p>
            <a:r>
              <a:rPr lang="tr-TR" b="1" dirty="0"/>
              <a:t>Kubbeler ya yarım kürelerdir yada küre parçalarıdır. Küresel kubbelerde bütün eğrilikler aynıdır. Bir kubbede meridyenler paraleller ile </a:t>
            </a:r>
            <a:r>
              <a:rPr lang="tr-TR" b="1" dirty="0" err="1"/>
              <a:t>mesnetlenmiştir</a:t>
            </a:r>
            <a:r>
              <a:rPr lang="tr-TR" b="1" dirty="0"/>
              <a:t>. Böylelikle çemberin yanal yer değiştirmeleri önlenmiş olur. Kubbeler dış yüklerin değişmesine göre şekil değiştirmezler. Bunun için kubbe kararlı bir taşıyıcı sistemdir. Kubbeye etkiyen düşey yükler, rüzgar yükleri ve deprem yükleri kubbenin meridyen ve paralel kesitlerinde basınç ve çekme gerilmeleri meydana getirir. Özellikle çelik kubbelerde burkulmayı önlemek için kubbe kalınlığını arttırmadan meridyenler ve paraleller doğrultusunda </a:t>
            </a:r>
            <a:r>
              <a:rPr lang="tr-TR" b="1" dirty="0" err="1"/>
              <a:t>rijitlik</a:t>
            </a:r>
            <a:r>
              <a:rPr lang="tr-TR" b="1" dirty="0"/>
              <a:t> nervürleri kullanılmaktadır. Nervürler kalıp maliyeti nedeniyle betonarme kubbelerde daha az kullanılır. </a:t>
            </a:r>
            <a:endParaRPr lang="tr-TR" dirty="0"/>
          </a:p>
        </p:txBody>
      </p:sp>
    </p:spTree>
    <p:extLst>
      <p:ext uri="{BB962C8B-B14F-4D97-AF65-F5344CB8AC3E}">
        <p14:creationId xmlns:p14="http://schemas.microsoft.com/office/powerpoint/2010/main" xmlns="" val="388621356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p:cNvPicPr>
            <a:picLocks noGrp="1" noChangeAspect="1" noChangeArrowheads="1"/>
          </p:cNvPicPr>
          <p:nvPr>
            <p:ph idx="1"/>
          </p:nvPr>
        </p:nvPicPr>
        <p:blipFill rotWithShape="1">
          <a:blip r:embed="rId2" cstate="print">
            <a:extLst>
              <a:ext uri="{28A0092B-C50C-407E-A947-70E740481C1C}">
                <a14:useLocalDpi xmlns:a14="http://schemas.microsoft.com/office/drawing/2010/main" xmlns="" val="0"/>
              </a:ext>
            </a:extLst>
          </a:blip>
          <a:srcRect l="17516" t="18774" r="24054" b="28049"/>
          <a:stretch/>
        </p:blipFill>
        <p:spPr bwMode="auto">
          <a:xfrm>
            <a:off x="395536" y="404664"/>
            <a:ext cx="4701396" cy="240677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12291" name="Picture 3"/>
          <p:cNvPicPr>
            <a:picLocks noChangeAspect="1" noChangeArrowheads="1"/>
          </p:cNvPicPr>
          <p:nvPr/>
        </p:nvPicPr>
        <p:blipFill rotWithShape="1">
          <a:blip r:embed="rId3" cstate="print">
            <a:extLst>
              <a:ext uri="{28A0092B-C50C-407E-A947-70E740481C1C}">
                <a14:useLocalDpi xmlns:a14="http://schemas.microsoft.com/office/drawing/2010/main" xmlns="" val="0"/>
              </a:ext>
            </a:extLst>
          </a:blip>
          <a:srcRect l="26215" t="28690" r="39361" b="24191"/>
          <a:stretch/>
        </p:blipFill>
        <p:spPr bwMode="auto">
          <a:xfrm>
            <a:off x="3059832" y="2661126"/>
            <a:ext cx="5112568" cy="3936226"/>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298973998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p:cNvPicPr>
            <a:picLocks noGrp="1" noChangeAspect="1" noChangeArrowheads="1"/>
          </p:cNvPicPr>
          <p:nvPr>
            <p:ph idx="1"/>
          </p:nvPr>
        </p:nvPicPr>
        <p:blipFill rotWithShape="1">
          <a:blip r:embed="rId2" cstate="print">
            <a:extLst>
              <a:ext uri="{28A0092B-C50C-407E-A947-70E740481C1C}">
                <a14:useLocalDpi xmlns:a14="http://schemas.microsoft.com/office/drawing/2010/main" xmlns="" val="0"/>
              </a:ext>
            </a:extLst>
          </a:blip>
          <a:srcRect l="14084" t="24492" r="24484" b="18519"/>
          <a:stretch/>
        </p:blipFill>
        <p:spPr bwMode="auto">
          <a:xfrm>
            <a:off x="539552" y="2708920"/>
            <a:ext cx="4942936" cy="2579298"/>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16387" name="Picture 3"/>
          <p:cNvPicPr>
            <a:picLocks noChangeAspect="1" noChangeArrowheads="1"/>
          </p:cNvPicPr>
          <p:nvPr/>
        </p:nvPicPr>
        <p:blipFill rotWithShape="1">
          <a:blip r:embed="rId3" cstate="print">
            <a:extLst>
              <a:ext uri="{28A0092B-C50C-407E-A947-70E740481C1C}">
                <a14:useLocalDpi xmlns:a14="http://schemas.microsoft.com/office/drawing/2010/main" xmlns="" val="0"/>
              </a:ext>
            </a:extLst>
          </a:blip>
          <a:srcRect l="17974" t="35579" r="27375" b="29381"/>
          <a:stretch/>
        </p:blipFill>
        <p:spPr bwMode="auto">
          <a:xfrm>
            <a:off x="323528" y="404664"/>
            <a:ext cx="5790099" cy="2088232"/>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16388" name="Picture 4"/>
          <p:cNvPicPr>
            <a:picLocks noChangeAspect="1" noChangeArrowheads="1"/>
          </p:cNvPicPr>
          <p:nvPr/>
        </p:nvPicPr>
        <p:blipFill rotWithShape="1">
          <a:blip r:embed="rId4" cstate="print">
            <a:extLst>
              <a:ext uri="{28A0092B-C50C-407E-A947-70E740481C1C}">
                <a14:useLocalDpi xmlns:a14="http://schemas.microsoft.com/office/drawing/2010/main" xmlns="" val="0"/>
              </a:ext>
            </a:extLst>
          </a:blip>
          <a:srcRect l="53543"/>
          <a:stretch/>
        </p:blipFill>
        <p:spPr bwMode="auto">
          <a:xfrm>
            <a:off x="6012159" y="2564904"/>
            <a:ext cx="2803129" cy="216024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298667867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p:cNvPicPr>
            <a:picLocks noGrp="1" noChangeAspect="1" noChangeArrowheads="1"/>
          </p:cNvPicPr>
          <p:nvPr>
            <p:ph idx="1"/>
          </p:nvPr>
        </p:nvPicPr>
        <p:blipFill rotWithShape="1">
          <a:blip r:embed="rId2" cstate="print">
            <a:extLst>
              <a:ext uri="{28A0092B-C50C-407E-A947-70E740481C1C}">
                <a14:useLocalDpi xmlns:a14="http://schemas.microsoft.com/office/drawing/2010/main" xmlns="" val="0"/>
              </a:ext>
            </a:extLst>
          </a:blip>
          <a:srcRect l="14415" t="17256" r="24796" b="8983"/>
          <a:stretch/>
        </p:blipFill>
        <p:spPr bwMode="auto">
          <a:xfrm>
            <a:off x="560782" y="476672"/>
            <a:ext cx="8440005" cy="576064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151081286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p:cNvPicPr>
            <a:picLocks noGrp="1" noChangeAspect="1" noChangeArrowheads="1"/>
          </p:cNvPicPr>
          <p:nvPr>
            <p:ph idx="1"/>
          </p:nvPr>
        </p:nvPicPr>
        <p:blipFill rotWithShape="1">
          <a:blip r:embed="rId2" cstate="print">
            <a:extLst>
              <a:ext uri="{28A0092B-C50C-407E-A947-70E740481C1C}">
                <a14:useLocalDpi xmlns:a14="http://schemas.microsoft.com/office/drawing/2010/main" xmlns="" val="0"/>
              </a:ext>
            </a:extLst>
          </a:blip>
          <a:srcRect l="12905" t="15343" r="25234" b="10133"/>
          <a:stretch/>
        </p:blipFill>
        <p:spPr bwMode="auto">
          <a:xfrm>
            <a:off x="696375" y="544006"/>
            <a:ext cx="7976581" cy="5405274"/>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352143058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395536" y="548680"/>
            <a:ext cx="8229600" cy="4525963"/>
          </a:xfrm>
        </p:spPr>
        <p:txBody>
          <a:bodyPr>
            <a:normAutofit fontScale="92500" lnSpcReduction="10000"/>
          </a:bodyPr>
          <a:lstStyle/>
          <a:p>
            <a:endParaRPr lang="tr-TR" dirty="0"/>
          </a:p>
          <a:p>
            <a:pPr marL="0" indent="0">
              <a:buNone/>
            </a:pPr>
            <a:r>
              <a:rPr lang="tr-TR" b="1" dirty="0">
                <a:solidFill>
                  <a:srgbClr val="FF0000"/>
                </a:solidFill>
              </a:rPr>
              <a:t>4. Kabuklarda mümkün olduğu kadar yüzeysel yayılı yükler </a:t>
            </a:r>
            <a:r>
              <a:rPr lang="tr-TR" b="1" dirty="0" smtClean="0">
                <a:solidFill>
                  <a:srgbClr val="FF0000"/>
                </a:solidFill>
              </a:rPr>
              <a:t>etki </a:t>
            </a:r>
            <a:r>
              <a:rPr lang="tr-TR" b="1" dirty="0">
                <a:solidFill>
                  <a:srgbClr val="FF0000"/>
                </a:solidFill>
              </a:rPr>
              <a:t>etmelidir</a:t>
            </a:r>
            <a:r>
              <a:rPr lang="tr-TR" b="1" dirty="0" smtClean="0">
                <a:solidFill>
                  <a:srgbClr val="FF0000"/>
                </a:solidFill>
              </a:rPr>
              <a:t>. Tekil </a:t>
            </a:r>
            <a:r>
              <a:rPr lang="tr-TR" b="1" dirty="0">
                <a:solidFill>
                  <a:srgbClr val="FF0000"/>
                </a:solidFill>
              </a:rPr>
              <a:t>yük etkimesi durumunda gerilme </a:t>
            </a:r>
            <a:r>
              <a:rPr lang="tr-TR" b="1" dirty="0" smtClean="0">
                <a:solidFill>
                  <a:srgbClr val="FF0000"/>
                </a:solidFill>
              </a:rPr>
              <a:t>yığılmaları </a:t>
            </a:r>
            <a:r>
              <a:rPr lang="tr-TR" b="1" dirty="0">
                <a:solidFill>
                  <a:srgbClr val="FF0000"/>
                </a:solidFill>
              </a:rPr>
              <a:t>ve eğilme oluşur. </a:t>
            </a:r>
            <a:endParaRPr lang="tr-TR" b="1" dirty="0" smtClean="0">
              <a:solidFill>
                <a:srgbClr val="FF0000"/>
              </a:solidFill>
            </a:endParaRPr>
          </a:p>
          <a:p>
            <a:endParaRPr lang="tr-TR" dirty="0"/>
          </a:p>
          <a:p>
            <a:pPr marL="0" indent="0">
              <a:buNone/>
            </a:pPr>
            <a:r>
              <a:rPr lang="tr-TR" b="1" dirty="0">
                <a:solidFill>
                  <a:srgbClr val="FF0000"/>
                </a:solidFill>
              </a:rPr>
              <a:t>5. Kabukları yük taşıma kapasiteleri biçimleriyle de bağlantılıdır</a:t>
            </a:r>
            <a:r>
              <a:rPr lang="tr-TR" b="1" dirty="0" smtClean="0">
                <a:solidFill>
                  <a:srgbClr val="FF0000"/>
                </a:solidFill>
              </a:rPr>
              <a:t>. Çift </a:t>
            </a:r>
            <a:r>
              <a:rPr lang="tr-TR" b="1" dirty="0" err="1">
                <a:solidFill>
                  <a:srgbClr val="FF0000"/>
                </a:solidFill>
              </a:rPr>
              <a:t>eğrilikli</a:t>
            </a:r>
            <a:r>
              <a:rPr lang="tr-TR" b="1" dirty="0">
                <a:solidFill>
                  <a:srgbClr val="FF0000"/>
                </a:solidFill>
              </a:rPr>
              <a:t> kabuklar (küresel kubbeler, </a:t>
            </a:r>
            <a:r>
              <a:rPr lang="tr-TR" b="1" dirty="0" err="1">
                <a:solidFill>
                  <a:srgbClr val="FF0000"/>
                </a:solidFill>
              </a:rPr>
              <a:t>hiperboloid</a:t>
            </a:r>
            <a:r>
              <a:rPr lang="tr-TR" b="1" dirty="0">
                <a:solidFill>
                  <a:srgbClr val="FF0000"/>
                </a:solidFill>
              </a:rPr>
              <a:t>, hiperbolik </a:t>
            </a:r>
            <a:r>
              <a:rPr lang="tr-TR" b="1" dirty="0" err="1">
                <a:solidFill>
                  <a:srgbClr val="FF0000"/>
                </a:solidFill>
              </a:rPr>
              <a:t>paraboloid</a:t>
            </a:r>
            <a:r>
              <a:rPr lang="tr-TR" b="1" dirty="0">
                <a:solidFill>
                  <a:srgbClr val="FF0000"/>
                </a:solidFill>
              </a:rPr>
              <a:t>, </a:t>
            </a:r>
            <a:r>
              <a:rPr lang="tr-TR" b="1" dirty="0" err="1">
                <a:solidFill>
                  <a:srgbClr val="FF0000"/>
                </a:solidFill>
              </a:rPr>
              <a:t>konoid</a:t>
            </a:r>
            <a:r>
              <a:rPr lang="tr-TR" b="1" dirty="0">
                <a:solidFill>
                  <a:srgbClr val="FF0000"/>
                </a:solidFill>
              </a:rPr>
              <a:t> vd.) Tek </a:t>
            </a:r>
            <a:r>
              <a:rPr lang="tr-TR" b="1" dirty="0" err="1">
                <a:solidFill>
                  <a:srgbClr val="FF0000"/>
                </a:solidFill>
              </a:rPr>
              <a:t>eğrilikli</a:t>
            </a:r>
            <a:r>
              <a:rPr lang="tr-TR" b="1" dirty="0">
                <a:solidFill>
                  <a:srgbClr val="FF0000"/>
                </a:solidFill>
              </a:rPr>
              <a:t> kabuklardan(silindirik, konik kabuklar vd.) daha dirençlidir. </a:t>
            </a:r>
            <a:endParaRPr lang="tr-TR" dirty="0">
              <a:solidFill>
                <a:srgbClr val="FF0000"/>
              </a:solidFill>
            </a:endParaRPr>
          </a:p>
        </p:txBody>
      </p:sp>
    </p:spTree>
    <p:extLst>
      <p:ext uri="{BB962C8B-B14F-4D97-AF65-F5344CB8AC3E}">
        <p14:creationId xmlns:p14="http://schemas.microsoft.com/office/powerpoint/2010/main" xmlns="" val="383196347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323528" y="404664"/>
            <a:ext cx="8229600" cy="4525963"/>
          </a:xfrm>
        </p:spPr>
        <p:txBody>
          <a:bodyPr/>
          <a:lstStyle/>
          <a:p>
            <a:endParaRPr lang="tr-TR" dirty="0"/>
          </a:p>
          <a:p>
            <a:pPr marL="0" indent="0">
              <a:buNone/>
            </a:pPr>
            <a:r>
              <a:rPr lang="tr-TR" dirty="0" smtClean="0">
                <a:solidFill>
                  <a:srgbClr val="FF0000"/>
                </a:solidFill>
              </a:rPr>
              <a:t>6. </a:t>
            </a:r>
            <a:r>
              <a:rPr lang="tr-TR" dirty="0">
                <a:solidFill>
                  <a:srgbClr val="FF0000"/>
                </a:solidFill>
              </a:rPr>
              <a:t>Bütün kubbeler, kemerler </a:t>
            </a:r>
            <a:r>
              <a:rPr lang="tr-TR" dirty="0" err="1">
                <a:solidFill>
                  <a:srgbClr val="FF0000"/>
                </a:solidFill>
              </a:rPr>
              <a:t>gib</a:t>
            </a:r>
            <a:r>
              <a:rPr lang="tr-TR" dirty="0">
                <a:solidFill>
                  <a:srgbClr val="FF0000"/>
                </a:solidFill>
              </a:rPr>
              <a:t> uçlarında itki kuvvetleri oluştururlar. Basık kabuklarda bu itkileri karşılamak için çevresel bir çekme halkası kullanılır. </a:t>
            </a:r>
          </a:p>
        </p:txBody>
      </p:sp>
      <p:pic>
        <p:nvPicPr>
          <p:cNvPr id="15362"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2996952"/>
            <a:ext cx="5306169" cy="3749609"/>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15365" name="Picture 5"/>
          <p:cNvPicPr>
            <a:picLocks noChangeAspect="1" noChangeArrowheads="1"/>
          </p:cNvPicPr>
          <p:nvPr/>
        </p:nvPicPr>
        <p:blipFill rotWithShape="1">
          <a:blip r:embed="rId3" cstate="print">
            <a:extLst>
              <a:ext uri="{28A0092B-C50C-407E-A947-70E740481C1C}">
                <a14:useLocalDpi xmlns:a14="http://schemas.microsoft.com/office/drawing/2010/main" xmlns="" val="0"/>
              </a:ext>
            </a:extLst>
          </a:blip>
          <a:srcRect l="18359" t="39860" r="51000" b="30070"/>
          <a:stretch/>
        </p:blipFill>
        <p:spPr bwMode="auto">
          <a:xfrm>
            <a:off x="4914304" y="3212976"/>
            <a:ext cx="4030427" cy="2224817"/>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97282508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Grp="1" noChangeAspect="1" noChangeArrowheads="1"/>
          </p:cNvPicPr>
          <p:nvPr>
            <p:ph idx="1"/>
          </p:nvPr>
        </p:nvPicPr>
        <p:blipFill rotWithShape="1">
          <a:blip r:embed="rId2" cstate="print">
            <a:extLst>
              <a:ext uri="{28A0092B-C50C-407E-A947-70E740481C1C}">
                <a14:useLocalDpi xmlns:a14="http://schemas.microsoft.com/office/drawing/2010/main" xmlns="" val="0"/>
              </a:ext>
            </a:extLst>
          </a:blip>
          <a:srcRect l="15049" t="34784" r="23841" b="20807"/>
          <a:stretch/>
        </p:blipFill>
        <p:spPr bwMode="auto">
          <a:xfrm>
            <a:off x="350532" y="1268760"/>
            <a:ext cx="8346121" cy="3411659"/>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228394840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p:cNvPicPr>
            <a:picLocks noGrp="1" noChangeAspect="1" noChangeArrowheads="1"/>
          </p:cNvPicPr>
          <p:nvPr>
            <p:ph idx="1"/>
          </p:nvPr>
        </p:nvPicPr>
        <p:blipFill rotWithShape="1">
          <a:blip r:embed="rId2" cstate="print">
            <a:extLst>
              <a:ext uri="{28A0092B-C50C-407E-A947-70E740481C1C}">
                <a14:useLocalDpi xmlns:a14="http://schemas.microsoft.com/office/drawing/2010/main" xmlns="" val="0"/>
              </a:ext>
            </a:extLst>
          </a:blip>
          <a:srcRect l="16658" t="29638" r="25663" b="22712"/>
          <a:stretch/>
        </p:blipFill>
        <p:spPr bwMode="auto">
          <a:xfrm>
            <a:off x="184610" y="980728"/>
            <a:ext cx="8860826" cy="4117483"/>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1333088558"/>
      </p:ext>
    </p:extLst>
  </p:cSld>
  <p:clrMapOvr>
    <a:masterClrMapping/>
  </p:clrMapOvr>
</p:sld>
</file>

<file path=ppt/theme/theme1.xml><?xml version="1.0" encoding="utf-8"?>
<a:theme xmlns:a="http://schemas.openxmlformats.org/drawingml/2006/main" name="Ofis Teması">
  <a:themeElements>
    <a:clrScheme name="Modül">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132</TotalTime>
  <Words>1965</Words>
  <Application>Microsoft Office PowerPoint</Application>
  <PresentationFormat>Ekran Gösterisi (4:3)</PresentationFormat>
  <Paragraphs>94</Paragraphs>
  <Slides>54</Slides>
  <Notes>0</Notes>
  <HiddenSlides>0</HiddenSlides>
  <MMClips>0</MMClips>
  <ScaleCrop>false</ScaleCrop>
  <HeadingPairs>
    <vt:vector size="4" baseType="variant">
      <vt:variant>
        <vt:lpstr>Tema</vt:lpstr>
      </vt:variant>
      <vt:variant>
        <vt:i4>1</vt:i4>
      </vt:variant>
      <vt:variant>
        <vt:lpstr>Slayt Başlıkları</vt:lpstr>
      </vt:variant>
      <vt:variant>
        <vt:i4>54</vt:i4>
      </vt:variant>
    </vt:vector>
  </HeadingPairs>
  <TitlesOfParts>
    <vt:vector size="55" baseType="lpstr">
      <vt:lpstr>Ofis Teması</vt:lpstr>
      <vt:lpstr>KABUK SİSTEMLER</vt:lpstr>
      <vt:lpstr>Slayt 2</vt:lpstr>
      <vt:lpstr>Slayt 3</vt:lpstr>
      <vt:lpstr>Slayt 4</vt:lpstr>
      <vt:lpstr>Slayt 5</vt:lpstr>
      <vt:lpstr>Slayt 6</vt:lpstr>
      <vt:lpstr>Slayt 7</vt:lpstr>
      <vt:lpstr>Slayt 8</vt:lpstr>
      <vt:lpstr>TARİHÇE</vt:lpstr>
      <vt:lpstr>Slayt 10</vt:lpstr>
      <vt:lpstr>Kabuk Sistemlerde Kullanılan Malzemeler</vt:lpstr>
      <vt:lpstr>Kabuk Geometrisi ile İlgili Kavram ve Tanımlamalar</vt:lpstr>
      <vt:lpstr>Kabuk Yüzeylerin Sınıflandırılması</vt:lpstr>
      <vt:lpstr>Slayt 14</vt:lpstr>
      <vt:lpstr>Eğriliklere Göre Sınıflandırma</vt:lpstr>
      <vt:lpstr>Yüzey Geometrileri Esas Alınarak Sınıflandırma</vt:lpstr>
      <vt:lpstr>Kabuk Kalıp Yapımı Sınıflandırması ve Uygulanan Yüzeyler</vt:lpstr>
      <vt:lpstr>Slayt 18</vt:lpstr>
      <vt:lpstr>Slayt 19</vt:lpstr>
      <vt:lpstr>KABUK YAPI UYGULAMALARI</vt:lpstr>
      <vt:lpstr>Slayt 21</vt:lpstr>
      <vt:lpstr>Tacoma Dome, Washington, ABD</vt:lpstr>
      <vt:lpstr>Slayt 23</vt:lpstr>
      <vt:lpstr>Slayt 24</vt:lpstr>
      <vt:lpstr>Randstadrail - Beatrixlaan Between The Hague and Rotterdam</vt:lpstr>
      <vt:lpstr>Slayt 26</vt:lpstr>
      <vt:lpstr>KABUK SİSTEMLERĠN AVANTAJ ve DEZAVANTAJLARI</vt:lpstr>
      <vt:lpstr>Ekonomi</vt:lpstr>
      <vt:lpstr>Estetik</vt:lpstr>
      <vt:lpstr>Slayt 30</vt:lpstr>
      <vt:lpstr>Slayt 31</vt:lpstr>
      <vt:lpstr>Kabuk Sistemlerin Dezavantajları</vt:lpstr>
      <vt:lpstr>Slayt 33</vt:lpstr>
      <vt:lpstr>Slayt 34</vt:lpstr>
      <vt:lpstr>KAYNAKÇA</vt:lpstr>
      <vt:lpstr>Slayt 36</vt:lpstr>
      <vt:lpstr>Slayt 37</vt:lpstr>
      <vt:lpstr>Slayt 38</vt:lpstr>
      <vt:lpstr>Slayt 39</vt:lpstr>
      <vt:lpstr>Slayt 40</vt:lpstr>
      <vt:lpstr>Slayt 41</vt:lpstr>
      <vt:lpstr>Slayt 42</vt:lpstr>
      <vt:lpstr>Slayt 43</vt:lpstr>
      <vt:lpstr>Slayt 44</vt:lpstr>
      <vt:lpstr>Slayt 45</vt:lpstr>
      <vt:lpstr>KUBBELER</vt:lpstr>
      <vt:lpstr>Slayt 47</vt:lpstr>
      <vt:lpstr>Slayt 48</vt:lpstr>
      <vt:lpstr>Slayt 49</vt:lpstr>
      <vt:lpstr>Slayt 50</vt:lpstr>
      <vt:lpstr>Slayt 51</vt:lpstr>
      <vt:lpstr>Slayt 52</vt:lpstr>
      <vt:lpstr>Slayt 53</vt:lpstr>
      <vt:lpstr>Slayt 54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KABUK SİSTEMLER</dc:title>
  <dc:creator>AYŞEGÜL GÖL</dc:creator>
  <cp:lastModifiedBy>PRO2000</cp:lastModifiedBy>
  <cp:revision>18</cp:revision>
  <dcterms:created xsi:type="dcterms:W3CDTF">2020-03-05T16:46:59Z</dcterms:created>
  <dcterms:modified xsi:type="dcterms:W3CDTF">2022-03-09T11:34:45Z</dcterms:modified>
</cp:coreProperties>
</file>