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  <p:sldId id="264" r:id="rId10"/>
    <p:sldId id="265" r:id="rId11"/>
    <p:sldId id="266" r:id="rId12"/>
    <p:sldId id="267" r:id="rId13"/>
    <p:sldId id="268" r:id="rId14"/>
    <p:sldId id="270" r:id="rId15"/>
    <p:sldId id="273" r:id="rId16"/>
    <p:sldId id="271" r:id="rId17"/>
    <p:sldId id="272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22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3" r:id="rId69"/>
    <p:sldId id="324" r:id="rId70"/>
    <p:sldId id="325" r:id="rId71"/>
    <p:sldId id="326" r:id="rId72"/>
    <p:sldId id="327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doni MT Poster Compressed" pitchFamily="18" charset="-94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99CC00"/>
    </p:penClr>
  </p:showPr>
  <p:clrMru>
    <a:srgbClr val="669900"/>
    <a:srgbClr val="333300"/>
    <a:srgbClr val="33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CAA2A-9967-4D42-8F6E-58D719041EE8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A2D8DD-98BF-4083-91A2-1DC7A3E81F56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93739-DD6F-4543-9BB7-E9717F96B966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390F3-7E56-4FB8-BC06-04CFB136F2B7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931E1-7044-464D-AD27-C75CFB78626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96FE9-8EC8-4BD3-887E-4B86022A2CAE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5DF9F-9CCB-4745-8714-BF50E489E40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B2D08-F3D4-4DB1-B463-B5982D188748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DDF03-A15F-4401-B9D3-402862066C9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A678F-7984-4B1B-84A6-98569FE7E566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921C1-EDF1-427C-AB8E-799585176704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79E1F071-C612-47F6-B85F-C008E40E7223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r.wikipedia.org/wiki/Betonarme" TargetMode="External"/><Relationship Id="rId7" Type="http://schemas.openxmlformats.org/officeDocument/2006/relationships/hyperlink" Target="http://tr.wikipedia.org/wiki/Dosya:BurjDubaiHeight.pn" TargetMode="External"/><Relationship Id="rId2" Type="http://schemas.openxmlformats.org/officeDocument/2006/relationships/hyperlink" Target="http://tr.wikipedia.org/wiki/%C3%87elik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hyperlink" Target="http://tr.wikipedia.org/wiki/Dosya:20060829_Burj_Dubai.jp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tr.wikipedia.org/wiki/Cami_(ibadethane)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tr.wikipedia.org/wiki/Asans%C3%B6r" TargetMode="External"/><Relationship Id="rId2" Type="http://schemas.openxmlformats.org/officeDocument/2006/relationships/hyperlink" Target="http://tr.wikipedia.org/wiki/Dosya:BurjDubaiHeight.p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r.wikipedia.org/w/index.php?title=Var%C5%9Fova_Radyo_Kulesi&amp;action=edit&amp;redlink=1" TargetMode="External"/><Relationship Id="rId5" Type="http://schemas.openxmlformats.org/officeDocument/2006/relationships/hyperlink" Target="http://tr.wikipedia.org/wiki/Taipei_101" TargetMode="External"/><Relationship Id="rId4" Type="http://schemas.openxmlformats.org/officeDocument/2006/relationships/hyperlink" Target="http://tr.wikipedia.org/w/index.php?title=Wills_Kulesi&amp;action=edit&amp;redlink=1" TargetMode="External"/><Relationship Id="rId9" Type="http://schemas.openxmlformats.org/officeDocument/2006/relationships/hyperlink" Target="http://tr.wikipedia.org/wiki/Willis_Kulesi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692275" y="476250"/>
            <a:ext cx="68818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6000" b="1">
                <a:solidFill>
                  <a:srgbClr val="336600"/>
                </a:solidFill>
              </a:rPr>
              <a:t>ONDOKUZ </a:t>
            </a:r>
            <a:r>
              <a:rPr lang="tr-TR" sz="6000" b="1">
                <a:solidFill>
                  <a:srgbClr val="669900"/>
                </a:solidFill>
              </a:rPr>
              <a:t>MAYIS</a:t>
            </a:r>
            <a:r>
              <a:rPr lang="tr-TR" sz="6000" b="1">
                <a:solidFill>
                  <a:srgbClr val="336600"/>
                </a:solidFill>
              </a:rPr>
              <a:t> </a:t>
            </a:r>
            <a:r>
              <a:rPr lang="tr-TR" sz="6000" b="1">
                <a:solidFill>
                  <a:srgbClr val="333300"/>
                </a:solidFill>
              </a:rPr>
              <a:t>ÜNİVERSİTESİ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911725" y="3089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>
              <a:latin typeface="Arial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611188" y="2708275"/>
            <a:ext cx="6364287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800" b="1" i="1">
                <a:solidFill>
                  <a:srgbClr val="333300"/>
                </a:solidFill>
              </a:rPr>
              <a:t>YAPI DÜNYASINDAN</a:t>
            </a:r>
            <a:r>
              <a:rPr lang="tr-TR" sz="4800" b="1" i="1"/>
              <a:t> </a:t>
            </a:r>
          </a:p>
          <a:p>
            <a:r>
              <a:rPr lang="tr-TR" sz="4800" b="1" i="1">
                <a:solidFill>
                  <a:srgbClr val="336600"/>
                </a:solidFill>
              </a:rPr>
              <a:t>ENTERESAN</a:t>
            </a:r>
            <a:r>
              <a:rPr lang="tr-TR" sz="4800" b="1" i="1"/>
              <a:t> </a:t>
            </a:r>
          </a:p>
          <a:p>
            <a:r>
              <a:rPr lang="tr-TR" sz="4800" b="1" i="1"/>
              <a:t>                   </a:t>
            </a:r>
            <a:r>
              <a:rPr lang="tr-TR" sz="4800" b="1" i="1">
                <a:solidFill>
                  <a:srgbClr val="669900"/>
                </a:solidFill>
              </a:rPr>
              <a:t>ÖRNEKLER</a:t>
            </a:r>
          </a:p>
        </p:txBody>
      </p:sp>
    </p:spTree>
  </p:cSld>
  <p:clrMapOvr>
    <a:masterClrMapping/>
  </p:clrMapOvr>
  <p:transition spd="med" advTm="10000"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00025" y="0"/>
            <a:ext cx="894397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8800" b="1">
                <a:solidFill>
                  <a:srgbClr val="669900"/>
                </a:solidFill>
              </a:rPr>
              <a:t>GÖKDELENLER</a:t>
            </a:r>
          </a:p>
        </p:txBody>
      </p:sp>
      <p:pic>
        <p:nvPicPr>
          <p:cNvPr id="3078" name="Picture 6" descr="20080710_1215720832_9pi1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557338"/>
            <a:ext cx="5334000" cy="4724400"/>
          </a:xfrm>
          <a:prstGeom prst="rect">
            <a:avLst/>
          </a:prstGeom>
          <a:noFill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333375"/>
            <a:ext cx="90011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b="1">
                <a:solidFill>
                  <a:srgbClr val="333300"/>
                </a:solidFill>
              </a:rPr>
              <a:t>Suudi Arabistan'dakilerle karşılaştırıldığında, bu 10 yılın sonuna doğru New York'u</a:t>
            </a:r>
          </a:p>
          <a:p>
            <a:r>
              <a:rPr lang="tr-TR" sz="2000" b="1">
                <a:solidFill>
                  <a:srgbClr val="333300"/>
                </a:solidFill>
              </a:rPr>
              <a:t> hiçbir gökdeleni,en uzun ilk 10 gökdelen arasına giremeyecek.Neredeyse tamamlanmak</a:t>
            </a:r>
          </a:p>
          <a:p>
            <a:r>
              <a:rPr lang="tr-TR" sz="2000" b="1">
                <a:solidFill>
                  <a:srgbClr val="333300"/>
                </a:solidFill>
              </a:rPr>
              <a:t> üzere olan Burj Dubai oteli,üst üste iki Empire State binası boyunda olacak.</a:t>
            </a:r>
          </a:p>
          <a:p>
            <a:r>
              <a:rPr lang="tr-TR" sz="2000" b="1">
                <a:solidFill>
                  <a:srgbClr val="333300"/>
                </a:solidFill>
              </a:rPr>
              <a:t> Ayrıca çok uzak olmayan gelecek yıllarda,Arap yarımadasında yapılacak olan diğer</a:t>
            </a:r>
          </a:p>
          <a:p>
            <a:r>
              <a:rPr lang="tr-TR" sz="2000" b="1">
                <a:solidFill>
                  <a:srgbClr val="333300"/>
                </a:solidFill>
              </a:rPr>
              <a:t> gökdelenlerin bu binanın boyunu bile geçmesi bekleniyor. </a:t>
            </a:r>
          </a:p>
          <a:p>
            <a:endParaRPr lang="tr-TR" sz="2000" b="1">
              <a:solidFill>
                <a:srgbClr val="333300"/>
              </a:solidFill>
            </a:endParaRPr>
          </a:p>
          <a:p>
            <a:r>
              <a:rPr lang="tr-TR" sz="2000" b="1">
                <a:solidFill>
                  <a:srgbClr val="333300"/>
                </a:solidFill>
              </a:rPr>
              <a:t>Arap Emirlikleri'nde Dünya'nın gerçek üstü, anıtsal ve ironik mimari projeleri bulunuyor.</a:t>
            </a:r>
          </a:p>
          <a:p>
            <a:r>
              <a:rPr lang="tr-TR" sz="2000" b="1">
                <a:solidFill>
                  <a:srgbClr val="333300"/>
                </a:solidFill>
              </a:rPr>
              <a:t>Bunlar arasında devasa bir dönme dolap şeklindeki otel, Dünya Ticaret Merkezi</a:t>
            </a:r>
          </a:p>
          <a:p>
            <a:r>
              <a:rPr lang="tr-TR" sz="2000" b="1">
                <a:solidFill>
                  <a:srgbClr val="333300"/>
                </a:solidFill>
              </a:rPr>
              <a:t> ikiz kuleleri ve Star Wars'taki Ölüm Yıldızı'ndan esinlenilerek modellenmiş devasa </a:t>
            </a:r>
          </a:p>
          <a:p>
            <a:r>
              <a:rPr lang="tr-TR" sz="2000" b="1">
                <a:solidFill>
                  <a:srgbClr val="333300"/>
                </a:solidFill>
              </a:rPr>
              <a:t>kongre merkezi bulunuyor.</a:t>
            </a:r>
            <a:r>
              <a:rPr lang="tr-TR" sz="2400" b="1">
                <a:solidFill>
                  <a:srgbClr val="333300"/>
                </a:solidFill>
              </a:rPr>
              <a:t> 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0" y="5492750"/>
            <a:ext cx="8732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336600"/>
                </a:solidFill>
              </a:rPr>
              <a:t>ŞİMDİ GELİN BU PROJELERE BİR GÖZ ATALIM  ;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20080710_1215720850_0a9l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333375"/>
            <a:ext cx="5334000" cy="6365875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19113" y="12160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>
              <a:latin typeface="Arial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39750" y="877888"/>
            <a:ext cx="1763713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rgbClr val="669900"/>
                </a:solidFill>
              </a:rPr>
              <a:t>DÜNYA TİCARET</a:t>
            </a:r>
          </a:p>
          <a:p>
            <a:r>
              <a:rPr lang="tr-TR" sz="3200" b="1">
                <a:solidFill>
                  <a:srgbClr val="669900"/>
                </a:solidFill>
              </a:rPr>
              <a:t> MERKEZİ İKİZ </a:t>
            </a:r>
          </a:p>
          <a:p>
            <a:r>
              <a:rPr lang="tr-TR" sz="3200" b="1">
                <a:solidFill>
                  <a:srgbClr val="669900"/>
                </a:solidFill>
              </a:rPr>
              <a:t>KULELERİ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20080710_1215720862_jwm9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88913"/>
            <a:ext cx="5334000" cy="6421437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486400" y="3500438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20080710_1215720884_2uta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349500"/>
            <a:ext cx="4237037" cy="4319588"/>
          </a:xfrm>
          <a:prstGeom prst="rect">
            <a:avLst/>
          </a:prstGeom>
          <a:noFill/>
        </p:spPr>
      </p:pic>
      <p:pic>
        <p:nvPicPr>
          <p:cNvPr id="9221" name="Picture 5" descr="20080710_1215720895_kkrg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60350"/>
            <a:ext cx="4284662" cy="3429000"/>
          </a:xfrm>
          <a:prstGeom prst="rect">
            <a:avLst/>
          </a:prstGeom>
          <a:noFill/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48640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20080710_1215720889_0xjc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3887788" cy="3484562"/>
          </a:xfrm>
          <a:prstGeom prst="rect">
            <a:avLst/>
          </a:prstGeom>
          <a:noFill/>
        </p:spPr>
      </p:pic>
      <p:pic>
        <p:nvPicPr>
          <p:cNvPr id="5125" name="Picture 5" descr="20080710_1215720798_m67b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616325"/>
            <a:ext cx="4500562" cy="3095625"/>
          </a:xfrm>
          <a:prstGeom prst="rect">
            <a:avLst/>
          </a:prstGeom>
          <a:noFill/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20080710_1215720799_aigj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5334000" cy="6308725"/>
          </a:xfrm>
          <a:prstGeom prst="rect">
            <a:avLst/>
          </a:prstGeo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364163" y="1943100"/>
            <a:ext cx="357663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669900"/>
                </a:solidFill>
              </a:rPr>
              <a:t>BU PROJE </a:t>
            </a:r>
          </a:p>
          <a:p>
            <a:r>
              <a:rPr lang="tr-TR" sz="2400" b="1">
                <a:solidFill>
                  <a:srgbClr val="669900"/>
                </a:solidFill>
              </a:rPr>
              <a:t>ÇİZİM AŞAMASINDAN </a:t>
            </a:r>
          </a:p>
          <a:p>
            <a:r>
              <a:rPr lang="tr-TR" sz="2400" b="1">
                <a:solidFill>
                  <a:srgbClr val="669900"/>
                </a:solidFill>
              </a:rPr>
              <a:t>DAHA İLERİ GİDİP</a:t>
            </a:r>
          </a:p>
          <a:p>
            <a:r>
              <a:rPr lang="tr-TR" sz="2400" b="1">
                <a:solidFill>
                  <a:srgbClr val="669900"/>
                </a:solidFill>
              </a:rPr>
              <a:t>İNŞAATININ  SONUNA</a:t>
            </a:r>
          </a:p>
          <a:p>
            <a:r>
              <a:rPr lang="tr-TR" sz="2400" b="1">
                <a:solidFill>
                  <a:srgbClr val="669900"/>
                </a:solidFill>
              </a:rPr>
              <a:t>GELMİŞ…</a:t>
            </a:r>
          </a:p>
          <a:p>
            <a:r>
              <a:rPr lang="tr-TR" sz="2400" b="1">
                <a:solidFill>
                  <a:srgbClr val="669900"/>
                </a:solidFill>
              </a:rPr>
              <a:t>İNCELEMEK </a:t>
            </a:r>
          </a:p>
          <a:p>
            <a:r>
              <a:rPr lang="tr-TR" sz="2400" b="1">
                <a:solidFill>
                  <a:srgbClr val="669900"/>
                </a:solidFill>
              </a:rPr>
              <a:t>GEREKİRSE;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580063" y="404813"/>
            <a:ext cx="299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rgbClr val="336600"/>
                </a:solidFill>
              </a:rPr>
              <a:t>BURÇ HALİFE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48640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0325" y="207963"/>
            <a:ext cx="8451850" cy="27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 i="1">
                <a:solidFill>
                  <a:srgbClr val="333300"/>
                </a:solidFill>
              </a:rPr>
              <a:t>Mimari özellikleri </a:t>
            </a:r>
          </a:p>
          <a:p>
            <a:endParaRPr lang="tr-TR" sz="2800" b="1" i="1">
              <a:solidFill>
                <a:srgbClr val="333300"/>
              </a:solidFill>
            </a:endParaRPr>
          </a:p>
          <a:p>
            <a:r>
              <a:rPr lang="tr-TR" sz="2600" b="1">
                <a:solidFill>
                  <a:srgbClr val="336600"/>
                </a:solidFill>
              </a:rPr>
              <a:t>      </a:t>
            </a:r>
            <a:r>
              <a:rPr lang="tr-TR" b="1">
                <a:solidFill>
                  <a:srgbClr val="336600"/>
                </a:solidFill>
              </a:rPr>
              <a:t>828 metrelik yüksekliğe sahiptir ve 160 katı kullanılabilir bir yapıdır. </a:t>
            </a:r>
          </a:p>
          <a:p>
            <a:r>
              <a:rPr lang="tr-TR" b="1">
                <a:solidFill>
                  <a:srgbClr val="336600"/>
                </a:solidFill>
              </a:rPr>
              <a:t>Binanın yaklaşık 150. kattan sonra geri kalan katları </a:t>
            </a:r>
            <a:r>
              <a:rPr lang="tr-TR" b="1">
                <a:solidFill>
                  <a:srgbClr val="336600"/>
                </a:solidFill>
                <a:hlinkClick r:id="rId2" tooltip="Çelik"/>
              </a:rPr>
              <a:t>çelik</a:t>
            </a:r>
            <a:r>
              <a:rPr lang="tr-TR" b="1">
                <a:solidFill>
                  <a:srgbClr val="336600"/>
                </a:solidFill>
              </a:rPr>
              <a:t> olarak yapılmıştır. </a:t>
            </a:r>
          </a:p>
          <a:p>
            <a:r>
              <a:rPr lang="tr-TR" b="1">
                <a:solidFill>
                  <a:srgbClr val="336600"/>
                </a:solidFill>
              </a:rPr>
              <a:t>Bu da dünyada ilk defa </a:t>
            </a:r>
            <a:r>
              <a:rPr lang="tr-TR" b="1">
                <a:solidFill>
                  <a:srgbClr val="336600"/>
                </a:solidFill>
                <a:hlinkClick r:id="rId3"/>
              </a:rPr>
              <a:t>betonarme</a:t>
            </a:r>
            <a:r>
              <a:rPr lang="tr-TR" b="1">
                <a:solidFill>
                  <a:srgbClr val="336600"/>
                </a:solidFill>
              </a:rPr>
              <a:t> kütle üzerine çelik konstrüksiyonla devam edilen </a:t>
            </a:r>
          </a:p>
          <a:p>
            <a:r>
              <a:rPr lang="tr-TR" b="1">
                <a:solidFill>
                  <a:srgbClr val="336600"/>
                </a:solidFill>
              </a:rPr>
              <a:t>ilk bina özelliğini kazandırmıştır. Ayrıca binanın cephelerine gelen rüzgâr yüklerini </a:t>
            </a:r>
          </a:p>
          <a:p>
            <a:r>
              <a:rPr lang="tr-TR" b="1">
                <a:solidFill>
                  <a:srgbClr val="336600"/>
                </a:solidFill>
              </a:rPr>
              <a:t>en aza indirmek için binanın hiçbir cephesi düz olarak tasarlanmamıştır. </a:t>
            </a:r>
          </a:p>
          <a:p>
            <a:r>
              <a:rPr lang="tr-TR" b="1">
                <a:solidFill>
                  <a:srgbClr val="336600"/>
                </a:solidFill>
              </a:rPr>
              <a:t>Köşeleri ise keskin değil, dairesel birleşimlerle yapılmıştır</a:t>
            </a:r>
            <a:r>
              <a:rPr lang="tr-TR" b="1">
                <a:latin typeface="Arial" charset="0"/>
              </a:rPr>
              <a:t>.</a:t>
            </a:r>
          </a:p>
        </p:txBody>
      </p:sp>
      <p:pic>
        <p:nvPicPr>
          <p:cNvPr id="10247" name="Resim 1" descr="http://upload.wikimedia.org/wikipedia/commons/thumb/f/f6/20060829_Burj_Dubai.jpg/100px-20060829_Burj_Dubai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3141663"/>
            <a:ext cx="2519363" cy="2784475"/>
          </a:xfrm>
          <a:prstGeom prst="rect">
            <a:avLst/>
          </a:prstGeom>
          <a:noFill/>
        </p:spPr>
      </p:pic>
      <p:pic>
        <p:nvPicPr>
          <p:cNvPr id="10246" name="Resim 2" descr="http://bits.wikimedia.org/skins-1.17/common/images/magnify-clip.png">
            <a:hlinkClick r:id="rId4" tooltip="&quot;Büyüt&quot;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873500"/>
            <a:ext cx="142875" cy="104775"/>
          </a:xfrm>
          <a:prstGeom prst="rect">
            <a:avLst/>
          </a:prstGeom>
          <a:noFill/>
        </p:spPr>
      </p:pic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2606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387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>
              <a:latin typeface="Arial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6443663" y="6237288"/>
            <a:ext cx="1692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tr-TR" b="1">
                <a:solidFill>
                  <a:srgbClr val="669900"/>
                </a:solidFill>
                <a:cs typeface="Times New Roman" pitchFamily="18" charset="0"/>
              </a:rPr>
              <a:t>Burç Halife İnşaat halinde</a:t>
            </a:r>
            <a:endParaRPr lang="tr-TR" b="1">
              <a:solidFill>
                <a:srgbClr val="669900"/>
              </a:solidFill>
            </a:endParaRPr>
          </a:p>
        </p:txBody>
      </p:sp>
      <p:pic>
        <p:nvPicPr>
          <p:cNvPr id="10251" name="Resim 4" descr="http://bits.wikimedia.org/skins-1.17/common/images/magnify-clip.png">
            <a:hlinkClick r:id="rId7" tooltip="&quot;Büyüt&quot;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87800"/>
            <a:ext cx="142875" cy="104775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0" y="2492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398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>
              <a:latin typeface="Arial" charset="0"/>
            </a:endParaRP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Resim 3" descr="http://upload.wikimedia.org/wikipedia/commons/thumb/8/8b/BurjDubaiHeight.png/220px-BurjDubaiHeight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1052513"/>
            <a:ext cx="2239963" cy="1944687"/>
          </a:xfrm>
          <a:prstGeom prst="rect">
            <a:avLst/>
          </a:prstGeom>
          <a:noFill/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692150"/>
            <a:ext cx="858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tr-TR" sz="2400" b="1">
                <a:solidFill>
                  <a:srgbClr val="669900"/>
                </a:solidFill>
                <a:cs typeface="Times New Roman" pitchFamily="18" charset="0"/>
              </a:rPr>
              <a:t>Burç Halife ile dünyadaki diğer yüksek binaların karşılaştırması</a:t>
            </a:r>
            <a:endParaRPr lang="tr-TR" sz="2400" b="1">
              <a:solidFill>
                <a:srgbClr val="669900"/>
              </a:solidFill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03575" y="134938"/>
            <a:ext cx="18208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 i="1">
                <a:solidFill>
                  <a:srgbClr val="333300"/>
                </a:solidFill>
              </a:rPr>
              <a:t>Halihazır rekorlar</a:t>
            </a:r>
            <a:r>
              <a:rPr lang="tr-TR">
                <a:latin typeface="Arial" charset="0"/>
              </a:rPr>
              <a:t> 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2419350"/>
            <a:ext cx="78613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336600"/>
                </a:solidFill>
              </a:rPr>
              <a:t>En çok katlı yapılar: 164 (önceki </a:t>
            </a:r>
            <a:r>
              <a:rPr lang="tr-TR" b="1">
                <a:solidFill>
                  <a:srgbClr val="336600"/>
                </a:solidFill>
                <a:hlinkClick r:id="rId4" tooltip="Wills Kulesi (sayfa mevcut değil)"/>
              </a:rPr>
              <a:t>Wills Kulesi</a:t>
            </a:r>
            <a:r>
              <a:rPr lang="tr-TR" b="1">
                <a:solidFill>
                  <a:srgbClr val="336600"/>
                </a:solidFill>
              </a:rPr>
              <a:t>-110 )</a:t>
            </a:r>
          </a:p>
          <a:p>
            <a:r>
              <a:rPr lang="tr-TR" b="1">
                <a:solidFill>
                  <a:srgbClr val="336600"/>
                </a:solidFill>
              </a:rPr>
              <a:t>En yüksek bina (önceki </a:t>
            </a:r>
            <a:r>
              <a:rPr lang="tr-TR" b="1">
                <a:solidFill>
                  <a:srgbClr val="336600"/>
                </a:solidFill>
                <a:hlinkClick r:id="rId5"/>
              </a:rPr>
              <a:t>Taipei 101</a:t>
            </a:r>
            <a:r>
              <a:rPr lang="tr-TR" b="1">
                <a:solidFill>
                  <a:srgbClr val="336600"/>
                </a:solidFill>
              </a:rPr>
              <a:t>-509 m)</a:t>
            </a:r>
          </a:p>
          <a:p>
            <a:r>
              <a:rPr lang="tr-TR" b="1">
                <a:solidFill>
                  <a:srgbClr val="336600"/>
                </a:solidFill>
              </a:rPr>
              <a:t>Şimdiye kadar yapılmış her açıdan en yüksek yapı: 828 m </a:t>
            </a:r>
          </a:p>
          <a:p>
            <a:r>
              <a:rPr lang="tr-TR" b="1">
                <a:solidFill>
                  <a:srgbClr val="336600"/>
                </a:solidFill>
              </a:rPr>
              <a:t>(önceki </a:t>
            </a:r>
            <a:r>
              <a:rPr lang="tr-TR" b="1">
                <a:solidFill>
                  <a:srgbClr val="336600"/>
                </a:solidFill>
                <a:hlinkClick r:id="rId6" tooltip="Varşova Radyo Kulesi (sayfa mevcut değil)"/>
              </a:rPr>
              <a:t>Varşova Radyo Kulesi</a:t>
            </a:r>
            <a:r>
              <a:rPr lang="tr-TR" b="1">
                <a:solidFill>
                  <a:srgbClr val="336600"/>
                </a:solidFill>
              </a:rPr>
              <a:t>-646,3 m)</a:t>
            </a:r>
          </a:p>
          <a:p>
            <a:r>
              <a:rPr lang="tr-TR" b="1">
                <a:solidFill>
                  <a:srgbClr val="336600"/>
                </a:solidFill>
              </a:rPr>
              <a:t>Burj Dubai’nin tamamlanmış yüksekliği 828 metredir.</a:t>
            </a:r>
          </a:p>
          <a:p>
            <a:r>
              <a:rPr lang="tr-TR" b="1">
                <a:solidFill>
                  <a:srgbClr val="336600"/>
                </a:solidFill>
              </a:rPr>
              <a:t>Dünyanın en yükseğe çıkan </a:t>
            </a:r>
            <a:r>
              <a:rPr lang="tr-TR" b="1">
                <a:solidFill>
                  <a:srgbClr val="336600"/>
                </a:solidFill>
                <a:hlinkClick r:id="rId7" tooltip="Asansör"/>
              </a:rPr>
              <a:t>asansorü</a:t>
            </a:r>
            <a:endParaRPr lang="tr-TR" b="1">
              <a:solidFill>
                <a:srgbClr val="336600"/>
              </a:solidFill>
            </a:endParaRPr>
          </a:p>
          <a:p>
            <a:r>
              <a:rPr lang="tr-TR" b="1">
                <a:solidFill>
                  <a:srgbClr val="336600"/>
                </a:solidFill>
              </a:rPr>
              <a:t>Dünyanın en hızlı asansörü (saatte 64 km)</a:t>
            </a:r>
          </a:p>
          <a:p>
            <a:r>
              <a:rPr lang="tr-TR" b="1">
                <a:solidFill>
                  <a:srgbClr val="336600"/>
                </a:solidFill>
              </a:rPr>
              <a:t>Dünyanın en yüksekte yer alan </a:t>
            </a:r>
            <a:r>
              <a:rPr lang="tr-TR" b="1">
                <a:solidFill>
                  <a:srgbClr val="336600"/>
                </a:solidFill>
                <a:hlinkClick r:id="rId8" tooltip="Cami (ibadethane)"/>
              </a:rPr>
              <a:t>camisi</a:t>
            </a:r>
            <a:r>
              <a:rPr lang="tr-TR" b="1">
                <a:solidFill>
                  <a:srgbClr val="336600"/>
                </a:solidFill>
              </a:rPr>
              <a:t> (158. katta)</a:t>
            </a:r>
          </a:p>
          <a:p>
            <a:r>
              <a:rPr lang="tr-TR" b="1">
                <a:solidFill>
                  <a:srgbClr val="336600"/>
                </a:solidFill>
              </a:rPr>
              <a:t>En yüksek kendi başına duran yapı: 828 m (2,717 ft)(önceki </a:t>
            </a:r>
            <a:r>
              <a:rPr lang="tr-TR" b="1">
                <a:solidFill>
                  <a:srgbClr val="336600"/>
                </a:solidFill>
                <a:hlinkClick r:id="rId9"/>
              </a:rPr>
              <a:t>Willis Kulesi</a:t>
            </a:r>
            <a:r>
              <a:rPr lang="tr-TR" b="1">
                <a:solidFill>
                  <a:srgbClr val="336600"/>
                </a:solidFill>
              </a:rPr>
              <a:t>-110 )</a:t>
            </a:r>
          </a:p>
          <a:p>
            <a:r>
              <a:rPr lang="tr-TR" b="1">
                <a:solidFill>
                  <a:srgbClr val="336600"/>
                </a:solidFill>
              </a:rPr>
              <a:t>Dünyanın en yüksekte yer alan yüzme havuzu (76. kat)</a:t>
            </a:r>
          </a:p>
          <a:p>
            <a:endParaRPr lang="tr-TR" b="1">
              <a:solidFill>
                <a:srgbClr val="336600"/>
              </a:solidFill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112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450px-20060829_Burj_Duba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88913"/>
            <a:ext cx="4286250" cy="5715000"/>
          </a:xfrm>
          <a:prstGeom prst="rect">
            <a:avLst/>
          </a:prstGeom>
          <a:noFill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059113" y="5991225"/>
            <a:ext cx="2917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rgbClr val="333300"/>
                </a:solidFill>
              </a:rPr>
              <a:t>İNŞAATI DEVAM EDERKEN…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0" y="5300663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Burj_Khalifa_build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260350"/>
            <a:ext cx="5903913" cy="4997450"/>
          </a:xfrm>
          <a:prstGeom prst="rect">
            <a:avLst/>
          </a:prstGeom>
          <a:noFill/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0" y="5516563"/>
            <a:ext cx="93932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rgbClr val="333300"/>
                </a:solidFill>
              </a:rPr>
              <a:t>VEE… BÜTÜN İHTİŞAMIYLA KARŞINIZDA……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196850"/>
            <a:ext cx="88709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7200" b="1">
                <a:solidFill>
                  <a:schemeClr val="folHlink"/>
                </a:solidFill>
              </a:rPr>
              <a:t>Ilginç Mimari Yapılar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808038" y="1811338"/>
            <a:ext cx="288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 i="1">
                <a:solidFill>
                  <a:srgbClr val="333300"/>
                </a:solidFill>
              </a:rPr>
              <a:t>Barcelona da bir mimarlik ofisi:</a:t>
            </a:r>
          </a:p>
        </p:txBody>
      </p:sp>
      <p:pic>
        <p:nvPicPr>
          <p:cNvPr id="14344" name="Picture 8" descr="20081026_1225038818_14du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2492375"/>
            <a:ext cx="5334000" cy="3819525"/>
          </a:xfrm>
          <a:prstGeom prst="rect">
            <a:avLst/>
          </a:prstGeom>
          <a:noFill/>
        </p:spPr>
      </p:pic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20081026_1225038821_zt2i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6985000" cy="3916362"/>
          </a:xfrm>
          <a:prstGeom prst="rect">
            <a:avLst/>
          </a:prstGeom>
          <a:noFill/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0" y="4724400"/>
            <a:ext cx="86439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336600"/>
                </a:solidFill>
              </a:rPr>
              <a:t>Binanın iç  ve dış kombinasyonu uyum içinde ve odalar </a:t>
            </a:r>
          </a:p>
          <a:p>
            <a:r>
              <a:rPr lang="tr-TR" sz="2800" b="1">
                <a:solidFill>
                  <a:srgbClr val="336600"/>
                </a:solidFill>
              </a:rPr>
              <a:t>arası bile cam döşeli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20081026_1225038826_ueh9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93688"/>
            <a:ext cx="5835650" cy="5773737"/>
          </a:xfrm>
          <a:prstGeom prst="rect">
            <a:avLst/>
          </a:prstGeom>
          <a:noFill/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20081026_1225038824_yy2a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76250"/>
            <a:ext cx="8459787" cy="5680075"/>
          </a:xfrm>
          <a:prstGeom prst="rect">
            <a:avLst/>
          </a:prstGeom>
          <a:noFill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20081026_1225038828_i9z7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404813"/>
            <a:ext cx="7272337" cy="6102350"/>
          </a:xfrm>
          <a:prstGeom prst="rect">
            <a:avLst/>
          </a:prstGeom>
          <a:noFill/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627313" y="692150"/>
            <a:ext cx="3165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 i="1">
                <a:solidFill>
                  <a:srgbClr val="333300"/>
                </a:solidFill>
              </a:rPr>
              <a:t>Dünyanın En Büyük Bulmaca Kulesi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79388" y="1412875"/>
            <a:ext cx="83534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400" b="1">
                <a:solidFill>
                  <a:srgbClr val="336600"/>
                </a:solidFill>
              </a:rPr>
              <a:t>Güneş batınca, insanlar Ukrayna'da bulunan Dünya'nın en büyük bulmaca kulesinin </a:t>
            </a:r>
          </a:p>
          <a:p>
            <a:r>
              <a:rPr lang="tr-TR" sz="2400" b="1">
                <a:solidFill>
                  <a:srgbClr val="336600"/>
                </a:solidFill>
              </a:rPr>
              <a:t>önünde toplaşıp, bulmacanın anlamını çözmeye çalışıyorlar.</a:t>
            </a:r>
          </a:p>
          <a:p>
            <a:endParaRPr lang="tr-TR" sz="2400" b="1">
              <a:solidFill>
                <a:srgbClr val="336600"/>
              </a:solidFill>
            </a:endParaRPr>
          </a:p>
          <a:p>
            <a:r>
              <a:rPr lang="tr-TR" sz="2400" b="1">
                <a:solidFill>
                  <a:srgbClr val="336600"/>
                </a:solidFill>
              </a:rPr>
              <a:t>Fakat gazetelerde çözdüğümüz bulmacaların aksine bu bulmaca </a:t>
            </a:r>
          </a:p>
          <a:p>
            <a:r>
              <a:rPr lang="tr-TR" sz="2400" b="1">
                <a:solidFill>
                  <a:srgbClr val="336600"/>
                </a:solidFill>
              </a:rPr>
              <a:t>tam 33 metre uzunluğunda. Bulmaca yalnızca geceleri gözüktüğünden, </a:t>
            </a:r>
          </a:p>
          <a:p>
            <a:r>
              <a:rPr lang="tr-TR" sz="2400" b="1">
                <a:solidFill>
                  <a:srgbClr val="336600"/>
                </a:solidFill>
              </a:rPr>
              <a:t>parkta oturan insanlar biraz beyin jimnastiği yapma fırsatı bulabiliyor. 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20090403_1238759082_gty0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052513"/>
            <a:ext cx="6913563" cy="4987925"/>
          </a:xfrm>
          <a:prstGeom prst="rect">
            <a:avLst/>
          </a:prstGeom>
          <a:noFill/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879475" y="750888"/>
            <a:ext cx="1681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400" b="1" i="1">
                <a:solidFill>
                  <a:srgbClr val="333300"/>
                </a:solidFill>
              </a:rPr>
              <a:t>Yer altı Evi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339975" y="1557338"/>
            <a:ext cx="65532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3200" b="1">
                <a:solidFill>
                  <a:srgbClr val="669900"/>
                </a:solidFill>
              </a:rPr>
              <a:t>Yunanistan'ın Cyclades adasında bulunan yeraltındaki muhteşem ev görenleri şaşırtıyor. </a:t>
            </a:r>
          </a:p>
          <a:p>
            <a:r>
              <a:rPr lang="tr-TR" sz="3200" b="1">
                <a:solidFill>
                  <a:srgbClr val="669900"/>
                </a:solidFill>
              </a:rPr>
              <a:t>Toprağın altında yer almasına rağmen son teknoloji ürünleri kullanılarak </a:t>
            </a:r>
          </a:p>
          <a:p>
            <a:r>
              <a:rPr lang="tr-TR" sz="3200" b="1">
                <a:solidFill>
                  <a:srgbClr val="669900"/>
                </a:solidFill>
              </a:rPr>
              <a:t>döşenmiş bu farklı ev oldukça ilgi çekici görünüyor: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20100902_1283445293_on0c-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1047750"/>
            <a:ext cx="6667500" cy="4762500"/>
          </a:xfrm>
          <a:prstGeom prst="rect">
            <a:avLst/>
          </a:prstGeom>
          <a:noFill/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20100902_1283445292_87xd-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1190625"/>
            <a:ext cx="6667500" cy="4476750"/>
          </a:xfrm>
          <a:prstGeom prst="rect">
            <a:avLst/>
          </a:prstGeom>
          <a:noFill/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20100902_1283445295_keyi-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1047750"/>
            <a:ext cx="6667500" cy="4762500"/>
          </a:xfrm>
          <a:prstGeom prst="rect">
            <a:avLst/>
          </a:prstGeom>
          <a:noFill/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20100902_1283445295_tg0x-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1047750"/>
            <a:ext cx="6667500" cy="4762500"/>
          </a:xfrm>
          <a:prstGeom prst="rect">
            <a:avLst/>
          </a:prstGeom>
          <a:noFill/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384300" y="966788"/>
            <a:ext cx="4221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400" b="1">
                <a:solidFill>
                  <a:srgbClr val="333300"/>
                </a:solidFill>
              </a:rPr>
              <a:t>63.02 Derecelik Açıya Sahip Ev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11188" y="2265363"/>
            <a:ext cx="744855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3200" b="1">
                <a:solidFill>
                  <a:srgbClr val="669900"/>
                </a:solidFill>
              </a:rPr>
              <a:t>İnanılması zor ama,farklılık açısından güzel bir örnek…</a:t>
            </a:r>
          </a:p>
          <a:p>
            <a:r>
              <a:rPr lang="tr-TR" sz="3200" b="1">
                <a:solidFill>
                  <a:srgbClr val="669900"/>
                </a:solidFill>
              </a:rPr>
              <a:t>Diğerlerinin aksine bu ev onlarla aynı ön cepheye sahip değil,nasıl mı?</a:t>
            </a:r>
          </a:p>
          <a:p>
            <a:r>
              <a:rPr lang="tr-TR" sz="3200" b="1">
                <a:solidFill>
                  <a:srgbClr val="669900"/>
                </a:solidFill>
              </a:rPr>
              <a:t>Görün…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20080703_1215041586_frqk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47625"/>
            <a:ext cx="5334000" cy="6762750"/>
          </a:xfrm>
          <a:prstGeom prst="rect">
            <a:avLst/>
          </a:prstGeom>
          <a:noFill/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20080703_1215041589_6wae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3338"/>
            <a:ext cx="5334000" cy="6791325"/>
          </a:xfrm>
          <a:prstGeom prst="rect">
            <a:avLst/>
          </a:prstGeom>
          <a:noFill/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20080703_1215041592_3wp8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42863"/>
            <a:ext cx="5334000" cy="6772275"/>
          </a:xfrm>
          <a:prstGeom prst="rect">
            <a:avLst/>
          </a:prstGeom>
          <a:noFill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095375" y="461963"/>
            <a:ext cx="1804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400" b="1" i="1">
                <a:solidFill>
                  <a:srgbClr val="333300"/>
                </a:solidFill>
              </a:rPr>
              <a:t>OTEL VİURA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3518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Bir otelin en çok nesinden etkileniriz? Dış görünüşünden mi yoksa iç mekan tasarımından mı,</a:t>
            </a:r>
          </a:p>
          <a:p>
            <a:r>
              <a:rPr lang="tr-TR" sz="2800" b="1">
                <a:solidFill>
                  <a:srgbClr val="669900"/>
                </a:solidFill>
              </a:rPr>
              <a:t>buyrun size 4*4lük bir mimari…</a:t>
            </a:r>
          </a:p>
        </p:txBody>
      </p:sp>
      <p:pic>
        <p:nvPicPr>
          <p:cNvPr id="30726" name="Picture 6" descr="20100624_1277394253_ie1s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492375"/>
            <a:ext cx="5549900" cy="3657600"/>
          </a:xfrm>
          <a:prstGeom prst="rect">
            <a:avLst/>
          </a:prstGeom>
          <a:noFill/>
        </p:spPr>
      </p:pic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20100624_1277394256_1nhx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50888"/>
            <a:ext cx="7777163" cy="5165725"/>
          </a:xfrm>
          <a:prstGeom prst="rect">
            <a:avLst/>
          </a:prstGeom>
          <a:noFill/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20100624_1277394257_i3oi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196975"/>
            <a:ext cx="8064500" cy="5356225"/>
          </a:xfrm>
          <a:prstGeom prst="rect">
            <a:avLst/>
          </a:prstGeom>
          <a:noFill/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166813" y="177800"/>
            <a:ext cx="30114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200" b="1" i="1">
                <a:solidFill>
                  <a:srgbClr val="336600"/>
                </a:solidFill>
              </a:rPr>
              <a:t>Tavandaki fıçılara dikkat</a:t>
            </a:r>
            <a:r>
              <a:rPr lang="tr-TR" sz="3200" b="1" i="1">
                <a:solidFill>
                  <a:srgbClr val="336600"/>
                </a:solidFill>
                <a:sym typeface="Wingdings" pitchFamily="2" charset="2"/>
              </a:rPr>
              <a:t></a:t>
            </a:r>
            <a:endParaRPr lang="tr-TR" sz="3200" b="1" i="1">
              <a:solidFill>
                <a:srgbClr val="336600"/>
              </a:solidFill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20100624_1277394271_gqjk-b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900113" y="563563"/>
            <a:ext cx="7416800" cy="5788025"/>
          </a:xfrm>
          <a:prstGeom prst="rect">
            <a:avLst/>
          </a:prstGeom>
          <a:noFill/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808038" y="415925"/>
            <a:ext cx="2335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600" b="1" i="1">
                <a:solidFill>
                  <a:srgbClr val="333300"/>
                </a:solidFill>
              </a:rPr>
              <a:t>Diger Ilginç Yapılar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684213" y="1125538"/>
            <a:ext cx="82819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Ilginç bulduğumuz diğer binalardan karışık bir slayt hazırladık, izleyelim:</a:t>
            </a:r>
          </a:p>
        </p:txBody>
      </p:sp>
      <p:pic>
        <p:nvPicPr>
          <p:cNvPr id="34822" name="Picture 6" descr="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133600"/>
            <a:ext cx="5975350" cy="3957638"/>
          </a:xfrm>
          <a:prstGeom prst="rect">
            <a:avLst/>
          </a:prstGeom>
          <a:noFill/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9111200904270329419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22275"/>
            <a:ext cx="7920037" cy="6124575"/>
          </a:xfrm>
          <a:prstGeom prst="rect">
            <a:avLst/>
          </a:prstGeom>
          <a:noFill/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fevznn ye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557338"/>
            <a:ext cx="7056438" cy="4706937"/>
          </a:xfrm>
          <a:prstGeom prst="rect">
            <a:avLst/>
          </a:prstGeom>
          <a:noFill/>
        </p:spPr>
      </p:pic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0" y="260350"/>
            <a:ext cx="72167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Bu görüntü tanıdık…  Samsun Amazon Köyü </a:t>
            </a:r>
          </a:p>
          <a:p>
            <a:r>
              <a:rPr lang="tr-TR" sz="2800" b="1">
                <a:solidFill>
                  <a:srgbClr val="669900"/>
                </a:solidFill>
              </a:rPr>
              <a:t>yakınlarındaki midye şeklinde bir restorant  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ilginc_yapilar_1_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416800" cy="6121400"/>
          </a:xfrm>
          <a:prstGeom prst="rect">
            <a:avLst/>
          </a:prstGeom>
          <a:noFill/>
        </p:spPr>
      </p:pic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20110107_1294423523_99nf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849313"/>
            <a:ext cx="7272337" cy="5427662"/>
          </a:xfrm>
          <a:prstGeom prst="rect">
            <a:avLst/>
          </a:prstGeom>
          <a:noFill/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20110107_1294423523_cjb6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573088"/>
            <a:ext cx="7848600" cy="5873750"/>
          </a:xfrm>
          <a:prstGeom prst="rect">
            <a:avLst/>
          </a:prstGeom>
          <a:noFill/>
        </p:spPr>
      </p:pic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20110107_1294423524_jj1f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76250"/>
            <a:ext cx="5334000" cy="2495550"/>
          </a:xfrm>
          <a:prstGeom prst="rect">
            <a:avLst/>
          </a:prstGeom>
          <a:noFill/>
        </p:spPr>
      </p:pic>
      <p:pic>
        <p:nvPicPr>
          <p:cNvPr id="39941" name="Picture 5" descr="20110107_1294423526_ujrf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3141663"/>
            <a:ext cx="5334000" cy="3552825"/>
          </a:xfrm>
          <a:prstGeom prst="rect">
            <a:avLst/>
          </a:prstGeom>
          <a:noFill/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384300" y="246063"/>
            <a:ext cx="3101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400" b="1" i="1">
                <a:solidFill>
                  <a:srgbClr val="333300"/>
                </a:solidFill>
              </a:rPr>
              <a:t>En Ilginç Çocuk Evleri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684213" y="981075"/>
            <a:ext cx="80645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Çocuk evleri çocukluğun en saf sembollerinden biridir. Çocuklar evcilik oynamayı, </a:t>
            </a:r>
          </a:p>
          <a:p>
            <a:r>
              <a:rPr lang="tr-TR" sz="2800" b="1">
                <a:solidFill>
                  <a:srgbClr val="669900"/>
                </a:solidFill>
              </a:rPr>
              <a:t>bir kaleyi koruduklarını düşünmeyi ya da gizli klüp toplantıları yapmayı çok sever.</a:t>
            </a:r>
          </a:p>
          <a:p>
            <a:r>
              <a:rPr lang="tr-TR" sz="2800" b="1">
                <a:solidFill>
                  <a:srgbClr val="669900"/>
                </a:solidFill>
              </a:rPr>
              <a:t> Burası bir çocuğun mahrem mekanıdır ve yaratıcı oyunlarının çoğu kaynaklarını buradan alır. </a:t>
            </a:r>
          </a:p>
          <a:p>
            <a:r>
              <a:rPr lang="tr-TR" sz="2800" b="1">
                <a:solidFill>
                  <a:srgbClr val="669900"/>
                </a:solidFill>
              </a:rPr>
              <a:t>Kimi çocuklar ebeveynlerinin de yardımıyla böyle özel bir yer yaratmak için çabalarken kimileri de </a:t>
            </a:r>
          </a:p>
          <a:p>
            <a:r>
              <a:rPr lang="tr-TR" sz="2800" b="1">
                <a:solidFill>
                  <a:srgbClr val="669900"/>
                </a:solidFill>
              </a:rPr>
              <a:t>pahalı inşaat görevlilerine para verip ilginç çalışmalar ortaya koyabiliyor. </a:t>
            </a:r>
          </a:p>
          <a:p>
            <a:r>
              <a:rPr lang="tr-TR" sz="2800" b="1">
                <a:solidFill>
                  <a:srgbClr val="669900"/>
                </a:solidFill>
              </a:rPr>
              <a:t>İşte şimdi arka bahçelerdeki bu muhteşem sanat eserlerinden bazılarını göreceksiniz…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4096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20100129_1264729709_ebtp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8280400" cy="6237288"/>
          </a:xfrm>
          <a:prstGeom prst="rect">
            <a:avLst/>
          </a:prstGeom>
          <a:noFill/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20100129_1264729710_8a3d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8351838" cy="6323013"/>
          </a:xfrm>
          <a:prstGeom prst="rect">
            <a:avLst/>
          </a:prstGeom>
          <a:noFill/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20100129_1264729711_fhwc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8280400" cy="6330950"/>
          </a:xfrm>
          <a:prstGeom prst="rect">
            <a:avLst/>
          </a:prstGeom>
          <a:noFill/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20100129_1264729711_mdro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60350"/>
            <a:ext cx="7993062" cy="6332538"/>
          </a:xfrm>
          <a:prstGeom prst="rect">
            <a:avLst/>
          </a:prstGeom>
          <a:noFill/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 descr="20100129_1264729713_oxjh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33375"/>
            <a:ext cx="5976937" cy="2667000"/>
          </a:xfrm>
          <a:prstGeom prst="rect">
            <a:avLst/>
          </a:prstGeom>
          <a:noFill/>
        </p:spPr>
      </p:pic>
      <p:pic>
        <p:nvPicPr>
          <p:cNvPr id="46086" name="Picture 6" descr="20100129_1264729715_zcoy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3644900"/>
            <a:ext cx="6486525" cy="2687638"/>
          </a:xfrm>
          <a:prstGeom prst="rect">
            <a:avLst/>
          </a:prstGeom>
          <a:noFill/>
        </p:spPr>
      </p:pic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20100129_1264729714_krsb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709613"/>
            <a:ext cx="7272338" cy="5999162"/>
          </a:xfrm>
          <a:prstGeom prst="rect">
            <a:avLst/>
          </a:prstGeom>
          <a:noFill/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20100129_1264729714_ohz6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549275"/>
            <a:ext cx="7704137" cy="5759450"/>
          </a:xfrm>
          <a:prstGeom prst="rect">
            <a:avLst/>
          </a:prstGeom>
          <a:noFill/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950913" y="317500"/>
            <a:ext cx="42291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400" b="1" i="1">
                <a:solidFill>
                  <a:srgbClr val="333300"/>
                </a:solidFill>
              </a:rPr>
              <a:t>Gökdelenlerin Ilginç Bahçeleri</a:t>
            </a:r>
          </a:p>
        </p:txBody>
      </p:sp>
      <p:pic>
        <p:nvPicPr>
          <p:cNvPr id="49159" name="Picture 7" descr="20101223_1293123348_5ura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268413"/>
            <a:ext cx="7127875" cy="4811712"/>
          </a:xfrm>
          <a:prstGeom prst="rect">
            <a:avLst/>
          </a:prstGeom>
          <a:noFill/>
        </p:spPr>
      </p:pic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20101223_1293123349_7h6z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20713"/>
            <a:ext cx="8785225" cy="5472112"/>
          </a:xfrm>
          <a:prstGeom prst="rect">
            <a:avLst/>
          </a:prstGeom>
          <a:noFill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20101223_1293123356_c87b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993063" cy="6078538"/>
          </a:xfrm>
          <a:prstGeom prst="rect">
            <a:avLst/>
          </a:prstGeom>
          <a:noFill/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20101223_1293123357_m6b7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8569325" cy="5832475"/>
          </a:xfrm>
          <a:prstGeom prst="rect">
            <a:avLst/>
          </a:prstGeom>
          <a:noFill/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20101223_1293123358_e7k9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76250"/>
            <a:ext cx="8351837" cy="5832475"/>
          </a:xfrm>
          <a:prstGeom prst="rect">
            <a:avLst/>
          </a:prstGeom>
          <a:noFill/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20101223_1293123368_jz6z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424863" cy="5832475"/>
          </a:xfrm>
          <a:prstGeom prst="rect">
            <a:avLst/>
          </a:prstGeom>
          <a:noFill/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20101223_1293123370_8r4a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549275"/>
            <a:ext cx="8496300" cy="5759450"/>
          </a:xfrm>
          <a:prstGeom prst="rect">
            <a:avLst/>
          </a:prstGeom>
          <a:noFill/>
        </p:spPr>
      </p:pic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20101223_1293123371_z180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60350"/>
            <a:ext cx="8569325" cy="6192838"/>
          </a:xfrm>
          <a:prstGeom prst="rect">
            <a:avLst/>
          </a:prstGeom>
          <a:noFill/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20101223_1293123374_x3m7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8280400" cy="5976937"/>
          </a:xfrm>
          <a:prstGeom prst="rect">
            <a:avLst/>
          </a:prstGeom>
          <a:noFill/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20101223_1293123375_2ojt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0713"/>
            <a:ext cx="8207375" cy="5688012"/>
          </a:xfrm>
          <a:prstGeom prst="rect">
            <a:avLst/>
          </a:prstGeom>
          <a:noFill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0" y="0"/>
            <a:ext cx="56483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400" b="1">
                <a:solidFill>
                  <a:srgbClr val="333300"/>
                </a:solidFill>
              </a:rPr>
              <a:t>Ilginç Bir Apartman…</a:t>
            </a:r>
          </a:p>
          <a:p>
            <a:r>
              <a:rPr lang="tr-TR" sz="4400" b="1">
                <a:solidFill>
                  <a:srgbClr val="333300"/>
                </a:solidFill>
              </a:rPr>
              <a:t>STECKELHORN….</a:t>
            </a:r>
          </a:p>
        </p:txBody>
      </p:sp>
      <p:pic>
        <p:nvPicPr>
          <p:cNvPr id="59397" name="Picture 5" descr="20110105_1294180066_fh9o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412875"/>
            <a:ext cx="5334000" cy="4954588"/>
          </a:xfrm>
          <a:prstGeom prst="rect">
            <a:avLst/>
          </a:prstGeom>
          <a:noFill/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20110105_1294180069_ceg3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476250"/>
            <a:ext cx="6051550" cy="5724525"/>
          </a:xfrm>
          <a:prstGeom prst="rect">
            <a:avLst/>
          </a:prstGeom>
          <a:noFill/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20110105_1294180070_95y9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476250"/>
            <a:ext cx="6624638" cy="5892800"/>
          </a:xfrm>
          <a:prstGeom prst="rect">
            <a:avLst/>
          </a:prstGeom>
          <a:noFill/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20110105_1294180071_ct8n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47700"/>
            <a:ext cx="8353425" cy="5562600"/>
          </a:xfrm>
          <a:prstGeom prst="rect">
            <a:avLst/>
          </a:prstGeom>
          <a:noFill/>
        </p:spPr>
      </p:pic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20110105_1294180072_ua16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3375"/>
            <a:ext cx="8064500" cy="6048375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095375" y="677863"/>
            <a:ext cx="31273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400" b="1" i="1">
                <a:solidFill>
                  <a:srgbClr val="333300"/>
                </a:solidFill>
              </a:rPr>
              <a:t>En Ilginç Merdivenler </a:t>
            </a:r>
          </a:p>
          <a:p>
            <a:endParaRPr lang="tr-TR" sz="4400" b="1" i="1">
              <a:solidFill>
                <a:srgbClr val="333300"/>
              </a:solidFill>
            </a:endParaRPr>
          </a:p>
        </p:txBody>
      </p:sp>
      <p:pic>
        <p:nvPicPr>
          <p:cNvPr id="64517" name="Picture 5" descr="04e02a96ddba2cf2135006bf2d7d759e_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484313"/>
            <a:ext cx="6624637" cy="4954587"/>
          </a:xfrm>
          <a:prstGeom prst="rect">
            <a:avLst/>
          </a:prstGeom>
          <a:noFill/>
        </p:spPr>
      </p:pic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b34188d90ea3dd49d59c0a80f0959052_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04813"/>
            <a:ext cx="8135938" cy="6102350"/>
          </a:xfrm>
          <a:prstGeom prst="rect">
            <a:avLst/>
          </a:prstGeom>
          <a:noFill/>
        </p:spPr>
      </p:pic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f8f978f73f8e93e260a0fd83d738e9ca_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76250"/>
            <a:ext cx="3800475" cy="5715000"/>
          </a:xfrm>
          <a:prstGeom prst="rect">
            <a:avLst/>
          </a:prstGeom>
          <a:noFill/>
        </p:spPr>
      </p:pic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4859338" y="692150"/>
            <a:ext cx="442118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Bu merdivenlerden çıkmak </a:t>
            </a:r>
          </a:p>
          <a:p>
            <a:r>
              <a:rPr lang="tr-TR" sz="2800" b="1">
                <a:solidFill>
                  <a:srgbClr val="669900"/>
                </a:solidFill>
              </a:rPr>
              <a:t>hiçte kolay</a:t>
            </a:r>
          </a:p>
          <a:p>
            <a:r>
              <a:rPr lang="tr-TR" sz="2800" b="1">
                <a:solidFill>
                  <a:srgbClr val="669900"/>
                </a:solidFill>
              </a:rPr>
              <a:t> olmasa gerek…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133600"/>
            <a:ext cx="6985000" cy="4437063"/>
          </a:xfrm>
          <a:prstGeom prst="rect">
            <a:avLst/>
          </a:prstGeom>
          <a:noFill/>
        </p:spPr>
      </p:pic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1095375" y="514350"/>
            <a:ext cx="80121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Yerle temas etmeyen döner merdiven iç mekanlara </a:t>
            </a:r>
          </a:p>
          <a:p>
            <a:r>
              <a:rPr lang="tr-TR" sz="2800" b="1">
                <a:solidFill>
                  <a:srgbClr val="669900"/>
                </a:solidFill>
              </a:rPr>
              <a:t>değişik bir görüntü katıyor…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ilginc_yapilar_28_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06425"/>
            <a:ext cx="8064500" cy="5645150"/>
          </a:xfrm>
          <a:prstGeom prst="rect">
            <a:avLst/>
          </a:prstGeom>
          <a:noFill/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950913" y="439738"/>
            <a:ext cx="2867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000" b="1" i="1">
                <a:solidFill>
                  <a:srgbClr val="333300"/>
                </a:solidFill>
              </a:rPr>
              <a:t>Ilginç boyalı birkaç ev</a:t>
            </a:r>
          </a:p>
        </p:txBody>
      </p:sp>
      <p:pic>
        <p:nvPicPr>
          <p:cNvPr id="70661" name="Picture 5" descr="ilginc_boyali_evler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484313"/>
            <a:ext cx="7127875" cy="4751387"/>
          </a:xfrm>
          <a:prstGeom prst="rect">
            <a:avLst/>
          </a:prstGeom>
          <a:noFill/>
        </p:spPr>
      </p:pic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ilginc_boyali_evler_06_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4813"/>
            <a:ext cx="8497888" cy="6192837"/>
          </a:xfrm>
          <a:prstGeom prst="rect">
            <a:avLst/>
          </a:prstGeom>
          <a:noFill/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ilginc_boyali_evler_010_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836613"/>
            <a:ext cx="5976937" cy="5000625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1166813" y="439738"/>
            <a:ext cx="28463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000" b="1" i="1">
                <a:solidFill>
                  <a:srgbClr val="333300"/>
                </a:solidFill>
              </a:rPr>
              <a:t>Dünyanın en dar evi…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0" y="908050"/>
            <a:ext cx="88931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Japonya’daki bu ev görenleri hayrete düşürüyor. O kadar dar ki ziyaret edenler bile evin içinde </a:t>
            </a:r>
          </a:p>
          <a:p>
            <a:r>
              <a:rPr lang="tr-TR" sz="2800" b="1">
                <a:solidFill>
                  <a:srgbClr val="669900"/>
                </a:solidFill>
              </a:rPr>
              <a:t>değil sadece kapının önünde izdiham olusturabiliyor</a:t>
            </a:r>
            <a:r>
              <a:rPr lang="tr-TR" sz="2800" b="1">
                <a:solidFill>
                  <a:srgbClr val="669900"/>
                </a:solidFill>
                <a:sym typeface="Wingdings" pitchFamily="2" charset="2"/>
              </a:rPr>
              <a:t></a:t>
            </a:r>
            <a:r>
              <a:rPr lang="tr-TR" sz="2800" b="1">
                <a:solidFill>
                  <a:srgbClr val="669900"/>
                </a:solidFill>
              </a:rPr>
              <a:t> </a:t>
            </a:r>
          </a:p>
        </p:txBody>
      </p:sp>
      <p:pic>
        <p:nvPicPr>
          <p:cNvPr id="73735" name="Picture 7" descr="20100903_1283523508_ygo4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2636838"/>
            <a:ext cx="5616575" cy="3562350"/>
          </a:xfrm>
          <a:prstGeom prst="rect">
            <a:avLst/>
          </a:prstGeom>
          <a:noFill/>
        </p:spPr>
      </p:pic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/>
      <p:bldP spid="7373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 descr="20100903_1283523508_b3ye-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88913"/>
            <a:ext cx="5715000" cy="6669087"/>
          </a:xfrm>
          <a:prstGeom prst="rect">
            <a:avLst/>
          </a:prstGeom>
          <a:noFill/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 descr="20100903_1283523509_rwqs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28625"/>
            <a:ext cx="8064500" cy="5808663"/>
          </a:xfrm>
          <a:prstGeom prst="rect">
            <a:avLst/>
          </a:prstGeom>
          <a:noFill/>
        </p:spPr>
      </p:pic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20100903_1283523511_y7wu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242888"/>
            <a:ext cx="5545138" cy="6354762"/>
          </a:xfrm>
          <a:prstGeom prst="rect">
            <a:avLst/>
          </a:prstGeom>
          <a:noFill/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20100903_1283523512_n44s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476250"/>
            <a:ext cx="5334000" cy="6121400"/>
          </a:xfrm>
          <a:prstGeom prst="rect">
            <a:avLst/>
          </a:prstGeom>
          <a:noFill/>
        </p:spPr>
      </p:pic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6" name="Picture 4" descr="20100903_1283523514_f2pe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260350"/>
            <a:ext cx="5334000" cy="6192838"/>
          </a:xfrm>
          <a:prstGeom prst="rect">
            <a:avLst/>
          </a:prstGeom>
          <a:noFill/>
        </p:spPr>
      </p:pic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20100903_1283523515_p3le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60350"/>
            <a:ext cx="5334000" cy="6470650"/>
          </a:xfrm>
          <a:prstGeom prst="rect">
            <a:avLst/>
          </a:prstGeom>
          <a:noFill/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4" name="Picture 4" descr="20100903_1283523516_e0fb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333375"/>
            <a:ext cx="5334000" cy="6191250"/>
          </a:xfrm>
          <a:prstGeom prst="rect">
            <a:avLst/>
          </a:prstGeom>
          <a:noFill/>
        </p:spPr>
      </p:pic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20100903_1283523517_6pcz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592138"/>
            <a:ext cx="8424863" cy="5626100"/>
          </a:xfrm>
          <a:prstGeom prst="rect">
            <a:avLst/>
          </a:prstGeom>
          <a:noFill/>
        </p:spPr>
      </p:pic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023938" y="439738"/>
            <a:ext cx="3638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000" b="1" i="1">
                <a:solidFill>
                  <a:srgbClr val="333300"/>
                </a:solidFill>
              </a:rPr>
              <a:t>Evlerdeki Gizli Mahzenler….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6070600" y="1412875"/>
            <a:ext cx="30734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800" b="1">
                <a:solidFill>
                  <a:srgbClr val="669900"/>
                </a:solidFill>
              </a:rPr>
              <a:t>Her ne kadar teknolojiyle içiçe olsakta eski adetlerimizden pek vazgeçemiyoruz,</a:t>
            </a:r>
          </a:p>
          <a:p>
            <a:r>
              <a:rPr lang="tr-TR" sz="2800" b="1">
                <a:solidFill>
                  <a:srgbClr val="669900"/>
                </a:solidFill>
              </a:rPr>
              <a:t>işte kanıtları</a:t>
            </a:r>
          </a:p>
        </p:txBody>
      </p:sp>
      <p:pic>
        <p:nvPicPr>
          <p:cNvPr id="83974" name="Picture 6" descr="20090823_1251048925_438g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484313"/>
            <a:ext cx="4902200" cy="4306887"/>
          </a:xfrm>
          <a:prstGeom prst="rect">
            <a:avLst/>
          </a:prstGeom>
          <a:noFill/>
        </p:spPr>
      </p:pic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/>
      <p:bldP spid="8397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6" name="Picture 4" descr="20090823_1251048921_6jz0-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571500"/>
            <a:ext cx="5715000" cy="5715000"/>
          </a:xfrm>
          <a:prstGeom prst="rect">
            <a:avLst/>
          </a:prstGeom>
          <a:noFill/>
        </p:spPr>
      </p:pic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 descr="20090823_1251048922_2rqg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762000"/>
            <a:ext cx="5334000" cy="5334000"/>
          </a:xfrm>
          <a:prstGeom prst="rect">
            <a:avLst/>
          </a:prstGeom>
          <a:noFill/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20090823_1251048923_d6zw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476250"/>
            <a:ext cx="7127875" cy="5694363"/>
          </a:xfrm>
          <a:prstGeom prst="rect">
            <a:avLst/>
          </a:prstGeom>
          <a:noFill/>
        </p:spPr>
      </p:pic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 descr="20090823_1251048923_5h9p-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762000"/>
            <a:ext cx="5334000" cy="5334000"/>
          </a:xfrm>
          <a:prstGeom prst="rect">
            <a:avLst/>
          </a:prstGeom>
          <a:noFill/>
        </p:spPr>
      </p:pic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808038" y="655638"/>
            <a:ext cx="19510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000" b="1" i="1">
                <a:solidFill>
                  <a:srgbClr val="333300"/>
                </a:solidFill>
              </a:rPr>
              <a:t>Ilginç yollar…</a:t>
            </a:r>
          </a:p>
        </p:txBody>
      </p:sp>
      <p:pic>
        <p:nvPicPr>
          <p:cNvPr id="90117" name="Picture 5" descr="27112008_Date_Dunyanin_En_ilginc_YollariO59478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341438"/>
            <a:ext cx="6840538" cy="4824412"/>
          </a:xfrm>
          <a:prstGeom prst="rect">
            <a:avLst/>
          </a:prstGeom>
          <a:noFill/>
        </p:spPr>
      </p:pic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4" descr="27112008_Date_Dunyanin_En_ilginc_YollariO59478_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539750"/>
            <a:ext cx="8280400" cy="5321300"/>
          </a:xfrm>
          <a:prstGeom prst="rect">
            <a:avLst/>
          </a:prstGeom>
          <a:noFill/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1166813" y="439738"/>
            <a:ext cx="21256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4000" b="1" i="1">
                <a:solidFill>
                  <a:srgbClr val="333300"/>
                </a:solidFill>
              </a:rPr>
              <a:t>Ilginç Heykeller</a:t>
            </a:r>
          </a:p>
        </p:txBody>
      </p:sp>
      <p:pic>
        <p:nvPicPr>
          <p:cNvPr id="92165" name="Picture 5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1404938"/>
            <a:ext cx="4465637" cy="4760912"/>
          </a:xfrm>
          <a:prstGeom prst="rect">
            <a:avLst/>
          </a:prstGeom>
          <a:noFill/>
        </p:spPr>
      </p:pic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65138"/>
            <a:ext cx="8064500" cy="6034087"/>
          </a:xfrm>
          <a:prstGeom prst="rect">
            <a:avLst/>
          </a:prstGeom>
          <a:noFill/>
        </p:spPr>
      </p:pic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 descr="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836613"/>
            <a:ext cx="4248150" cy="5256212"/>
          </a:xfrm>
          <a:prstGeom prst="rect">
            <a:avLst/>
          </a:prstGeom>
          <a:noFill/>
        </p:spPr>
      </p:pic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6" name="Picture 4" descr="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50" y="333375"/>
            <a:ext cx="5461000" cy="6119813"/>
          </a:xfrm>
          <a:prstGeom prst="rect">
            <a:avLst/>
          </a:prstGeom>
          <a:noFill/>
        </p:spPr>
      </p:pic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4" descr="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5850" y="476250"/>
            <a:ext cx="4486275" cy="5976938"/>
          </a:xfrm>
          <a:prstGeom prst="rect">
            <a:avLst/>
          </a:prstGeom>
          <a:noFill/>
        </p:spPr>
      </p:pic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988" y="260350"/>
            <a:ext cx="3827462" cy="6048375"/>
          </a:xfrm>
          <a:prstGeom prst="rect">
            <a:avLst/>
          </a:prstGeom>
          <a:noFill/>
        </p:spPr>
      </p:pic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9825" y="549275"/>
            <a:ext cx="4378325" cy="5832475"/>
          </a:xfrm>
          <a:prstGeom prst="rect">
            <a:avLst/>
          </a:prstGeom>
          <a:noFill/>
        </p:spPr>
      </p:pic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 descr="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569913"/>
            <a:ext cx="7416800" cy="5775325"/>
          </a:xfrm>
          <a:prstGeom prst="rect">
            <a:avLst/>
          </a:prstGeom>
          <a:noFill/>
        </p:spPr>
      </p:pic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6" name="Picture 4" descr="bruno-catalono-ilginc-heykel-1-250x2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30188"/>
            <a:ext cx="6624637" cy="6492875"/>
          </a:xfrm>
          <a:prstGeom prst="rect">
            <a:avLst/>
          </a:prstGeom>
          <a:noFill/>
        </p:spPr>
      </p:pic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 descr="ilginç heyk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260350"/>
            <a:ext cx="5334000" cy="6337300"/>
          </a:xfrm>
          <a:prstGeom prst="rect">
            <a:avLst/>
          </a:prstGeom>
          <a:noFill/>
        </p:spPr>
      </p:pic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 descr="ilginç heyk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66688"/>
            <a:ext cx="5334000" cy="6691312"/>
          </a:xfrm>
          <a:prstGeom prst="rect">
            <a:avLst/>
          </a:prstGeom>
          <a:noFill/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ilginç heyk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60350"/>
            <a:ext cx="5334000" cy="6192838"/>
          </a:xfrm>
          <a:prstGeom prst="rect">
            <a:avLst/>
          </a:prstGeom>
          <a:noFill/>
        </p:spPr>
      </p:pic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3" name="Picture 5" descr="B-E117~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09575"/>
            <a:ext cx="8280400" cy="6200775"/>
          </a:xfrm>
          <a:prstGeom prst="rect">
            <a:avLst/>
          </a:prstGeom>
          <a:noFill/>
        </p:spPr>
      </p:pic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0" y="6286500"/>
            <a:ext cx="3657600" cy="5715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2000">
                <a:latin typeface="Arial Black" pitchFamily="34" charset="0"/>
              </a:rPr>
              <a:t>Yrd. Doç. Dr. Varol KOÇ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-1-diy6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13-1-diy6</Template>
  <TotalTime>0</TotalTime>
  <Words>1461</Words>
  <Application>Microsoft Office PowerPoint</Application>
  <PresentationFormat>Ekran Gösterisi (4:3)</PresentationFormat>
  <Paragraphs>200</Paragraphs>
  <Slides>99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99</vt:i4>
      </vt:variant>
    </vt:vector>
  </HeadingPairs>
  <TitlesOfParts>
    <vt:vector size="105" baseType="lpstr">
      <vt:lpstr>Arial</vt:lpstr>
      <vt:lpstr>Bodoni MT Poster Compressed</vt:lpstr>
      <vt:lpstr>Arial Black</vt:lpstr>
      <vt:lpstr>Times New Roman</vt:lpstr>
      <vt:lpstr>Wingdings</vt:lpstr>
      <vt:lpstr>13-1-diy6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  <vt:lpstr>Slayt 65</vt:lpstr>
      <vt:lpstr>Slayt 66</vt:lpstr>
      <vt:lpstr>Slayt 67</vt:lpstr>
      <vt:lpstr>Slayt 68</vt:lpstr>
      <vt:lpstr>Slayt 69</vt:lpstr>
      <vt:lpstr>Slayt 70</vt:lpstr>
      <vt:lpstr>Slayt 71</vt:lpstr>
      <vt:lpstr>Slayt 72</vt:lpstr>
      <vt:lpstr>Slayt 73</vt:lpstr>
      <vt:lpstr>Slayt 74</vt:lpstr>
      <vt:lpstr>Slayt 75</vt:lpstr>
      <vt:lpstr>Slayt 76</vt:lpstr>
      <vt:lpstr>Slayt 77</vt:lpstr>
      <vt:lpstr>Slayt 78</vt:lpstr>
      <vt:lpstr>Slayt 79</vt:lpstr>
      <vt:lpstr>Slayt 80</vt:lpstr>
      <vt:lpstr>Slayt 81</vt:lpstr>
      <vt:lpstr>Slayt 82</vt:lpstr>
      <vt:lpstr>Slayt 83</vt:lpstr>
      <vt:lpstr>Slayt 84</vt:lpstr>
      <vt:lpstr>Slayt 85</vt:lpstr>
      <vt:lpstr>Slayt 86</vt:lpstr>
      <vt:lpstr>Slayt 87</vt:lpstr>
      <vt:lpstr>Slayt 88</vt:lpstr>
      <vt:lpstr>Slayt 89</vt:lpstr>
      <vt:lpstr>Slayt 90</vt:lpstr>
      <vt:lpstr>Slayt 91</vt:lpstr>
      <vt:lpstr>Slayt 92</vt:lpstr>
      <vt:lpstr>Slayt 93</vt:lpstr>
      <vt:lpstr>Slayt 94</vt:lpstr>
      <vt:lpstr>Slayt 95</vt:lpstr>
      <vt:lpstr>Slayt 96</vt:lpstr>
      <vt:lpstr>Slayt 97</vt:lpstr>
      <vt:lpstr>Slayt 98</vt:lpstr>
      <vt:lpstr>Slayt 99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PRO2000</dc:creator>
  <cp:lastModifiedBy>PRO2000</cp:lastModifiedBy>
  <cp:revision>1</cp:revision>
  <dcterms:created xsi:type="dcterms:W3CDTF">2019-10-07T07:16:18Z</dcterms:created>
  <dcterms:modified xsi:type="dcterms:W3CDTF">2019-10-07T07:16:32Z</dcterms:modified>
</cp:coreProperties>
</file>