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4" r:id="rId13"/>
    <p:sldId id="555" r:id="rId14"/>
    <p:sldId id="556" r:id="rId15"/>
    <p:sldId id="557" r:id="rId16"/>
    <p:sldId id="558" r:id="rId17"/>
    <p:sldId id="600" r:id="rId18"/>
    <p:sldId id="559" r:id="rId19"/>
    <p:sldId id="560" r:id="rId20"/>
    <p:sldId id="561" r:id="rId21"/>
    <p:sldId id="562" r:id="rId22"/>
    <p:sldId id="564" r:id="rId23"/>
    <p:sldId id="565" r:id="rId24"/>
    <p:sldId id="566" r:id="rId25"/>
    <p:sldId id="567" r:id="rId26"/>
    <p:sldId id="568" r:id="rId27"/>
    <p:sldId id="570" r:id="rId28"/>
    <p:sldId id="571" r:id="rId29"/>
    <p:sldId id="572" r:id="rId30"/>
    <p:sldId id="573" r:id="rId31"/>
    <p:sldId id="601" r:id="rId32"/>
    <p:sldId id="574" r:id="rId33"/>
    <p:sldId id="575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58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7531" autoAdjust="0"/>
  </p:normalViewPr>
  <p:slideViewPr>
    <p:cSldViewPr>
      <p:cViewPr varScale="1">
        <p:scale>
          <a:sx n="114" d="100"/>
          <a:sy n="114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DE2E-EC52-429C-943D-F59CF5EEDC44}" type="datetimeFigureOut">
              <a:rPr lang="tr-TR" smtClean="0"/>
              <a:pPr/>
              <a:t>18.11.2022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E9F2-1357-4A77-A734-E8A058CD206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59632" y="126876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KOLON- KİRİŞ BİRLEŞİM YÖNTEMLERİ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369" y="0"/>
            <a:ext cx="6395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7012" y="332657"/>
            <a:ext cx="6331331" cy="60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381" y="260648"/>
            <a:ext cx="878298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9570" y="692696"/>
            <a:ext cx="906230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848" y="404664"/>
            <a:ext cx="8684299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9090" y="0"/>
            <a:ext cx="731010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354" y="260648"/>
            <a:ext cx="831914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"/>
          <p:cNvGrpSpPr/>
          <p:nvPr/>
        </p:nvGrpSpPr>
        <p:grpSpPr>
          <a:xfrm>
            <a:off x="1331640" y="3717032"/>
            <a:ext cx="1872208" cy="2014483"/>
            <a:chOff x="1331640" y="3717032"/>
            <a:chExt cx="1872208" cy="2014483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Gövde köşebenti ve blonları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3333"/>
          <a:stretch>
            <a:fillRect/>
          </a:stretch>
        </p:blipFill>
        <p:spPr bwMode="auto">
          <a:xfrm>
            <a:off x="214354" y="2276872"/>
            <a:ext cx="831914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5 Grup"/>
          <p:cNvGrpSpPr/>
          <p:nvPr/>
        </p:nvGrpSpPr>
        <p:grpSpPr>
          <a:xfrm>
            <a:off x="1331640" y="3717032"/>
            <a:ext cx="1872208" cy="2014483"/>
            <a:chOff x="1331640" y="3717032"/>
            <a:chExt cx="1872208" cy="2014483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Gövde köşebenti ve blonları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  <p:sp>
        <p:nvSpPr>
          <p:cNvPr id="6" name="5 Yukarı Ok"/>
          <p:cNvSpPr/>
          <p:nvPr/>
        </p:nvSpPr>
        <p:spPr>
          <a:xfrm>
            <a:off x="2843808" y="2780928"/>
            <a:ext cx="144016" cy="122413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2483768" y="2780928"/>
            <a:ext cx="144016" cy="122413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331640" y="5085184"/>
            <a:ext cx="18722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Rijit bağlantı: kesme kuvveti aktarımı söz konusu</a:t>
            </a:r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5580112" y="2852936"/>
            <a:ext cx="144016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karı Ok"/>
          <p:cNvSpPr/>
          <p:nvPr/>
        </p:nvSpPr>
        <p:spPr>
          <a:xfrm>
            <a:off x="6300192" y="2852936"/>
            <a:ext cx="144016" cy="936104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72" y="188640"/>
            <a:ext cx="827205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>
            <a:off x="5364088" y="3356992"/>
            <a:ext cx="1872208" cy="2291482"/>
            <a:chOff x="1331640" y="3717032"/>
            <a:chExt cx="1872208" cy="2291482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Gövde köşebenti ve blonlu kaynaklı birleşim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4908" y="332656"/>
            <a:ext cx="8296573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>
            <a:off x="467544" y="3429000"/>
            <a:ext cx="1872208" cy="2291482"/>
            <a:chOff x="1331640" y="3717032"/>
            <a:chExt cx="1872208" cy="2291482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Gövde köşebenti ve blonlu kaynaklı birleşim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  <p:sp>
        <p:nvSpPr>
          <p:cNvPr id="6" name="5 Yukarı Bükülü Ok"/>
          <p:cNvSpPr/>
          <p:nvPr/>
        </p:nvSpPr>
        <p:spPr>
          <a:xfrm>
            <a:off x="5652120" y="4509120"/>
            <a:ext cx="1944216" cy="10801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Bükülü Ok"/>
          <p:cNvSpPr/>
          <p:nvPr/>
        </p:nvSpPr>
        <p:spPr>
          <a:xfrm>
            <a:off x="2411760" y="3789040"/>
            <a:ext cx="1512168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41137" y="188640"/>
            <a:ext cx="526172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V="1">
            <a:off x="3563888" y="1700808"/>
            <a:ext cx="223224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5868144" y="13407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Bir tarafı kaynaklı diğer tarafı blonlu birleşim</a:t>
            </a:r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443" y="692696"/>
            <a:ext cx="8523811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>
            <a:off x="1619672" y="3717032"/>
            <a:ext cx="1872208" cy="2014483"/>
            <a:chOff x="1331640" y="3717032"/>
            <a:chExt cx="1872208" cy="2014483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Gövde köşebenti ve kaynakları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  <p:sp>
        <p:nvSpPr>
          <p:cNvPr id="7" name="6 Yukarı Ok"/>
          <p:cNvSpPr/>
          <p:nvPr/>
        </p:nvSpPr>
        <p:spPr>
          <a:xfrm rot="18738543">
            <a:off x="3973805" y="3901655"/>
            <a:ext cx="261406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karı Bükülü Ok"/>
          <p:cNvSpPr/>
          <p:nvPr/>
        </p:nvSpPr>
        <p:spPr>
          <a:xfrm rot="11579645">
            <a:off x="2307870" y="2567044"/>
            <a:ext cx="3305032" cy="7333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505" y="476672"/>
            <a:ext cx="88251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>
            <a:off x="467544" y="3789040"/>
            <a:ext cx="1872208" cy="2291482"/>
            <a:chOff x="1331640" y="3717032"/>
            <a:chExt cx="1872208" cy="2291482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Kirişte uç levha çıkıntısı var ve blonlu birleşim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6 Düz Bağlayıcı"/>
          <p:cNvCxnSpPr/>
          <p:nvPr/>
        </p:nvCxnSpPr>
        <p:spPr>
          <a:xfrm flipV="1">
            <a:off x="1763688" y="3645024"/>
            <a:ext cx="1080120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Yukarı Ok"/>
          <p:cNvSpPr/>
          <p:nvPr/>
        </p:nvSpPr>
        <p:spPr>
          <a:xfrm rot="20041942">
            <a:off x="2582607" y="4415108"/>
            <a:ext cx="212689" cy="15862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4067944" y="3861048"/>
            <a:ext cx="18002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933" y="980728"/>
            <a:ext cx="887613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H="1">
            <a:off x="5148064" y="4365104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4427984" y="573325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Dikdörtgen levha ile birleşim yapılmış (tek levha köşelerden I profiline kaynaklanmış, diğer I </a:t>
            </a:r>
            <a:r>
              <a:rPr lang="tr-TR" dirty="0" err="1" smtClean="0">
                <a:solidFill>
                  <a:srgbClr val="FF0000"/>
                </a:solidFill>
              </a:rPr>
              <a:t>profilne</a:t>
            </a:r>
            <a:r>
              <a:rPr lang="tr-TR" dirty="0" smtClean="0">
                <a:solidFill>
                  <a:srgbClr val="FF0000"/>
                </a:solidFill>
              </a:rPr>
              <a:t> de </a:t>
            </a:r>
            <a:r>
              <a:rPr lang="tr-TR" dirty="0" err="1" smtClean="0">
                <a:solidFill>
                  <a:srgbClr val="FF0000"/>
                </a:solidFill>
              </a:rPr>
              <a:t>blonlanmış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19" y="1124744"/>
            <a:ext cx="906775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>
            <a:off x="4355976" y="4149080"/>
            <a:ext cx="1872208" cy="2291482"/>
            <a:chOff x="1331640" y="3717032"/>
            <a:chExt cx="1872208" cy="2291482"/>
          </a:xfrm>
        </p:grpSpPr>
        <p:cxnSp>
          <p:nvCxnSpPr>
            <p:cNvPr id="4" name="3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4 Metin kutusu"/>
            <p:cNvSpPr txBox="1"/>
            <p:nvPr/>
          </p:nvSpPr>
          <p:spPr>
            <a:xfrm>
              <a:off x="1331640" y="5085184"/>
              <a:ext cx="187220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dirty="0" err="1">
                  <a:solidFill>
                    <a:srgbClr val="FF0000"/>
                  </a:solidFill>
                </a:rPr>
                <a:t>K</a:t>
              </a:r>
              <a:r>
                <a:rPr lang="tr-TR" dirty="0" err="1" smtClean="0">
                  <a:solidFill>
                    <a:srgbClr val="FF0000"/>
                  </a:solidFill>
                </a:rPr>
                <a:t>öşebentli</a:t>
              </a:r>
              <a:r>
                <a:rPr lang="tr-TR" dirty="0" smtClean="0">
                  <a:solidFill>
                    <a:srgbClr val="FF0000"/>
                  </a:solidFill>
                </a:rPr>
                <a:t> ve </a:t>
              </a:r>
              <a:r>
                <a:rPr lang="tr-TR" dirty="0" err="1" smtClean="0">
                  <a:solidFill>
                    <a:srgbClr val="FF0000"/>
                  </a:solidFill>
                </a:rPr>
                <a:t>blonlu</a:t>
              </a:r>
              <a:r>
                <a:rPr lang="tr-TR" dirty="0" smtClean="0">
                  <a:solidFill>
                    <a:srgbClr val="FF0000"/>
                  </a:solidFill>
                </a:rPr>
                <a:t> kaynaklı birleşim</a:t>
              </a:r>
              <a:endParaRPr lang="tr-T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1614" y="908720"/>
            <a:ext cx="89873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860032" y="1599183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smtClean="0">
                <a:latin typeface="Algerian" pitchFamily="82" charset="0"/>
              </a:rPr>
              <a:t>I</a:t>
            </a:r>
            <a:endParaRPr lang="tr-TR" sz="2400">
              <a:latin typeface="Algerian" pitchFamily="82" charset="0"/>
            </a:endParaRPr>
          </a:p>
        </p:txBody>
      </p:sp>
      <p:grpSp>
        <p:nvGrpSpPr>
          <p:cNvPr id="4" name="3 Grup"/>
          <p:cNvGrpSpPr/>
          <p:nvPr/>
        </p:nvGrpSpPr>
        <p:grpSpPr>
          <a:xfrm>
            <a:off x="5724128" y="4566518"/>
            <a:ext cx="1872208" cy="2014483"/>
            <a:chOff x="1331640" y="3717032"/>
            <a:chExt cx="1872208" cy="2014483"/>
          </a:xfrm>
        </p:grpSpPr>
        <p:cxnSp>
          <p:nvCxnSpPr>
            <p:cNvPr id="5" name="4 Düz Ok Bağlayıcısı"/>
            <p:cNvCxnSpPr/>
            <p:nvPr/>
          </p:nvCxnSpPr>
          <p:spPr>
            <a:xfrm flipH="1">
              <a:off x="2123728" y="3717032"/>
              <a:ext cx="50405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5 Metin kutusu"/>
            <p:cNvSpPr txBox="1"/>
            <p:nvPr/>
          </p:nvSpPr>
          <p:spPr>
            <a:xfrm>
              <a:off x="1331640" y="5085184"/>
              <a:ext cx="187220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mtClean="0">
                  <a:solidFill>
                    <a:srgbClr val="FF0000"/>
                  </a:solidFill>
                </a:rPr>
                <a:t>blonlu kaynaklı birleşim</a:t>
              </a:r>
              <a:endParaRPr lang="tr-TR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12" y="980728"/>
            <a:ext cx="91253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457" y="1484784"/>
            <a:ext cx="87725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1" y="620688"/>
            <a:ext cx="901521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771800" y="3429000"/>
            <a:ext cx="1656184" cy="1152128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427984" y="4581128"/>
            <a:ext cx="1656184" cy="1152128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36168" y="4877544"/>
            <a:ext cx="1656184" cy="1152128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6 Düz Ok Bağlayıcısı"/>
          <p:cNvCxnSpPr>
            <a:stCxn id="5" idx="4"/>
          </p:cNvCxnSpPr>
          <p:nvPr/>
        </p:nvCxnSpPr>
        <p:spPr>
          <a:xfrm>
            <a:off x="3464260" y="6029672"/>
            <a:ext cx="531676" cy="27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>
            <a:stCxn id="3" idx="5"/>
          </p:cNvCxnSpPr>
          <p:nvPr/>
        </p:nvCxnSpPr>
        <p:spPr>
          <a:xfrm flipH="1">
            <a:off x="3995936" y="4412403"/>
            <a:ext cx="189505" cy="1896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H="1">
            <a:off x="3995936" y="57332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3059832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Dönme serbestliği var, rijit yapılmamış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925" y="764704"/>
            <a:ext cx="89271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6588224" y="4653136"/>
            <a:ext cx="1224136" cy="72008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1187624" y="4869160"/>
            <a:ext cx="1224136" cy="72008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56176" y="2780928"/>
            <a:ext cx="1224136" cy="72008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187624" y="2420888"/>
            <a:ext cx="1224136" cy="72008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7 Düz Ok Bağlayıcısı"/>
          <p:cNvCxnSpPr>
            <a:stCxn id="6" idx="5"/>
          </p:cNvCxnSpPr>
          <p:nvPr/>
        </p:nvCxnSpPr>
        <p:spPr>
          <a:xfrm>
            <a:off x="2232489" y="3035515"/>
            <a:ext cx="2123487" cy="3129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>
            <a:stCxn id="4" idx="5"/>
          </p:cNvCxnSpPr>
          <p:nvPr/>
        </p:nvCxnSpPr>
        <p:spPr>
          <a:xfrm>
            <a:off x="2232489" y="5483787"/>
            <a:ext cx="2123487" cy="681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>
            <a:stCxn id="5" idx="3"/>
          </p:cNvCxnSpPr>
          <p:nvPr/>
        </p:nvCxnSpPr>
        <p:spPr>
          <a:xfrm flipH="1">
            <a:off x="4355976" y="3395555"/>
            <a:ext cx="1979471" cy="2697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>
            <a:stCxn id="3" idx="3"/>
          </p:cNvCxnSpPr>
          <p:nvPr/>
        </p:nvCxnSpPr>
        <p:spPr>
          <a:xfrm flipH="1">
            <a:off x="4355976" y="5267763"/>
            <a:ext cx="2411519" cy="897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1763688" y="62373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Kaynak çekilmeyerek dönme serbestliği sağlanmış- rijitlik yok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734" y="836712"/>
            <a:ext cx="901603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0691" y="0"/>
            <a:ext cx="5502619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H="1" flipV="1">
            <a:off x="1403648" y="2492896"/>
            <a:ext cx="28803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251520" y="1700808"/>
            <a:ext cx="1296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Bu yönden ara levhaya köşe kaynak atılarak , bağ levhası uzantısı ile I kiriş birleşimi yapılmış; diğer yönden ara levha I kirişe blonlanmış</a:t>
            </a:r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48680"/>
            <a:ext cx="894292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83768" y="3645024"/>
            <a:ext cx="720080" cy="792088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4 Düz Ok Bağlayıcısı"/>
          <p:cNvCxnSpPr>
            <a:stCxn id="3" idx="3"/>
          </p:cNvCxnSpPr>
          <p:nvPr/>
        </p:nvCxnSpPr>
        <p:spPr>
          <a:xfrm flipH="1">
            <a:off x="2411760" y="4321113"/>
            <a:ext cx="177461" cy="6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1763688" y="4941168"/>
            <a:ext cx="1656184" cy="21602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1" name="20 Grup"/>
          <p:cNvGrpSpPr/>
          <p:nvPr/>
        </p:nvGrpSpPr>
        <p:grpSpPr>
          <a:xfrm>
            <a:off x="5796136" y="2204864"/>
            <a:ext cx="1008112" cy="576064"/>
            <a:chOff x="7380312" y="2564904"/>
            <a:chExt cx="1008112" cy="576064"/>
          </a:xfrm>
        </p:grpSpPr>
        <p:sp>
          <p:nvSpPr>
            <p:cNvPr id="8" name="7 Yay"/>
            <p:cNvSpPr/>
            <p:nvPr/>
          </p:nvSpPr>
          <p:spPr>
            <a:xfrm>
              <a:off x="7452320" y="2564904"/>
              <a:ext cx="864096" cy="576064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0" name="19 Grup"/>
            <p:cNvGrpSpPr/>
            <p:nvPr/>
          </p:nvGrpSpPr>
          <p:grpSpPr>
            <a:xfrm>
              <a:off x="7380312" y="2564904"/>
              <a:ext cx="1008112" cy="576064"/>
              <a:chOff x="7380312" y="2564904"/>
              <a:chExt cx="1008112" cy="576064"/>
            </a:xfrm>
          </p:grpSpPr>
          <p:sp>
            <p:nvSpPr>
              <p:cNvPr id="9" name="8 Yay"/>
              <p:cNvSpPr/>
              <p:nvPr/>
            </p:nvSpPr>
            <p:spPr>
              <a:xfrm flipH="1">
                <a:off x="7452320" y="2564904"/>
                <a:ext cx="864096" cy="576064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3" name="12 Düz Bağlayıcı"/>
              <p:cNvCxnSpPr>
                <a:stCxn id="9" idx="2"/>
              </p:cNvCxnSpPr>
              <p:nvPr/>
            </p:nvCxnSpPr>
            <p:spPr>
              <a:xfrm flipH="1" flipV="1">
                <a:off x="7380312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14 Düz Bağlayıcı"/>
              <p:cNvCxnSpPr>
                <a:stCxn id="9" idx="2"/>
              </p:cNvCxnSpPr>
              <p:nvPr/>
            </p:nvCxnSpPr>
            <p:spPr>
              <a:xfrm flipV="1">
                <a:off x="745232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16 Düz Bağlayıcı"/>
              <p:cNvCxnSpPr/>
              <p:nvPr/>
            </p:nvCxnSpPr>
            <p:spPr>
              <a:xfrm flipH="1" flipV="1">
                <a:off x="817240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18 Düz Bağlayıcı"/>
              <p:cNvCxnSpPr>
                <a:stCxn id="8" idx="2"/>
              </p:cNvCxnSpPr>
              <p:nvPr/>
            </p:nvCxnSpPr>
            <p:spPr>
              <a:xfrm flipV="1">
                <a:off x="8316416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21 Metin kutusu"/>
          <p:cNvSpPr txBox="1"/>
          <p:nvPr/>
        </p:nvSpPr>
        <p:spPr>
          <a:xfrm>
            <a:off x="6804248" y="2204864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Üst başlık köşebenti düzlem dışına hareketi engellemek için kullanılır.</a:t>
            </a: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24" name="23 Düz Ok Bağlayıcısı"/>
          <p:cNvCxnSpPr/>
          <p:nvPr/>
        </p:nvCxnSpPr>
        <p:spPr>
          <a:xfrm flipH="1">
            <a:off x="5220072" y="256490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4572000" y="23488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Yatay kaynak</a:t>
            </a: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28" name="27 Düz Ok Bağlayıcısı"/>
          <p:cNvCxnSpPr/>
          <p:nvPr/>
        </p:nvCxnSpPr>
        <p:spPr>
          <a:xfrm flipV="1">
            <a:off x="6516216" y="4077072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28 Metin kutusu"/>
          <p:cNvSpPr txBox="1"/>
          <p:nvPr/>
        </p:nvSpPr>
        <p:spPr>
          <a:xfrm>
            <a:off x="6948264" y="379078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Dikey kaynak</a:t>
            </a:r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007" t="29762" r="23915" b="33333"/>
          <a:stretch/>
        </p:blipFill>
        <p:spPr bwMode="auto">
          <a:xfrm>
            <a:off x="251520" y="1196752"/>
            <a:ext cx="10801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şağı Ok 4"/>
          <p:cNvSpPr/>
          <p:nvPr/>
        </p:nvSpPr>
        <p:spPr>
          <a:xfrm>
            <a:off x="791580" y="620688"/>
            <a:ext cx="1800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>
            <a:off x="539552" y="2924944"/>
            <a:ext cx="45719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1115616" y="2924944"/>
            <a:ext cx="45719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4007" t="29762" r="23915" b="33333"/>
          <a:stretch/>
        </p:blipFill>
        <p:spPr bwMode="auto">
          <a:xfrm>
            <a:off x="4319972" y="1124744"/>
            <a:ext cx="10801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ol Sağ Ok 8"/>
          <p:cNvSpPr/>
          <p:nvPr/>
        </p:nvSpPr>
        <p:spPr>
          <a:xfrm>
            <a:off x="4202017" y="2114854"/>
            <a:ext cx="1368152" cy="2520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ol Sağ Ok 9"/>
          <p:cNvSpPr/>
          <p:nvPr/>
        </p:nvSpPr>
        <p:spPr>
          <a:xfrm>
            <a:off x="4621035" y="1772816"/>
            <a:ext cx="576064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1414901" y="1602666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DÜŞEY KESME KUVVETİNİ ALT BAŞLIKTA DÜŞEY ÇEKİLMİŞ KAYNAKLAR KARŞILAYACAK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11967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YATAY, DÜZLEM DIŞINA ÇIKARMA KUVVETİNİ VE MOMENT ETKİSİNİ, ÜST BAŞLIKTA YATAY ÇEKİLMİŞ KAYNAKLAR KARŞILAYACAK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707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8" y="332656"/>
            <a:ext cx="87825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H="1" flipV="1">
            <a:off x="3131840" y="2420888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2555776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Kiriş</a:t>
            </a: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4644008" y="2348880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860032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Kolon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4067944" y="2780928"/>
            <a:ext cx="576064" cy="792088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7020272" y="2852936"/>
            <a:ext cx="576064" cy="792088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524328" y="278092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Dengeleyici korniyer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11 Grup"/>
          <p:cNvGrpSpPr/>
          <p:nvPr/>
        </p:nvGrpSpPr>
        <p:grpSpPr>
          <a:xfrm>
            <a:off x="6804248" y="2564904"/>
            <a:ext cx="576064" cy="432048"/>
            <a:chOff x="7380312" y="2564904"/>
            <a:chExt cx="1008112" cy="576064"/>
          </a:xfrm>
        </p:grpSpPr>
        <p:sp>
          <p:nvSpPr>
            <p:cNvPr id="13" name="12 Yay"/>
            <p:cNvSpPr/>
            <p:nvPr/>
          </p:nvSpPr>
          <p:spPr>
            <a:xfrm>
              <a:off x="7452320" y="2564904"/>
              <a:ext cx="864096" cy="576064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19 Grup"/>
            <p:cNvGrpSpPr/>
            <p:nvPr/>
          </p:nvGrpSpPr>
          <p:grpSpPr>
            <a:xfrm>
              <a:off x="7380312" y="2564904"/>
              <a:ext cx="1008112" cy="576064"/>
              <a:chOff x="7380312" y="2564904"/>
              <a:chExt cx="1008112" cy="576064"/>
            </a:xfrm>
          </p:grpSpPr>
          <p:sp>
            <p:nvSpPr>
              <p:cNvPr id="15" name="14 Yay"/>
              <p:cNvSpPr/>
              <p:nvPr/>
            </p:nvSpPr>
            <p:spPr>
              <a:xfrm flipH="1">
                <a:off x="7452320" y="2564904"/>
                <a:ext cx="864096" cy="576064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" name="15 Düz Bağlayıcı"/>
              <p:cNvCxnSpPr>
                <a:stCxn id="15" idx="2"/>
              </p:cNvCxnSpPr>
              <p:nvPr/>
            </p:nvCxnSpPr>
            <p:spPr>
              <a:xfrm flipH="1" flipV="1">
                <a:off x="7380312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16 Düz Bağlayıcı"/>
              <p:cNvCxnSpPr>
                <a:stCxn id="15" idx="2"/>
              </p:cNvCxnSpPr>
              <p:nvPr/>
            </p:nvCxnSpPr>
            <p:spPr>
              <a:xfrm flipV="1">
                <a:off x="745232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17 Düz Bağlayıcı"/>
              <p:cNvCxnSpPr/>
              <p:nvPr/>
            </p:nvCxnSpPr>
            <p:spPr>
              <a:xfrm flipH="1" flipV="1">
                <a:off x="817240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18 Düz Bağlayıcı"/>
              <p:cNvCxnSpPr>
                <a:stCxn id="13" idx="2"/>
              </p:cNvCxnSpPr>
              <p:nvPr/>
            </p:nvCxnSpPr>
            <p:spPr>
              <a:xfrm flipV="1">
                <a:off x="8316416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19 Dikdörtgen"/>
          <p:cNvSpPr/>
          <p:nvPr/>
        </p:nvSpPr>
        <p:spPr>
          <a:xfrm>
            <a:off x="5940152" y="22675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düzlem dışına hareket</a:t>
            </a:r>
            <a:endParaRPr lang="tr-TR"/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7380312" y="42930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etin kutusu"/>
          <p:cNvSpPr txBox="1"/>
          <p:nvPr/>
        </p:nvSpPr>
        <p:spPr>
          <a:xfrm>
            <a:off x="7848872" y="4077072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Düşey kaynak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24 Düz Ok Bağlayıcısı"/>
          <p:cNvCxnSpPr/>
          <p:nvPr/>
        </p:nvCxnSpPr>
        <p:spPr>
          <a:xfrm>
            <a:off x="7308304" y="350100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7812360" y="35010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Yatay kaynak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27 Düz Bağlayıcı"/>
          <p:cNvCxnSpPr/>
          <p:nvPr/>
        </p:nvCxnSpPr>
        <p:spPr>
          <a:xfrm>
            <a:off x="7740352" y="414908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39506"/>
          <a:stretch>
            <a:fillRect/>
          </a:stretch>
        </p:blipFill>
        <p:spPr bwMode="auto">
          <a:xfrm>
            <a:off x="251520" y="260648"/>
            <a:ext cx="84882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 rot="4986867">
            <a:off x="3182240" y="1604036"/>
            <a:ext cx="1766357" cy="576064"/>
            <a:chOff x="7380312" y="2564904"/>
            <a:chExt cx="1008112" cy="576064"/>
          </a:xfrm>
        </p:grpSpPr>
        <p:sp>
          <p:nvSpPr>
            <p:cNvPr id="4" name="3 Yay"/>
            <p:cNvSpPr/>
            <p:nvPr/>
          </p:nvSpPr>
          <p:spPr>
            <a:xfrm>
              <a:off x="7452320" y="2564904"/>
              <a:ext cx="864096" cy="576064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" name="19 Grup"/>
            <p:cNvGrpSpPr/>
            <p:nvPr/>
          </p:nvGrpSpPr>
          <p:grpSpPr>
            <a:xfrm>
              <a:off x="7380312" y="2564904"/>
              <a:ext cx="1008112" cy="576064"/>
              <a:chOff x="7380312" y="2564904"/>
              <a:chExt cx="1008112" cy="576064"/>
            </a:xfrm>
          </p:grpSpPr>
          <p:sp>
            <p:nvSpPr>
              <p:cNvPr id="6" name="5 Yay"/>
              <p:cNvSpPr/>
              <p:nvPr/>
            </p:nvSpPr>
            <p:spPr>
              <a:xfrm flipH="1">
                <a:off x="7452320" y="2564904"/>
                <a:ext cx="864096" cy="576064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" name="6 Düz Bağlayıcı"/>
              <p:cNvCxnSpPr>
                <a:stCxn id="6" idx="2"/>
              </p:cNvCxnSpPr>
              <p:nvPr/>
            </p:nvCxnSpPr>
            <p:spPr>
              <a:xfrm flipH="1" flipV="1">
                <a:off x="7380312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7 Düz Bağlayıcı"/>
              <p:cNvCxnSpPr>
                <a:stCxn id="6" idx="2"/>
              </p:cNvCxnSpPr>
              <p:nvPr/>
            </p:nvCxnSpPr>
            <p:spPr>
              <a:xfrm flipV="1">
                <a:off x="745232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8 Düz Bağlayıcı"/>
              <p:cNvCxnSpPr/>
              <p:nvPr/>
            </p:nvCxnSpPr>
            <p:spPr>
              <a:xfrm flipH="1" flipV="1">
                <a:off x="817240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9 Düz Bağlayıcı"/>
              <p:cNvCxnSpPr>
                <a:stCxn id="4" idx="2"/>
              </p:cNvCxnSpPr>
              <p:nvPr/>
            </p:nvCxnSpPr>
            <p:spPr>
              <a:xfrm flipV="1">
                <a:off x="8316416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10 Oval"/>
          <p:cNvSpPr/>
          <p:nvPr/>
        </p:nvSpPr>
        <p:spPr>
          <a:xfrm>
            <a:off x="2123728" y="2996952"/>
            <a:ext cx="1512168" cy="864096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12 Düz Ok Bağlayıcısı"/>
          <p:cNvCxnSpPr>
            <a:stCxn id="11" idx="4"/>
          </p:cNvCxnSpPr>
          <p:nvPr/>
        </p:nvCxnSpPr>
        <p:spPr>
          <a:xfrm>
            <a:off x="2879812" y="3861048"/>
            <a:ext cx="9001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H="1">
            <a:off x="3851920" y="2492896"/>
            <a:ext cx="50405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2771800" y="47251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 rijitlik sağlamıyor, dönme serbestliği var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2013" y="1412776"/>
            <a:ext cx="675247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79512" y="0"/>
            <a:ext cx="871296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mtClean="0"/>
              <a:t>Depremler sonrası, çelik yapılarda, rijit kiriş- kolon birleşimlerinin kötü performans gösterdiği görülmüş, süneklilik düzeyleri yeterli birleşimlerin kullanılması önem kazanmıştır. Türk Deprem Yönetmeliğinde de, çelik yapılarda, 1. ve 2. derece deprem bölgelerinde kiriş- kolon birleşimlerinde sünek bağlantı aranmaktadır. Yarı- rijit birleşimler bile tercih edilmemelidir.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1886" y="0"/>
            <a:ext cx="786692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>
            <a:off x="4788024" y="2132856"/>
            <a:ext cx="17281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>
          <a:xfrm>
            <a:off x="6516216" y="299695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Birleşimi sünek hale getirmek için, birleşim bölgesine yakın yerlerde, yumuşak geçişli kesit azaltması yapılmış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9735" y="404664"/>
            <a:ext cx="790923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V="1">
            <a:off x="6804248" y="2060848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 flipV="1">
            <a:off x="6804248" y="2204864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6156176" y="1268760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Kaynak hiç çekilmeyerek dönme serbestliği verilmiş; yatay kaynak da çekilebilir.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88640"/>
            <a:ext cx="856928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508104" y="1268760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Kaynak çekilmeyerek dönme serbestliği verilmiş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flipV="1">
            <a:off x="6948264" y="184482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V="1">
            <a:off x="7092280" y="1844824"/>
            <a:ext cx="28803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795" y="260648"/>
            <a:ext cx="857781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691680" y="2276872"/>
            <a:ext cx="1800200" cy="72008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1763688" y="4581128"/>
            <a:ext cx="1800200" cy="72008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5 Düz Ok Bağlayıcısı"/>
          <p:cNvCxnSpPr/>
          <p:nvPr/>
        </p:nvCxnSpPr>
        <p:spPr>
          <a:xfrm flipV="1">
            <a:off x="3347864" y="2348880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>
            <a:stCxn id="4" idx="7"/>
          </p:cNvCxnSpPr>
          <p:nvPr/>
        </p:nvCxnSpPr>
        <p:spPr>
          <a:xfrm flipV="1">
            <a:off x="3300255" y="2348880"/>
            <a:ext cx="1703793" cy="2337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4932040" y="16288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Dönme serbestliği sağlanmış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476672"/>
            <a:ext cx="85914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"/>
          <p:cNvGrpSpPr/>
          <p:nvPr/>
        </p:nvGrpSpPr>
        <p:grpSpPr>
          <a:xfrm rot="5400000">
            <a:off x="4840950" y="4312179"/>
            <a:ext cx="1766357" cy="576064"/>
            <a:chOff x="7380312" y="2564904"/>
            <a:chExt cx="1008112" cy="576064"/>
          </a:xfrm>
        </p:grpSpPr>
        <p:sp>
          <p:nvSpPr>
            <p:cNvPr id="4" name="3 Yay"/>
            <p:cNvSpPr/>
            <p:nvPr/>
          </p:nvSpPr>
          <p:spPr>
            <a:xfrm>
              <a:off x="7452320" y="2564904"/>
              <a:ext cx="864096" cy="576064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" name="19 Grup"/>
            <p:cNvGrpSpPr/>
            <p:nvPr/>
          </p:nvGrpSpPr>
          <p:grpSpPr>
            <a:xfrm>
              <a:off x="7380312" y="2564904"/>
              <a:ext cx="1008112" cy="576064"/>
              <a:chOff x="7380312" y="2564904"/>
              <a:chExt cx="1008112" cy="576064"/>
            </a:xfrm>
          </p:grpSpPr>
          <p:sp>
            <p:nvSpPr>
              <p:cNvPr id="6" name="5 Yay"/>
              <p:cNvSpPr/>
              <p:nvPr/>
            </p:nvSpPr>
            <p:spPr>
              <a:xfrm flipH="1">
                <a:off x="7452320" y="2564904"/>
                <a:ext cx="864096" cy="576064"/>
              </a:xfrm>
              <a:prstGeom prst="arc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" name="6 Düz Bağlayıcı"/>
              <p:cNvCxnSpPr>
                <a:stCxn id="6" idx="2"/>
              </p:cNvCxnSpPr>
              <p:nvPr/>
            </p:nvCxnSpPr>
            <p:spPr>
              <a:xfrm flipH="1" flipV="1">
                <a:off x="7380312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7 Düz Bağlayıcı"/>
              <p:cNvCxnSpPr>
                <a:stCxn id="6" idx="2"/>
              </p:cNvCxnSpPr>
              <p:nvPr/>
            </p:nvCxnSpPr>
            <p:spPr>
              <a:xfrm flipV="1">
                <a:off x="745232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8 Düz Bağlayıcı"/>
              <p:cNvCxnSpPr/>
              <p:nvPr/>
            </p:nvCxnSpPr>
            <p:spPr>
              <a:xfrm flipH="1" flipV="1">
                <a:off x="8172400" y="2780928"/>
                <a:ext cx="144016" cy="72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9 Düz Bağlayıcı"/>
              <p:cNvCxnSpPr>
                <a:stCxn id="4" idx="2"/>
              </p:cNvCxnSpPr>
              <p:nvPr/>
            </p:nvCxnSpPr>
            <p:spPr>
              <a:xfrm flipV="1">
                <a:off x="8316416" y="2708920"/>
                <a:ext cx="72008" cy="144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90" y="1052736"/>
            <a:ext cx="842141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05" y="1052736"/>
            <a:ext cx="87875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H="1">
            <a:off x="6012160" y="2924944"/>
            <a:ext cx="14401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2699792" y="2708920"/>
            <a:ext cx="324036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5076056" y="537321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Levha ve blonlar nedeniyle bu bölgelerde sürekli kiriş eğilmesine benzer bir sürekli eğilmeye ve dolayısıyla dönme serbestliğine izin verilmiyor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643" y="1052736"/>
            <a:ext cx="878990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flipV="1">
            <a:off x="2483768" y="3717032"/>
            <a:ext cx="2664296" cy="36004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5220072" y="306896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Levha ve blonlar nedeniyle bu bölgede yatay yük altında oluşacak kolon eğilmesine izin verilmeyerek süneklilik kısıtlanmıştır</a:t>
            </a:r>
            <a:endParaRPr lang="tr-TR" b="1"/>
          </a:p>
        </p:txBody>
      </p:sp>
      <p:cxnSp>
        <p:nvCxnSpPr>
          <p:cNvPr id="7" name="6 Düz Ok Bağlayıcısı"/>
          <p:cNvCxnSpPr/>
          <p:nvPr/>
        </p:nvCxnSpPr>
        <p:spPr>
          <a:xfrm>
            <a:off x="8028384" y="4005064"/>
            <a:ext cx="0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3491880" y="58772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Çekmeye maruz kalmayacağı için küt kaynak uygulaması yapılabilir; yine de pek tavsiye edilmez</a:t>
            </a:r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46" y="404664"/>
            <a:ext cx="75700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798" y="116632"/>
            <a:ext cx="6997610" cy="66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8107" y="260648"/>
            <a:ext cx="730778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5384" y="188640"/>
            <a:ext cx="714679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287" y="188640"/>
            <a:ext cx="652214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311</Words>
  <Application>Microsoft Office PowerPoint</Application>
  <PresentationFormat>Ekran Gösterisi (4:3)</PresentationFormat>
  <Paragraphs>36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oem</dc:creator>
  <cp:lastModifiedBy>PRO2000</cp:lastModifiedBy>
  <cp:revision>250</cp:revision>
  <dcterms:created xsi:type="dcterms:W3CDTF">2013-11-05T16:25:13Z</dcterms:created>
  <dcterms:modified xsi:type="dcterms:W3CDTF">2022-11-18T11:29:05Z</dcterms:modified>
</cp:coreProperties>
</file>