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301" r:id="rId4"/>
    <p:sldId id="314" r:id="rId5"/>
    <p:sldId id="337" r:id="rId6"/>
    <p:sldId id="302" r:id="rId7"/>
    <p:sldId id="315" r:id="rId8"/>
    <p:sldId id="338" r:id="rId9"/>
    <p:sldId id="316" r:id="rId10"/>
    <p:sldId id="317" r:id="rId11"/>
    <p:sldId id="318" r:id="rId12"/>
    <p:sldId id="319" r:id="rId13"/>
    <p:sldId id="320" r:id="rId14"/>
    <p:sldId id="332" r:id="rId15"/>
    <p:sldId id="321" r:id="rId16"/>
    <p:sldId id="333" r:id="rId17"/>
    <p:sldId id="322" r:id="rId18"/>
    <p:sldId id="323" r:id="rId19"/>
    <p:sldId id="334" r:id="rId20"/>
    <p:sldId id="324" r:id="rId21"/>
    <p:sldId id="335" r:id="rId22"/>
    <p:sldId id="325" r:id="rId23"/>
    <p:sldId id="326" r:id="rId24"/>
    <p:sldId id="327" r:id="rId25"/>
    <p:sldId id="328" r:id="rId26"/>
    <p:sldId id="329" r:id="rId27"/>
    <p:sldId id="330" r:id="rId28"/>
    <p:sldId id="331" r:id="rId29"/>
    <p:sldId id="336"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110" d="100"/>
          <a:sy n="110" d="100"/>
        </p:scale>
        <p:origin x="160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8D70E030-0444-494C-B536-21322773DF0B}"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D2AC564-5E14-4678-97F7-67E69536C11A}" type="datetimeFigureOut">
              <a:rPr lang="tr-TR" smtClean="0"/>
              <a:pPr/>
              <a:t>4.8.2017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D70E030-0444-494C-B536-21322773DF0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D2AC564-5E14-4678-97F7-67E69536C11A}" type="datetimeFigureOut">
              <a:rPr lang="tr-TR" smtClean="0"/>
              <a:pPr/>
              <a:t>4.8.2017</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D70E030-0444-494C-B536-21322773DF0B}"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755576" y="1484784"/>
            <a:ext cx="7632848" cy="212365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tr-TR" sz="6600" dirty="0" smtClean="0">
                <a:solidFill>
                  <a:srgbClr val="FF0000"/>
                </a:solidFill>
              </a:rPr>
              <a:t>ÇELİK PROJE DERS SLAYTLARI -3</a:t>
            </a:r>
            <a:endParaRPr lang="tr-TR" sz="66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36512" y="1124744"/>
            <a:ext cx="9107488" cy="4159906"/>
          </a:xfrm>
          <a:prstGeom prst="rect">
            <a:avLst/>
          </a:prstGeom>
          <a:noFill/>
          <a:ln w="9525">
            <a:noFill/>
            <a:miter lim="800000"/>
            <a:headEnd/>
            <a:tailEnd/>
          </a:ln>
        </p:spPr>
      </p:pic>
      <p:sp>
        <p:nvSpPr>
          <p:cNvPr id="2" name="Dikdörtgen 1"/>
          <p:cNvSpPr/>
          <p:nvPr/>
        </p:nvSpPr>
        <p:spPr>
          <a:xfrm>
            <a:off x="3707904" y="1700808"/>
            <a:ext cx="4896544" cy="360040"/>
          </a:xfrm>
          <a:prstGeom prst="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2339752" y="2456892"/>
            <a:ext cx="6804248" cy="360040"/>
          </a:xfrm>
          <a:prstGeom prst="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35496" y="692696"/>
            <a:ext cx="9070372" cy="5372199"/>
          </a:xfrm>
          <a:prstGeom prst="rect">
            <a:avLst/>
          </a:prstGeom>
          <a:noFill/>
          <a:ln w="9525">
            <a:noFill/>
            <a:miter lim="800000"/>
            <a:headEnd/>
            <a:tailEnd/>
          </a:ln>
        </p:spPr>
      </p:pic>
      <p:sp>
        <p:nvSpPr>
          <p:cNvPr id="2" name="Sağ Ok 1"/>
          <p:cNvSpPr/>
          <p:nvPr/>
        </p:nvSpPr>
        <p:spPr>
          <a:xfrm>
            <a:off x="1403648" y="3140968"/>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p:cNvSpPr txBox="1"/>
          <p:nvPr/>
        </p:nvSpPr>
        <p:spPr>
          <a:xfrm>
            <a:off x="1979712" y="2865710"/>
            <a:ext cx="6624736" cy="923330"/>
          </a:xfrm>
          <a:prstGeom prst="rect">
            <a:avLst/>
          </a:prstGeom>
          <a:noFill/>
        </p:spPr>
        <p:txBody>
          <a:bodyPr wrap="square" rtlCol="0">
            <a:spAutoFit/>
          </a:bodyPr>
          <a:lstStyle/>
          <a:p>
            <a:r>
              <a:rPr lang="tr-TR" dirty="0" smtClean="0">
                <a:solidFill>
                  <a:schemeClr val="accent1"/>
                </a:solidFill>
              </a:rPr>
              <a:t>Profil tablolarından NPI120 ile NPI300 profilleri arasındaki tüm profillerin </a:t>
            </a:r>
            <a:r>
              <a:rPr lang="tr-TR" dirty="0" err="1" smtClean="0">
                <a:solidFill>
                  <a:schemeClr val="accent1"/>
                </a:solidFill>
              </a:rPr>
              <a:t>W</a:t>
            </a:r>
            <a:r>
              <a:rPr lang="tr-TR" baseline="-25000" dirty="0" err="1" smtClean="0">
                <a:solidFill>
                  <a:schemeClr val="accent1"/>
                </a:solidFill>
              </a:rPr>
              <a:t>x</a:t>
            </a:r>
            <a:r>
              <a:rPr lang="tr-TR" dirty="0">
                <a:solidFill>
                  <a:schemeClr val="accent1"/>
                </a:solidFill>
              </a:rPr>
              <a:t> </a:t>
            </a:r>
            <a:r>
              <a:rPr lang="tr-TR" dirty="0" smtClean="0">
                <a:solidFill>
                  <a:schemeClr val="accent1"/>
                </a:solidFill>
              </a:rPr>
              <a:t>ve </a:t>
            </a:r>
            <a:r>
              <a:rPr lang="tr-TR" dirty="0" err="1" smtClean="0">
                <a:solidFill>
                  <a:schemeClr val="accent1"/>
                </a:solidFill>
              </a:rPr>
              <a:t>W</a:t>
            </a:r>
            <a:r>
              <a:rPr lang="tr-TR" baseline="-25000" dirty="0" err="1" smtClean="0">
                <a:solidFill>
                  <a:schemeClr val="accent1"/>
                </a:solidFill>
              </a:rPr>
              <a:t>y</a:t>
            </a:r>
            <a:r>
              <a:rPr lang="tr-TR" dirty="0" smtClean="0">
                <a:solidFill>
                  <a:schemeClr val="accent1"/>
                </a:solidFill>
              </a:rPr>
              <a:t> </a:t>
            </a:r>
            <a:r>
              <a:rPr lang="tr-TR" dirty="0" err="1" smtClean="0">
                <a:solidFill>
                  <a:schemeClr val="accent1"/>
                </a:solidFill>
              </a:rPr>
              <a:t>leri</a:t>
            </a:r>
            <a:r>
              <a:rPr lang="tr-TR" dirty="0" smtClean="0">
                <a:solidFill>
                  <a:schemeClr val="accent1"/>
                </a:solidFill>
              </a:rPr>
              <a:t> alınıp </a:t>
            </a:r>
            <a:r>
              <a:rPr lang="tr-TR" dirty="0" err="1" smtClean="0">
                <a:solidFill>
                  <a:schemeClr val="accent1"/>
                </a:solidFill>
              </a:rPr>
              <a:t>W</a:t>
            </a:r>
            <a:r>
              <a:rPr lang="tr-TR" baseline="-25000" dirty="0" err="1" smtClean="0">
                <a:solidFill>
                  <a:schemeClr val="accent1"/>
                </a:solidFill>
              </a:rPr>
              <a:t>x</a:t>
            </a:r>
            <a:r>
              <a:rPr lang="tr-TR" dirty="0" smtClean="0">
                <a:solidFill>
                  <a:schemeClr val="accent1"/>
                </a:solidFill>
              </a:rPr>
              <a:t>/</a:t>
            </a:r>
            <a:r>
              <a:rPr lang="tr-TR" dirty="0" err="1" smtClean="0">
                <a:solidFill>
                  <a:schemeClr val="accent1"/>
                </a:solidFill>
              </a:rPr>
              <a:t>W</a:t>
            </a:r>
            <a:r>
              <a:rPr lang="tr-TR" baseline="-25000" dirty="0" err="1" smtClean="0">
                <a:solidFill>
                  <a:schemeClr val="accent1"/>
                </a:solidFill>
              </a:rPr>
              <a:t>y</a:t>
            </a:r>
            <a:r>
              <a:rPr lang="tr-TR" dirty="0" smtClean="0">
                <a:solidFill>
                  <a:schemeClr val="accent1"/>
                </a:solidFill>
              </a:rPr>
              <a:t> oranları bulunur. Bunların da ortalaması alınarak </a:t>
            </a:r>
            <a:r>
              <a:rPr lang="tr-TR" dirty="0" err="1" smtClean="0">
                <a:solidFill>
                  <a:schemeClr val="accent1"/>
                </a:solidFill>
              </a:rPr>
              <a:t>k</a:t>
            </a:r>
            <a:r>
              <a:rPr lang="tr-TR" baseline="-25000" dirty="0" err="1" smtClean="0">
                <a:solidFill>
                  <a:schemeClr val="accent1"/>
                </a:solidFill>
              </a:rPr>
              <a:t>w</a:t>
            </a:r>
            <a:r>
              <a:rPr lang="tr-TR" dirty="0" smtClean="0">
                <a:solidFill>
                  <a:schemeClr val="accent1"/>
                </a:solidFill>
              </a:rPr>
              <a:t> bulunur.</a:t>
            </a:r>
            <a:endParaRPr lang="tr-TR" dirty="0">
              <a:solidFill>
                <a:schemeClr val="accent1"/>
              </a:solidFill>
            </a:endParaRPr>
          </a:p>
        </p:txBody>
      </p:sp>
      <p:cxnSp>
        <p:nvCxnSpPr>
          <p:cNvPr id="7" name="Düz Ok Bağlayıcısı 6"/>
          <p:cNvCxnSpPr/>
          <p:nvPr/>
        </p:nvCxnSpPr>
        <p:spPr>
          <a:xfrm>
            <a:off x="4355976" y="3717032"/>
            <a:ext cx="72008"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4499992" y="4221088"/>
            <a:ext cx="576064"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5004048" y="4509120"/>
            <a:ext cx="1080120" cy="369332"/>
          </a:xfrm>
          <a:prstGeom prst="rect">
            <a:avLst/>
          </a:prstGeom>
          <a:noFill/>
        </p:spPr>
        <p:txBody>
          <a:bodyPr wrap="square" rtlCol="0">
            <a:spAutoFit/>
          </a:bodyPr>
          <a:lstStyle/>
          <a:p>
            <a:r>
              <a:rPr lang="tr-TR" dirty="0" smtClean="0">
                <a:solidFill>
                  <a:schemeClr val="accent1"/>
                </a:solidFill>
              </a:rPr>
              <a:t>bulundu</a:t>
            </a:r>
            <a:endParaRPr lang="tr-TR" dirty="0">
              <a:solidFill>
                <a:schemeClr val="accent1"/>
              </a:solidFill>
            </a:endParaRPr>
          </a:p>
        </p:txBody>
      </p:sp>
      <p:cxnSp>
        <p:nvCxnSpPr>
          <p:cNvPr id="12" name="Düz Ok Bağlayıcısı 11"/>
          <p:cNvCxnSpPr/>
          <p:nvPr/>
        </p:nvCxnSpPr>
        <p:spPr>
          <a:xfrm flipH="1">
            <a:off x="3347864" y="4221088"/>
            <a:ext cx="576064"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p:nvPr/>
        </p:nvCxnSpPr>
        <p:spPr>
          <a:xfrm flipH="1">
            <a:off x="3419872" y="4221088"/>
            <a:ext cx="1368152"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Metin kutusu 15"/>
          <p:cNvSpPr txBox="1"/>
          <p:nvPr/>
        </p:nvSpPr>
        <p:spPr>
          <a:xfrm>
            <a:off x="2411760" y="4643844"/>
            <a:ext cx="1512168" cy="369332"/>
          </a:xfrm>
          <a:prstGeom prst="rect">
            <a:avLst/>
          </a:prstGeom>
          <a:noFill/>
        </p:spPr>
        <p:txBody>
          <a:bodyPr wrap="square" rtlCol="0">
            <a:spAutoFit/>
          </a:bodyPr>
          <a:lstStyle/>
          <a:p>
            <a:r>
              <a:rPr lang="tr-TR" dirty="0" smtClean="0">
                <a:solidFill>
                  <a:schemeClr val="accent1"/>
                </a:solidFill>
              </a:rPr>
              <a:t>bulunmuştu</a:t>
            </a:r>
            <a:endParaRPr lang="tr-TR" dirty="0">
              <a:solidFill>
                <a:schemeClr val="accent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000" dirty="0" smtClean="0"/>
              <a:t>Eğilme gerilmesine göre boyutlandırmada kullanılacak </a:t>
            </a:r>
            <a:r>
              <a:rPr lang="tr-TR" sz="2000" dirty="0" err="1" smtClean="0"/>
              <a:t>kw</a:t>
            </a:r>
            <a:r>
              <a:rPr lang="tr-TR" sz="2000" dirty="0" smtClean="0"/>
              <a:t> değerinin bulunması. </a:t>
            </a:r>
            <a:br>
              <a:rPr lang="tr-TR" sz="2000" dirty="0" smtClean="0"/>
            </a:br>
            <a:r>
              <a:rPr lang="tr-TR" sz="2000" dirty="0" smtClean="0"/>
              <a:t>Burada mukavemet momentleri </a:t>
            </a:r>
            <a:r>
              <a:rPr lang="tr-TR" sz="2000" dirty="0" err="1" smtClean="0"/>
              <a:t>Wx</a:t>
            </a:r>
            <a:r>
              <a:rPr lang="tr-TR" sz="2000" dirty="0" smtClean="0"/>
              <a:t> ve </a:t>
            </a:r>
            <a:r>
              <a:rPr lang="tr-TR" sz="2000" dirty="0" err="1" smtClean="0"/>
              <a:t>Wy’ler</a:t>
            </a:r>
            <a:r>
              <a:rPr lang="tr-TR" sz="2000" dirty="0" smtClean="0"/>
              <a:t> çelik tablolarından alınır. I120 ve I260 profilleri arası işlem yeterli olacaktır. Her bir profil için </a:t>
            </a:r>
            <a:r>
              <a:rPr lang="tr-TR" sz="2000" dirty="0" err="1" smtClean="0"/>
              <a:t>Wx</a:t>
            </a:r>
            <a:r>
              <a:rPr lang="tr-TR" sz="2000" dirty="0" smtClean="0"/>
              <a:t>/</a:t>
            </a:r>
            <a:r>
              <a:rPr lang="tr-TR" sz="2000" dirty="0" err="1" smtClean="0"/>
              <a:t>Wy</a:t>
            </a:r>
            <a:r>
              <a:rPr lang="tr-TR" sz="2000" dirty="0" smtClean="0"/>
              <a:t> den k değerleri bulunur. Bulunan k değerleri toplanarak kaç tane profil için işlem yapıldıysa o sayıya bölünür yani ortalaması alınır ve </a:t>
            </a:r>
            <a:r>
              <a:rPr lang="tr-TR" sz="2000" dirty="0" err="1" smtClean="0"/>
              <a:t>kw</a:t>
            </a:r>
            <a:r>
              <a:rPr lang="tr-TR" sz="2000" dirty="0" smtClean="0"/>
              <a:t> bulunmuş olur.</a:t>
            </a:r>
            <a:endParaRPr lang="tr-TR" sz="2000" dirty="0"/>
          </a:p>
        </p:txBody>
      </p:sp>
      <p:pic>
        <p:nvPicPr>
          <p:cNvPr id="4" name="İçerik Yer Tutucusu 3"/>
          <p:cNvPicPr>
            <a:picLocks noGrp="1" noChangeAspect="1"/>
          </p:cNvPicPr>
          <p:nvPr>
            <p:ph idx="1"/>
          </p:nvPr>
        </p:nvPicPr>
        <p:blipFill>
          <a:blip r:embed="rId2"/>
          <a:stretch>
            <a:fillRect/>
          </a:stretch>
        </p:blipFill>
        <p:spPr>
          <a:xfrm>
            <a:off x="1733885" y="1935163"/>
            <a:ext cx="5676229" cy="4389437"/>
          </a:xfrm>
          <a:prstGeom prst="rect">
            <a:avLst/>
          </a:prstGeom>
        </p:spPr>
      </p:pic>
      <p:sp>
        <p:nvSpPr>
          <p:cNvPr id="3" name="Metin kutusu 2"/>
          <p:cNvSpPr txBox="1"/>
          <p:nvPr/>
        </p:nvSpPr>
        <p:spPr>
          <a:xfrm>
            <a:off x="539552" y="116632"/>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cxnSp>
        <p:nvCxnSpPr>
          <p:cNvPr id="6" name="Düz Ok Bağlayıcısı 5"/>
          <p:cNvCxnSpPr/>
          <p:nvPr/>
        </p:nvCxnSpPr>
        <p:spPr>
          <a:xfrm flipH="1" flipV="1">
            <a:off x="5940152" y="1268760"/>
            <a:ext cx="1008112" cy="144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5-Nokta Yıldız 4"/>
          <p:cNvSpPr/>
          <p:nvPr/>
        </p:nvSpPr>
        <p:spPr>
          <a:xfrm>
            <a:off x="6228184" y="1556792"/>
            <a:ext cx="3096344" cy="216024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Arial Black" panose="020B0A04020102020204" pitchFamily="34" charset="0"/>
              </a:rPr>
              <a:t>I120- I300 arası için yapılsın.</a:t>
            </a:r>
            <a:endParaRPr lang="tr-TR" dirty="0">
              <a:latin typeface="Arial Black" panose="020B0A04020102020204" pitchFamily="34" charset="0"/>
            </a:endParaRPr>
          </a:p>
        </p:txBody>
      </p:sp>
    </p:spTree>
    <p:extLst>
      <p:ext uri="{BB962C8B-B14F-4D97-AF65-F5344CB8AC3E}">
        <p14:creationId xmlns:p14="http://schemas.microsoft.com/office/powerpoint/2010/main" val="600838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5496" y="0"/>
            <a:ext cx="9001904" cy="6741368"/>
          </a:xfrm>
          <a:prstGeom prst="rect">
            <a:avLst/>
          </a:prstGeom>
        </p:spPr>
      </p:pic>
      <p:sp>
        <p:nvSpPr>
          <p:cNvPr id="5" name="Dikdörtgen 4"/>
          <p:cNvSpPr/>
          <p:nvPr/>
        </p:nvSpPr>
        <p:spPr>
          <a:xfrm>
            <a:off x="467544" y="5013176"/>
            <a:ext cx="8424936" cy="13681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5364088" y="4869160"/>
            <a:ext cx="57606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6840252" y="4869160"/>
            <a:ext cx="57606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val 7"/>
          <p:cNvSpPr/>
          <p:nvPr/>
        </p:nvSpPr>
        <p:spPr>
          <a:xfrm>
            <a:off x="5252672" y="3828586"/>
            <a:ext cx="720080" cy="648072"/>
          </a:xfrm>
          <a:prstGeom prst="ellipse">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val 8"/>
          <p:cNvSpPr/>
          <p:nvPr/>
        </p:nvSpPr>
        <p:spPr>
          <a:xfrm>
            <a:off x="6731833" y="3771743"/>
            <a:ext cx="720080" cy="648072"/>
          </a:xfrm>
          <a:prstGeom prst="ellipse">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84482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07504" y="476672"/>
            <a:ext cx="8964488" cy="5911365"/>
          </a:xfrm>
          <a:prstGeom prst="rect">
            <a:avLst/>
          </a:prstGeom>
          <a:noFill/>
          <a:ln w="9525">
            <a:noFill/>
            <a:miter lim="800000"/>
            <a:headEnd/>
            <a:tailEnd/>
          </a:ln>
        </p:spPr>
      </p:pic>
      <p:sp>
        <p:nvSpPr>
          <p:cNvPr id="3" name="Sağ Ok 2"/>
          <p:cNvSpPr/>
          <p:nvPr/>
        </p:nvSpPr>
        <p:spPr>
          <a:xfrm>
            <a:off x="1187624" y="2264098"/>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Metin kutusu 3"/>
          <p:cNvSpPr txBox="1"/>
          <p:nvPr/>
        </p:nvSpPr>
        <p:spPr>
          <a:xfrm>
            <a:off x="1763688" y="1988840"/>
            <a:ext cx="6624736" cy="923330"/>
          </a:xfrm>
          <a:prstGeom prst="rect">
            <a:avLst/>
          </a:prstGeom>
          <a:noFill/>
        </p:spPr>
        <p:txBody>
          <a:bodyPr wrap="square" rtlCol="0">
            <a:spAutoFit/>
          </a:bodyPr>
          <a:lstStyle/>
          <a:p>
            <a:r>
              <a:rPr lang="tr-TR" dirty="0" smtClean="0">
                <a:solidFill>
                  <a:schemeClr val="accent1"/>
                </a:solidFill>
              </a:rPr>
              <a:t>Profil tablolarından NPI120 ile NPI300 profilleri arasındaki tüm profillerin </a:t>
            </a:r>
            <a:r>
              <a:rPr lang="tr-TR" dirty="0" err="1">
                <a:solidFill>
                  <a:schemeClr val="accent1"/>
                </a:solidFill>
              </a:rPr>
              <a:t>I</a:t>
            </a:r>
            <a:r>
              <a:rPr lang="tr-TR" baseline="-25000" dirty="0" err="1" smtClean="0">
                <a:solidFill>
                  <a:schemeClr val="accent1"/>
                </a:solidFill>
              </a:rPr>
              <a:t>x</a:t>
            </a:r>
            <a:r>
              <a:rPr lang="tr-TR" dirty="0" smtClean="0">
                <a:solidFill>
                  <a:schemeClr val="accent1"/>
                </a:solidFill>
              </a:rPr>
              <a:t> ve </a:t>
            </a:r>
            <a:r>
              <a:rPr lang="tr-TR" dirty="0" err="1">
                <a:solidFill>
                  <a:schemeClr val="accent1"/>
                </a:solidFill>
              </a:rPr>
              <a:t>I</a:t>
            </a:r>
            <a:r>
              <a:rPr lang="tr-TR" baseline="-25000" dirty="0" err="1" smtClean="0">
                <a:solidFill>
                  <a:schemeClr val="accent1"/>
                </a:solidFill>
              </a:rPr>
              <a:t>y</a:t>
            </a:r>
            <a:r>
              <a:rPr lang="tr-TR" dirty="0" smtClean="0">
                <a:solidFill>
                  <a:schemeClr val="accent1"/>
                </a:solidFill>
              </a:rPr>
              <a:t> </a:t>
            </a:r>
            <a:r>
              <a:rPr lang="tr-TR" dirty="0" err="1" smtClean="0">
                <a:solidFill>
                  <a:schemeClr val="accent1"/>
                </a:solidFill>
              </a:rPr>
              <a:t>leri</a:t>
            </a:r>
            <a:r>
              <a:rPr lang="tr-TR" dirty="0" smtClean="0">
                <a:solidFill>
                  <a:schemeClr val="accent1"/>
                </a:solidFill>
              </a:rPr>
              <a:t> alınıp </a:t>
            </a:r>
            <a:r>
              <a:rPr lang="tr-TR" dirty="0" err="1" smtClean="0">
                <a:solidFill>
                  <a:schemeClr val="accent1"/>
                </a:solidFill>
              </a:rPr>
              <a:t>I</a:t>
            </a:r>
            <a:r>
              <a:rPr lang="tr-TR" baseline="-25000" dirty="0" err="1" smtClean="0">
                <a:solidFill>
                  <a:schemeClr val="accent1"/>
                </a:solidFill>
              </a:rPr>
              <a:t>x</a:t>
            </a:r>
            <a:r>
              <a:rPr lang="tr-TR" dirty="0" smtClean="0">
                <a:solidFill>
                  <a:schemeClr val="accent1"/>
                </a:solidFill>
              </a:rPr>
              <a:t>/</a:t>
            </a:r>
            <a:r>
              <a:rPr lang="tr-TR" dirty="0" err="1">
                <a:solidFill>
                  <a:schemeClr val="accent1"/>
                </a:solidFill>
              </a:rPr>
              <a:t>I</a:t>
            </a:r>
            <a:r>
              <a:rPr lang="tr-TR" baseline="-25000" dirty="0" err="1" smtClean="0">
                <a:solidFill>
                  <a:schemeClr val="accent1"/>
                </a:solidFill>
              </a:rPr>
              <a:t>y</a:t>
            </a:r>
            <a:r>
              <a:rPr lang="tr-TR" dirty="0" smtClean="0">
                <a:solidFill>
                  <a:schemeClr val="accent1"/>
                </a:solidFill>
              </a:rPr>
              <a:t> oranları bulunur. Bunların da ortalaması alınarak </a:t>
            </a:r>
            <a:r>
              <a:rPr lang="tr-TR" dirty="0" err="1" smtClean="0">
                <a:solidFill>
                  <a:schemeClr val="accent1"/>
                </a:solidFill>
              </a:rPr>
              <a:t>k</a:t>
            </a:r>
            <a:r>
              <a:rPr lang="tr-TR" baseline="-25000" dirty="0" err="1">
                <a:solidFill>
                  <a:schemeClr val="accent1"/>
                </a:solidFill>
              </a:rPr>
              <a:t>I</a:t>
            </a:r>
            <a:r>
              <a:rPr lang="tr-TR" dirty="0" smtClean="0">
                <a:solidFill>
                  <a:schemeClr val="accent1"/>
                </a:solidFill>
              </a:rPr>
              <a:t> bulunur.</a:t>
            </a:r>
            <a:endParaRPr lang="tr-TR" dirty="0">
              <a:solidFill>
                <a:schemeClr val="accent1"/>
              </a:solidFill>
            </a:endParaRPr>
          </a:p>
        </p:txBody>
      </p:sp>
      <p:cxnSp>
        <p:nvCxnSpPr>
          <p:cNvPr id="5" name="Düz Ok Bağlayıcısı 4"/>
          <p:cNvCxnSpPr/>
          <p:nvPr/>
        </p:nvCxnSpPr>
        <p:spPr>
          <a:xfrm>
            <a:off x="683568" y="4005064"/>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Metin kutusu 5"/>
          <p:cNvSpPr txBox="1"/>
          <p:nvPr/>
        </p:nvSpPr>
        <p:spPr>
          <a:xfrm>
            <a:off x="179512" y="4149080"/>
            <a:ext cx="1728192" cy="369332"/>
          </a:xfrm>
          <a:prstGeom prst="rect">
            <a:avLst/>
          </a:prstGeom>
          <a:noFill/>
        </p:spPr>
        <p:txBody>
          <a:bodyPr wrap="square" rtlCol="0">
            <a:spAutoFit/>
          </a:bodyPr>
          <a:lstStyle/>
          <a:p>
            <a:r>
              <a:rPr lang="tr-TR" dirty="0" smtClean="0">
                <a:solidFill>
                  <a:schemeClr val="accent1"/>
                </a:solidFill>
              </a:rPr>
              <a:t>2,48 x 10</a:t>
            </a:r>
            <a:r>
              <a:rPr lang="tr-TR" baseline="30000" dirty="0" smtClean="0">
                <a:solidFill>
                  <a:schemeClr val="accent1"/>
                </a:solidFill>
              </a:rPr>
              <a:t>-3 </a:t>
            </a:r>
            <a:r>
              <a:rPr lang="tr-TR" dirty="0" smtClean="0">
                <a:solidFill>
                  <a:schemeClr val="accent1"/>
                </a:solidFill>
              </a:rPr>
              <a:t>kg/m</a:t>
            </a:r>
            <a:endParaRPr lang="tr-TR" dirty="0">
              <a:solidFill>
                <a:schemeClr val="accent1"/>
              </a:solidFill>
            </a:endParaRPr>
          </a:p>
        </p:txBody>
      </p:sp>
      <p:cxnSp>
        <p:nvCxnSpPr>
          <p:cNvPr id="8" name="Düz Ok Bağlayıcısı 7"/>
          <p:cNvCxnSpPr>
            <a:endCxn id="10" idx="1"/>
          </p:cNvCxnSpPr>
          <p:nvPr/>
        </p:nvCxnSpPr>
        <p:spPr>
          <a:xfrm>
            <a:off x="1475656" y="3861048"/>
            <a:ext cx="648071" cy="445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2123727" y="4121477"/>
            <a:ext cx="576064" cy="369332"/>
          </a:xfrm>
          <a:prstGeom prst="rect">
            <a:avLst/>
          </a:prstGeom>
          <a:noFill/>
        </p:spPr>
        <p:txBody>
          <a:bodyPr wrap="square" rtlCol="0">
            <a:spAutoFit/>
          </a:bodyPr>
          <a:lstStyle/>
          <a:p>
            <a:r>
              <a:rPr lang="tr-TR" dirty="0" smtClean="0">
                <a:solidFill>
                  <a:schemeClr val="accent1"/>
                </a:solidFill>
              </a:rPr>
              <a:t>L</a:t>
            </a:r>
            <a:r>
              <a:rPr lang="tr-TR" baseline="-25000" dirty="0" smtClean="0">
                <a:solidFill>
                  <a:schemeClr val="accent1"/>
                </a:solidFill>
              </a:rPr>
              <a:t>0</a:t>
            </a:r>
            <a:endParaRPr lang="tr-TR" baseline="-25000" dirty="0">
              <a:solidFill>
                <a:schemeClr val="accent1"/>
              </a:solidFill>
            </a:endParaRPr>
          </a:p>
        </p:txBody>
      </p:sp>
      <p:cxnSp>
        <p:nvCxnSpPr>
          <p:cNvPr id="12" name="Düz Ok Bağlayıcısı 11"/>
          <p:cNvCxnSpPr/>
          <p:nvPr/>
        </p:nvCxnSpPr>
        <p:spPr>
          <a:xfrm>
            <a:off x="5292080" y="3717032"/>
            <a:ext cx="288032"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Metin kutusu 12"/>
          <p:cNvSpPr txBox="1"/>
          <p:nvPr/>
        </p:nvSpPr>
        <p:spPr>
          <a:xfrm>
            <a:off x="5508104" y="3789040"/>
            <a:ext cx="1584176" cy="369332"/>
          </a:xfrm>
          <a:prstGeom prst="rect">
            <a:avLst/>
          </a:prstGeom>
          <a:noFill/>
        </p:spPr>
        <p:txBody>
          <a:bodyPr wrap="square" rtlCol="0">
            <a:spAutoFit/>
          </a:bodyPr>
          <a:lstStyle/>
          <a:p>
            <a:r>
              <a:rPr lang="tr-TR" dirty="0" err="1" smtClean="0">
                <a:solidFill>
                  <a:schemeClr val="accent1"/>
                </a:solidFill>
              </a:rPr>
              <a:t>Lo</a:t>
            </a:r>
            <a:r>
              <a:rPr lang="tr-TR" dirty="0" smtClean="0">
                <a:solidFill>
                  <a:schemeClr val="accent1"/>
                </a:solidFill>
              </a:rPr>
              <a:t> (cm) /200</a:t>
            </a:r>
            <a:endParaRPr lang="tr-TR" dirty="0">
              <a:solidFill>
                <a:schemeClr val="accent1"/>
              </a:solidFill>
            </a:endParaRPr>
          </a:p>
        </p:txBody>
      </p:sp>
      <p:cxnSp>
        <p:nvCxnSpPr>
          <p:cNvPr id="16" name="Düz Ok Bağlayıcısı 15"/>
          <p:cNvCxnSpPr/>
          <p:nvPr/>
        </p:nvCxnSpPr>
        <p:spPr>
          <a:xfrm flipV="1">
            <a:off x="1043608" y="3212976"/>
            <a:ext cx="1440160"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a:off x="1187624" y="3026569"/>
            <a:ext cx="1224135" cy="146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2411760" y="3026569"/>
            <a:ext cx="1584176" cy="369332"/>
          </a:xfrm>
          <a:prstGeom prst="rect">
            <a:avLst/>
          </a:prstGeom>
          <a:noFill/>
        </p:spPr>
        <p:txBody>
          <a:bodyPr wrap="square" rtlCol="0">
            <a:spAutoFit/>
          </a:bodyPr>
          <a:lstStyle/>
          <a:p>
            <a:r>
              <a:rPr lang="tr-TR" dirty="0" smtClean="0">
                <a:solidFill>
                  <a:schemeClr val="accent1"/>
                </a:solidFill>
              </a:rPr>
              <a:t>bulunmuştu</a:t>
            </a:r>
            <a:endParaRPr lang="tr-TR" dirty="0">
              <a:solidFill>
                <a:schemeClr val="accent1"/>
              </a:solidFill>
            </a:endParaRPr>
          </a:p>
        </p:txBody>
      </p:sp>
      <p:sp>
        <p:nvSpPr>
          <p:cNvPr id="14" name="Metin kutusu 13"/>
          <p:cNvSpPr txBox="1"/>
          <p:nvPr/>
        </p:nvSpPr>
        <p:spPr>
          <a:xfrm>
            <a:off x="2665781" y="4121477"/>
            <a:ext cx="4392488" cy="369332"/>
          </a:xfrm>
          <a:prstGeom prst="rect">
            <a:avLst/>
          </a:prstGeom>
          <a:noFill/>
        </p:spPr>
        <p:txBody>
          <a:bodyPr wrap="square" rtlCol="0">
            <a:spAutoFit/>
          </a:bodyPr>
          <a:lstStyle/>
          <a:p>
            <a:r>
              <a:rPr lang="tr-TR" dirty="0" smtClean="0">
                <a:solidFill>
                  <a:srgbClr val="FF0000"/>
                </a:solidFill>
              </a:rPr>
              <a:t>c katsayısı için şu değeri kullanabilirsiniz:</a:t>
            </a:r>
            <a:endParaRPr lang="tr-TR" dirty="0">
              <a:solidFill>
                <a:srgbClr val="FF0000"/>
              </a:solidFill>
            </a:endParaRPr>
          </a:p>
        </p:txBody>
      </p:sp>
      <p:pic>
        <p:nvPicPr>
          <p:cNvPr id="15" name="Resim 14"/>
          <p:cNvPicPr>
            <a:picLocks noChangeAspect="1"/>
          </p:cNvPicPr>
          <p:nvPr/>
        </p:nvPicPr>
        <p:blipFill>
          <a:blip r:embed="rId3"/>
          <a:stretch>
            <a:fillRect/>
          </a:stretch>
        </p:blipFill>
        <p:spPr>
          <a:xfrm>
            <a:off x="6876256" y="4073040"/>
            <a:ext cx="1009125" cy="497933"/>
          </a:xfrm>
          <a:prstGeom prst="rect">
            <a:avLst/>
          </a:prstGeom>
        </p:spPr>
      </p:pic>
      <p:sp>
        <p:nvSpPr>
          <p:cNvPr id="17" name="Metin kutusu 16"/>
          <p:cNvSpPr txBox="1"/>
          <p:nvPr/>
        </p:nvSpPr>
        <p:spPr>
          <a:xfrm>
            <a:off x="2483768" y="4808513"/>
            <a:ext cx="5400600" cy="923330"/>
          </a:xfrm>
          <a:prstGeom prst="rect">
            <a:avLst/>
          </a:prstGeom>
          <a:noFill/>
        </p:spPr>
        <p:txBody>
          <a:bodyPr wrap="square" rtlCol="0">
            <a:spAutoFit/>
          </a:bodyPr>
          <a:lstStyle/>
          <a:p>
            <a:r>
              <a:rPr lang="tr-TR" dirty="0" smtClean="0">
                <a:solidFill>
                  <a:srgbClr val="FF0000"/>
                </a:solidFill>
              </a:rPr>
              <a:t>F sınır değerini L/200 alabilirsiniz. Burada ki 200’ ün birimi cm </a:t>
            </a:r>
            <a:r>
              <a:rPr lang="tr-TR" dirty="0" err="1" smtClean="0">
                <a:solidFill>
                  <a:srgbClr val="FF0000"/>
                </a:solidFill>
              </a:rPr>
              <a:t>dir</a:t>
            </a:r>
            <a:r>
              <a:rPr lang="tr-TR" dirty="0" smtClean="0">
                <a:solidFill>
                  <a:srgbClr val="FF0000"/>
                </a:solidFill>
              </a:rPr>
              <a:t>, dolayısıyla L </a:t>
            </a:r>
            <a:r>
              <a:rPr lang="tr-TR" dirty="0" err="1" smtClean="0">
                <a:solidFill>
                  <a:srgbClr val="FF0000"/>
                </a:solidFill>
              </a:rPr>
              <a:t>yi</a:t>
            </a:r>
            <a:r>
              <a:rPr lang="tr-TR" dirty="0" smtClean="0">
                <a:solidFill>
                  <a:srgbClr val="FF0000"/>
                </a:solidFill>
              </a:rPr>
              <a:t> cm cinsinden yazmayı unutmayınız.</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1800" dirty="0" smtClean="0"/>
              <a:t>Sehim kriterine göre boyutlandırmada kullanılacak </a:t>
            </a:r>
            <a:r>
              <a:rPr lang="tr-TR" sz="1800" dirty="0" err="1" smtClean="0"/>
              <a:t>kı</a:t>
            </a:r>
            <a:r>
              <a:rPr lang="tr-TR" sz="1800" dirty="0" smtClean="0"/>
              <a:t> değerinin bulunması</a:t>
            </a:r>
            <a:br>
              <a:rPr lang="tr-TR" sz="1800" dirty="0" smtClean="0"/>
            </a:br>
            <a:r>
              <a:rPr lang="tr-TR" sz="1800" dirty="0" smtClean="0"/>
              <a:t>Hesap yöntemi </a:t>
            </a:r>
            <a:r>
              <a:rPr lang="tr-TR" sz="1800" dirty="0" err="1" smtClean="0"/>
              <a:t>kw</a:t>
            </a:r>
            <a:r>
              <a:rPr lang="tr-TR" sz="1800" dirty="0" smtClean="0"/>
              <a:t> değerini bulurken yaptıklarımızla aynıdır diyebiliriz, burada farklı olarak sadece mukavemet momentlerini değil de atalet momentlerini alacağız.</a:t>
            </a:r>
            <a:endParaRPr lang="tr-TR" sz="1800" dirty="0"/>
          </a:p>
        </p:txBody>
      </p:sp>
      <p:pic>
        <p:nvPicPr>
          <p:cNvPr id="4" name="İçerik Yer Tutucusu 3"/>
          <p:cNvPicPr>
            <a:picLocks noGrp="1" noChangeAspect="1"/>
          </p:cNvPicPr>
          <p:nvPr>
            <p:ph idx="1"/>
          </p:nvPr>
        </p:nvPicPr>
        <p:blipFill>
          <a:blip r:embed="rId2"/>
          <a:stretch>
            <a:fillRect/>
          </a:stretch>
        </p:blipFill>
        <p:spPr>
          <a:xfrm>
            <a:off x="1744168" y="1935163"/>
            <a:ext cx="5655663" cy="4389437"/>
          </a:xfrm>
          <a:prstGeom prst="rect">
            <a:avLst/>
          </a:prstGeom>
        </p:spPr>
      </p:pic>
      <p:sp>
        <p:nvSpPr>
          <p:cNvPr id="5" name="Metin kutusu 4"/>
          <p:cNvSpPr txBox="1"/>
          <p:nvPr/>
        </p:nvSpPr>
        <p:spPr>
          <a:xfrm>
            <a:off x="611560" y="519422"/>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cxnSp>
        <p:nvCxnSpPr>
          <p:cNvPr id="6" name="Düz Ok Bağlayıcısı 5"/>
          <p:cNvCxnSpPr/>
          <p:nvPr/>
        </p:nvCxnSpPr>
        <p:spPr>
          <a:xfrm flipH="1" flipV="1">
            <a:off x="2411760" y="2204864"/>
            <a:ext cx="4248472"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5-Nokta Yıldız 6"/>
          <p:cNvSpPr/>
          <p:nvPr/>
        </p:nvSpPr>
        <p:spPr>
          <a:xfrm>
            <a:off x="6228184" y="1556792"/>
            <a:ext cx="3096344" cy="216024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Arial Black" panose="020B0A04020102020204" pitchFamily="34" charset="0"/>
              </a:rPr>
              <a:t>I120- I300 arası için yapılsın.</a:t>
            </a:r>
            <a:endParaRPr lang="tr-TR" dirty="0">
              <a:latin typeface="Arial Black" panose="020B0A04020102020204" pitchFamily="34" charset="0"/>
            </a:endParaRPr>
          </a:p>
        </p:txBody>
      </p:sp>
    </p:spTree>
    <p:extLst>
      <p:ext uri="{BB962C8B-B14F-4D97-AF65-F5344CB8AC3E}">
        <p14:creationId xmlns:p14="http://schemas.microsoft.com/office/powerpoint/2010/main" val="2346446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5496" y="0"/>
            <a:ext cx="9001904" cy="6741368"/>
          </a:xfrm>
          <a:prstGeom prst="rect">
            <a:avLst/>
          </a:prstGeom>
        </p:spPr>
      </p:pic>
      <p:sp>
        <p:nvSpPr>
          <p:cNvPr id="5" name="Dikdörtgen 4"/>
          <p:cNvSpPr/>
          <p:nvPr/>
        </p:nvSpPr>
        <p:spPr>
          <a:xfrm>
            <a:off x="467544" y="5013176"/>
            <a:ext cx="8424936" cy="13681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4931136" y="4941168"/>
            <a:ext cx="57606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6408204" y="4869160"/>
            <a:ext cx="57606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Oval 1"/>
          <p:cNvSpPr/>
          <p:nvPr/>
        </p:nvSpPr>
        <p:spPr>
          <a:xfrm>
            <a:off x="4716016" y="3789040"/>
            <a:ext cx="720080" cy="648072"/>
          </a:xfrm>
          <a:prstGeom prst="ellipse">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val 7"/>
          <p:cNvSpPr/>
          <p:nvPr/>
        </p:nvSpPr>
        <p:spPr>
          <a:xfrm>
            <a:off x="6224603" y="3831946"/>
            <a:ext cx="720080" cy="648072"/>
          </a:xfrm>
          <a:prstGeom prst="ellipse">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546450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29813" y="980728"/>
            <a:ext cx="8988995" cy="4879430"/>
          </a:xfrm>
          <a:prstGeom prst="rect">
            <a:avLst/>
          </a:prstGeom>
          <a:noFill/>
          <a:ln w="9525">
            <a:noFill/>
            <a:miter lim="800000"/>
            <a:headEnd/>
            <a:tailEnd/>
          </a:ln>
        </p:spPr>
      </p:pic>
      <p:cxnSp>
        <p:nvCxnSpPr>
          <p:cNvPr id="3" name="Düz Ok Bağlayıcısı 2"/>
          <p:cNvCxnSpPr/>
          <p:nvPr/>
        </p:nvCxnSpPr>
        <p:spPr>
          <a:xfrm flipV="1">
            <a:off x="5796136" y="3933056"/>
            <a:ext cx="1080120" cy="144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Metin kutusu 3"/>
          <p:cNvSpPr txBox="1"/>
          <p:nvPr/>
        </p:nvSpPr>
        <p:spPr>
          <a:xfrm>
            <a:off x="6228184" y="3081734"/>
            <a:ext cx="2736304" cy="923330"/>
          </a:xfrm>
          <a:prstGeom prst="rect">
            <a:avLst/>
          </a:prstGeom>
          <a:noFill/>
        </p:spPr>
        <p:txBody>
          <a:bodyPr wrap="square" rtlCol="0">
            <a:spAutoFit/>
          </a:bodyPr>
          <a:lstStyle/>
          <a:p>
            <a:pPr algn="ctr"/>
            <a:r>
              <a:rPr lang="tr-TR" dirty="0" smtClean="0">
                <a:solidFill>
                  <a:srgbClr val="FF0000"/>
                </a:solidFill>
              </a:rPr>
              <a:t>Dolayısıyla bu tahkiki projemiz kapsamında ihmal edeceğiz</a:t>
            </a:r>
            <a:endParaRPr lang="tr-TR" dirty="0">
              <a:solidFill>
                <a:srgbClr val="FF0000"/>
              </a:solidFill>
            </a:endParaRPr>
          </a:p>
        </p:txBody>
      </p:sp>
    </p:spTree>
    <p:extLst>
      <p:ext uri="{BB962C8B-B14F-4D97-AF65-F5344CB8AC3E}">
        <p14:creationId xmlns:p14="http://schemas.microsoft.com/office/powerpoint/2010/main" val="3074017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sz="1800" dirty="0" smtClean="0"/>
              <a:t/>
            </a:r>
            <a:br>
              <a:rPr lang="tr-TR" sz="1800" dirty="0" smtClean="0"/>
            </a:br>
            <a:r>
              <a:rPr lang="tr-TR" sz="1800" dirty="0" err="1" smtClean="0">
                <a:solidFill>
                  <a:srgbClr val="FF0000"/>
                </a:solidFill>
              </a:rPr>
              <a:t>Gergisiz</a:t>
            </a:r>
            <a:r>
              <a:rPr lang="tr-TR" sz="1800" dirty="0" smtClean="0">
                <a:solidFill>
                  <a:srgbClr val="FF0000"/>
                </a:solidFill>
              </a:rPr>
              <a:t> durum için, tek gergili durum için ve çift gergili durum için aynı hesapları tekrarlayacağız. Her bir durum için de eğilme gerilmesine göre ve sehim kriterine göre olmak üzere iki hesap yapıp bir profil seçeceğiz. İlk olarak </a:t>
            </a:r>
            <a:r>
              <a:rPr lang="tr-TR" sz="1800" dirty="0" err="1" smtClean="0">
                <a:solidFill>
                  <a:srgbClr val="FF0000"/>
                </a:solidFill>
              </a:rPr>
              <a:t>gergisiz</a:t>
            </a:r>
            <a:r>
              <a:rPr lang="tr-TR" sz="1800" dirty="0" smtClean="0">
                <a:solidFill>
                  <a:srgbClr val="FF0000"/>
                </a:solidFill>
              </a:rPr>
              <a:t> durum için hesaba başlayalım</a:t>
            </a:r>
            <a:br>
              <a:rPr lang="tr-TR" sz="1800" dirty="0" smtClean="0">
                <a:solidFill>
                  <a:srgbClr val="FF0000"/>
                </a:solidFill>
              </a:rPr>
            </a:br>
            <a:r>
              <a:rPr lang="tr-TR" sz="1800" dirty="0" smtClean="0">
                <a:solidFill>
                  <a:srgbClr val="FF0000"/>
                </a:solidFill>
              </a:rPr>
              <a:t>GERGİSİZ DURUM İÇİN:</a:t>
            </a:r>
            <a:r>
              <a:rPr lang="tr-TR" sz="1800" dirty="0"/>
              <a:t/>
            </a:r>
            <a:br>
              <a:rPr lang="tr-TR" sz="1800" dirty="0"/>
            </a:br>
            <a:r>
              <a:rPr lang="tr-TR" sz="1800" dirty="0" smtClean="0"/>
              <a:t/>
            </a:r>
            <a:br>
              <a:rPr lang="tr-TR" sz="1800" dirty="0" smtClean="0"/>
            </a:br>
            <a:endParaRPr lang="tr-TR" sz="1800" dirty="0"/>
          </a:p>
        </p:txBody>
      </p:sp>
      <p:pic>
        <p:nvPicPr>
          <p:cNvPr id="4" name="İçerik Yer Tutucusu 3"/>
          <p:cNvPicPr>
            <a:picLocks noGrp="1" noChangeAspect="1"/>
          </p:cNvPicPr>
          <p:nvPr>
            <p:ph idx="1"/>
          </p:nvPr>
        </p:nvPicPr>
        <p:blipFill>
          <a:blip r:embed="rId2"/>
          <a:stretch>
            <a:fillRect/>
          </a:stretch>
        </p:blipFill>
        <p:spPr>
          <a:xfrm>
            <a:off x="457200" y="1340768"/>
            <a:ext cx="8229600" cy="1941815"/>
          </a:xfrm>
          <a:prstGeom prst="rect">
            <a:avLst/>
          </a:prstGeom>
        </p:spPr>
      </p:pic>
      <p:pic>
        <p:nvPicPr>
          <p:cNvPr id="5" name="Resim 4"/>
          <p:cNvPicPr>
            <a:picLocks noChangeAspect="1"/>
          </p:cNvPicPr>
          <p:nvPr/>
        </p:nvPicPr>
        <p:blipFill>
          <a:blip r:embed="rId3"/>
          <a:stretch>
            <a:fillRect/>
          </a:stretch>
        </p:blipFill>
        <p:spPr>
          <a:xfrm>
            <a:off x="683568" y="3306162"/>
            <a:ext cx="7736626" cy="2787134"/>
          </a:xfrm>
          <a:prstGeom prst="rect">
            <a:avLst/>
          </a:prstGeom>
        </p:spPr>
      </p:pic>
      <p:sp>
        <p:nvSpPr>
          <p:cNvPr id="7" name="Metin kutusu 6"/>
          <p:cNvSpPr txBox="1"/>
          <p:nvPr/>
        </p:nvSpPr>
        <p:spPr>
          <a:xfrm>
            <a:off x="323528" y="5947579"/>
            <a:ext cx="8640960" cy="923330"/>
          </a:xfrm>
          <a:prstGeom prst="rect">
            <a:avLst/>
          </a:prstGeom>
          <a:noFill/>
        </p:spPr>
        <p:txBody>
          <a:bodyPr wrap="square" rtlCol="0">
            <a:spAutoFit/>
          </a:bodyPr>
          <a:lstStyle/>
          <a:p>
            <a:r>
              <a:rPr lang="tr-TR" dirty="0" smtClean="0">
                <a:solidFill>
                  <a:srgbClr val="FF0000"/>
                </a:solidFill>
              </a:rPr>
              <a:t>Bu örnekte rüzgar yükleri çatının her iki tarafında da emme çıktığı için EIY yüklemesi için hesap yapılmamıştır. Rüzgar yükünün basınç çıktığı durumda EIY yüklemesi için de hesap yapılır. EIY için </a:t>
            </a:r>
            <a:r>
              <a:rPr lang="tr-TR" dirty="0" err="1" smtClean="0">
                <a:solidFill>
                  <a:srgbClr val="FF0000"/>
                </a:solidFill>
              </a:rPr>
              <a:t>sigma</a:t>
            </a:r>
            <a:r>
              <a:rPr lang="tr-TR" dirty="0" smtClean="0">
                <a:solidFill>
                  <a:srgbClr val="FF0000"/>
                </a:solidFill>
              </a:rPr>
              <a:t> emniyet değeri 1440 değil 1650 kg/cm2 </a:t>
            </a:r>
            <a:r>
              <a:rPr lang="tr-TR" dirty="0" err="1" smtClean="0">
                <a:solidFill>
                  <a:srgbClr val="FF0000"/>
                </a:solidFill>
              </a:rPr>
              <a:t>dir</a:t>
            </a:r>
            <a:r>
              <a:rPr lang="tr-TR" dirty="0" smtClean="0">
                <a:solidFill>
                  <a:srgbClr val="FF0000"/>
                </a:solidFill>
              </a:rPr>
              <a:t>.</a:t>
            </a:r>
            <a:endParaRPr lang="tr-TR" dirty="0">
              <a:solidFill>
                <a:srgbClr val="FF0000"/>
              </a:solidFill>
            </a:endParaRPr>
          </a:p>
        </p:txBody>
      </p:sp>
      <p:cxnSp>
        <p:nvCxnSpPr>
          <p:cNvPr id="9" name="Düz Ok Bağlayıcısı 8"/>
          <p:cNvCxnSpPr/>
          <p:nvPr/>
        </p:nvCxnSpPr>
        <p:spPr>
          <a:xfrm flipV="1">
            <a:off x="5364088" y="4293096"/>
            <a:ext cx="360040" cy="1368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5692358" y="3531943"/>
            <a:ext cx="2047994" cy="1015663"/>
          </a:xfrm>
          <a:prstGeom prst="rect">
            <a:avLst/>
          </a:prstGeom>
          <a:noFill/>
        </p:spPr>
        <p:txBody>
          <a:bodyPr wrap="square" rtlCol="0">
            <a:spAutoFit/>
          </a:bodyPr>
          <a:lstStyle/>
          <a:p>
            <a:pPr algn="just"/>
            <a:r>
              <a:rPr lang="tr-TR" sz="1200" dirty="0" smtClean="0">
                <a:solidFill>
                  <a:srgbClr val="FF0000"/>
                </a:solidFill>
              </a:rPr>
              <a:t>Öyle bir profil seçmelisiniz ki, seçtiğiniz profilin </a:t>
            </a:r>
            <a:r>
              <a:rPr lang="tr-TR" sz="1200" dirty="0" err="1" smtClean="0">
                <a:solidFill>
                  <a:srgbClr val="FF0000"/>
                </a:solidFill>
              </a:rPr>
              <a:t>Wx</a:t>
            </a:r>
            <a:r>
              <a:rPr lang="tr-TR" sz="1200" dirty="0" smtClean="0">
                <a:solidFill>
                  <a:srgbClr val="FF0000"/>
                </a:solidFill>
              </a:rPr>
              <a:t> değeri hesapladığınız </a:t>
            </a:r>
            <a:r>
              <a:rPr lang="tr-TR" sz="1200" dirty="0" err="1" smtClean="0">
                <a:solidFill>
                  <a:srgbClr val="FF0000"/>
                </a:solidFill>
              </a:rPr>
              <a:t>Wx</a:t>
            </a:r>
            <a:r>
              <a:rPr lang="tr-TR" sz="1200" dirty="0" smtClean="0">
                <a:solidFill>
                  <a:srgbClr val="FF0000"/>
                </a:solidFill>
              </a:rPr>
              <a:t> değeri ile aynı veya bir üstü olsun (emniyet ve tasarruf)</a:t>
            </a:r>
            <a:endParaRPr lang="tr-TR" sz="1200" dirty="0">
              <a:solidFill>
                <a:srgbClr val="FF0000"/>
              </a:solidFill>
            </a:endParaRPr>
          </a:p>
        </p:txBody>
      </p:sp>
      <p:cxnSp>
        <p:nvCxnSpPr>
          <p:cNvPr id="12" name="Düz Ok Bağlayıcısı 11"/>
          <p:cNvCxnSpPr/>
          <p:nvPr/>
        </p:nvCxnSpPr>
        <p:spPr>
          <a:xfrm flipV="1">
            <a:off x="7452320" y="4581128"/>
            <a:ext cx="72008" cy="1080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Metin kutusu 12"/>
          <p:cNvSpPr txBox="1"/>
          <p:nvPr/>
        </p:nvSpPr>
        <p:spPr>
          <a:xfrm>
            <a:off x="2843808" y="2204864"/>
            <a:ext cx="4896544" cy="369332"/>
          </a:xfrm>
          <a:prstGeom prst="rect">
            <a:avLst/>
          </a:prstGeom>
          <a:noFill/>
        </p:spPr>
        <p:txBody>
          <a:bodyPr wrap="square" rtlCol="0">
            <a:spAutoFit/>
          </a:bodyPr>
          <a:lstStyle/>
          <a:p>
            <a:r>
              <a:rPr lang="tr-TR" dirty="0" smtClean="0">
                <a:solidFill>
                  <a:srgbClr val="FF0000"/>
                </a:solidFill>
              </a:rPr>
              <a:t>Bir sonraki sayfada da açıklamalar mevcuttur.</a:t>
            </a:r>
            <a:endParaRPr lang="tr-TR" dirty="0">
              <a:solidFill>
                <a:srgbClr val="FF0000"/>
              </a:solidFill>
            </a:endParaRPr>
          </a:p>
        </p:txBody>
      </p:sp>
      <p:sp>
        <p:nvSpPr>
          <p:cNvPr id="11" name="Metin kutusu 10"/>
          <p:cNvSpPr txBox="1"/>
          <p:nvPr/>
        </p:nvSpPr>
        <p:spPr>
          <a:xfrm>
            <a:off x="3333317" y="-23020"/>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sp>
        <p:nvSpPr>
          <p:cNvPr id="14" name="Metin kutusu 13"/>
          <p:cNvSpPr txBox="1"/>
          <p:nvPr/>
        </p:nvSpPr>
        <p:spPr>
          <a:xfrm>
            <a:off x="7855120" y="3574717"/>
            <a:ext cx="1288880" cy="1077218"/>
          </a:xfrm>
          <a:prstGeom prst="rect">
            <a:avLst/>
          </a:prstGeom>
          <a:noFill/>
        </p:spPr>
        <p:txBody>
          <a:bodyPr wrap="square" rtlCol="0">
            <a:spAutoFit/>
          </a:bodyPr>
          <a:lstStyle/>
          <a:p>
            <a:r>
              <a:rPr lang="tr-TR" sz="1600" dirty="0" smtClean="0">
                <a:solidFill>
                  <a:srgbClr val="FF0000"/>
                </a:solidFill>
              </a:rPr>
              <a:t>Momenti </a:t>
            </a:r>
            <a:r>
              <a:rPr lang="tr-TR" sz="1600" dirty="0" err="1" smtClean="0">
                <a:solidFill>
                  <a:srgbClr val="FF0000"/>
                </a:solidFill>
              </a:rPr>
              <a:t>kgcm</a:t>
            </a:r>
            <a:r>
              <a:rPr lang="tr-TR" sz="1600" dirty="0" smtClean="0">
                <a:solidFill>
                  <a:srgbClr val="FF0000"/>
                </a:solidFill>
              </a:rPr>
              <a:t>’ e çevirmek için</a:t>
            </a:r>
            <a:endParaRPr lang="tr-TR" sz="1600" dirty="0">
              <a:solidFill>
                <a:srgbClr val="FF0000"/>
              </a:solidFill>
            </a:endParaRPr>
          </a:p>
        </p:txBody>
      </p:sp>
      <p:cxnSp>
        <p:nvCxnSpPr>
          <p:cNvPr id="8" name="Düz Ok Bağlayıcısı 7"/>
          <p:cNvCxnSpPr/>
          <p:nvPr/>
        </p:nvCxnSpPr>
        <p:spPr>
          <a:xfrm flipV="1">
            <a:off x="8100392" y="4581128"/>
            <a:ext cx="144016"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3851920" y="3140968"/>
            <a:ext cx="936104"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8081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6344" y="1781944"/>
            <a:ext cx="8229600" cy="1143000"/>
          </a:xfrm>
        </p:spPr>
        <p:txBody>
          <a:bodyPr>
            <a:normAutofit fontScale="90000"/>
          </a:bodyPr>
          <a:lstStyle/>
          <a:p>
            <a:pPr algn="just"/>
            <a:r>
              <a:rPr lang="tr-TR" sz="1800" dirty="0" smtClean="0">
                <a:solidFill>
                  <a:schemeClr val="tx1"/>
                </a:solidFill>
              </a:rPr>
              <a:t>Formüllerdeki </a:t>
            </a:r>
            <a:r>
              <a:rPr lang="tr-TR" sz="1800" dirty="0" err="1" smtClean="0">
                <a:solidFill>
                  <a:schemeClr val="tx1"/>
                </a:solidFill>
              </a:rPr>
              <a:t>Mx</a:t>
            </a:r>
            <a:r>
              <a:rPr lang="tr-TR" sz="1800" dirty="0" smtClean="0">
                <a:solidFill>
                  <a:schemeClr val="tx1"/>
                </a:solidFill>
              </a:rPr>
              <a:t> ve My değerlerini daha önce çizmiş olduğunuz, </a:t>
            </a:r>
            <a:r>
              <a:rPr lang="tr-TR" sz="1800" dirty="0" err="1" smtClean="0">
                <a:solidFill>
                  <a:srgbClr val="FF0000"/>
                </a:solidFill>
              </a:rPr>
              <a:t>gergisiz</a:t>
            </a:r>
            <a:r>
              <a:rPr lang="tr-TR" sz="1800" dirty="0" smtClean="0">
                <a:solidFill>
                  <a:srgbClr val="FF0000"/>
                </a:solidFill>
              </a:rPr>
              <a:t> durumda EY ve EIY için aşık kirişi moment diyagramı, tek gergili durumda EY ve EIY için aşık kirişi moment diyagramı, çift gergili durumda EY ve EIY için aşık kirişi moment diyagramı </a:t>
            </a:r>
            <a:r>
              <a:rPr lang="tr-TR" sz="1800" dirty="0" smtClean="0">
                <a:solidFill>
                  <a:schemeClr val="tx1"/>
                </a:solidFill>
              </a:rPr>
              <a:t>diyagramlarından alıyorsunuz. </a:t>
            </a:r>
            <a:r>
              <a:rPr lang="tr-TR" sz="1800" dirty="0" err="1" smtClean="0">
                <a:solidFill>
                  <a:schemeClr val="tx1"/>
                </a:solidFill>
              </a:rPr>
              <a:t>kw</a:t>
            </a:r>
            <a:r>
              <a:rPr lang="tr-TR" sz="1800" dirty="0" smtClean="0">
                <a:solidFill>
                  <a:schemeClr val="tx1"/>
                </a:solidFill>
              </a:rPr>
              <a:t> değerini bulmuştunuz, dolayısıyla </a:t>
            </a:r>
            <a:r>
              <a:rPr lang="tr-TR" sz="1800" dirty="0" err="1" smtClean="0">
                <a:solidFill>
                  <a:schemeClr val="tx1"/>
                </a:solidFill>
              </a:rPr>
              <a:t>Wx</a:t>
            </a:r>
            <a:r>
              <a:rPr lang="tr-TR" sz="1800" dirty="0" smtClean="0">
                <a:solidFill>
                  <a:schemeClr val="tx1"/>
                </a:solidFill>
              </a:rPr>
              <a:t>=</a:t>
            </a:r>
            <a:r>
              <a:rPr lang="tr-TR" sz="1800" dirty="0" err="1" smtClean="0">
                <a:solidFill>
                  <a:schemeClr val="tx1"/>
                </a:solidFill>
              </a:rPr>
              <a:t>kw.Wy</a:t>
            </a:r>
            <a:r>
              <a:rPr lang="tr-TR" sz="1800" dirty="0" smtClean="0">
                <a:solidFill>
                  <a:schemeClr val="tx1"/>
                </a:solidFill>
              </a:rPr>
              <a:t> diyerek denklemdeki bilinmeyen sayısını 1’e indirdiniz ve </a:t>
            </a:r>
            <a:r>
              <a:rPr lang="tr-TR" sz="1800" dirty="0" err="1" smtClean="0">
                <a:solidFill>
                  <a:schemeClr val="tx1"/>
                </a:solidFill>
              </a:rPr>
              <a:t>Wx</a:t>
            </a:r>
            <a:r>
              <a:rPr lang="tr-TR" sz="1800" dirty="0" smtClean="0">
                <a:solidFill>
                  <a:schemeClr val="tx1"/>
                </a:solidFill>
              </a:rPr>
              <a:t> veya </a:t>
            </a:r>
            <a:r>
              <a:rPr lang="tr-TR" sz="1800" dirty="0" err="1" smtClean="0">
                <a:solidFill>
                  <a:schemeClr val="tx1"/>
                </a:solidFill>
              </a:rPr>
              <a:t>Wy</a:t>
            </a:r>
            <a:r>
              <a:rPr lang="tr-TR" sz="1800" dirty="0" smtClean="0">
                <a:solidFill>
                  <a:schemeClr val="tx1"/>
                </a:solidFill>
              </a:rPr>
              <a:t>’ den dilediğinizi artık bulabilirsiniz. Mesela bir önceki sayfada örnek olarak verildiği gibi </a:t>
            </a:r>
            <a:r>
              <a:rPr lang="tr-TR" sz="1800" dirty="0" err="1" smtClean="0">
                <a:solidFill>
                  <a:schemeClr val="tx1"/>
                </a:solidFill>
              </a:rPr>
              <a:t>Wx’i</a:t>
            </a:r>
            <a:r>
              <a:rPr lang="tr-TR" sz="1800" dirty="0" smtClean="0">
                <a:solidFill>
                  <a:schemeClr val="tx1"/>
                </a:solidFill>
              </a:rPr>
              <a:t> bulduysanız, profil seçerken </a:t>
            </a:r>
            <a:r>
              <a:rPr lang="tr-TR" sz="1800" dirty="0" err="1" smtClean="0">
                <a:solidFill>
                  <a:schemeClr val="tx1"/>
                </a:solidFill>
              </a:rPr>
              <a:t>Wx</a:t>
            </a:r>
            <a:r>
              <a:rPr lang="tr-TR" sz="1800" dirty="0" smtClean="0">
                <a:solidFill>
                  <a:schemeClr val="tx1"/>
                </a:solidFill>
              </a:rPr>
              <a:t> </a:t>
            </a:r>
            <a:r>
              <a:rPr lang="tr-TR" sz="1800" dirty="0" err="1" smtClean="0">
                <a:solidFill>
                  <a:schemeClr val="tx1"/>
                </a:solidFill>
              </a:rPr>
              <a:t>lere</a:t>
            </a:r>
            <a:r>
              <a:rPr lang="tr-TR" sz="1800" dirty="0" smtClean="0">
                <a:solidFill>
                  <a:schemeClr val="tx1"/>
                </a:solidFill>
              </a:rPr>
              <a:t> göre seçersiniz, </a:t>
            </a:r>
            <a:r>
              <a:rPr lang="tr-TR" sz="1800" dirty="0" err="1" smtClean="0">
                <a:solidFill>
                  <a:schemeClr val="tx1"/>
                </a:solidFill>
              </a:rPr>
              <a:t>Wy</a:t>
            </a:r>
            <a:r>
              <a:rPr lang="tr-TR" sz="1800" dirty="0" smtClean="0">
                <a:solidFill>
                  <a:schemeClr val="tx1"/>
                </a:solidFill>
              </a:rPr>
              <a:t> bulduysanız </a:t>
            </a:r>
            <a:r>
              <a:rPr lang="tr-TR" sz="1800" dirty="0" err="1" smtClean="0">
                <a:solidFill>
                  <a:schemeClr val="tx1"/>
                </a:solidFill>
              </a:rPr>
              <a:t>Wy</a:t>
            </a:r>
            <a:r>
              <a:rPr lang="tr-TR" sz="1800" dirty="0" smtClean="0">
                <a:solidFill>
                  <a:schemeClr val="tx1"/>
                </a:solidFill>
              </a:rPr>
              <a:t>’ </a:t>
            </a:r>
            <a:r>
              <a:rPr lang="tr-TR" sz="1800" dirty="0" err="1" smtClean="0">
                <a:solidFill>
                  <a:schemeClr val="tx1"/>
                </a:solidFill>
              </a:rPr>
              <a:t>lere</a:t>
            </a:r>
            <a:r>
              <a:rPr lang="tr-TR" sz="1800" dirty="0" smtClean="0">
                <a:solidFill>
                  <a:schemeClr val="tx1"/>
                </a:solidFill>
              </a:rPr>
              <a:t> bakarsınız. Yeter ki seçtiğiniz profilin </a:t>
            </a:r>
            <a:r>
              <a:rPr lang="tr-TR" sz="1800" dirty="0" err="1" smtClean="0">
                <a:solidFill>
                  <a:schemeClr val="tx1"/>
                </a:solidFill>
              </a:rPr>
              <a:t>Wx</a:t>
            </a:r>
            <a:r>
              <a:rPr lang="tr-TR" sz="1800" dirty="0" smtClean="0">
                <a:solidFill>
                  <a:schemeClr val="tx1"/>
                </a:solidFill>
              </a:rPr>
              <a:t> veya </a:t>
            </a:r>
            <a:r>
              <a:rPr lang="tr-TR" sz="1800" dirty="0" err="1" smtClean="0">
                <a:solidFill>
                  <a:schemeClr val="tx1"/>
                </a:solidFill>
              </a:rPr>
              <a:t>Wy</a:t>
            </a:r>
            <a:r>
              <a:rPr lang="tr-TR" sz="1800" dirty="0" smtClean="0">
                <a:solidFill>
                  <a:schemeClr val="tx1"/>
                </a:solidFill>
              </a:rPr>
              <a:t> si hesapladıklarınızdan ufak olmasın. Bir önceki sayfadaki ekonomi ve tasarrufla ilgili açıklamaya dikkat ediniz.</a:t>
            </a:r>
            <a:endParaRPr lang="tr-TR" sz="1800" dirty="0">
              <a:solidFill>
                <a:schemeClr val="tx1"/>
              </a:solidFill>
            </a:endParaRPr>
          </a:p>
        </p:txBody>
      </p:sp>
      <p:pic>
        <p:nvPicPr>
          <p:cNvPr id="4" name="İçerik Yer Tutucusu 3"/>
          <p:cNvPicPr>
            <a:picLocks noGrp="1" noChangeAspect="1"/>
          </p:cNvPicPr>
          <p:nvPr>
            <p:ph idx="1"/>
          </p:nvPr>
        </p:nvPicPr>
        <p:blipFill>
          <a:blip r:embed="rId2"/>
          <a:stretch>
            <a:fillRect/>
          </a:stretch>
        </p:blipFill>
        <p:spPr>
          <a:xfrm>
            <a:off x="457200" y="3359393"/>
            <a:ext cx="8229600" cy="1941815"/>
          </a:xfrm>
          <a:prstGeom prst="rect">
            <a:avLst/>
          </a:prstGeom>
        </p:spPr>
      </p:pic>
      <p:sp>
        <p:nvSpPr>
          <p:cNvPr id="5" name="Metin kutusu 4"/>
          <p:cNvSpPr txBox="1"/>
          <p:nvPr/>
        </p:nvSpPr>
        <p:spPr>
          <a:xfrm>
            <a:off x="2699792" y="332656"/>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cxnSp>
        <p:nvCxnSpPr>
          <p:cNvPr id="6" name="Düz Ok Bağlayıcısı 5"/>
          <p:cNvCxnSpPr/>
          <p:nvPr/>
        </p:nvCxnSpPr>
        <p:spPr>
          <a:xfrm>
            <a:off x="2123728" y="4077072"/>
            <a:ext cx="576064"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Dikdörtgen 6"/>
          <p:cNvSpPr/>
          <p:nvPr/>
        </p:nvSpPr>
        <p:spPr>
          <a:xfrm>
            <a:off x="2699792" y="4077072"/>
            <a:ext cx="1435008" cy="369332"/>
          </a:xfrm>
          <a:prstGeom prst="rect">
            <a:avLst/>
          </a:prstGeom>
        </p:spPr>
        <p:txBody>
          <a:bodyPr wrap="none">
            <a:spAutoFit/>
          </a:bodyPr>
          <a:lstStyle/>
          <a:p>
            <a:r>
              <a:rPr lang="tr-TR" dirty="0">
                <a:solidFill>
                  <a:srgbClr val="FF0000"/>
                </a:solidFill>
              </a:rPr>
              <a:t>1440 </a:t>
            </a:r>
            <a:r>
              <a:rPr lang="tr-TR" dirty="0" smtClean="0">
                <a:solidFill>
                  <a:srgbClr val="FF0000"/>
                </a:solidFill>
              </a:rPr>
              <a:t>kg/cm2</a:t>
            </a:r>
            <a:endParaRPr lang="tr-TR" dirty="0"/>
          </a:p>
        </p:txBody>
      </p:sp>
      <p:cxnSp>
        <p:nvCxnSpPr>
          <p:cNvPr id="9" name="Düz Ok Bağlayıcısı 8"/>
          <p:cNvCxnSpPr/>
          <p:nvPr/>
        </p:nvCxnSpPr>
        <p:spPr>
          <a:xfrm flipV="1">
            <a:off x="2123728" y="4725144"/>
            <a:ext cx="648072"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Dikdörtgen 9"/>
          <p:cNvSpPr/>
          <p:nvPr/>
        </p:nvSpPr>
        <p:spPr>
          <a:xfrm>
            <a:off x="2678452" y="4504474"/>
            <a:ext cx="1481944" cy="369332"/>
          </a:xfrm>
          <a:prstGeom prst="rect">
            <a:avLst/>
          </a:prstGeom>
        </p:spPr>
        <p:txBody>
          <a:bodyPr wrap="none">
            <a:spAutoFit/>
          </a:bodyPr>
          <a:lstStyle/>
          <a:p>
            <a:r>
              <a:rPr lang="tr-TR" dirty="0" smtClean="0">
                <a:solidFill>
                  <a:srgbClr val="FF0000"/>
                </a:solidFill>
              </a:rPr>
              <a:t>1650 </a:t>
            </a:r>
            <a:r>
              <a:rPr lang="tr-TR" dirty="0">
                <a:solidFill>
                  <a:srgbClr val="FF0000"/>
                </a:solidFill>
              </a:rPr>
              <a:t>kg/cm2 </a:t>
            </a:r>
            <a:endParaRPr lang="tr-TR" dirty="0"/>
          </a:p>
        </p:txBody>
      </p:sp>
    </p:spTree>
    <p:extLst>
      <p:ext uri="{BB962C8B-B14F-4D97-AF65-F5344CB8AC3E}">
        <p14:creationId xmlns:p14="http://schemas.microsoft.com/office/powerpoint/2010/main" val="2413365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199" y="980001"/>
            <a:ext cx="8229600" cy="1143000"/>
          </a:xfrm>
        </p:spPr>
        <p:txBody>
          <a:bodyPr>
            <a:normAutofit fontScale="90000"/>
          </a:bodyPr>
          <a:lstStyle/>
          <a:p>
            <a:pPr algn="just"/>
            <a:r>
              <a:rPr lang="tr-TR" sz="1800" dirty="0" err="1" smtClean="0">
                <a:solidFill>
                  <a:srgbClr val="FF0000"/>
                </a:solidFill>
              </a:rPr>
              <a:t>Gergisiz</a:t>
            </a:r>
            <a:r>
              <a:rPr lang="tr-TR" sz="1800" dirty="0" smtClean="0">
                <a:solidFill>
                  <a:srgbClr val="FF0000"/>
                </a:solidFill>
              </a:rPr>
              <a:t> durumda eğilme gerilmesine göre tahkik yapıp profil seçtik, şimdi sehim kriterine göre tahkik yapıp profil seçeceğiz. Tekrar belirtmek gerekirse, aşağıda örnek olarak verilmiş işlemde daha önce çatı yükü emme olarak hesaplandığı  için EIY yüklemesine ait işlem yoktur. Rüzgar kuvvetinin basınç olduğu durumlarda </a:t>
            </a:r>
            <a:r>
              <a:rPr lang="tr-TR" sz="1800" dirty="0" err="1" smtClean="0">
                <a:solidFill>
                  <a:srgbClr val="FF0000"/>
                </a:solidFill>
              </a:rPr>
              <a:t>qx</a:t>
            </a:r>
            <a:r>
              <a:rPr lang="tr-TR" sz="1800" dirty="0" smtClean="0">
                <a:solidFill>
                  <a:srgbClr val="FF0000"/>
                </a:solidFill>
              </a:rPr>
              <a:t> kuvvetinin biraz daha arttığını önceki derslerimizden biliyoruz. Dolayısıyla bu durumda aynı işlemleri EIY için hesap diyerek tekrarlamamız gerekecektir. Hesap mantığı yine aynıdır. </a:t>
            </a:r>
            <a:r>
              <a:rPr lang="tr-TR" sz="1800" dirty="0" err="1" smtClean="0">
                <a:solidFill>
                  <a:srgbClr val="FF0000"/>
                </a:solidFill>
              </a:rPr>
              <a:t>Ix</a:t>
            </a:r>
            <a:r>
              <a:rPr lang="tr-TR" sz="1800" dirty="0" smtClean="0">
                <a:solidFill>
                  <a:srgbClr val="FF0000"/>
                </a:solidFill>
              </a:rPr>
              <a:t>=</a:t>
            </a:r>
            <a:r>
              <a:rPr lang="tr-TR" sz="1800" dirty="0" err="1" smtClean="0">
                <a:solidFill>
                  <a:srgbClr val="FF0000"/>
                </a:solidFill>
              </a:rPr>
              <a:t>kı.Iy</a:t>
            </a:r>
            <a:r>
              <a:rPr lang="tr-TR" sz="1800" dirty="0" smtClean="0">
                <a:solidFill>
                  <a:srgbClr val="FF0000"/>
                </a:solidFill>
              </a:rPr>
              <a:t> den </a:t>
            </a:r>
            <a:r>
              <a:rPr lang="tr-TR" sz="1800" dirty="0" err="1" smtClean="0">
                <a:solidFill>
                  <a:srgbClr val="FF0000"/>
                </a:solidFill>
              </a:rPr>
              <a:t>Ix</a:t>
            </a:r>
            <a:r>
              <a:rPr lang="tr-TR" sz="1800" dirty="0" smtClean="0">
                <a:solidFill>
                  <a:srgbClr val="FF0000"/>
                </a:solidFill>
              </a:rPr>
              <a:t> ve </a:t>
            </a:r>
            <a:r>
              <a:rPr lang="tr-TR" sz="1800" dirty="0" err="1" smtClean="0">
                <a:solidFill>
                  <a:srgbClr val="FF0000"/>
                </a:solidFill>
              </a:rPr>
              <a:t>Iy</a:t>
            </a:r>
            <a:r>
              <a:rPr lang="tr-TR" sz="1800" dirty="0" smtClean="0">
                <a:solidFill>
                  <a:srgbClr val="FF0000"/>
                </a:solidFill>
              </a:rPr>
              <a:t> arası oran bellidir. </a:t>
            </a:r>
            <a:r>
              <a:rPr lang="tr-TR" sz="1800" dirty="0" err="1" smtClean="0">
                <a:solidFill>
                  <a:srgbClr val="FF0000"/>
                </a:solidFill>
              </a:rPr>
              <a:t>qx</a:t>
            </a:r>
            <a:r>
              <a:rPr lang="tr-TR" sz="1800" dirty="0" smtClean="0">
                <a:solidFill>
                  <a:srgbClr val="FF0000"/>
                </a:solidFill>
              </a:rPr>
              <a:t> ve </a:t>
            </a:r>
            <a:r>
              <a:rPr lang="tr-TR" sz="1800" dirty="0" err="1" smtClean="0">
                <a:solidFill>
                  <a:srgbClr val="FF0000"/>
                </a:solidFill>
              </a:rPr>
              <a:t>qy</a:t>
            </a:r>
            <a:r>
              <a:rPr lang="tr-TR" sz="1800" dirty="0" smtClean="0">
                <a:solidFill>
                  <a:srgbClr val="FF0000"/>
                </a:solidFill>
              </a:rPr>
              <a:t> aşığa gelen yük bileşenleridir. </a:t>
            </a:r>
            <a:r>
              <a:rPr lang="tr-TR" sz="1800" dirty="0" err="1" smtClean="0">
                <a:solidFill>
                  <a:srgbClr val="FF0000"/>
                </a:solidFill>
              </a:rPr>
              <a:t>Lo</a:t>
            </a:r>
            <a:r>
              <a:rPr lang="tr-TR" sz="1800" dirty="0" smtClean="0">
                <a:solidFill>
                  <a:srgbClr val="FF0000"/>
                </a:solidFill>
              </a:rPr>
              <a:t> aşık kirişi orta açıklık mesafesidir.</a:t>
            </a:r>
            <a:endParaRPr lang="tr-TR" sz="1800" dirty="0">
              <a:solidFill>
                <a:srgbClr val="FF0000"/>
              </a:solidFill>
            </a:endParaRPr>
          </a:p>
        </p:txBody>
      </p:sp>
      <p:pic>
        <p:nvPicPr>
          <p:cNvPr id="4" name="Resim 3"/>
          <p:cNvPicPr>
            <a:picLocks noChangeAspect="1"/>
          </p:cNvPicPr>
          <p:nvPr/>
        </p:nvPicPr>
        <p:blipFill>
          <a:blip r:embed="rId2"/>
          <a:stretch>
            <a:fillRect/>
          </a:stretch>
        </p:blipFill>
        <p:spPr>
          <a:xfrm>
            <a:off x="457874" y="2132856"/>
            <a:ext cx="8228251" cy="4500801"/>
          </a:xfrm>
          <a:prstGeom prst="rect">
            <a:avLst/>
          </a:prstGeom>
        </p:spPr>
      </p:pic>
      <p:sp>
        <p:nvSpPr>
          <p:cNvPr id="6" name="Metin kutusu 5"/>
          <p:cNvSpPr txBox="1"/>
          <p:nvPr/>
        </p:nvSpPr>
        <p:spPr>
          <a:xfrm>
            <a:off x="2987824" y="28826"/>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spTree>
    <p:extLst>
      <p:ext uri="{BB962C8B-B14F-4D97-AF65-F5344CB8AC3E}">
        <p14:creationId xmlns:p14="http://schemas.microsoft.com/office/powerpoint/2010/main" val="1114680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83987" y="836712"/>
            <a:ext cx="8852509" cy="5145321"/>
          </a:xfrm>
          <a:prstGeom prst="rect">
            <a:avLst/>
          </a:prstGeom>
          <a:noFill/>
          <a:ln w="9525">
            <a:noFill/>
            <a:miter lim="800000"/>
            <a:headEnd/>
            <a:tailEnd/>
          </a:ln>
        </p:spPr>
      </p:pic>
      <p:sp>
        <p:nvSpPr>
          <p:cNvPr id="2" name="Metin kutusu 1"/>
          <p:cNvSpPr txBox="1"/>
          <p:nvPr/>
        </p:nvSpPr>
        <p:spPr>
          <a:xfrm>
            <a:off x="2195736" y="2924944"/>
            <a:ext cx="6480720" cy="1077218"/>
          </a:xfrm>
          <a:prstGeom prst="rect">
            <a:avLst/>
          </a:prstGeom>
          <a:noFill/>
          <a:ln>
            <a:solidFill>
              <a:srgbClr val="FF0000"/>
            </a:solidFill>
          </a:ln>
        </p:spPr>
        <p:txBody>
          <a:bodyPr wrap="square" rtlCol="0">
            <a:spAutoFit/>
          </a:bodyPr>
          <a:lstStyle/>
          <a:p>
            <a:pPr algn="just"/>
            <a:r>
              <a:rPr lang="tr-TR" sz="1600" dirty="0" smtClean="0">
                <a:solidFill>
                  <a:srgbClr val="FF0000"/>
                </a:solidFill>
              </a:rPr>
              <a:t>Daha önceden çizmiş olduğunuz aşık kirişi moment diyagramlarında tek gergili durumda, My diyagramında iki mesnet arasına gergiden dolayı ilaveten bir mesnet daha geldiğinden mesnetler arası mesafe yarıya inmişti. Dolayısıyla burada değişen tek şey My değerinizdir.</a:t>
            </a:r>
            <a:endParaRPr lang="tr-TR" sz="1600" dirty="0">
              <a:solidFill>
                <a:srgbClr val="FF0000"/>
              </a:solidFill>
            </a:endParaRPr>
          </a:p>
        </p:txBody>
      </p:sp>
      <p:cxnSp>
        <p:nvCxnSpPr>
          <p:cNvPr id="4" name="Düz Ok Bağlayıcısı 3"/>
          <p:cNvCxnSpPr/>
          <p:nvPr/>
        </p:nvCxnSpPr>
        <p:spPr>
          <a:xfrm flipV="1">
            <a:off x="1259632" y="3284984"/>
            <a:ext cx="936104" cy="7171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79693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2627784" y="44624"/>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pic>
        <p:nvPicPr>
          <p:cNvPr id="5" name="Resim 4"/>
          <p:cNvPicPr>
            <a:picLocks noChangeAspect="1"/>
          </p:cNvPicPr>
          <p:nvPr/>
        </p:nvPicPr>
        <p:blipFill>
          <a:blip r:embed="rId2"/>
          <a:stretch>
            <a:fillRect/>
          </a:stretch>
        </p:blipFill>
        <p:spPr>
          <a:xfrm>
            <a:off x="193593" y="1199229"/>
            <a:ext cx="8690985" cy="4531550"/>
          </a:xfrm>
          <a:prstGeom prst="rect">
            <a:avLst/>
          </a:prstGeom>
        </p:spPr>
      </p:pic>
      <p:pic>
        <p:nvPicPr>
          <p:cNvPr id="6" name="Picture 2"/>
          <p:cNvPicPr>
            <a:picLocks noChangeAspect="1" noChangeArrowheads="1"/>
          </p:cNvPicPr>
          <p:nvPr/>
        </p:nvPicPr>
        <p:blipFill rotWithShape="1">
          <a:blip r:embed="rId3" cstate="print">
            <a:duotone>
              <a:prstClr val="black"/>
              <a:schemeClr val="accent2">
                <a:tint val="45000"/>
                <a:satMod val="400000"/>
              </a:schemeClr>
            </a:duotone>
          </a:blip>
          <a:srcRect l="35740" t="58779" b="27227"/>
          <a:stretch/>
        </p:blipFill>
        <p:spPr bwMode="auto">
          <a:xfrm>
            <a:off x="3253873" y="2708920"/>
            <a:ext cx="5688632" cy="720080"/>
          </a:xfrm>
          <a:prstGeom prst="rect">
            <a:avLst/>
          </a:prstGeom>
          <a:noFill/>
          <a:ln w="9525">
            <a:noFill/>
            <a:miter lim="800000"/>
            <a:headEnd/>
            <a:tailEnd/>
          </a:ln>
        </p:spPr>
      </p:pic>
      <p:cxnSp>
        <p:nvCxnSpPr>
          <p:cNvPr id="8" name="Düz Ok Bağlayıcısı 7"/>
          <p:cNvCxnSpPr/>
          <p:nvPr/>
        </p:nvCxnSpPr>
        <p:spPr>
          <a:xfrm>
            <a:off x="3923928" y="3068960"/>
            <a:ext cx="1260140" cy="752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a:off x="4716016" y="2996952"/>
            <a:ext cx="2261212" cy="792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V="1">
            <a:off x="7956376" y="2204864"/>
            <a:ext cx="216024"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Metin kutusu 12"/>
          <p:cNvSpPr txBox="1"/>
          <p:nvPr/>
        </p:nvSpPr>
        <p:spPr>
          <a:xfrm>
            <a:off x="7224043" y="1392954"/>
            <a:ext cx="1608681" cy="923330"/>
          </a:xfrm>
          <a:prstGeom prst="rect">
            <a:avLst/>
          </a:prstGeom>
          <a:noFill/>
        </p:spPr>
        <p:txBody>
          <a:bodyPr wrap="square" rtlCol="0">
            <a:spAutoFit/>
          </a:bodyPr>
          <a:lstStyle/>
          <a:p>
            <a:r>
              <a:rPr lang="tr-TR" dirty="0" smtClean="0">
                <a:solidFill>
                  <a:srgbClr val="FF0000"/>
                </a:solidFill>
              </a:rPr>
              <a:t>Momenti </a:t>
            </a:r>
            <a:r>
              <a:rPr lang="tr-TR" dirty="0" err="1" smtClean="0">
                <a:solidFill>
                  <a:srgbClr val="FF0000"/>
                </a:solidFill>
              </a:rPr>
              <a:t>kgcm</a:t>
            </a:r>
            <a:r>
              <a:rPr lang="tr-TR" dirty="0" smtClean="0">
                <a:solidFill>
                  <a:srgbClr val="FF0000"/>
                </a:solidFill>
              </a:rPr>
              <a:t>’ e çevirmek için</a:t>
            </a:r>
            <a:endParaRPr lang="tr-TR" dirty="0">
              <a:solidFill>
                <a:srgbClr val="FF0000"/>
              </a:solidFill>
            </a:endParaRPr>
          </a:p>
        </p:txBody>
      </p:sp>
    </p:spTree>
    <p:extLst>
      <p:ext uri="{BB962C8B-B14F-4D97-AF65-F5344CB8AC3E}">
        <p14:creationId xmlns:p14="http://schemas.microsoft.com/office/powerpoint/2010/main" val="3529518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51520" y="476672"/>
            <a:ext cx="8769713" cy="6203485"/>
          </a:xfrm>
          <a:prstGeom prst="rect">
            <a:avLst/>
          </a:prstGeom>
          <a:noFill/>
          <a:ln w="9525">
            <a:noFill/>
            <a:miter lim="800000"/>
            <a:headEnd/>
            <a:tailEnd/>
          </a:ln>
        </p:spPr>
      </p:pic>
      <p:cxnSp>
        <p:nvCxnSpPr>
          <p:cNvPr id="4" name="Düz Ok Bağlayıcısı 3"/>
          <p:cNvCxnSpPr/>
          <p:nvPr/>
        </p:nvCxnSpPr>
        <p:spPr>
          <a:xfrm flipH="1" flipV="1">
            <a:off x="755576" y="2996952"/>
            <a:ext cx="72008"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Metin kutusu 6"/>
          <p:cNvSpPr txBox="1"/>
          <p:nvPr/>
        </p:nvSpPr>
        <p:spPr>
          <a:xfrm>
            <a:off x="395536" y="2352752"/>
            <a:ext cx="1656184" cy="646331"/>
          </a:xfrm>
          <a:prstGeom prst="rect">
            <a:avLst/>
          </a:prstGeom>
          <a:noFill/>
        </p:spPr>
        <p:txBody>
          <a:bodyPr wrap="square" rtlCol="0">
            <a:spAutoFit/>
          </a:bodyPr>
          <a:lstStyle/>
          <a:p>
            <a:r>
              <a:rPr lang="tr-TR" dirty="0" smtClean="0">
                <a:solidFill>
                  <a:srgbClr val="FF0000"/>
                </a:solidFill>
              </a:rPr>
              <a:t>c ile aynıdır. Yani 2,48.10</a:t>
            </a:r>
            <a:r>
              <a:rPr lang="tr-TR" baseline="30000" dirty="0" smtClean="0">
                <a:solidFill>
                  <a:srgbClr val="FF0000"/>
                </a:solidFill>
              </a:rPr>
              <a:t>-3</a:t>
            </a:r>
            <a:endParaRPr lang="tr-TR" baseline="30000" dirty="0">
              <a:solidFill>
                <a:srgbClr val="FF0000"/>
              </a:solidFill>
            </a:endParaRPr>
          </a:p>
        </p:txBody>
      </p:sp>
    </p:spTree>
    <p:extLst>
      <p:ext uri="{BB962C8B-B14F-4D97-AF65-F5344CB8AC3E}">
        <p14:creationId xmlns:p14="http://schemas.microsoft.com/office/powerpoint/2010/main" val="2172555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67544" y="44624"/>
            <a:ext cx="7272808" cy="369332"/>
          </a:xfrm>
          <a:prstGeom prst="rect">
            <a:avLst/>
          </a:prstGeom>
          <a:noFill/>
        </p:spPr>
        <p:txBody>
          <a:bodyPr wrap="square" rtlCol="0">
            <a:spAutoFit/>
          </a:bodyPr>
          <a:lstStyle/>
          <a:p>
            <a:r>
              <a:rPr lang="tr-TR" dirty="0" smtClean="0">
                <a:solidFill>
                  <a:srgbClr val="FF0000"/>
                </a:solidFill>
              </a:rPr>
              <a:t>Veya ÖRNEK PROJEMİZDE olduğu gibi, şu şekilde de yapılabilir:</a:t>
            </a:r>
            <a:endParaRPr lang="tr-TR" dirty="0">
              <a:solidFill>
                <a:srgbClr val="FF0000"/>
              </a:solidFill>
            </a:endParaRPr>
          </a:p>
        </p:txBody>
      </p:sp>
      <p:pic>
        <p:nvPicPr>
          <p:cNvPr id="5" name="Resim 4"/>
          <p:cNvPicPr>
            <a:picLocks noChangeAspect="1"/>
          </p:cNvPicPr>
          <p:nvPr/>
        </p:nvPicPr>
        <p:blipFill>
          <a:blip r:embed="rId2"/>
          <a:stretch>
            <a:fillRect/>
          </a:stretch>
        </p:blipFill>
        <p:spPr>
          <a:xfrm>
            <a:off x="467544" y="2420888"/>
            <a:ext cx="8191421" cy="3524291"/>
          </a:xfrm>
          <a:prstGeom prst="rect">
            <a:avLst/>
          </a:prstGeom>
        </p:spPr>
      </p:pic>
      <p:sp>
        <p:nvSpPr>
          <p:cNvPr id="6" name="Metin kutusu 5"/>
          <p:cNvSpPr txBox="1"/>
          <p:nvPr/>
        </p:nvSpPr>
        <p:spPr>
          <a:xfrm>
            <a:off x="539552" y="764704"/>
            <a:ext cx="7920880" cy="646331"/>
          </a:xfrm>
          <a:prstGeom prst="rect">
            <a:avLst/>
          </a:prstGeom>
          <a:noFill/>
        </p:spPr>
        <p:txBody>
          <a:bodyPr wrap="square" rtlCol="0">
            <a:spAutoFit/>
          </a:bodyPr>
          <a:lstStyle/>
          <a:p>
            <a:r>
              <a:rPr lang="tr-TR" dirty="0" err="1" smtClean="0">
                <a:solidFill>
                  <a:srgbClr val="FF0000"/>
                </a:solidFill>
              </a:rPr>
              <a:t>Gergisiz</a:t>
            </a:r>
            <a:r>
              <a:rPr lang="tr-TR" dirty="0" smtClean="0">
                <a:solidFill>
                  <a:srgbClr val="FF0000"/>
                </a:solidFill>
              </a:rPr>
              <a:t> durumdaki aynı işlemler tekrar edilir, sadece </a:t>
            </a:r>
            <a:r>
              <a:rPr lang="tr-TR" dirty="0" err="1" smtClean="0">
                <a:solidFill>
                  <a:srgbClr val="FF0000"/>
                </a:solidFill>
              </a:rPr>
              <a:t>f</a:t>
            </a:r>
            <a:r>
              <a:rPr lang="tr-TR" sz="2400" baseline="-25000" dirty="0" err="1" smtClean="0">
                <a:solidFill>
                  <a:srgbClr val="FF0000"/>
                </a:solidFill>
              </a:rPr>
              <a:t>y</a:t>
            </a:r>
            <a:r>
              <a:rPr lang="tr-TR" dirty="0" smtClean="0">
                <a:solidFill>
                  <a:srgbClr val="FF0000"/>
                </a:solidFill>
              </a:rPr>
              <a:t> de L</a:t>
            </a:r>
            <a:r>
              <a:rPr lang="tr-TR" sz="2400" baseline="-25000" dirty="0" smtClean="0">
                <a:solidFill>
                  <a:srgbClr val="FF0000"/>
                </a:solidFill>
              </a:rPr>
              <a:t>0</a:t>
            </a:r>
            <a:r>
              <a:rPr lang="tr-TR" dirty="0" smtClean="0">
                <a:solidFill>
                  <a:srgbClr val="FF0000"/>
                </a:solidFill>
              </a:rPr>
              <a:t> olarak L</a:t>
            </a:r>
            <a:r>
              <a:rPr lang="tr-TR" sz="2400" baseline="-25000" dirty="0" smtClean="0">
                <a:solidFill>
                  <a:srgbClr val="FF0000"/>
                </a:solidFill>
              </a:rPr>
              <a:t>0</a:t>
            </a:r>
            <a:r>
              <a:rPr lang="tr-TR" dirty="0" smtClean="0">
                <a:solidFill>
                  <a:srgbClr val="FF0000"/>
                </a:solidFill>
              </a:rPr>
              <a:t>/2 alınır.</a:t>
            </a:r>
            <a:endParaRPr lang="tr-TR" dirty="0">
              <a:solidFill>
                <a:srgbClr val="FF0000"/>
              </a:solidFill>
            </a:endParaRPr>
          </a:p>
        </p:txBody>
      </p:sp>
    </p:spTree>
    <p:extLst>
      <p:ext uri="{BB962C8B-B14F-4D97-AF65-F5344CB8AC3E}">
        <p14:creationId xmlns:p14="http://schemas.microsoft.com/office/powerpoint/2010/main" val="3844967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23838" y="808661"/>
            <a:ext cx="9120162" cy="4620589"/>
          </a:xfrm>
          <a:prstGeom prst="rect">
            <a:avLst/>
          </a:prstGeom>
          <a:noFill/>
          <a:ln w="9525">
            <a:noFill/>
            <a:miter lim="800000"/>
            <a:headEnd/>
            <a:tailEnd/>
          </a:ln>
        </p:spPr>
      </p:pic>
      <p:sp>
        <p:nvSpPr>
          <p:cNvPr id="3" name="Metin kutusu 2"/>
          <p:cNvSpPr txBox="1"/>
          <p:nvPr/>
        </p:nvSpPr>
        <p:spPr>
          <a:xfrm>
            <a:off x="6228184" y="3068960"/>
            <a:ext cx="2736304" cy="923330"/>
          </a:xfrm>
          <a:prstGeom prst="rect">
            <a:avLst/>
          </a:prstGeom>
          <a:noFill/>
        </p:spPr>
        <p:txBody>
          <a:bodyPr wrap="square" rtlCol="0">
            <a:spAutoFit/>
          </a:bodyPr>
          <a:lstStyle/>
          <a:p>
            <a:pPr algn="ctr"/>
            <a:r>
              <a:rPr lang="tr-TR" dirty="0" smtClean="0">
                <a:solidFill>
                  <a:srgbClr val="FF0000"/>
                </a:solidFill>
              </a:rPr>
              <a:t>bu tahkiki projemiz kapsamında ihmal edeceğiz</a:t>
            </a:r>
            <a:endParaRPr lang="tr-TR" dirty="0">
              <a:solidFill>
                <a:srgbClr val="FF0000"/>
              </a:solidFill>
            </a:endParaRPr>
          </a:p>
        </p:txBody>
      </p:sp>
    </p:spTree>
    <p:extLst>
      <p:ext uri="{BB962C8B-B14F-4D97-AF65-F5344CB8AC3E}">
        <p14:creationId xmlns:p14="http://schemas.microsoft.com/office/powerpoint/2010/main" val="2501425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64170" y="845486"/>
            <a:ext cx="8800318" cy="5031786"/>
          </a:xfrm>
          <a:prstGeom prst="rect">
            <a:avLst/>
          </a:prstGeom>
          <a:noFill/>
          <a:ln w="9525">
            <a:noFill/>
            <a:miter lim="800000"/>
            <a:headEnd/>
            <a:tailEnd/>
          </a:ln>
        </p:spPr>
      </p:pic>
      <p:sp>
        <p:nvSpPr>
          <p:cNvPr id="2" name="Metin kutusu 1"/>
          <p:cNvSpPr txBox="1"/>
          <p:nvPr/>
        </p:nvSpPr>
        <p:spPr>
          <a:xfrm>
            <a:off x="2123728" y="2852936"/>
            <a:ext cx="6696744" cy="923330"/>
          </a:xfrm>
          <a:prstGeom prst="rect">
            <a:avLst/>
          </a:prstGeom>
          <a:noFill/>
          <a:ln>
            <a:solidFill>
              <a:srgbClr val="FF0000"/>
            </a:solidFill>
          </a:ln>
        </p:spPr>
        <p:txBody>
          <a:bodyPr wrap="square" rtlCol="0">
            <a:spAutoFit/>
          </a:bodyPr>
          <a:lstStyle/>
          <a:p>
            <a:pPr algn="just"/>
            <a:r>
              <a:rPr lang="tr-TR" dirty="0" smtClean="0">
                <a:solidFill>
                  <a:srgbClr val="FF0000"/>
                </a:solidFill>
              </a:rPr>
              <a:t>Çift gergili durumda da My moment diyagramlarınızdaki mesnetler arası mesafe ilave iki mesnetten dolayı üçte bire düştü. </a:t>
            </a:r>
            <a:r>
              <a:rPr lang="tr-TR" dirty="0" err="1" smtClean="0">
                <a:solidFill>
                  <a:srgbClr val="FF0000"/>
                </a:solidFill>
              </a:rPr>
              <a:t>Burda</a:t>
            </a:r>
            <a:r>
              <a:rPr lang="tr-TR" dirty="0" smtClean="0">
                <a:solidFill>
                  <a:srgbClr val="FF0000"/>
                </a:solidFill>
              </a:rPr>
              <a:t> da değişen tek şey My değerinizdir.</a:t>
            </a:r>
            <a:endParaRPr lang="tr-TR" dirty="0">
              <a:solidFill>
                <a:srgbClr val="FF0000"/>
              </a:solidFill>
            </a:endParaRPr>
          </a:p>
        </p:txBody>
      </p:sp>
      <p:cxnSp>
        <p:nvCxnSpPr>
          <p:cNvPr id="4" name="Düz Ok Bağlayıcısı 3"/>
          <p:cNvCxnSpPr/>
          <p:nvPr/>
        </p:nvCxnSpPr>
        <p:spPr>
          <a:xfrm flipV="1">
            <a:off x="1259632" y="3140968"/>
            <a:ext cx="864096" cy="7200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0559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23528" y="1844824"/>
            <a:ext cx="8402953" cy="3859777"/>
          </a:xfrm>
          <a:prstGeom prst="rect">
            <a:avLst/>
          </a:prstGeom>
        </p:spPr>
      </p:pic>
      <p:sp>
        <p:nvSpPr>
          <p:cNvPr id="5" name="Metin kutusu 4"/>
          <p:cNvSpPr txBox="1"/>
          <p:nvPr/>
        </p:nvSpPr>
        <p:spPr>
          <a:xfrm>
            <a:off x="2627784" y="44624"/>
            <a:ext cx="5112568" cy="369332"/>
          </a:xfrm>
          <a:prstGeom prst="rect">
            <a:avLst/>
          </a:prstGeom>
          <a:noFill/>
        </p:spPr>
        <p:txBody>
          <a:bodyPr wrap="square" rtlCol="0">
            <a:spAutoFit/>
          </a:bodyPr>
          <a:lstStyle/>
          <a:p>
            <a:r>
              <a:rPr lang="tr-TR" dirty="0" smtClean="0">
                <a:solidFill>
                  <a:srgbClr val="FF0000"/>
                </a:solidFill>
              </a:rPr>
              <a:t>ÖRNEK PROJEMİZDE:</a:t>
            </a:r>
            <a:endParaRPr lang="tr-TR" dirty="0">
              <a:solidFill>
                <a:srgbClr val="FF0000"/>
              </a:solidFill>
            </a:endParaRPr>
          </a:p>
        </p:txBody>
      </p:sp>
      <p:pic>
        <p:nvPicPr>
          <p:cNvPr id="6" name="Picture 2"/>
          <p:cNvPicPr>
            <a:picLocks noChangeAspect="1" noChangeArrowheads="1"/>
          </p:cNvPicPr>
          <p:nvPr/>
        </p:nvPicPr>
        <p:blipFill rotWithShape="1">
          <a:blip r:embed="rId3" cstate="print">
            <a:duotone>
              <a:prstClr val="black"/>
              <a:schemeClr val="accent2">
                <a:tint val="45000"/>
                <a:satMod val="400000"/>
              </a:schemeClr>
            </a:duotone>
          </a:blip>
          <a:srcRect l="35185" t="58674" r="174" b="27016"/>
          <a:stretch/>
        </p:blipFill>
        <p:spPr bwMode="auto">
          <a:xfrm>
            <a:off x="3275856" y="620688"/>
            <a:ext cx="5688632" cy="720080"/>
          </a:xfrm>
          <a:prstGeom prst="rect">
            <a:avLst/>
          </a:prstGeom>
          <a:noFill/>
          <a:ln w="9525">
            <a:noFill/>
            <a:miter lim="800000"/>
            <a:headEnd/>
            <a:tailEnd/>
          </a:ln>
        </p:spPr>
      </p:pic>
      <p:cxnSp>
        <p:nvCxnSpPr>
          <p:cNvPr id="8" name="Düz Ok Bağlayıcısı 7"/>
          <p:cNvCxnSpPr/>
          <p:nvPr/>
        </p:nvCxnSpPr>
        <p:spPr>
          <a:xfrm>
            <a:off x="3995936" y="908720"/>
            <a:ext cx="2016224" cy="33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a:off x="4788024" y="908720"/>
            <a:ext cx="2808312" cy="33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920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79512" y="188640"/>
            <a:ext cx="8781477" cy="6339228"/>
          </a:xfrm>
          <a:prstGeom prst="rect">
            <a:avLst/>
          </a:prstGeom>
          <a:noFill/>
          <a:ln w="9525">
            <a:noFill/>
            <a:miter lim="800000"/>
            <a:headEnd/>
            <a:tailEnd/>
          </a:ln>
        </p:spPr>
      </p:pic>
    </p:spTree>
    <p:extLst>
      <p:ext uri="{BB962C8B-B14F-4D97-AF65-F5344CB8AC3E}">
        <p14:creationId xmlns:p14="http://schemas.microsoft.com/office/powerpoint/2010/main" val="7284422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67544" y="44624"/>
            <a:ext cx="7272808" cy="369332"/>
          </a:xfrm>
          <a:prstGeom prst="rect">
            <a:avLst/>
          </a:prstGeom>
          <a:noFill/>
        </p:spPr>
        <p:txBody>
          <a:bodyPr wrap="square" rtlCol="0">
            <a:spAutoFit/>
          </a:bodyPr>
          <a:lstStyle/>
          <a:p>
            <a:r>
              <a:rPr lang="tr-TR" dirty="0" smtClean="0">
                <a:solidFill>
                  <a:srgbClr val="FF0000"/>
                </a:solidFill>
              </a:rPr>
              <a:t>Veya ÖRNEK PROJEMİZDE olduğu gibi, şu şekilde de yapılabilir:</a:t>
            </a:r>
            <a:endParaRPr lang="tr-TR" dirty="0">
              <a:solidFill>
                <a:srgbClr val="FF0000"/>
              </a:solidFill>
            </a:endParaRPr>
          </a:p>
        </p:txBody>
      </p:sp>
      <p:sp>
        <p:nvSpPr>
          <p:cNvPr id="5" name="Metin kutusu 4"/>
          <p:cNvSpPr txBox="1"/>
          <p:nvPr/>
        </p:nvSpPr>
        <p:spPr>
          <a:xfrm>
            <a:off x="539552" y="764704"/>
            <a:ext cx="7920880" cy="646331"/>
          </a:xfrm>
          <a:prstGeom prst="rect">
            <a:avLst/>
          </a:prstGeom>
          <a:noFill/>
        </p:spPr>
        <p:txBody>
          <a:bodyPr wrap="square" rtlCol="0">
            <a:spAutoFit/>
          </a:bodyPr>
          <a:lstStyle/>
          <a:p>
            <a:r>
              <a:rPr lang="tr-TR" dirty="0" err="1" smtClean="0">
                <a:solidFill>
                  <a:srgbClr val="FF0000"/>
                </a:solidFill>
              </a:rPr>
              <a:t>Gergisiz</a:t>
            </a:r>
            <a:r>
              <a:rPr lang="tr-TR" dirty="0" smtClean="0">
                <a:solidFill>
                  <a:srgbClr val="FF0000"/>
                </a:solidFill>
              </a:rPr>
              <a:t> durumdaki aynı işlemler tekrar edilir, sadece </a:t>
            </a:r>
            <a:r>
              <a:rPr lang="tr-TR" dirty="0" err="1" smtClean="0">
                <a:solidFill>
                  <a:srgbClr val="FF0000"/>
                </a:solidFill>
              </a:rPr>
              <a:t>f</a:t>
            </a:r>
            <a:r>
              <a:rPr lang="tr-TR" sz="2400" baseline="-25000" dirty="0" err="1" smtClean="0">
                <a:solidFill>
                  <a:srgbClr val="FF0000"/>
                </a:solidFill>
              </a:rPr>
              <a:t>y</a:t>
            </a:r>
            <a:r>
              <a:rPr lang="tr-TR" dirty="0" smtClean="0">
                <a:solidFill>
                  <a:srgbClr val="FF0000"/>
                </a:solidFill>
              </a:rPr>
              <a:t> de L</a:t>
            </a:r>
            <a:r>
              <a:rPr lang="tr-TR" sz="2400" baseline="-25000" dirty="0" smtClean="0">
                <a:solidFill>
                  <a:srgbClr val="FF0000"/>
                </a:solidFill>
              </a:rPr>
              <a:t>0</a:t>
            </a:r>
            <a:r>
              <a:rPr lang="tr-TR" dirty="0" smtClean="0">
                <a:solidFill>
                  <a:srgbClr val="FF0000"/>
                </a:solidFill>
              </a:rPr>
              <a:t> olarak L</a:t>
            </a:r>
            <a:r>
              <a:rPr lang="tr-TR" sz="2400" baseline="-25000" dirty="0" smtClean="0">
                <a:solidFill>
                  <a:srgbClr val="FF0000"/>
                </a:solidFill>
              </a:rPr>
              <a:t>0</a:t>
            </a:r>
            <a:r>
              <a:rPr lang="tr-TR" dirty="0" smtClean="0">
                <a:solidFill>
                  <a:srgbClr val="FF0000"/>
                </a:solidFill>
              </a:rPr>
              <a:t>/3 alınır.</a:t>
            </a:r>
            <a:endParaRPr lang="tr-TR" dirty="0">
              <a:solidFill>
                <a:srgbClr val="FF0000"/>
              </a:solidFill>
            </a:endParaRPr>
          </a:p>
        </p:txBody>
      </p:sp>
      <p:pic>
        <p:nvPicPr>
          <p:cNvPr id="6" name="Resim 5"/>
          <p:cNvPicPr>
            <a:picLocks noChangeAspect="1"/>
          </p:cNvPicPr>
          <p:nvPr/>
        </p:nvPicPr>
        <p:blipFill>
          <a:blip r:embed="rId2"/>
          <a:stretch>
            <a:fillRect/>
          </a:stretch>
        </p:blipFill>
        <p:spPr>
          <a:xfrm>
            <a:off x="109511" y="2276872"/>
            <a:ext cx="8780961" cy="3015395"/>
          </a:xfrm>
          <a:prstGeom prst="rect">
            <a:avLst/>
          </a:prstGeom>
        </p:spPr>
      </p:pic>
    </p:spTree>
    <p:extLst>
      <p:ext uri="{BB962C8B-B14F-4D97-AF65-F5344CB8AC3E}">
        <p14:creationId xmlns:p14="http://schemas.microsoft.com/office/powerpoint/2010/main" val="35852256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69488" y="1124744"/>
            <a:ext cx="9031596" cy="4477667"/>
          </a:xfrm>
          <a:prstGeom prst="rect">
            <a:avLst/>
          </a:prstGeom>
          <a:noFill/>
          <a:ln w="9525">
            <a:noFill/>
            <a:miter lim="800000"/>
            <a:headEnd/>
            <a:tailEnd/>
          </a:ln>
        </p:spPr>
      </p:pic>
      <p:sp>
        <p:nvSpPr>
          <p:cNvPr id="3" name="Metin kutusu 2"/>
          <p:cNvSpPr txBox="1"/>
          <p:nvPr/>
        </p:nvSpPr>
        <p:spPr>
          <a:xfrm>
            <a:off x="6228184" y="3297758"/>
            <a:ext cx="2736304" cy="923330"/>
          </a:xfrm>
          <a:prstGeom prst="rect">
            <a:avLst/>
          </a:prstGeom>
          <a:noFill/>
        </p:spPr>
        <p:txBody>
          <a:bodyPr wrap="square" rtlCol="0">
            <a:spAutoFit/>
          </a:bodyPr>
          <a:lstStyle/>
          <a:p>
            <a:pPr algn="ctr"/>
            <a:r>
              <a:rPr lang="tr-TR" dirty="0" smtClean="0">
                <a:solidFill>
                  <a:srgbClr val="FF0000"/>
                </a:solidFill>
              </a:rPr>
              <a:t>bu tahkiki projemiz kapsamında ihmal edeceğiz</a:t>
            </a:r>
            <a:endParaRPr lang="tr-TR" dirty="0">
              <a:solidFill>
                <a:srgbClr val="FF0000"/>
              </a:solidFill>
            </a:endParaRPr>
          </a:p>
        </p:txBody>
      </p:sp>
    </p:spTree>
    <p:extLst>
      <p:ext uri="{BB962C8B-B14F-4D97-AF65-F5344CB8AC3E}">
        <p14:creationId xmlns:p14="http://schemas.microsoft.com/office/powerpoint/2010/main" val="4563488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just"/>
            <a:r>
              <a:rPr lang="tr-TR" sz="1800" dirty="0" smtClean="0">
                <a:solidFill>
                  <a:srgbClr val="FF0000"/>
                </a:solidFill>
              </a:rPr>
              <a:t>Sonuç olarak 3 durum içinde belirtilen işlemleri yaptıktan sonra aşağıdaki gibi karşılaştırma yaparız. Mesela aşağıdaki örnekte, </a:t>
            </a:r>
            <a:r>
              <a:rPr lang="tr-TR" sz="1800" dirty="0" err="1" smtClean="0">
                <a:solidFill>
                  <a:srgbClr val="FF0000"/>
                </a:solidFill>
              </a:rPr>
              <a:t>gergisiz</a:t>
            </a:r>
            <a:r>
              <a:rPr lang="tr-TR" sz="1800" dirty="0" smtClean="0">
                <a:solidFill>
                  <a:srgbClr val="FF0000"/>
                </a:solidFill>
              </a:rPr>
              <a:t> durumda aşık kirişi için I200 profili kullanmak gerektiğini anlıyoruz. Ancak tek gergili ve çift gergili durumda I140 profili yeterli oluyormuş yani daha tasarruflu oluyor. Çift gergide de tek gergide de I140 profili kullanmak gerektiğinden, tasarruf olarak lüzumsuz çift gergi kullanmaya gerek yoktur. Dolayısıyla projelendirme için tek gergili durum seçilmiştir.</a:t>
            </a:r>
            <a:endParaRPr lang="tr-TR" sz="1800" dirty="0">
              <a:solidFill>
                <a:srgbClr val="FF0000"/>
              </a:solidFill>
            </a:endParaRPr>
          </a:p>
        </p:txBody>
      </p:sp>
      <p:pic>
        <p:nvPicPr>
          <p:cNvPr id="6" name="İçerik Yer Tutucusu 5"/>
          <p:cNvPicPr>
            <a:picLocks noGrp="1" noChangeAspect="1"/>
          </p:cNvPicPr>
          <p:nvPr>
            <p:ph idx="1"/>
          </p:nvPr>
        </p:nvPicPr>
        <p:blipFill>
          <a:blip r:embed="rId2"/>
          <a:stretch>
            <a:fillRect/>
          </a:stretch>
        </p:blipFill>
        <p:spPr>
          <a:xfrm>
            <a:off x="729562" y="2131681"/>
            <a:ext cx="7684876" cy="3996401"/>
          </a:xfrm>
          <a:prstGeom prst="rect">
            <a:avLst/>
          </a:prstGeom>
        </p:spPr>
      </p:pic>
    </p:spTree>
    <p:extLst>
      <p:ext uri="{BB962C8B-B14F-4D97-AF65-F5344CB8AC3E}">
        <p14:creationId xmlns:p14="http://schemas.microsoft.com/office/powerpoint/2010/main" val="1419569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61738" y="2060848"/>
            <a:ext cx="8988994" cy="2439715"/>
          </a:xfrm>
          <a:prstGeom prst="rect">
            <a:avLst/>
          </a:prstGeom>
          <a:noFill/>
          <a:ln w="9525">
            <a:noFill/>
            <a:miter lim="800000"/>
            <a:headEnd/>
            <a:tailEnd/>
          </a:ln>
        </p:spPr>
      </p:pic>
    </p:spTree>
    <p:extLst>
      <p:ext uri="{BB962C8B-B14F-4D97-AF65-F5344CB8AC3E}">
        <p14:creationId xmlns:p14="http://schemas.microsoft.com/office/powerpoint/2010/main" val="18226315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12389" y="2708920"/>
            <a:ext cx="8996115" cy="1282055"/>
          </a:xfrm>
          <a:prstGeom prst="rect">
            <a:avLst/>
          </a:prstGeom>
          <a:noFill/>
          <a:ln w="9525">
            <a:noFill/>
            <a:miter lim="800000"/>
            <a:headEnd/>
            <a:tailEnd/>
          </a:ln>
        </p:spPr>
      </p:pic>
    </p:spTree>
    <p:extLst>
      <p:ext uri="{BB962C8B-B14F-4D97-AF65-F5344CB8AC3E}">
        <p14:creationId xmlns:p14="http://schemas.microsoft.com/office/powerpoint/2010/main" val="26209585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628650" y="85725"/>
            <a:ext cx="7886700" cy="6686550"/>
          </a:xfrm>
          <a:prstGeom prst="rect">
            <a:avLst/>
          </a:prstGeom>
          <a:noFill/>
          <a:ln w="9525">
            <a:noFill/>
            <a:miter lim="800000"/>
            <a:headEnd/>
            <a:tailEnd/>
          </a:ln>
        </p:spPr>
      </p:pic>
      <p:sp>
        <p:nvSpPr>
          <p:cNvPr id="2" name="Metin kutusu 1"/>
          <p:cNvSpPr txBox="1"/>
          <p:nvPr/>
        </p:nvSpPr>
        <p:spPr>
          <a:xfrm>
            <a:off x="5940152" y="5373216"/>
            <a:ext cx="1872208" cy="646331"/>
          </a:xfrm>
          <a:prstGeom prst="rect">
            <a:avLst/>
          </a:prstGeom>
          <a:noFill/>
        </p:spPr>
        <p:txBody>
          <a:bodyPr wrap="square" rtlCol="0">
            <a:spAutoFit/>
          </a:bodyPr>
          <a:lstStyle/>
          <a:p>
            <a:r>
              <a:rPr lang="tr-TR" dirty="0" smtClean="0">
                <a:solidFill>
                  <a:srgbClr val="FF0000"/>
                </a:solidFill>
              </a:rPr>
              <a:t>İleride </a:t>
            </a:r>
            <a:r>
              <a:rPr lang="tr-TR" dirty="0" err="1" smtClean="0">
                <a:solidFill>
                  <a:srgbClr val="FF0000"/>
                </a:solidFill>
              </a:rPr>
              <a:t>acıklanacak</a:t>
            </a:r>
            <a:endParaRPr lang="tr-TR" dirty="0">
              <a:solidFill>
                <a:srgbClr val="FF0000"/>
              </a:solidFill>
            </a:endParaRPr>
          </a:p>
        </p:txBody>
      </p:sp>
      <p:cxnSp>
        <p:nvCxnSpPr>
          <p:cNvPr id="4" name="Düz Ok Bağlayıcısı 3"/>
          <p:cNvCxnSpPr/>
          <p:nvPr/>
        </p:nvCxnSpPr>
        <p:spPr>
          <a:xfrm>
            <a:off x="5508104" y="5085184"/>
            <a:ext cx="432048" cy="2880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461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3563888" y="-27384"/>
            <a:ext cx="5560028" cy="4896543"/>
          </a:xfrm>
          <a:prstGeom prst="rect">
            <a:avLst/>
          </a:prstGeom>
        </p:spPr>
      </p:pic>
      <p:pic>
        <p:nvPicPr>
          <p:cNvPr id="5" name="Resim 4"/>
          <p:cNvPicPr>
            <a:picLocks noChangeAspect="1"/>
          </p:cNvPicPr>
          <p:nvPr/>
        </p:nvPicPr>
        <p:blipFill>
          <a:blip r:embed="rId3"/>
          <a:stretch>
            <a:fillRect/>
          </a:stretch>
        </p:blipFill>
        <p:spPr>
          <a:xfrm>
            <a:off x="0" y="330"/>
            <a:ext cx="3563888" cy="4105664"/>
          </a:xfrm>
          <a:prstGeom prst="rect">
            <a:avLst/>
          </a:prstGeom>
        </p:spPr>
      </p:pic>
      <p:sp>
        <p:nvSpPr>
          <p:cNvPr id="6" name="Metin kutusu 5"/>
          <p:cNvSpPr txBox="1"/>
          <p:nvPr/>
        </p:nvSpPr>
        <p:spPr>
          <a:xfrm>
            <a:off x="3275856" y="2132856"/>
            <a:ext cx="432048" cy="369332"/>
          </a:xfrm>
          <a:prstGeom prst="rect">
            <a:avLst/>
          </a:prstGeom>
          <a:noFill/>
        </p:spPr>
        <p:txBody>
          <a:bodyPr wrap="square" rtlCol="0">
            <a:spAutoFit/>
          </a:bodyPr>
          <a:lstStyle/>
          <a:p>
            <a:r>
              <a:rPr lang="tr-TR" dirty="0" smtClean="0"/>
              <a:t>1</a:t>
            </a:r>
            <a:endParaRPr lang="tr-TR" dirty="0"/>
          </a:p>
        </p:txBody>
      </p:sp>
      <p:sp>
        <p:nvSpPr>
          <p:cNvPr id="7" name="Metin kutusu 6"/>
          <p:cNvSpPr txBox="1"/>
          <p:nvPr/>
        </p:nvSpPr>
        <p:spPr>
          <a:xfrm>
            <a:off x="3275856" y="2420888"/>
            <a:ext cx="288032" cy="369332"/>
          </a:xfrm>
          <a:prstGeom prst="rect">
            <a:avLst/>
          </a:prstGeom>
          <a:noFill/>
        </p:spPr>
        <p:txBody>
          <a:bodyPr wrap="square" rtlCol="0">
            <a:spAutoFit/>
          </a:bodyPr>
          <a:lstStyle/>
          <a:p>
            <a:r>
              <a:rPr lang="tr-TR" dirty="0" smtClean="0"/>
              <a:t>2</a:t>
            </a:r>
            <a:endParaRPr lang="tr-TR" dirty="0"/>
          </a:p>
        </p:txBody>
      </p:sp>
      <p:sp>
        <p:nvSpPr>
          <p:cNvPr id="8" name="Metin kutusu 7"/>
          <p:cNvSpPr txBox="1"/>
          <p:nvPr/>
        </p:nvSpPr>
        <p:spPr>
          <a:xfrm>
            <a:off x="3275856" y="2780928"/>
            <a:ext cx="288032" cy="369332"/>
          </a:xfrm>
          <a:prstGeom prst="rect">
            <a:avLst/>
          </a:prstGeom>
          <a:noFill/>
        </p:spPr>
        <p:txBody>
          <a:bodyPr wrap="square" rtlCol="0">
            <a:spAutoFit/>
          </a:bodyPr>
          <a:lstStyle/>
          <a:p>
            <a:r>
              <a:rPr lang="tr-TR" dirty="0" smtClean="0"/>
              <a:t>3</a:t>
            </a:r>
            <a:endParaRPr lang="tr-TR" dirty="0"/>
          </a:p>
        </p:txBody>
      </p:sp>
      <p:sp>
        <p:nvSpPr>
          <p:cNvPr id="9" name="Metin kutusu 8"/>
          <p:cNvSpPr txBox="1"/>
          <p:nvPr/>
        </p:nvSpPr>
        <p:spPr>
          <a:xfrm>
            <a:off x="3275856" y="3140968"/>
            <a:ext cx="216024" cy="369332"/>
          </a:xfrm>
          <a:prstGeom prst="rect">
            <a:avLst/>
          </a:prstGeom>
          <a:noFill/>
        </p:spPr>
        <p:txBody>
          <a:bodyPr wrap="square" rtlCol="0">
            <a:spAutoFit/>
          </a:bodyPr>
          <a:lstStyle/>
          <a:p>
            <a:r>
              <a:rPr lang="tr-TR" dirty="0" smtClean="0"/>
              <a:t>4</a:t>
            </a:r>
            <a:endParaRPr lang="tr-TR" dirty="0"/>
          </a:p>
        </p:txBody>
      </p:sp>
      <p:sp>
        <p:nvSpPr>
          <p:cNvPr id="10" name="Metin kutusu 9"/>
          <p:cNvSpPr txBox="1"/>
          <p:nvPr/>
        </p:nvSpPr>
        <p:spPr>
          <a:xfrm>
            <a:off x="3275856" y="3501008"/>
            <a:ext cx="648072" cy="369332"/>
          </a:xfrm>
          <a:prstGeom prst="rect">
            <a:avLst/>
          </a:prstGeom>
          <a:noFill/>
        </p:spPr>
        <p:txBody>
          <a:bodyPr wrap="square" rtlCol="0">
            <a:spAutoFit/>
          </a:bodyPr>
          <a:lstStyle/>
          <a:p>
            <a:r>
              <a:rPr lang="tr-TR" dirty="0" smtClean="0"/>
              <a:t>4,5</a:t>
            </a:r>
            <a:endParaRPr lang="tr-TR" dirty="0"/>
          </a:p>
        </p:txBody>
      </p:sp>
      <p:sp>
        <p:nvSpPr>
          <p:cNvPr id="11" name="Oval 10"/>
          <p:cNvSpPr/>
          <p:nvPr/>
        </p:nvSpPr>
        <p:spPr>
          <a:xfrm rot="5400000">
            <a:off x="2267744" y="2852936"/>
            <a:ext cx="23762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val 11"/>
          <p:cNvSpPr/>
          <p:nvPr/>
        </p:nvSpPr>
        <p:spPr>
          <a:xfrm>
            <a:off x="5724128" y="764704"/>
            <a:ext cx="619774"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6" name="Düz Ok Bağlayıcısı 15"/>
          <p:cNvCxnSpPr>
            <a:stCxn id="11" idx="6"/>
          </p:cNvCxnSpPr>
          <p:nvPr/>
        </p:nvCxnSpPr>
        <p:spPr>
          <a:xfrm>
            <a:off x="3455876" y="4293096"/>
            <a:ext cx="252028" cy="1080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flipH="1">
            <a:off x="4067945" y="1268760"/>
            <a:ext cx="1966070" cy="4104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1169622" y="5265380"/>
            <a:ext cx="4824536" cy="1569660"/>
          </a:xfrm>
          <a:prstGeom prst="rect">
            <a:avLst/>
          </a:prstGeom>
          <a:noFill/>
        </p:spPr>
        <p:txBody>
          <a:bodyPr wrap="square" rtlCol="0">
            <a:spAutoFit/>
          </a:bodyPr>
          <a:lstStyle/>
          <a:p>
            <a:r>
              <a:rPr lang="tr-TR" sz="1600" dirty="0" smtClean="0">
                <a:solidFill>
                  <a:srgbClr val="FF0000"/>
                </a:solidFill>
              </a:rPr>
              <a:t>Damlalık aşığına yarım </a:t>
            </a:r>
            <a:r>
              <a:rPr lang="tr-TR" sz="1600" dirty="0" err="1" smtClean="0">
                <a:solidFill>
                  <a:srgbClr val="FF0000"/>
                </a:solidFill>
              </a:rPr>
              <a:t>qy</a:t>
            </a:r>
            <a:r>
              <a:rPr lang="tr-TR" sz="1600" dirty="0" smtClean="0">
                <a:solidFill>
                  <a:srgbClr val="FF0000"/>
                </a:solidFill>
              </a:rPr>
              <a:t> etki ederken diğerlerine tam </a:t>
            </a:r>
            <a:r>
              <a:rPr lang="tr-TR" sz="1600" dirty="0" err="1" smtClean="0">
                <a:solidFill>
                  <a:srgbClr val="FF0000"/>
                </a:solidFill>
              </a:rPr>
              <a:t>qy</a:t>
            </a:r>
            <a:r>
              <a:rPr lang="tr-TR" sz="1600" dirty="0" smtClean="0">
                <a:solidFill>
                  <a:srgbClr val="FF0000"/>
                </a:solidFill>
              </a:rPr>
              <a:t> etki eder. Dolayısıyla toplam </a:t>
            </a:r>
            <a:r>
              <a:rPr lang="tr-TR" sz="1600" dirty="0" err="1" smtClean="0">
                <a:solidFill>
                  <a:srgbClr val="FF0000"/>
                </a:solidFill>
              </a:rPr>
              <a:t>qy</a:t>
            </a:r>
            <a:r>
              <a:rPr lang="tr-TR" sz="1600" dirty="0" smtClean="0">
                <a:solidFill>
                  <a:srgbClr val="FF0000"/>
                </a:solidFill>
              </a:rPr>
              <a:t> değerini bulurken örnekteki gibi işlem yapılacaktır. </a:t>
            </a:r>
            <a:r>
              <a:rPr lang="tr-TR" sz="1600" dirty="0" err="1" smtClean="0">
                <a:solidFill>
                  <a:srgbClr val="FF0000"/>
                </a:solidFill>
              </a:rPr>
              <a:t>Burda</a:t>
            </a:r>
            <a:r>
              <a:rPr lang="tr-TR" sz="1600" dirty="0" smtClean="0">
                <a:solidFill>
                  <a:srgbClr val="FF0000"/>
                </a:solidFill>
              </a:rPr>
              <a:t> ortada 4 tane aşık var her birine </a:t>
            </a:r>
            <a:r>
              <a:rPr lang="tr-TR" sz="1600" dirty="0" err="1" smtClean="0">
                <a:solidFill>
                  <a:srgbClr val="FF0000"/>
                </a:solidFill>
              </a:rPr>
              <a:t>qy</a:t>
            </a:r>
            <a:r>
              <a:rPr lang="tr-TR" sz="1600" dirty="0" smtClean="0">
                <a:solidFill>
                  <a:srgbClr val="FF0000"/>
                </a:solidFill>
              </a:rPr>
              <a:t> etki etmiş,  damlalık aşığına 0.5qy etki etmiş. Dolayısıyla toplam </a:t>
            </a:r>
            <a:r>
              <a:rPr lang="tr-TR" sz="1600" dirty="0" err="1" smtClean="0">
                <a:solidFill>
                  <a:srgbClr val="FF0000"/>
                </a:solidFill>
              </a:rPr>
              <a:t>qy</a:t>
            </a:r>
            <a:r>
              <a:rPr lang="tr-TR" sz="1600" dirty="0" smtClean="0">
                <a:solidFill>
                  <a:srgbClr val="FF0000"/>
                </a:solidFill>
              </a:rPr>
              <a:t> =4,5.qy </a:t>
            </a:r>
            <a:r>
              <a:rPr lang="tr-TR" sz="1600" dirty="0" err="1" smtClean="0">
                <a:solidFill>
                  <a:srgbClr val="FF0000"/>
                </a:solidFill>
              </a:rPr>
              <a:t>dir</a:t>
            </a:r>
            <a:r>
              <a:rPr lang="tr-TR" sz="1600" dirty="0" smtClean="0">
                <a:solidFill>
                  <a:srgbClr val="FF0000"/>
                </a:solidFill>
              </a:rPr>
              <a:t>.</a:t>
            </a:r>
            <a:endParaRPr lang="tr-TR" sz="1600" dirty="0">
              <a:solidFill>
                <a:srgbClr val="FF0000"/>
              </a:solidFill>
            </a:endParaRPr>
          </a:p>
        </p:txBody>
      </p:sp>
      <p:cxnSp>
        <p:nvCxnSpPr>
          <p:cNvPr id="23" name="Düz Ok Bağlayıcısı 22"/>
          <p:cNvCxnSpPr/>
          <p:nvPr/>
        </p:nvCxnSpPr>
        <p:spPr>
          <a:xfrm flipH="1">
            <a:off x="971600" y="3717032"/>
            <a:ext cx="306288" cy="1080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Metin kutusu 24"/>
          <p:cNvSpPr txBox="1"/>
          <p:nvPr/>
        </p:nvSpPr>
        <p:spPr>
          <a:xfrm>
            <a:off x="473986" y="4701717"/>
            <a:ext cx="1887621" cy="369332"/>
          </a:xfrm>
          <a:prstGeom prst="rect">
            <a:avLst/>
          </a:prstGeom>
          <a:noFill/>
        </p:spPr>
        <p:txBody>
          <a:bodyPr wrap="square" rtlCol="0">
            <a:spAutoFit/>
          </a:bodyPr>
          <a:lstStyle/>
          <a:p>
            <a:pPr algn="ctr"/>
            <a:r>
              <a:rPr lang="tr-TR" dirty="0" smtClean="0">
                <a:solidFill>
                  <a:srgbClr val="FF0000"/>
                </a:solidFill>
              </a:rPr>
              <a:t>Damlalık aşığı</a:t>
            </a:r>
            <a:endParaRPr lang="tr-TR" dirty="0">
              <a:solidFill>
                <a:srgbClr val="FF0000"/>
              </a:solidFill>
            </a:endParaRPr>
          </a:p>
        </p:txBody>
      </p:sp>
      <p:cxnSp>
        <p:nvCxnSpPr>
          <p:cNvPr id="27" name="Düz Ok Bağlayıcısı 26"/>
          <p:cNvCxnSpPr/>
          <p:nvPr/>
        </p:nvCxnSpPr>
        <p:spPr>
          <a:xfrm flipV="1">
            <a:off x="7236296" y="1916832"/>
            <a:ext cx="576064"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Metin kutusu 27"/>
          <p:cNvSpPr txBox="1"/>
          <p:nvPr/>
        </p:nvSpPr>
        <p:spPr>
          <a:xfrm>
            <a:off x="7825365" y="1405225"/>
            <a:ext cx="1475656" cy="1200329"/>
          </a:xfrm>
          <a:prstGeom prst="rect">
            <a:avLst/>
          </a:prstGeom>
          <a:noFill/>
        </p:spPr>
        <p:txBody>
          <a:bodyPr wrap="square" rtlCol="0">
            <a:spAutoFit/>
          </a:bodyPr>
          <a:lstStyle/>
          <a:p>
            <a:r>
              <a:rPr lang="tr-TR" dirty="0" smtClean="0">
                <a:solidFill>
                  <a:srgbClr val="FF0000"/>
                </a:solidFill>
              </a:rPr>
              <a:t>Gergiye etkiyen toplam kuvvet</a:t>
            </a:r>
            <a:endParaRPr lang="tr-TR" dirty="0">
              <a:solidFill>
                <a:srgbClr val="FF0000"/>
              </a:solidFill>
            </a:endParaRPr>
          </a:p>
        </p:txBody>
      </p:sp>
      <p:sp>
        <p:nvSpPr>
          <p:cNvPr id="31" name="Metin kutusu 30"/>
          <p:cNvSpPr txBox="1"/>
          <p:nvPr/>
        </p:nvSpPr>
        <p:spPr>
          <a:xfrm>
            <a:off x="4499992" y="4653136"/>
            <a:ext cx="432048" cy="369332"/>
          </a:xfrm>
          <a:prstGeom prst="rect">
            <a:avLst/>
          </a:prstGeom>
          <a:noFill/>
        </p:spPr>
        <p:txBody>
          <a:bodyPr wrap="square" rtlCol="0">
            <a:spAutoFit/>
          </a:bodyPr>
          <a:lstStyle/>
          <a:p>
            <a:r>
              <a:rPr lang="tr-TR" dirty="0" smtClean="0"/>
              <a:t>4</a:t>
            </a:r>
            <a:endParaRPr lang="tr-TR" dirty="0"/>
          </a:p>
        </p:txBody>
      </p:sp>
      <p:cxnSp>
        <p:nvCxnSpPr>
          <p:cNvPr id="33" name="Düz Ok Bağlayıcısı 32"/>
          <p:cNvCxnSpPr/>
          <p:nvPr/>
        </p:nvCxnSpPr>
        <p:spPr>
          <a:xfrm>
            <a:off x="6156176" y="4869159"/>
            <a:ext cx="360040" cy="504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Metin kutusu 33"/>
          <p:cNvSpPr txBox="1"/>
          <p:nvPr/>
        </p:nvSpPr>
        <p:spPr>
          <a:xfrm>
            <a:off x="6228184" y="5373216"/>
            <a:ext cx="2808312" cy="1169551"/>
          </a:xfrm>
          <a:prstGeom prst="rect">
            <a:avLst/>
          </a:prstGeom>
          <a:noFill/>
        </p:spPr>
        <p:txBody>
          <a:bodyPr wrap="square" rtlCol="0">
            <a:spAutoFit/>
          </a:bodyPr>
          <a:lstStyle/>
          <a:p>
            <a:pPr algn="just"/>
            <a:r>
              <a:rPr lang="tr-TR" sz="1400" dirty="0" smtClean="0">
                <a:solidFill>
                  <a:srgbClr val="FF0000"/>
                </a:solidFill>
              </a:rPr>
              <a:t>Demek ki seçeceğim gergi (inşaat demiri) kesit alanı bundan ufak olamaz. Piyasada bu çaptan bir büyük 12’lik demir olduğu için onu seçeriz.</a:t>
            </a:r>
            <a:endParaRPr lang="tr-TR" sz="1400" dirty="0">
              <a:solidFill>
                <a:srgbClr val="FF0000"/>
              </a:solidFill>
            </a:endParaRPr>
          </a:p>
        </p:txBody>
      </p:sp>
    </p:spTree>
    <p:extLst>
      <p:ext uri="{BB962C8B-B14F-4D97-AF65-F5344CB8AC3E}">
        <p14:creationId xmlns:p14="http://schemas.microsoft.com/office/powerpoint/2010/main" val="1056461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duotone>
              <a:prstClr val="black"/>
              <a:schemeClr val="accent2">
                <a:tint val="45000"/>
                <a:satMod val="400000"/>
              </a:schemeClr>
            </a:duotone>
          </a:blip>
          <a:srcRect/>
          <a:stretch>
            <a:fillRect/>
          </a:stretch>
        </p:blipFill>
        <p:spPr bwMode="auto">
          <a:xfrm>
            <a:off x="1763688" y="-27384"/>
            <a:ext cx="5448300" cy="6934200"/>
          </a:xfrm>
          <a:prstGeom prst="rect">
            <a:avLst/>
          </a:prstGeom>
          <a:noFill/>
          <a:ln w="9525">
            <a:noFill/>
            <a:miter lim="800000"/>
            <a:headEnd/>
            <a:tailEnd/>
          </a:ln>
        </p:spPr>
      </p:pic>
      <p:sp>
        <p:nvSpPr>
          <p:cNvPr id="2" name="Metin kutusu 1"/>
          <p:cNvSpPr txBox="1"/>
          <p:nvPr/>
        </p:nvSpPr>
        <p:spPr>
          <a:xfrm>
            <a:off x="611560" y="836712"/>
            <a:ext cx="2520280" cy="2308324"/>
          </a:xfrm>
          <a:prstGeom prst="rect">
            <a:avLst/>
          </a:prstGeom>
          <a:noFill/>
        </p:spPr>
        <p:txBody>
          <a:bodyPr wrap="square" rtlCol="0">
            <a:spAutoFit/>
          </a:bodyPr>
          <a:lstStyle/>
          <a:p>
            <a:r>
              <a:rPr lang="tr-TR" dirty="0" smtClean="0">
                <a:solidFill>
                  <a:srgbClr val="FF0000"/>
                </a:solidFill>
              </a:rPr>
              <a:t>Plan kendi proje geometrinize ve seçtiğiniz gergi adedine göre çizilecektir. Örnek tek gergili duruma aittir. Çift gergili durum için gösterim önceki sayfalarda mevcuttur.</a:t>
            </a:r>
            <a:endParaRPr lang="tr-TR" dirty="0">
              <a:solidFill>
                <a:srgbClr val="FF0000"/>
              </a:solidFill>
            </a:endParaRPr>
          </a:p>
        </p:txBody>
      </p:sp>
    </p:spTree>
    <p:extLst>
      <p:ext uri="{BB962C8B-B14F-4D97-AF65-F5344CB8AC3E}">
        <p14:creationId xmlns:p14="http://schemas.microsoft.com/office/powerpoint/2010/main" val="21691884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259632" y="0"/>
            <a:ext cx="5976664" cy="6829521"/>
          </a:xfrm>
          <a:prstGeom prst="rect">
            <a:avLst/>
          </a:prstGeom>
        </p:spPr>
      </p:pic>
    </p:spTree>
    <p:extLst>
      <p:ext uri="{BB962C8B-B14F-4D97-AF65-F5344CB8AC3E}">
        <p14:creationId xmlns:p14="http://schemas.microsoft.com/office/powerpoint/2010/main" val="353808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902</TotalTime>
  <Words>779</Words>
  <Application>Microsoft Office PowerPoint</Application>
  <PresentationFormat>Ekran Gösterisi (4:3)</PresentationFormat>
  <Paragraphs>55</Paragraphs>
  <Slides>29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29</vt:i4>
      </vt:variant>
    </vt:vector>
  </HeadingPairs>
  <TitlesOfParts>
    <vt:vector size="34" baseType="lpstr">
      <vt:lpstr>Arial Black</vt:lpstr>
      <vt:lpstr>Calibri</vt:lpstr>
      <vt:lpstr>Constantia</vt:lpstr>
      <vt:lpstr>Wingdings 2</vt:lpstr>
      <vt:lpstr>Akış</vt:lpstr>
      <vt:lpstr>PowerPoint Sunusu</vt:lpstr>
      <vt:lpstr>PowerPoint Sunusu</vt:lpstr>
      <vt:lpstr>PowerPoint Sunusu</vt:lpstr>
      <vt:lpstr>Eğilme gerilmesine göre boyutlandırmada kullanılacak kw değerinin bulunması.  Burada mukavemet momentleri Wx ve Wy’ler çelik tablolarından alınır. I120 ve I260 profilleri arası işlem yeterli olacaktır. Her bir profil için Wx/Wy den k değerleri bulunur. Bulunan k değerleri toplanarak kaç tane profil için işlem yapıldıysa o sayıya bölünür yani ortalaması alınır ve kw bulunmuş olur.</vt:lpstr>
      <vt:lpstr>PowerPoint Sunusu</vt:lpstr>
      <vt:lpstr>PowerPoint Sunusu</vt:lpstr>
      <vt:lpstr>Sehim kriterine göre boyutlandırmada kullanılacak kı değerinin bulunması Hesap yöntemi kw değerini bulurken yaptıklarımızla aynıdır diyebiliriz, burada farklı olarak sadece mukavemet momentlerini değil de atalet momentlerini alacağız.</vt:lpstr>
      <vt:lpstr>PowerPoint Sunusu</vt:lpstr>
      <vt:lpstr>PowerPoint Sunusu</vt:lpstr>
      <vt:lpstr> Gergisiz durum için, tek gergili durum için ve çift gergili durum için aynı hesapları tekrarlayacağız. Her bir durum için de eğilme gerilmesine göre ve sehim kriterine göre olmak üzere iki hesap yapıp bir profil seçeceğiz. İlk olarak gergisiz durum için hesaba başlayalım GERGİSİZ DURUM İÇİN:  </vt:lpstr>
      <vt:lpstr>Formüllerdeki Mx ve My değerlerini daha önce çizmiş olduğunuz, gergisiz durumda EY ve EIY için aşık kirişi moment diyagramı, tek gergili durumda EY ve EIY için aşık kirişi moment diyagramı, çift gergili durumda EY ve EIY için aşık kirişi moment diyagramı diyagramlarından alıyorsunuz. kw değerini bulmuştunuz, dolayısıyla Wx=kw.Wy diyerek denklemdeki bilinmeyen sayısını 1’e indirdiniz ve Wx veya Wy’ den dilediğinizi artık bulabilirsiniz. Mesela bir önceki sayfada örnek olarak verildiği gibi Wx’i bulduysanız, profil seçerken Wx lere göre seçersiniz, Wy bulduysanız Wy’ lere bakarsınız. Yeter ki seçtiğiniz profilin Wx veya Wy si hesapladıklarınızdan ufak olmasın. Bir önceki sayfadaki ekonomi ve tasarrufla ilgili açıklamaya dikkat ediniz.</vt:lpstr>
      <vt:lpstr>Gergisiz durumda eğilme gerilmesine göre tahkik yapıp profil seçtik, şimdi sehim kriterine göre tahkik yapıp profil seçeceğiz. Tekrar belirtmek gerekirse, aşağıda örnek olarak verilmiş işlemde daha önce çatı yükü emme olarak hesaplandığı  için EIY yüklemesine ait işlem yoktur. Rüzgar kuvvetinin basınç olduğu durumlarda qx kuvvetinin biraz daha arttığını önceki derslerimizden biliyoruz. Dolayısıyla bu durumda aynı işlemleri EIY için hesap diyerek tekrarlamamız gerekecektir. Hesap mantığı yine aynıdır. Ix=kı.Iy den Ix ve Iy arası oran bellidir. qx ve qy aşığa gelen yük bileşenleridir. Lo aşık kirişi orta açıklık mesafesidir.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Sonuç olarak 3 durum içinde belirtilen işlemleri yaptıktan sonra aşağıdaki gibi karşılaştırma yaparız. Mesela aşağıdaki örnekte, gergisiz durumda aşık kirişi için I200 profili kullanmak gerektiğini anlıyoruz. Ancak tek gergili ve çift gergili durumda I140 profili yeterli oluyormuş yani daha tasarruflu oluyor. Çift gergide de tek gergide de I140 profili kullanmak gerektiğinden, tasarruf olarak lüzumsuz çift gergi kullanmaya gerek yoktur. Dolayısıyla projelendirme için tek gergili durum seçilmiştir.</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oem</dc:creator>
  <cp:lastModifiedBy>p</cp:lastModifiedBy>
  <cp:revision>48</cp:revision>
  <dcterms:created xsi:type="dcterms:W3CDTF">2014-02-18T10:26:08Z</dcterms:created>
  <dcterms:modified xsi:type="dcterms:W3CDTF">2017-08-04T10:34:39Z</dcterms:modified>
</cp:coreProperties>
</file>