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40"/>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varScale="1">
        <p:scale>
          <a:sx n="111" d="100"/>
          <a:sy n="111" d="100"/>
        </p:scale>
        <p:origin x="1512"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19.03.2020</a:t>
            </a:fld>
            <a:endParaRPr lang="tr-TR"/>
          </a:p>
        </p:txBody>
      </p:sp>
      <p:sp>
        <p:nvSpPr>
          <p:cNvPr id="4" name="Alt Bilgi Yer Tutucusu 3">
            <a:extLst>
              <a:ext uri="{FF2B5EF4-FFF2-40B4-BE49-F238E27FC236}">
                <a16:creationId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a:t>Asıl başlık stili için tıklatın</a:t>
            </a:r>
          </a:p>
        </p:txBody>
      </p:sp>
      <p:sp>
        <p:nvSpPr>
          <p:cNvPr id="3" name="Alt Başlık 2">
            <a:extLst>
              <a:ext uri="{FF2B5EF4-FFF2-40B4-BE49-F238E27FC236}">
                <a16:creationId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tıklatın</a:t>
            </a:r>
          </a:p>
        </p:txBody>
      </p:sp>
      <p:sp>
        <p:nvSpPr>
          <p:cNvPr id="4" name="Veri Yer Tutucusu 3">
            <a:extLst>
              <a:ext uri="{FF2B5EF4-FFF2-40B4-BE49-F238E27FC236}">
                <a16:creationId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42D4F82A-8FE9-41CF-A790-97BBBD58FF37}"/>
              </a:ext>
            </a:extLst>
          </p:cNvPr>
          <p:cNvSpPr>
            <a:spLocks noGrp="1"/>
          </p:cNvSpPr>
          <p:nvPr>
            <p:ph type="title"/>
          </p:nvPr>
        </p:nvSpPr>
        <p:spPr/>
        <p:txBody>
          <a:bodyPr/>
          <a:lstStyle/>
          <a:p>
            <a:r>
              <a:rPr lang="tr-TR"/>
              <a:t>Asıl başlık stili için tıklatın</a:t>
            </a:r>
          </a:p>
        </p:txBody>
      </p:sp>
      <p:sp>
        <p:nvSpPr>
          <p:cNvPr id="3" name="İçerik Yer Tutucusu 2">
            <a:extLst>
              <a:ext uri="{FF2B5EF4-FFF2-40B4-BE49-F238E27FC236}">
                <a16:creationId xmlns:a16="http://schemas.microsoft.com/office/drawing/2014/main" id="{16F19FC7-2638-4BB7-A0CC-8A82FB887288}"/>
              </a:ext>
            </a:extLst>
          </p:cNvPr>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a:t>Asıl başlık stili için tıklatın</a:t>
            </a:r>
          </a:p>
        </p:txBody>
      </p:sp>
      <p:sp>
        <p:nvSpPr>
          <p:cNvPr id="3" name="Metin Yer Tutucusu 2">
            <a:extLst>
              <a:ext uri="{FF2B5EF4-FFF2-40B4-BE49-F238E27FC236}">
                <a16:creationId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tıklatın</a:t>
            </a:r>
          </a:p>
        </p:txBody>
      </p:sp>
      <p:sp>
        <p:nvSpPr>
          <p:cNvPr id="4" name="Veri Yer Tutucusu 3">
            <a:extLst>
              <a:ext uri="{FF2B5EF4-FFF2-40B4-BE49-F238E27FC236}">
                <a16:creationId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30FE0336-BADE-47BD-BE6A-990E6F66DC40}"/>
              </a:ext>
            </a:extLst>
          </p:cNvPr>
          <p:cNvSpPr>
            <a:spLocks noGrp="1"/>
          </p:cNvSpPr>
          <p:nvPr>
            <p:ph type="title"/>
          </p:nvPr>
        </p:nvSpPr>
        <p:spPr/>
        <p:txBody>
          <a:bodyPr/>
          <a:lstStyle/>
          <a:p>
            <a:r>
              <a:rPr lang="tr-TR"/>
              <a:t>Asıl başlık stili için tıklatın</a:t>
            </a:r>
          </a:p>
        </p:txBody>
      </p:sp>
      <p:sp>
        <p:nvSpPr>
          <p:cNvPr id="3" name="İçerik Yer Tutucusu 2">
            <a:extLst>
              <a:ext uri="{FF2B5EF4-FFF2-40B4-BE49-F238E27FC236}">
                <a16:creationId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a:t>Asıl başlık stili için tıklatın</a:t>
            </a:r>
          </a:p>
        </p:txBody>
      </p:sp>
      <p:sp>
        <p:nvSpPr>
          <p:cNvPr id="3" name="Metin Yer Tutucusu 2">
            <a:extLst>
              <a:ext uri="{FF2B5EF4-FFF2-40B4-BE49-F238E27FC236}">
                <a16:creationId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a:extLst>
              <a:ext uri="{FF2B5EF4-FFF2-40B4-BE49-F238E27FC236}">
                <a16:creationId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a:extLst>
              <a:ext uri="{FF2B5EF4-FFF2-40B4-BE49-F238E27FC236}">
                <a16:creationId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1FB983A-9774-46FC-AB7D-63F42A520EF6}"/>
              </a:ext>
            </a:extLst>
          </p:cNvPr>
          <p:cNvSpPr>
            <a:spLocks noGrp="1"/>
          </p:cNvSpPr>
          <p:nvPr>
            <p:ph type="title"/>
          </p:nvPr>
        </p:nvSpPr>
        <p:spPr/>
        <p:txBody>
          <a:bodyPr/>
          <a:lstStyle/>
          <a:p>
            <a:r>
              <a:rPr lang="tr-TR"/>
              <a:t>Asıl başlık stili için tıklatın</a:t>
            </a:r>
          </a:p>
        </p:txBody>
      </p:sp>
      <p:sp>
        <p:nvSpPr>
          <p:cNvPr id="3" name="Veri Yer Tutucusu 2">
            <a:extLst>
              <a:ext uri="{FF2B5EF4-FFF2-40B4-BE49-F238E27FC236}">
                <a16:creationId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a:t>Asıl başlık stili için tıklatın</a:t>
            </a:r>
          </a:p>
        </p:txBody>
      </p:sp>
      <p:sp>
        <p:nvSpPr>
          <p:cNvPr id="3" name="İçerik Yer Tutucusu 2">
            <a:extLst>
              <a:ext uri="{FF2B5EF4-FFF2-40B4-BE49-F238E27FC236}">
                <a16:creationId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a:t>Asıl başlık stili için tıklatın</a:t>
            </a:r>
          </a:p>
        </p:txBody>
      </p:sp>
      <p:sp>
        <p:nvSpPr>
          <p:cNvPr id="3" name="Resim Yer Tutucusu 2">
            <a:extLst>
              <a:ext uri="{FF2B5EF4-FFF2-40B4-BE49-F238E27FC236}">
                <a16:creationId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p>
        </p:txBody>
      </p:sp>
      <p:sp>
        <p:nvSpPr>
          <p:cNvPr id="4" name="Metin Yer Tutucusu 3">
            <a:extLst>
              <a:ext uri="{FF2B5EF4-FFF2-40B4-BE49-F238E27FC236}">
                <a16:creationId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2D9801B3-D8C9-443D-AFA1-C8E352C699AD}"/>
              </a:ext>
            </a:extLst>
          </p:cNvPr>
          <p:cNvSpPr>
            <a:spLocks noGrp="1"/>
          </p:cNvSpPr>
          <p:nvPr>
            <p:ph type="title"/>
          </p:nvPr>
        </p:nvSpPr>
        <p:spPr/>
        <p:txBody>
          <a:bodyPr/>
          <a:lstStyle/>
          <a:p>
            <a:r>
              <a:rPr lang="tr-TR"/>
              <a:t>Asıl başlık stili için tıklatın</a:t>
            </a:r>
          </a:p>
        </p:txBody>
      </p:sp>
      <p:sp>
        <p:nvSpPr>
          <p:cNvPr id="3" name="Dikey Metin Yer Tutucusu 2">
            <a:extLst>
              <a:ext uri="{FF2B5EF4-FFF2-40B4-BE49-F238E27FC236}">
                <a16:creationId xmlns:a16="http://schemas.microsoft.com/office/drawing/2014/main" id="{9212BA58-6D5E-45A1-8BB2-B58B764336DF}"/>
              </a:ext>
            </a:extLst>
          </p:cNvPr>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a:extLst>
              <a:ext uri="{FF2B5EF4-FFF2-40B4-BE49-F238E27FC236}">
                <a16:creationId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a:t>TARIMSAL BİYOTEKNOLOJİ BÖLÜMÜ</a:t>
            </a:r>
          </a:p>
        </p:txBody>
      </p:sp>
      <p:sp>
        <p:nvSpPr>
          <p:cNvPr id="6" name="Rectangle 8">
            <a:extLst>
              <a:ext uri="{FF2B5EF4-FFF2-40B4-BE49-F238E27FC236}">
                <a16:creationId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a:t>ZİRAAT FAKÜLTESİ</a:t>
            </a:r>
          </a:p>
        </p:txBody>
      </p:sp>
      <p:sp>
        <p:nvSpPr>
          <p:cNvPr id="7" name="Rectangle 8">
            <a:extLst>
              <a:ext uri="{FF2B5EF4-FFF2-40B4-BE49-F238E27FC236}">
                <a16:creationId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a:t>ZMT402-HAYVAN ISLAHI</a:t>
            </a:r>
          </a:p>
        </p:txBody>
      </p:sp>
      <p:sp>
        <p:nvSpPr>
          <p:cNvPr id="8" name="Rectangle 8">
            <a:extLst>
              <a:ext uri="{FF2B5EF4-FFF2-40B4-BE49-F238E27FC236}">
                <a16:creationId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a:solidFill>
                  <a:schemeClr val="bg1">
                    <a:lumMod val="50000"/>
                  </a:schemeClr>
                </a:solidFill>
              </a:rPr>
              <a:t>DOÇ. DR. LEVENT MERCAN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4400" dirty="0"/>
              <a:t>Hayvan Islahının Amacı, Tanımı ve Önemi</a:t>
            </a:r>
          </a:p>
        </p:txBody>
      </p:sp>
      <p:sp>
        <p:nvSpPr>
          <p:cNvPr id="6147" name="Rectangle 3">
            <a:extLst>
              <a:ext uri="{FF2B5EF4-FFF2-40B4-BE49-F238E27FC236}">
                <a16:creationId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a:t>Hafta-1</a:t>
            </a:r>
          </a:p>
        </p:txBody>
      </p:sp>
      <p:pic>
        <p:nvPicPr>
          <p:cNvPr id="6148" name="Picture 4" descr="sunu">
            <a:extLst>
              <a:ext uri="{FF2B5EF4-FFF2-40B4-BE49-F238E27FC236}">
                <a16:creationId xmlns:a16="http://schemas.microsoft.com/office/drawing/2014/main"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id="{5CECEE48-2E7C-42F7-BDD0-3BE516D175F6}"/>
              </a:ext>
            </a:extLst>
          </p:cNvPr>
          <p:cNvSpPr txBox="1">
            <a:spLocks noChangeArrowheads="1"/>
          </p:cNvSpPr>
          <p:nvPr/>
        </p:nvSpPr>
        <p:spPr bwMode="auto">
          <a:xfrm>
            <a:off x="1638300" y="2939918"/>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dirty="0"/>
              <a:t>ZMT402-HAYVAN ISLAHI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981371A-0B5E-4D07-8DA3-36B5FAA13146}"/>
              </a:ext>
            </a:extLst>
          </p:cNvPr>
          <p:cNvSpPr>
            <a:spLocks noGrp="1"/>
          </p:cNvSpPr>
          <p:nvPr>
            <p:ph type="title"/>
          </p:nvPr>
        </p:nvSpPr>
        <p:spPr/>
        <p:txBody>
          <a:bodyPr/>
          <a:lstStyle/>
          <a:p>
            <a:r>
              <a:rPr lang="tr-TR" dirty="0"/>
              <a:t>Hayvansal Üretimin Amacı</a:t>
            </a:r>
          </a:p>
        </p:txBody>
      </p:sp>
      <p:sp>
        <p:nvSpPr>
          <p:cNvPr id="3" name="İçerik Yer Tutucusu 2">
            <a:extLst>
              <a:ext uri="{FF2B5EF4-FFF2-40B4-BE49-F238E27FC236}">
                <a16:creationId xmlns:a16="http://schemas.microsoft.com/office/drawing/2014/main" id="{82C214E7-BDE0-41F2-B3D3-84E85611D609}"/>
              </a:ext>
            </a:extLst>
          </p:cNvPr>
          <p:cNvSpPr>
            <a:spLocks noGrp="1"/>
          </p:cNvSpPr>
          <p:nvPr>
            <p:ph idx="1"/>
          </p:nvPr>
        </p:nvSpPr>
        <p:spPr/>
        <p:txBody>
          <a:bodyPr/>
          <a:lstStyle/>
          <a:p>
            <a:pPr marL="0" indent="0">
              <a:buNone/>
            </a:pPr>
            <a:r>
              <a:rPr lang="tr-TR" dirty="0"/>
              <a:t>Çiftlik hayvanları olarak adlandırılan ve verimlerinden yararlanılan hayvanlardan mümkün olan en yüksek ekonomik kazancı sağlamaktır. </a:t>
            </a:r>
          </a:p>
          <a:p>
            <a:endParaRPr lang="tr-TR" dirty="0"/>
          </a:p>
        </p:txBody>
      </p:sp>
    </p:spTree>
    <p:extLst>
      <p:ext uri="{BB962C8B-B14F-4D97-AF65-F5344CB8AC3E}">
        <p14:creationId xmlns:p14="http://schemas.microsoft.com/office/powerpoint/2010/main" val="39483037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7FBFD17-0340-4F23-8EB4-01C6B79AB965}"/>
              </a:ext>
            </a:extLst>
          </p:cNvPr>
          <p:cNvSpPr>
            <a:spLocks noGrp="1"/>
          </p:cNvSpPr>
          <p:nvPr>
            <p:ph type="title"/>
          </p:nvPr>
        </p:nvSpPr>
        <p:spPr/>
        <p:txBody>
          <a:bodyPr/>
          <a:lstStyle/>
          <a:p>
            <a:r>
              <a:rPr lang="tr-TR" dirty="0"/>
              <a:t>Yüksek Kazanç İçin; </a:t>
            </a:r>
          </a:p>
        </p:txBody>
      </p:sp>
      <p:sp>
        <p:nvSpPr>
          <p:cNvPr id="3" name="İçerik Yer Tutucusu 2">
            <a:extLst>
              <a:ext uri="{FF2B5EF4-FFF2-40B4-BE49-F238E27FC236}">
                <a16:creationId xmlns:a16="http://schemas.microsoft.com/office/drawing/2014/main" id="{6DF7B2BE-54F2-4570-9FAF-48208E14F68E}"/>
              </a:ext>
            </a:extLst>
          </p:cNvPr>
          <p:cNvSpPr>
            <a:spLocks noGrp="1"/>
          </p:cNvSpPr>
          <p:nvPr>
            <p:ph idx="1"/>
          </p:nvPr>
        </p:nvSpPr>
        <p:spPr/>
        <p:txBody>
          <a:bodyPr/>
          <a:lstStyle/>
          <a:p>
            <a:r>
              <a:rPr lang="tr-TR" dirty="0" err="1"/>
              <a:t>Kȃr</a:t>
            </a:r>
            <a:r>
              <a:rPr lang="tr-TR" dirty="0"/>
              <a:t> için fiyatları suni olarak yükseltmek</a:t>
            </a:r>
          </a:p>
          <a:p>
            <a:r>
              <a:rPr lang="tr-TR" dirty="0"/>
              <a:t>Fiyatın serbest olarak teşekkül etmesi</a:t>
            </a:r>
          </a:p>
          <a:p>
            <a:pPr marL="0" indent="0">
              <a:buNone/>
            </a:pPr>
            <a:endParaRPr lang="tr-TR" dirty="0"/>
          </a:p>
        </p:txBody>
      </p:sp>
    </p:spTree>
    <p:extLst>
      <p:ext uri="{BB962C8B-B14F-4D97-AF65-F5344CB8AC3E}">
        <p14:creationId xmlns:p14="http://schemas.microsoft.com/office/powerpoint/2010/main" val="2220617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4F36F85-AA6A-42F4-86A0-E4817AF1229E}"/>
              </a:ext>
            </a:extLst>
          </p:cNvPr>
          <p:cNvSpPr>
            <a:spLocks noGrp="1"/>
          </p:cNvSpPr>
          <p:nvPr>
            <p:ph type="title"/>
          </p:nvPr>
        </p:nvSpPr>
        <p:spPr/>
        <p:txBody>
          <a:bodyPr/>
          <a:lstStyle/>
          <a:p>
            <a:r>
              <a:rPr lang="tr-TR" dirty="0"/>
              <a:t>Peki bir ziraat mühendisinin görevi nedir?</a:t>
            </a:r>
          </a:p>
        </p:txBody>
      </p:sp>
      <p:sp>
        <p:nvSpPr>
          <p:cNvPr id="3" name="İçerik Yer Tutucusu 2">
            <a:extLst>
              <a:ext uri="{FF2B5EF4-FFF2-40B4-BE49-F238E27FC236}">
                <a16:creationId xmlns:a16="http://schemas.microsoft.com/office/drawing/2014/main" id="{EABA7D81-B580-4B35-B41B-53562FA3B206}"/>
              </a:ext>
            </a:extLst>
          </p:cNvPr>
          <p:cNvSpPr>
            <a:spLocks noGrp="1"/>
          </p:cNvSpPr>
          <p:nvPr>
            <p:ph idx="1"/>
          </p:nvPr>
        </p:nvSpPr>
        <p:spPr/>
        <p:txBody>
          <a:bodyPr/>
          <a:lstStyle/>
          <a:p>
            <a:pPr marL="0" indent="0">
              <a:buNone/>
            </a:pPr>
            <a:r>
              <a:rPr lang="tr-TR" dirty="0"/>
              <a:t>Her şeyden önce farklı tarım işlemelerinde </a:t>
            </a:r>
          </a:p>
          <a:p>
            <a:r>
              <a:rPr lang="tr-TR" dirty="0"/>
              <a:t>Hangi çiftlik hayvanının ne miktarda ve hangi verim seviyesinde yetiştirilebileceğini hesaplayabilmeli</a:t>
            </a:r>
          </a:p>
          <a:p>
            <a:r>
              <a:rPr lang="tr-TR" dirty="0"/>
              <a:t>Ve bu nitelikteki hayvanları elde etme ve yetiştirme metotlarını bilip uygulayabilmelidir.</a:t>
            </a:r>
          </a:p>
          <a:p>
            <a:pPr marL="0" indent="0">
              <a:buNone/>
            </a:pPr>
            <a:endParaRPr lang="tr-TR" dirty="0"/>
          </a:p>
        </p:txBody>
      </p:sp>
    </p:spTree>
    <p:extLst>
      <p:ext uri="{BB962C8B-B14F-4D97-AF65-F5344CB8AC3E}">
        <p14:creationId xmlns:p14="http://schemas.microsoft.com/office/powerpoint/2010/main" val="1267594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4C20DD0-6FF0-450F-A787-F7009368A033}"/>
              </a:ext>
            </a:extLst>
          </p:cNvPr>
          <p:cNvSpPr>
            <a:spLocks noGrp="1"/>
          </p:cNvSpPr>
          <p:nvPr>
            <p:ph type="title"/>
          </p:nvPr>
        </p:nvSpPr>
        <p:spPr/>
        <p:txBody>
          <a:bodyPr/>
          <a:lstStyle/>
          <a:p>
            <a:r>
              <a:rPr lang="tr-TR" dirty="0"/>
              <a:t>Hayvansal Üretimin Geliştirilmesi</a:t>
            </a:r>
          </a:p>
        </p:txBody>
      </p:sp>
      <p:sp>
        <p:nvSpPr>
          <p:cNvPr id="3" name="İçerik Yer Tutucusu 2">
            <a:extLst>
              <a:ext uri="{FF2B5EF4-FFF2-40B4-BE49-F238E27FC236}">
                <a16:creationId xmlns:a16="http://schemas.microsoft.com/office/drawing/2014/main" id="{FE7AE60A-6AE7-4516-B582-F35489426A2B}"/>
              </a:ext>
            </a:extLst>
          </p:cNvPr>
          <p:cNvSpPr>
            <a:spLocks noGrp="1"/>
          </p:cNvSpPr>
          <p:nvPr>
            <p:ph idx="1"/>
          </p:nvPr>
        </p:nvSpPr>
        <p:spPr/>
        <p:txBody>
          <a:bodyPr/>
          <a:lstStyle/>
          <a:p>
            <a:r>
              <a:rPr lang="tr-TR" dirty="0"/>
              <a:t>Çevre faktörlerinin iyileştirilmesi</a:t>
            </a:r>
          </a:p>
          <a:p>
            <a:r>
              <a:rPr lang="tr-TR" dirty="0"/>
              <a:t>Hayvanların </a:t>
            </a:r>
            <a:r>
              <a:rPr lang="tr-TR" dirty="0" err="1"/>
              <a:t>genotipik</a:t>
            </a:r>
            <a:r>
              <a:rPr lang="tr-TR" dirty="0"/>
              <a:t> değerinin yükseltilmesi</a:t>
            </a:r>
          </a:p>
          <a:p>
            <a:endParaRPr lang="tr-TR" dirty="0"/>
          </a:p>
        </p:txBody>
      </p:sp>
    </p:spTree>
    <p:extLst>
      <p:ext uri="{BB962C8B-B14F-4D97-AF65-F5344CB8AC3E}">
        <p14:creationId xmlns:p14="http://schemas.microsoft.com/office/powerpoint/2010/main" val="1839803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B9578FE-B76B-441B-B245-322F522CF017}"/>
              </a:ext>
            </a:extLst>
          </p:cNvPr>
          <p:cNvSpPr>
            <a:spLocks noGrp="1"/>
          </p:cNvSpPr>
          <p:nvPr>
            <p:ph type="title"/>
          </p:nvPr>
        </p:nvSpPr>
        <p:spPr/>
        <p:txBody>
          <a:bodyPr/>
          <a:lstStyle/>
          <a:p>
            <a:r>
              <a:rPr lang="tr-TR" dirty="0"/>
              <a:t>Çevre Faktörlerinin İyileştirilmesi</a:t>
            </a:r>
          </a:p>
        </p:txBody>
      </p:sp>
      <p:sp>
        <p:nvSpPr>
          <p:cNvPr id="3" name="İçerik Yer Tutucusu 2">
            <a:extLst>
              <a:ext uri="{FF2B5EF4-FFF2-40B4-BE49-F238E27FC236}">
                <a16:creationId xmlns:a16="http://schemas.microsoft.com/office/drawing/2014/main" id="{F352C041-4202-49EC-A15F-761B65DF81E8}"/>
              </a:ext>
            </a:extLst>
          </p:cNvPr>
          <p:cNvSpPr>
            <a:spLocks noGrp="1"/>
          </p:cNvSpPr>
          <p:nvPr>
            <p:ph idx="1"/>
          </p:nvPr>
        </p:nvSpPr>
        <p:spPr/>
        <p:txBody>
          <a:bodyPr/>
          <a:lstStyle/>
          <a:p>
            <a:r>
              <a:rPr lang="tr-TR" sz="2400" dirty="0"/>
              <a:t>Barındırma</a:t>
            </a:r>
          </a:p>
          <a:p>
            <a:r>
              <a:rPr lang="tr-TR" sz="2400" dirty="0"/>
              <a:t>Besleme</a:t>
            </a:r>
          </a:p>
          <a:p>
            <a:r>
              <a:rPr lang="tr-TR" sz="2400" dirty="0"/>
              <a:t>Sürü yönetimi</a:t>
            </a:r>
          </a:p>
          <a:p>
            <a:r>
              <a:rPr lang="tr-TR" sz="2400" dirty="0"/>
              <a:t>Sağım</a:t>
            </a:r>
          </a:p>
          <a:p>
            <a:r>
              <a:rPr lang="tr-TR" sz="2400" dirty="0" err="1"/>
              <a:t>vs</a:t>
            </a:r>
            <a:endParaRPr lang="tr-TR" sz="2400" dirty="0"/>
          </a:p>
          <a:p>
            <a:pPr marL="0" indent="0">
              <a:buNone/>
            </a:pPr>
            <a:r>
              <a:rPr lang="tr-TR" sz="2400" dirty="0"/>
              <a:t>Bu faktörler işletmeden işletmeye değişebilir ve aynı </a:t>
            </a:r>
            <a:r>
              <a:rPr lang="tr-TR" sz="2400" dirty="0" err="1"/>
              <a:t>genotipik</a:t>
            </a:r>
            <a:r>
              <a:rPr lang="tr-TR" sz="2400" dirty="0"/>
              <a:t> yapıya sahip hayvanların farklı verim vermesine neden olabilirler. </a:t>
            </a:r>
          </a:p>
          <a:p>
            <a:pPr marL="0" indent="0">
              <a:buNone/>
            </a:pPr>
            <a:r>
              <a:rPr lang="tr-TR" sz="2400" dirty="0"/>
              <a:t>Sadece yetiştirme koşullarının iyileştirilmesi verim artırmaya yeterli olmaz</a:t>
            </a:r>
          </a:p>
          <a:p>
            <a:endParaRPr lang="tr-TR" sz="2400" dirty="0"/>
          </a:p>
          <a:p>
            <a:endParaRPr lang="tr-TR" sz="2400" dirty="0"/>
          </a:p>
        </p:txBody>
      </p:sp>
    </p:spTree>
    <p:extLst>
      <p:ext uri="{BB962C8B-B14F-4D97-AF65-F5344CB8AC3E}">
        <p14:creationId xmlns:p14="http://schemas.microsoft.com/office/powerpoint/2010/main" val="36864060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45C7A95-EF4F-401B-9226-DAD74E18A3ED}"/>
              </a:ext>
            </a:extLst>
          </p:cNvPr>
          <p:cNvSpPr>
            <a:spLocks noGrp="1"/>
          </p:cNvSpPr>
          <p:nvPr>
            <p:ph type="title"/>
          </p:nvPr>
        </p:nvSpPr>
        <p:spPr/>
        <p:txBody>
          <a:bodyPr/>
          <a:lstStyle/>
          <a:p>
            <a:r>
              <a:rPr lang="tr-TR" dirty="0"/>
              <a:t>Hayvanların </a:t>
            </a:r>
            <a:r>
              <a:rPr lang="tr-TR" dirty="0" err="1"/>
              <a:t>Genotipik</a:t>
            </a:r>
            <a:r>
              <a:rPr lang="tr-TR" dirty="0"/>
              <a:t> Değerinin Yükseltilmesi</a:t>
            </a:r>
          </a:p>
        </p:txBody>
      </p:sp>
      <p:sp>
        <p:nvSpPr>
          <p:cNvPr id="3" name="İçerik Yer Tutucusu 2">
            <a:extLst>
              <a:ext uri="{FF2B5EF4-FFF2-40B4-BE49-F238E27FC236}">
                <a16:creationId xmlns:a16="http://schemas.microsoft.com/office/drawing/2014/main" id="{65F2B512-4FCA-44DD-B778-059B7250F1C4}"/>
              </a:ext>
            </a:extLst>
          </p:cNvPr>
          <p:cNvSpPr>
            <a:spLocks noGrp="1"/>
          </p:cNvSpPr>
          <p:nvPr>
            <p:ph idx="1"/>
          </p:nvPr>
        </p:nvSpPr>
        <p:spPr/>
        <p:txBody>
          <a:bodyPr/>
          <a:lstStyle/>
          <a:p>
            <a:pPr marL="0" indent="0">
              <a:buNone/>
            </a:pPr>
            <a:r>
              <a:rPr lang="tr-TR" u="sng" dirty="0"/>
              <a:t>Genetik ıslah</a:t>
            </a:r>
          </a:p>
          <a:p>
            <a:r>
              <a:rPr lang="tr-TR" dirty="0"/>
              <a:t>Melezleme </a:t>
            </a:r>
          </a:p>
          <a:p>
            <a:r>
              <a:rPr lang="tr-TR" dirty="0"/>
              <a:t>Saf yetiştirme</a:t>
            </a:r>
          </a:p>
          <a:p>
            <a:endParaRPr lang="tr-TR" dirty="0"/>
          </a:p>
        </p:txBody>
      </p:sp>
    </p:spTree>
    <p:extLst>
      <p:ext uri="{BB962C8B-B14F-4D97-AF65-F5344CB8AC3E}">
        <p14:creationId xmlns:p14="http://schemas.microsoft.com/office/powerpoint/2010/main" val="33852594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1802638-BE3D-4A44-A36C-47F17627FF33}"/>
              </a:ext>
            </a:extLst>
          </p:cNvPr>
          <p:cNvSpPr>
            <a:spLocks noGrp="1"/>
          </p:cNvSpPr>
          <p:nvPr>
            <p:ph type="title"/>
          </p:nvPr>
        </p:nvSpPr>
        <p:spPr/>
        <p:txBody>
          <a:bodyPr/>
          <a:lstStyle/>
          <a:p>
            <a:r>
              <a:rPr lang="tr-TR" sz="3600" dirty="0"/>
              <a:t>Hayvan Islahında </a:t>
            </a:r>
            <a:r>
              <a:rPr lang="tr-TR" sz="3600" dirty="0" err="1"/>
              <a:t>Genotipin</a:t>
            </a:r>
            <a:r>
              <a:rPr lang="tr-TR" sz="3600" dirty="0"/>
              <a:t> İyileştirilmesinin Hız Kazanmasında</a:t>
            </a:r>
          </a:p>
        </p:txBody>
      </p:sp>
      <p:sp>
        <p:nvSpPr>
          <p:cNvPr id="3" name="İçerik Yer Tutucusu 2">
            <a:extLst>
              <a:ext uri="{FF2B5EF4-FFF2-40B4-BE49-F238E27FC236}">
                <a16:creationId xmlns:a16="http://schemas.microsoft.com/office/drawing/2014/main" id="{D0B65CDC-1CAF-407B-A857-921314459A2B}"/>
              </a:ext>
            </a:extLst>
          </p:cNvPr>
          <p:cNvSpPr>
            <a:spLocks noGrp="1"/>
          </p:cNvSpPr>
          <p:nvPr>
            <p:ph idx="1"/>
          </p:nvPr>
        </p:nvSpPr>
        <p:spPr/>
        <p:txBody>
          <a:bodyPr/>
          <a:lstStyle/>
          <a:p>
            <a:r>
              <a:rPr lang="tr-TR" sz="2800" dirty="0"/>
              <a:t>20. yy başlarında bitki ıslahında uygulanan </a:t>
            </a:r>
            <a:r>
              <a:rPr lang="tr-TR" sz="2800" dirty="0" err="1"/>
              <a:t>populasyon</a:t>
            </a:r>
            <a:r>
              <a:rPr lang="tr-TR" sz="2800" dirty="0"/>
              <a:t> genetiğine dayalı ıslah yöntemlerinin hayvan ıslahında uygulanması;</a:t>
            </a:r>
          </a:p>
          <a:p>
            <a:r>
              <a:rPr lang="tr-TR" sz="2800" dirty="0"/>
              <a:t>Moleküler genetik,</a:t>
            </a:r>
          </a:p>
          <a:p>
            <a:r>
              <a:rPr lang="tr-TR" sz="2800" dirty="0" err="1"/>
              <a:t>Biyometri</a:t>
            </a:r>
            <a:r>
              <a:rPr lang="tr-TR" sz="2800" dirty="0"/>
              <a:t> bilimindeki gelişmeler</a:t>
            </a:r>
          </a:p>
          <a:p>
            <a:r>
              <a:rPr lang="tr-TR" sz="2800" dirty="0"/>
              <a:t>Bilgisayar teknolojisindeki gelişmeler</a:t>
            </a:r>
          </a:p>
          <a:p>
            <a:r>
              <a:rPr lang="tr-TR" sz="2800" dirty="0" err="1"/>
              <a:t>Biyoteknolojideki</a:t>
            </a:r>
            <a:r>
              <a:rPr lang="tr-TR" sz="2800" dirty="0"/>
              <a:t> (Suni tohumlama, embriyo transferi </a:t>
            </a:r>
            <a:r>
              <a:rPr lang="tr-TR" sz="2800" dirty="0" err="1"/>
              <a:t>vs</a:t>
            </a:r>
            <a:r>
              <a:rPr lang="tr-TR" sz="2800" dirty="0"/>
              <a:t>) gelişmeler etkili olmuştur. </a:t>
            </a:r>
          </a:p>
          <a:p>
            <a:endParaRPr lang="tr-TR" sz="2800" dirty="0"/>
          </a:p>
        </p:txBody>
      </p:sp>
    </p:spTree>
    <p:extLst>
      <p:ext uri="{BB962C8B-B14F-4D97-AF65-F5344CB8AC3E}">
        <p14:creationId xmlns:p14="http://schemas.microsoft.com/office/powerpoint/2010/main" val="30271337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D8FAF4F-99C3-4A7F-A0EB-DC07E1B7DEBC}"/>
              </a:ext>
            </a:extLst>
          </p:cNvPr>
          <p:cNvSpPr>
            <a:spLocks noGrp="1"/>
          </p:cNvSpPr>
          <p:nvPr>
            <p:ph type="title"/>
          </p:nvPr>
        </p:nvSpPr>
        <p:spPr/>
        <p:txBody>
          <a:bodyPr/>
          <a:lstStyle/>
          <a:p>
            <a:r>
              <a:rPr lang="tr-TR" sz="3200" dirty="0"/>
              <a:t>Her İki Faktörün (Çevre-</a:t>
            </a:r>
            <a:r>
              <a:rPr lang="tr-TR" sz="3200" dirty="0" err="1"/>
              <a:t>Genotip</a:t>
            </a:r>
            <a:r>
              <a:rPr lang="tr-TR" sz="3200" dirty="0"/>
              <a:t>) Birbirinin Etkisini Sınırlayacak Etkileri Mevcuttur</a:t>
            </a:r>
          </a:p>
        </p:txBody>
      </p:sp>
      <p:sp>
        <p:nvSpPr>
          <p:cNvPr id="3" name="İçerik Yer Tutucusu 2">
            <a:extLst>
              <a:ext uri="{FF2B5EF4-FFF2-40B4-BE49-F238E27FC236}">
                <a16:creationId xmlns:a16="http://schemas.microsoft.com/office/drawing/2014/main" id="{19C00BF0-ACEA-4505-AFF1-DC1B13B00040}"/>
              </a:ext>
            </a:extLst>
          </p:cNvPr>
          <p:cNvSpPr>
            <a:spLocks noGrp="1"/>
          </p:cNvSpPr>
          <p:nvPr>
            <p:ph idx="1"/>
          </p:nvPr>
        </p:nvSpPr>
        <p:spPr/>
        <p:txBody>
          <a:bodyPr/>
          <a:lstStyle/>
          <a:p>
            <a:pPr marL="0" indent="0">
              <a:buNone/>
            </a:pPr>
            <a:r>
              <a:rPr lang="tr-TR" dirty="0"/>
              <a:t>Bunun için;</a:t>
            </a:r>
          </a:p>
          <a:p>
            <a:r>
              <a:rPr lang="tr-TR" dirty="0"/>
              <a:t>Bu iki konu birlikte ele alınmalıdır, birlikte ele alınmadığı zaman beklenen verim artışı ve kazancın sağlanması zordur. </a:t>
            </a:r>
          </a:p>
          <a:p>
            <a:r>
              <a:rPr lang="tr-TR" dirty="0"/>
              <a:t>Yetiştirilen hayvanların verim kabiliyetleri ile yetişmiş oldukları çevre şartlarının bir uyum içerisin de olması gerekmektedir.</a:t>
            </a:r>
          </a:p>
          <a:p>
            <a:endParaRPr lang="tr-TR" dirty="0"/>
          </a:p>
          <a:p>
            <a:endParaRPr lang="tr-TR" dirty="0"/>
          </a:p>
        </p:txBody>
      </p:sp>
    </p:spTree>
    <p:extLst>
      <p:ext uri="{BB962C8B-B14F-4D97-AF65-F5344CB8AC3E}">
        <p14:creationId xmlns:p14="http://schemas.microsoft.com/office/powerpoint/2010/main" val="1480701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1BF2547-05C9-4A81-84A8-851B6403DA8A}"/>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DFCBEC2C-0A4A-43BD-856B-1A91A26960B3}"/>
              </a:ext>
            </a:extLst>
          </p:cNvPr>
          <p:cNvSpPr>
            <a:spLocks noGrp="1"/>
          </p:cNvSpPr>
          <p:nvPr>
            <p:ph idx="1"/>
          </p:nvPr>
        </p:nvSpPr>
        <p:spPr/>
        <p:txBody>
          <a:bodyPr/>
          <a:lstStyle/>
          <a:p>
            <a:r>
              <a:rPr lang="tr-TR" dirty="0"/>
              <a:t>Genetik olarak yüksek verim kapasitesine sahip olan bir hayvan, kendisi için uygun olmayan çevre koşullarında </a:t>
            </a:r>
          </a:p>
          <a:p>
            <a:r>
              <a:rPr lang="tr-TR" dirty="0"/>
              <a:t>yada genetik kapasitesi düşük bir hayvanın son derece iyi çevre şartlarında bakılması hayvan yetiştiriciliği açısında pek fazla bir şey ifade etmez.</a:t>
            </a:r>
          </a:p>
          <a:p>
            <a:r>
              <a:rPr lang="tr-TR" dirty="0"/>
              <a:t>Çünkü, her iki durumda da işletme zarar halindedir.</a:t>
            </a:r>
          </a:p>
          <a:p>
            <a:endParaRPr lang="tr-TR" dirty="0"/>
          </a:p>
        </p:txBody>
      </p:sp>
    </p:spTree>
    <p:extLst>
      <p:ext uri="{BB962C8B-B14F-4D97-AF65-F5344CB8AC3E}">
        <p14:creationId xmlns:p14="http://schemas.microsoft.com/office/powerpoint/2010/main" val="26430842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334155A-0B61-4427-A411-A5BC5321B58A}"/>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DED4654F-5D84-4EAD-A928-58F6FE1BA0FC}"/>
              </a:ext>
            </a:extLst>
          </p:cNvPr>
          <p:cNvSpPr>
            <a:spLocks noGrp="1"/>
          </p:cNvSpPr>
          <p:nvPr>
            <p:ph idx="1"/>
          </p:nvPr>
        </p:nvSpPr>
        <p:spPr/>
        <p:txBody>
          <a:bodyPr/>
          <a:lstStyle/>
          <a:p>
            <a:r>
              <a:rPr lang="tr-TR" sz="2400" dirty="0"/>
              <a:t>Nitekim, Türkiye ye çeşitli ülkelerden değişik zamanlarda </a:t>
            </a:r>
            <a:r>
              <a:rPr lang="tr-TR" sz="2400" dirty="0" err="1"/>
              <a:t>genotipik</a:t>
            </a:r>
            <a:r>
              <a:rPr lang="tr-TR" sz="2400" dirty="0"/>
              <a:t> düzeyi yüksek olan hayvanlar kredi ve ucuz fiyat ile yetiştiricilere dağıtılmış ve bu hayvanların sahip oldukları genetik düzeyinin gerektirdiği bakım ve besleme şartları yerine getirilemediğinden büyük paralar verilerek getirilen bu hayvanlar kısa süre içerisinde yetiştiricinin elinden çıkmış, dolayısıyla ülkemizin ekonomik yönden zararına neden olmuştur. </a:t>
            </a:r>
          </a:p>
          <a:p>
            <a:endParaRPr lang="tr-TR" sz="2400" dirty="0"/>
          </a:p>
          <a:p>
            <a:r>
              <a:rPr lang="tr-TR" sz="2400" dirty="0"/>
              <a:t>Burada yapılması gereken en önemli iş, yetiştirme koşullarına uygun </a:t>
            </a:r>
            <a:r>
              <a:rPr lang="tr-TR" sz="2400" dirty="0" err="1"/>
              <a:t>genotipik</a:t>
            </a:r>
            <a:r>
              <a:rPr lang="tr-TR" sz="2400" dirty="0"/>
              <a:t> değerlere sahip hayvanların yetiştirilmesidir.</a:t>
            </a:r>
          </a:p>
          <a:p>
            <a:endParaRPr lang="tr-TR" sz="2400" dirty="0"/>
          </a:p>
        </p:txBody>
      </p:sp>
    </p:spTree>
    <p:extLst>
      <p:ext uri="{BB962C8B-B14F-4D97-AF65-F5344CB8AC3E}">
        <p14:creationId xmlns:p14="http://schemas.microsoft.com/office/powerpoint/2010/main" val="32079041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A79E92D-7BA2-46DA-A179-EBAA7BBE5CE0}"/>
              </a:ext>
            </a:extLst>
          </p:cNvPr>
          <p:cNvSpPr>
            <a:spLocks noGrp="1"/>
          </p:cNvSpPr>
          <p:nvPr>
            <p:ph type="title"/>
          </p:nvPr>
        </p:nvSpPr>
        <p:spPr/>
        <p:txBody>
          <a:bodyPr/>
          <a:lstStyle/>
          <a:p>
            <a:r>
              <a:rPr lang="tr-TR" dirty="0"/>
              <a:t>Peki Kriter Ne Olmalı???</a:t>
            </a:r>
          </a:p>
        </p:txBody>
      </p:sp>
      <p:sp>
        <p:nvSpPr>
          <p:cNvPr id="3" name="İçerik Yer Tutucusu 2">
            <a:extLst>
              <a:ext uri="{FF2B5EF4-FFF2-40B4-BE49-F238E27FC236}">
                <a16:creationId xmlns:a16="http://schemas.microsoft.com/office/drawing/2014/main" id="{3A9C7423-F3DD-4521-B7E4-CA35C496069D}"/>
              </a:ext>
            </a:extLst>
          </p:cNvPr>
          <p:cNvSpPr>
            <a:spLocks noGrp="1"/>
          </p:cNvSpPr>
          <p:nvPr>
            <p:ph idx="1"/>
          </p:nvPr>
        </p:nvSpPr>
        <p:spPr/>
        <p:txBody>
          <a:bodyPr/>
          <a:lstStyle/>
          <a:p>
            <a:r>
              <a:rPr lang="tr-TR" sz="2400" dirty="0"/>
              <a:t>Bu konuda ekonomik verim seviyesi belirleyici olarak kabul edilebilir. </a:t>
            </a:r>
          </a:p>
          <a:p>
            <a:r>
              <a:rPr lang="tr-TR" sz="2400" dirty="0"/>
              <a:t>Ekonomik verim seviyesi, hayvanların verim düzeyleri ve bu verim düzeylerini sağlamak için yapılacak olan çevre iyileştirme masraflarını karşılayacak verim seviyesi olarak tarif edilir. </a:t>
            </a:r>
          </a:p>
          <a:p>
            <a:r>
              <a:rPr lang="tr-TR" sz="2400" dirty="0"/>
              <a:t>O halde ekonomik seviyesinin iyi belirlenmesi hayvancılıkta başarının ilk şartlarındandır. </a:t>
            </a:r>
          </a:p>
          <a:p>
            <a:r>
              <a:rPr lang="tr-TR" sz="2400" dirty="0"/>
              <a:t>Bu verim seviyesinin altında verim elde edilmesi işletmede zarara, üzerinde verim elde edilmesi ise işletmenin kazanç elde etmesini sağlar.</a:t>
            </a:r>
          </a:p>
          <a:p>
            <a:endParaRPr lang="tr-TR" sz="2400" dirty="0"/>
          </a:p>
        </p:txBody>
      </p:sp>
    </p:spTree>
    <p:extLst>
      <p:ext uri="{BB962C8B-B14F-4D97-AF65-F5344CB8AC3E}">
        <p14:creationId xmlns:p14="http://schemas.microsoft.com/office/powerpoint/2010/main" val="36924820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4898688-1CCE-41C3-B655-8D324191A88A}"/>
              </a:ext>
            </a:extLst>
          </p:cNvPr>
          <p:cNvSpPr>
            <a:spLocks noGrp="1"/>
          </p:cNvSpPr>
          <p:nvPr>
            <p:ph type="title"/>
          </p:nvPr>
        </p:nvSpPr>
        <p:spPr/>
        <p:txBody>
          <a:bodyPr/>
          <a:lstStyle/>
          <a:p>
            <a:r>
              <a:rPr lang="tr-TR" dirty="0"/>
              <a:t>Ekonomik Verim Seviyesi Her İşletme İçin </a:t>
            </a:r>
            <a:r>
              <a:rPr lang="tr-TR" dirty="0" err="1"/>
              <a:t>Aynımıdır</a:t>
            </a:r>
            <a:r>
              <a:rPr lang="tr-TR" dirty="0"/>
              <a:t>?</a:t>
            </a:r>
          </a:p>
        </p:txBody>
      </p:sp>
      <p:sp>
        <p:nvSpPr>
          <p:cNvPr id="3" name="İçerik Yer Tutucusu 2">
            <a:extLst>
              <a:ext uri="{FF2B5EF4-FFF2-40B4-BE49-F238E27FC236}">
                <a16:creationId xmlns:a16="http://schemas.microsoft.com/office/drawing/2014/main" id="{90C2A037-3234-4ECC-8737-61AD99B7461E}"/>
              </a:ext>
            </a:extLst>
          </p:cNvPr>
          <p:cNvSpPr>
            <a:spLocks noGrp="1"/>
          </p:cNvSpPr>
          <p:nvPr>
            <p:ph idx="1"/>
          </p:nvPr>
        </p:nvSpPr>
        <p:spPr/>
        <p:txBody>
          <a:bodyPr/>
          <a:lstStyle/>
          <a:p>
            <a:pPr marL="0" indent="0">
              <a:buNone/>
            </a:pPr>
            <a:r>
              <a:rPr lang="tr-TR" dirty="0"/>
              <a:t>İşletmelerin sahip olduğu altyapıya göre ekonomik verim seviyesi işletmeden işletmeye değişiklik gösterebilir.</a:t>
            </a:r>
          </a:p>
        </p:txBody>
      </p:sp>
    </p:spTree>
    <p:extLst>
      <p:ext uri="{BB962C8B-B14F-4D97-AF65-F5344CB8AC3E}">
        <p14:creationId xmlns:p14="http://schemas.microsoft.com/office/powerpoint/2010/main" val="5247703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FEC836C-E16D-4F01-BBA3-A943E25F4B2E}"/>
              </a:ext>
            </a:extLst>
          </p:cNvPr>
          <p:cNvSpPr>
            <a:spLocks noGrp="1"/>
          </p:cNvSpPr>
          <p:nvPr>
            <p:ph type="title"/>
          </p:nvPr>
        </p:nvSpPr>
        <p:spPr/>
        <p:txBody>
          <a:bodyPr/>
          <a:lstStyle/>
          <a:p>
            <a:endParaRPr lang="tr-TR" dirty="0"/>
          </a:p>
        </p:txBody>
      </p:sp>
      <p:sp>
        <p:nvSpPr>
          <p:cNvPr id="3" name="İçerik Yer Tutucusu 2">
            <a:extLst>
              <a:ext uri="{FF2B5EF4-FFF2-40B4-BE49-F238E27FC236}">
                <a16:creationId xmlns:a16="http://schemas.microsoft.com/office/drawing/2014/main" id="{18D0AB59-4AAC-40F3-AB30-2EE30DCA91E1}"/>
              </a:ext>
            </a:extLst>
          </p:cNvPr>
          <p:cNvSpPr>
            <a:spLocks noGrp="1"/>
          </p:cNvSpPr>
          <p:nvPr>
            <p:ph idx="1"/>
          </p:nvPr>
        </p:nvSpPr>
        <p:spPr/>
        <p:txBody>
          <a:bodyPr/>
          <a:lstStyle/>
          <a:p>
            <a:pPr marL="0" indent="0">
              <a:buNone/>
            </a:pPr>
            <a:r>
              <a:rPr lang="tr-TR" dirty="0"/>
              <a:t>İşletmeler için uygun olan hayvan materyalini tedarik etmenin yolları:</a:t>
            </a:r>
          </a:p>
          <a:p>
            <a:pPr marL="0" indent="0">
              <a:buNone/>
            </a:pPr>
            <a:r>
              <a:rPr lang="tr-TR" dirty="0"/>
              <a:t>1. İhtiyacını satın alma yolu ile giderebilir.</a:t>
            </a:r>
          </a:p>
          <a:p>
            <a:r>
              <a:rPr lang="tr-TR" dirty="0"/>
              <a:t>Masraflıdır</a:t>
            </a:r>
          </a:p>
          <a:p>
            <a:r>
              <a:rPr lang="tr-TR" dirty="0"/>
              <a:t>İstenilen vasıfta hayvan bulmak zordur</a:t>
            </a:r>
          </a:p>
          <a:p>
            <a:r>
              <a:rPr lang="tr-TR" dirty="0"/>
              <a:t>Adaptasyon problemi olabilir</a:t>
            </a:r>
          </a:p>
          <a:p>
            <a:pPr marL="0" indent="0">
              <a:buNone/>
            </a:pPr>
            <a:r>
              <a:rPr lang="tr-TR" dirty="0"/>
              <a:t>2. Mevcut sürünün ıslahı ile mümkün olacaktır. </a:t>
            </a:r>
          </a:p>
          <a:p>
            <a:endParaRPr lang="tr-TR" dirty="0"/>
          </a:p>
        </p:txBody>
      </p:sp>
    </p:spTree>
    <p:extLst>
      <p:ext uri="{BB962C8B-B14F-4D97-AF65-F5344CB8AC3E}">
        <p14:creationId xmlns:p14="http://schemas.microsoft.com/office/powerpoint/2010/main" val="10586487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33C7BD8-ABF0-4E37-8823-BB62D46A620A}"/>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E1751786-E168-4487-AAFF-B193B0C0FF91}"/>
              </a:ext>
            </a:extLst>
          </p:cNvPr>
          <p:cNvSpPr>
            <a:spLocks noGrp="1"/>
          </p:cNvSpPr>
          <p:nvPr>
            <p:ph idx="1"/>
          </p:nvPr>
        </p:nvSpPr>
        <p:spPr/>
        <p:txBody>
          <a:bodyPr/>
          <a:lstStyle/>
          <a:p>
            <a:r>
              <a:rPr lang="tr-TR" dirty="0"/>
              <a:t>Buraya kadar anlatılan ve hayvanlardan fazla ekonomik sağlamaya yönelik çalışmaların tümü hayvan ıslahı kapsamında değerlendirilir.</a:t>
            </a:r>
          </a:p>
        </p:txBody>
      </p:sp>
    </p:spTree>
    <p:extLst>
      <p:ext uri="{BB962C8B-B14F-4D97-AF65-F5344CB8AC3E}">
        <p14:creationId xmlns:p14="http://schemas.microsoft.com/office/powerpoint/2010/main" val="9175616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B174C80-35A1-496F-B83F-C2E9C22E14DA}"/>
              </a:ext>
            </a:extLst>
          </p:cNvPr>
          <p:cNvSpPr>
            <a:spLocks noGrp="1"/>
          </p:cNvSpPr>
          <p:nvPr>
            <p:ph type="title"/>
          </p:nvPr>
        </p:nvSpPr>
        <p:spPr/>
        <p:txBody>
          <a:bodyPr/>
          <a:lstStyle/>
          <a:p>
            <a:r>
              <a:rPr lang="tr-TR" dirty="0"/>
              <a:t>Hayvan Islahı Çalışmaları Ne Zaman Başlamıştır?</a:t>
            </a:r>
          </a:p>
        </p:txBody>
      </p:sp>
      <p:sp>
        <p:nvSpPr>
          <p:cNvPr id="3" name="İçerik Yer Tutucusu 2">
            <a:extLst>
              <a:ext uri="{FF2B5EF4-FFF2-40B4-BE49-F238E27FC236}">
                <a16:creationId xmlns:a16="http://schemas.microsoft.com/office/drawing/2014/main" id="{ADCF3DB5-6D08-4BF2-AEEC-11240E239920}"/>
              </a:ext>
            </a:extLst>
          </p:cNvPr>
          <p:cNvSpPr>
            <a:spLocks noGrp="1"/>
          </p:cNvSpPr>
          <p:nvPr>
            <p:ph idx="1"/>
          </p:nvPr>
        </p:nvSpPr>
        <p:spPr/>
        <p:txBody>
          <a:bodyPr/>
          <a:lstStyle/>
          <a:p>
            <a:r>
              <a:rPr lang="tr-TR" sz="2000" dirty="0"/>
              <a:t>İlk olarak köpek daha sonraları sırasıyla koyun, keçi sığır ve diğerleri gelmektedir. </a:t>
            </a:r>
          </a:p>
          <a:p>
            <a:r>
              <a:rPr lang="tr-TR" sz="2000" dirty="0" err="1"/>
              <a:t>Evciltmenin</a:t>
            </a:r>
            <a:r>
              <a:rPr lang="tr-TR" sz="2000" dirty="0"/>
              <a:t> başlangıcından - günümüze kadar devam eden bu çalışmalar bundan sonrada insan ihtiyaçlarına göre devam edecektir. </a:t>
            </a:r>
          </a:p>
          <a:p>
            <a:r>
              <a:rPr lang="tr-TR" sz="2000" dirty="0"/>
              <a:t>İlk zamanlar </a:t>
            </a:r>
          </a:p>
          <a:p>
            <a:pPr marL="534988" indent="-173038">
              <a:tabLst>
                <a:tab pos="449263" algn="l"/>
              </a:tabLst>
            </a:pPr>
            <a:r>
              <a:rPr lang="tr-TR" sz="2000" dirty="0"/>
              <a:t>Kıl,</a:t>
            </a:r>
          </a:p>
          <a:p>
            <a:pPr marL="534988" indent="-173038">
              <a:tabLst>
                <a:tab pos="449263" algn="l"/>
              </a:tabLst>
            </a:pPr>
            <a:r>
              <a:rPr lang="tr-TR" sz="2000" dirty="0"/>
              <a:t>Yapağı</a:t>
            </a:r>
          </a:p>
          <a:p>
            <a:pPr marL="534988" indent="-173038">
              <a:tabLst>
                <a:tab pos="449263" algn="l"/>
              </a:tabLst>
            </a:pPr>
            <a:r>
              <a:rPr lang="tr-TR" sz="2000" dirty="0"/>
              <a:t>Deri</a:t>
            </a:r>
          </a:p>
          <a:p>
            <a:r>
              <a:rPr lang="tr-TR" sz="2000" dirty="0"/>
              <a:t>Son zamanlarda ise (18.yy. dan sonra)</a:t>
            </a:r>
          </a:p>
          <a:p>
            <a:pPr marL="534988" indent="-173038"/>
            <a:r>
              <a:rPr lang="tr-TR" sz="2000" dirty="0"/>
              <a:t>süt, </a:t>
            </a:r>
          </a:p>
          <a:p>
            <a:pPr marL="534988" indent="-173038"/>
            <a:r>
              <a:rPr lang="tr-TR" sz="2000" dirty="0"/>
              <a:t>et </a:t>
            </a:r>
          </a:p>
          <a:p>
            <a:pPr marL="534988" indent="-173038"/>
            <a:r>
              <a:rPr lang="tr-TR" sz="2000" dirty="0"/>
              <a:t>Yumurta gibi hayvansal ürünlerin önemi artmıştır.</a:t>
            </a:r>
          </a:p>
          <a:p>
            <a:endParaRPr lang="tr-TR" sz="2000" dirty="0"/>
          </a:p>
        </p:txBody>
      </p:sp>
    </p:spTree>
    <p:extLst>
      <p:ext uri="{BB962C8B-B14F-4D97-AF65-F5344CB8AC3E}">
        <p14:creationId xmlns:p14="http://schemas.microsoft.com/office/powerpoint/2010/main" val="2762078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326763C-A84F-4730-B1EE-883E5E239853}"/>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06382213-D880-4A14-8E86-6F82396F962B}"/>
              </a:ext>
            </a:extLst>
          </p:cNvPr>
          <p:cNvSpPr>
            <a:spLocks noGrp="1"/>
          </p:cNvSpPr>
          <p:nvPr>
            <p:ph idx="1"/>
          </p:nvPr>
        </p:nvSpPr>
        <p:spPr/>
        <p:txBody>
          <a:bodyPr/>
          <a:lstStyle/>
          <a:p>
            <a:r>
              <a:rPr lang="tr-TR" sz="2800" dirty="0"/>
              <a:t>İlk bilinçli ıslah 18. yüzyılda İngiliz yetiştirici Robert </a:t>
            </a:r>
            <a:r>
              <a:rPr lang="tr-TR" sz="2800" dirty="0" err="1"/>
              <a:t>Bakewell</a:t>
            </a:r>
            <a:r>
              <a:rPr lang="tr-TR" sz="2800" dirty="0"/>
              <a:t> (1725-1795) ile başladığı kabul edilmektedir. </a:t>
            </a:r>
          </a:p>
          <a:p>
            <a:r>
              <a:rPr lang="tr-TR" sz="2800" dirty="0" err="1"/>
              <a:t>Bakewell</a:t>
            </a:r>
            <a:r>
              <a:rPr lang="tr-TR" sz="2800" dirty="0"/>
              <a:t> bu dönemde özellikle </a:t>
            </a:r>
          </a:p>
          <a:p>
            <a:pPr marL="534988" indent="-173038"/>
            <a:r>
              <a:rPr lang="tr-TR" sz="2800" dirty="0" err="1"/>
              <a:t>Shire</a:t>
            </a:r>
            <a:r>
              <a:rPr lang="tr-TR" sz="2800" dirty="0"/>
              <a:t> atları, </a:t>
            </a:r>
          </a:p>
          <a:p>
            <a:pPr marL="534988" indent="-173038"/>
            <a:r>
              <a:rPr lang="tr-TR" sz="2800" dirty="0" err="1"/>
              <a:t>Longhorn</a:t>
            </a:r>
            <a:r>
              <a:rPr lang="tr-TR" sz="2800" dirty="0"/>
              <a:t> sığırları </a:t>
            </a:r>
          </a:p>
          <a:p>
            <a:pPr marL="534988" indent="-173038"/>
            <a:r>
              <a:rPr lang="tr-TR" sz="2800" dirty="0"/>
              <a:t>ve </a:t>
            </a:r>
            <a:r>
              <a:rPr lang="tr-TR" sz="2800" dirty="0" err="1"/>
              <a:t>Leicester</a:t>
            </a:r>
            <a:r>
              <a:rPr lang="tr-TR" sz="2800" dirty="0"/>
              <a:t> koyunlarının ıslahını sağlamış</a:t>
            </a:r>
          </a:p>
          <a:p>
            <a:r>
              <a:rPr lang="tr-TR" sz="2800" dirty="0"/>
              <a:t>O dönemde kullanılan yöntemler hala önemini korumaktadır.</a:t>
            </a:r>
          </a:p>
          <a:p>
            <a:endParaRPr lang="tr-TR" sz="2800" dirty="0"/>
          </a:p>
        </p:txBody>
      </p:sp>
    </p:spTree>
    <p:extLst>
      <p:ext uri="{BB962C8B-B14F-4D97-AF65-F5344CB8AC3E}">
        <p14:creationId xmlns:p14="http://schemas.microsoft.com/office/powerpoint/2010/main" val="32710048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D05379C-5BB8-4E76-A165-3CFE4C43BCA1}"/>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F612B4D2-8CA9-4532-A09F-33EE5A460C17}"/>
              </a:ext>
            </a:extLst>
          </p:cNvPr>
          <p:cNvSpPr>
            <a:spLocks noGrp="1"/>
          </p:cNvSpPr>
          <p:nvPr>
            <p:ph idx="1"/>
          </p:nvPr>
        </p:nvSpPr>
        <p:spPr/>
        <p:txBody>
          <a:bodyPr/>
          <a:lstStyle/>
          <a:p>
            <a:r>
              <a:rPr lang="tr-TR" sz="2000" dirty="0"/>
              <a:t>Hayvan Islahı çalışmalarında;</a:t>
            </a:r>
          </a:p>
          <a:p>
            <a:pPr marL="534988" indent="-173038"/>
            <a:r>
              <a:rPr lang="tr-TR" sz="2000" dirty="0"/>
              <a:t>İlk önce dış görünüşe dayalı verim artırmaya çalışılmış</a:t>
            </a:r>
          </a:p>
          <a:p>
            <a:pPr marL="534988" indent="-173038"/>
            <a:r>
              <a:rPr lang="tr-TR" sz="2000" dirty="0"/>
              <a:t>Ancak bu yöntem etkili olmayınca ıslahçılar;</a:t>
            </a:r>
          </a:p>
          <a:p>
            <a:pPr marL="715963" indent="-180975"/>
            <a:r>
              <a:rPr lang="tr-TR" sz="2000" dirty="0"/>
              <a:t>Başta süt ile ilgili  özellikler olmak üzere, </a:t>
            </a:r>
          </a:p>
          <a:p>
            <a:pPr marL="715963" indent="-180975"/>
            <a:r>
              <a:rPr lang="tr-TR" sz="2000" dirty="0"/>
              <a:t>Diğer verimleri objektif belirleme yöntemleri geliştirmeye çalışmışlar ve bu işleri yürütecek örgütler kurmuşlardır.</a:t>
            </a:r>
          </a:p>
          <a:p>
            <a:r>
              <a:rPr lang="tr-TR" sz="2000" dirty="0"/>
              <a:t>Bu örgütlenme </a:t>
            </a:r>
          </a:p>
          <a:p>
            <a:pPr marL="534988" indent="-173038"/>
            <a:r>
              <a:rPr lang="tr-TR" sz="2000" dirty="0"/>
              <a:t>İlk olarak Danimarka’ da başlamış </a:t>
            </a:r>
          </a:p>
          <a:p>
            <a:pPr marL="534988" indent="-173038"/>
            <a:r>
              <a:rPr lang="tr-TR" sz="2000" dirty="0"/>
              <a:t>Daha sonra Avrupa Ülkeleri </a:t>
            </a:r>
          </a:p>
          <a:p>
            <a:pPr marL="534988" indent="-173038"/>
            <a:r>
              <a:rPr lang="tr-TR" sz="2000" dirty="0"/>
              <a:t>Ve Amerika Birleşik Devletleri’nde yayılmaya başlamış ve hayvan ıslahı açısından daha objektif yaklaşımlar ortaya çıkmıştır. </a:t>
            </a:r>
          </a:p>
          <a:p>
            <a:r>
              <a:rPr lang="tr-TR" sz="2000" dirty="0"/>
              <a:t>Türkiye’ de ise ilk bilinçli örgütlenme 1995 yılında damızlık sığır yetiştirici birliklerinin kurulması ile başlamıştır.</a:t>
            </a:r>
          </a:p>
          <a:p>
            <a:endParaRPr lang="tr-TR" sz="2000" dirty="0"/>
          </a:p>
        </p:txBody>
      </p:sp>
    </p:spTree>
    <p:extLst>
      <p:ext uri="{BB962C8B-B14F-4D97-AF65-F5344CB8AC3E}">
        <p14:creationId xmlns:p14="http://schemas.microsoft.com/office/powerpoint/2010/main" val="17072868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D7BE1AD-67E9-45B1-B184-65A55C5298D8}"/>
              </a:ext>
            </a:extLst>
          </p:cNvPr>
          <p:cNvSpPr>
            <a:spLocks noGrp="1"/>
          </p:cNvSpPr>
          <p:nvPr>
            <p:ph type="title"/>
          </p:nvPr>
        </p:nvSpPr>
        <p:spPr/>
        <p:txBody>
          <a:bodyPr/>
          <a:lstStyle/>
          <a:p>
            <a:r>
              <a:rPr lang="tr-TR" dirty="0"/>
              <a:t>HAYVAN ISLAHI NEDİR</a:t>
            </a:r>
          </a:p>
        </p:txBody>
      </p:sp>
      <p:sp>
        <p:nvSpPr>
          <p:cNvPr id="3" name="İçerik Yer Tutucusu 2">
            <a:extLst>
              <a:ext uri="{FF2B5EF4-FFF2-40B4-BE49-F238E27FC236}">
                <a16:creationId xmlns:a16="http://schemas.microsoft.com/office/drawing/2014/main" id="{9B590125-5387-4A3E-9EF3-038CDF61A285}"/>
              </a:ext>
            </a:extLst>
          </p:cNvPr>
          <p:cNvSpPr>
            <a:spLocks noGrp="1"/>
          </p:cNvSpPr>
          <p:nvPr>
            <p:ph idx="1"/>
          </p:nvPr>
        </p:nvSpPr>
        <p:spPr/>
        <p:txBody>
          <a:bodyPr/>
          <a:lstStyle/>
          <a:p>
            <a:r>
              <a:rPr lang="tr-TR" dirty="0"/>
              <a:t>Demek ki hayvan ıslahının kapsamına giren bütün bu konular göz önüne alındığında hayvan ıslahı;</a:t>
            </a:r>
          </a:p>
          <a:p>
            <a:r>
              <a:rPr lang="tr-TR" dirty="0"/>
              <a:t>Üzerinde çalışılan </a:t>
            </a:r>
            <a:r>
              <a:rPr lang="tr-TR" dirty="0" err="1"/>
              <a:t>populasyonun</a:t>
            </a:r>
            <a:r>
              <a:rPr lang="tr-TR" dirty="0"/>
              <a:t> belirli bir veya birkaç özellik bakımından </a:t>
            </a:r>
            <a:r>
              <a:rPr lang="tr-TR" dirty="0" err="1"/>
              <a:t>genotipik</a:t>
            </a:r>
            <a:r>
              <a:rPr lang="tr-TR" dirty="0"/>
              <a:t> değerini şimdikine nazaran daha yüksek seviyelere çıkarmak ve yüksek ekonomik kazancı sağlamak amacı ile yapılan faaliyetlerdir.</a:t>
            </a:r>
          </a:p>
          <a:p>
            <a:endParaRPr lang="tr-TR" dirty="0"/>
          </a:p>
        </p:txBody>
      </p:sp>
    </p:spTree>
    <p:extLst>
      <p:ext uri="{BB962C8B-B14F-4D97-AF65-F5344CB8AC3E}">
        <p14:creationId xmlns:p14="http://schemas.microsoft.com/office/powerpoint/2010/main" val="19696779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0B75B26-2939-452F-AE2D-1D655A1D65B7}"/>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74B9AF51-6A19-4166-9F72-71E547598339}"/>
              </a:ext>
            </a:extLst>
          </p:cNvPr>
          <p:cNvSpPr>
            <a:spLocks noGrp="1"/>
          </p:cNvSpPr>
          <p:nvPr>
            <p:ph idx="1"/>
          </p:nvPr>
        </p:nvSpPr>
        <p:spPr/>
        <p:txBody>
          <a:bodyPr/>
          <a:lstStyle/>
          <a:p>
            <a:r>
              <a:rPr lang="tr-TR" sz="2800" dirty="0"/>
              <a:t>Bu işi yapabilmenin temeli (Islahın temeli) hayvanın çekirdeğinde kromozomlar üzerinde yer alan ve özellikleri belirleyen genlere dolayısı ile genetik ilmine dayanmaktadır.  </a:t>
            </a:r>
          </a:p>
          <a:p>
            <a:r>
              <a:rPr lang="tr-TR" sz="2800" dirty="0"/>
              <a:t>İşte hayvanları sistemli yetiştirmeye tabi tutarak aldıkları gıdaları en iyi şekilde ve en azami derecede hayvansal ürünlere çevirebilecek duruma getirmeleri amacıyla yapılan çalışmaların tümü ıslah çalışmalarını oluşturur.</a:t>
            </a:r>
          </a:p>
          <a:p>
            <a:endParaRPr lang="tr-TR" sz="2800" dirty="0"/>
          </a:p>
        </p:txBody>
      </p:sp>
    </p:spTree>
    <p:extLst>
      <p:ext uri="{BB962C8B-B14F-4D97-AF65-F5344CB8AC3E}">
        <p14:creationId xmlns:p14="http://schemas.microsoft.com/office/powerpoint/2010/main" val="29038386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82E8456-2106-4C7C-BDCF-3A71748BAA2E}"/>
              </a:ext>
            </a:extLst>
          </p:cNvPr>
          <p:cNvSpPr>
            <a:spLocks noGrp="1"/>
          </p:cNvSpPr>
          <p:nvPr>
            <p:ph type="title"/>
          </p:nvPr>
        </p:nvSpPr>
        <p:spPr/>
        <p:txBody>
          <a:bodyPr/>
          <a:lstStyle/>
          <a:p>
            <a:r>
              <a:rPr lang="tr-TR" dirty="0"/>
              <a:t>Islahta Başarı Neye Bağlıdır</a:t>
            </a:r>
          </a:p>
        </p:txBody>
      </p:sp>
      <p:sp>
        <p:nvSpPr>
          <p:cNvPr id="3" name="İçerik Yer Tutucusu 2">
            <a:extLst>
              <a:ext uri="{FF2B5EF4-FFF2-40B4-BE49-F238E27FC236}">
                <a16:creationId xmlns:a16="http://schemas.microsoft.com/office/drawing/2014/main" id="{391B9CCB-303E-49A5-AFFB-0ED64193F494}"/>
              </a:ext>
            </a:extLst>
          </p:cNvPr>
          <p:cNvSpPr>
            <a:spLocks noGrp="1"/>
          </p:cNvSpPr>
          <p:nvPr>
            <p:ph idx="1"/>
          </p:nvPr>
        </p:nvSpPr>
        <p:spPr/>
        <p:txBody>
          <a:bodyPr/>
          <a:lstStyle/>
          <a:p>
            <a:r>
              <a:rPr lang="tr-TR" dirty="0"/>
              <a:t>Islahta başarı; </a:t>
            </a:r>
          </a:p>
          <a:p>
            <a:pPr marL="534988" indent="-173038"/>
            <a:r>
              <a:rPr lang="tr-TR" dirty="0"/>
              <a:t>Amacın iyi belirlenmesi </a:t>
            </a:r>
          </a:p>
          <a:p>
            <a:pPr marL="534988" indent="-173038"/>
            <a:r>
              <a:rPr lang="tr-TR" dirty="0"/>
              <a:t>Ve bu amaca ulaşmak için gerekli olan kriterlerin iyi belirlenmesine bağlıdır. </a:t>
            </a:r>
          </a:p>
          <a:p>
            <a:r>
              <a:rPr lang="tr-TR" dirty="0"/>
              <a:t>Islahta amaç değişen koşullara göre yeniden düzenlenebilmelidir.</a:t>
            </a:r>
            <a:br>
              <a:rPr lang="tr-TR" dirty="0"/>
            </a:br>
            <a:endParaRPr lang="tr-TR" dirty="0"/>
          </a:p>
          <a:p>
            <a:endParaRPr lang="tr-TR" dirty="0"/>
          </a:p>
        </p:txBody>
      </p:sp>
    </p:spTree>
    <p:extLst>
      <p:ext uri="{BB962C8B-B14F-4D97-AF65-F5344CB8AC3E}">
        <p14:creationId xmlns:p14="http://schemas.microsoft.com/office/powerpoint/2010/main" val="13380231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9A58197-A85C-405D-B372-297E62940A44}"/>
              </a:ext>
            </a:extLst>
          </p:cNvPr>
          <p:cNvSpPr>
            <a:spLocks noGrp="1"/>
          </p:cNvSpPr>
          <p:nvPr>
            <p:ph type="title"/>
          </p:nvPr>
        </p:nvSpPr>
        <p:spPr/>
        <p:txBody>
          <a:bodyPr/>
          <a:lstStyle/>
          <a:p>
            <a:r>
              <a:rPr lang="tr-TR" dirty="0"/>
              <a:t>Islah Çalışmalarında İzlenecek Ana Yol??</a:t>
            </a:r>
          </a:p>
        </p:txBody>
      </p:sp>
      <p:sp>
        <p:nvSpPr>
          <p:cNvPr id="3" name="İçerik Yer Tutucusu 2">
            <a:extLst>
              <a:ext uri="{FF2B5EF4-FFF2-40B4-BE49-F238E27FC236}">
                <a16:creationId xmlns:a16="http://schemas.microsoft.com/office/drawing/2014/main" id="{47BA9B79-754F-4685-8478-8F637ACF11A2}"/>
              </a:ext>
            </a:extLst>
          </p:cNvPr>
          <p:cNvSpPr>
            <a:spLocks noGrp="1"/>
          </p:cNvSpPr>
          <p:nvPr>
            <p:ph idx="1"/>
          </p:nvPr>
        </p:nvSpPr>
        <p:spPr/>
        <p:txBody>
          <a:bodyPr/>
          <a:lstStyle/>
          <a:p>
            <a:r>
              <a:rPr lang="tr-TR" sz="2000" dirty="0"/>
              <a:t>Hayvanların verim seviyelerinin belirlenmesi ve varyasyonun tespiti için üzerinde çalışılan verimler ile ilgili kayıtların tutulması ve düzenlenmesi</a:t>
            </a:r>
          </a:p>
          <a:p>
            <a:r>
              <a:rPr lang="tr-TR" sz="2000" dirty="0"/>
              <a:t>Genetik parametrelerin hesaplanması</a:t>
            </a:r>
          </a:p>
          <a:p>
            <a:r>
              <a:rPr lang="tr-TR" sz="2000" dirty="0"/>
              <a:t>Seleksiyon metodunun belirlenmesi ve damızlıkların seçilmesi</a:t>
            </a:r>
          </a:p>
          <a:p>
            <a:r>
              <a:rPr lang="tr-TR" sz="2000" dirty="0"/>
              <a:t>Amaca uygun çiftleştirme metotlarının belirlenmesi ve planlanması</a:t>
            </a:r>
          </a:p>
          <a:p>
            <a:r>
              <a:rPr lang="tr-TR" sz="2000" dirty="0"/>
              <a:t>Elde edilen hayvanlarda kayıt tutma ve tekrar değerlendirme</a:t>
            </a:r>
          </a:p>
          <a:p>
            <a:r>
              <a:rPr lang="tr-TR" sz="2000" dirty="0"/>
              <a:t>Tüm Bu işleri yapabilmek için ıslah örgütlerinden faydalanmak esas teşkil etmektedir. </a:t>
            </a:r>
          </a:p>
          <a:p>
            <a:endParaRPr lang="tr-TR" sz="2000" dirty="0"/>
          </a:p>
        </p:txBody>
      </p:sp>
    </p:spTree>
    <p:extLst>
      <p:ext uri="{BB962C8B-B14F-4D97-AF65-F5344CB8AC3E}">
        <p14:creationId xmlns:p14="http://schemas.microsoft.com/office/powerpoint/2010/main" val="27794064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BBFE25B-8A7C-418F-8D7B-3CEEED336927}"/>
              </a:ext>
            </a:extLst>
          </p:cNvPr>
          <p:cNvSpPr>
            <a:spLocks noGrp="1"/>
          </p:cNvSpPr>
          <p:nvPr>
            <p:ph type="title"/>
          </p:nvPr>
        </p:nvSpPr>
        <p:spPr/>
        <p:txBody>
          <a:bodyPr/>
          <a:lstStyle/>
          <a:p>
            <a:r>
              <a:rPr lang="tr-TR" dirty="0"/>
              <a:t>Hayvan Islahında Sık Kullanılan Terimler</a:t>
            </a:r>
          </a:p>
        </p:txBody>
      </p:sp>
      <p:sp>
        <p:nvSpPr>
          <p:cNvPr id="3" name="İçerik Yer Tutucusu 2">
            <a:extLst>
              <a:ext uri="{FF2B5EF4-FFF2-40B4-BE49-F238E27FC236}">
                <a16:creationId xmlns:a16="http://schemas.microsoft.com/office/drawing/2014/main" id="{B2F458A7-A285-4687-A8BE-0CD257DCAF20}"/>
              </a:ext>
            </a:extLst>
          </p:cNvPr>
          <p:cNvSpPr>
            <a:spLocks noGrp="1"/>
          </p:cNvSpPr>
          <p:nvPr>
            <p:ph idx="1"/>
          </p:nvPr>
        </p:nvSpPr>
        <p:spPr/>
        <p:txBody>
          <a:bodyPr/>
          <a:lstStyle/>
          <a:p>
            <a:pPr marL="0" indent="0">
              <a:buNone/>
            </a:pPr>
            <a:r>
              <a:rPr lang="tr-TR" sz="2400" dirty="0"/>
              <a:t>Hayvan ıslahı konularını daha iyi kavranabilmesi için üzerinde çok durulacak olan;</a:t>
            </a:r>
          </a:p>
          <a:p>
            <a:r>
              <a:rPr lang="tr-TR" sz="2400" dirty="0"/>
              <a:t>Özellikler</a:t>
            </a:r>
          </a:p>
          <a:p>
            <a:r>
              <a:rPr lang="tr-TR" sz="2400" dirty="0"/>
              <a:t>Karakter, </a:t>
            </a:r>
          </a:p>
          <a:p>
            <a:r>
              <a:rPr lang="tr-TR" sz="2400" dirty="0" err="1"/>
              <a:t>Fenotip</a:t>
            </a:r>
            <a:r>
              <a:rPr lang="tr-TR" sz="2400" dirty="0"/>
              <a:t>, </a:t>
            </a:r>
          </a:p>
          <a:p>
            <a:r>
              <a:rPr lang="tr-TR" sz="2400" dirty="0" err="1"/>
              <a:t>Genotip</a:t>
            </a:r>
            <a:r>
              <a:rPr lang="tr-TR" sz="2400" dirty="0"/>
              <a:t>, </a:t>
            </a:r>
          </a:p>
          <a:p>
            <a:r>
              <a:rPr lang="tr-TR" sz="2400" dirty="0"/>
              <a:t>Çevre, </a:t>
            </a:r>
          </a:p>
          <a:p>
            <a:r>
              <a:rPr lang="tr-TR" sz="2400" dirty="0" err="1"/>
              <a:t>Populasyon</a:t>
            </a:r>
            <a:r>
              <a:rPr lang="tr-TR" sz="2400" dirty="0"/>
              <a:t>, </a:t>
            </a:r>
          </a:p>
          <a:p>
            <a:r>
              <a:rPr lang="tr-TR" sz="2400" dirty="0"/>
              <a:t>Tür ve ırk gibi kavramların iyi bilinmesi gerekmektedir. </a:t>
            </a:r>
            <a:br>
              <a:rPr lang="tr-TR" sz="2400" dirty="0"/>
            </a:br>
            <a:endParaRPr lang="tr-TR" sz="2400" dirty="0"/>
          </a:p>
          <a:p>
            <a:endParaRPr lang="tr-TR" sz="2400" dirty="0"/>
          </a:p>
        </p:txBody>
      </p:sp>
    </p:spTree>
    <p:extLst>
      <p:ext uri="{BB962C8B-B14F-4D97-AF65-F5344CB8AC3E}">
        <p14:creationId xmlns:p14="http://schemas.microsoft.com/office/powerpoint/2010/main" val="23004729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C1BF2BF-6652-4582-9BB1-07C710A949F7}"/>
              </a:ext>
            </a:extLst>
          </p:cNvPr>
          <p:cNvSpPr>
            <a:spLocks noGrp="1"/>
          </p:cNvSpPr>
          <p:nvPr>
            <p:ph type="title"/>
          </p:nvPr>
        </p:nvSpPr>
        <p:spPr/>
        <p:txBody>
          <a:bodyPr/>
          <a:lstStyle/>
          <a:p>
            <a:r>
              <a:rPr lang="tr-TR" dirty="0"/>
              <a:t>Özellik</a:t>
            </a:r>
          </a:p>
        </p:txBody>
      </p:sp>
      <p:sp>
        <p:nvSpPr>
          <p:cNvPr id="3" name="İçerik Yer Tutucusu 2">
            <a:extLst>
              <a:ext uri="{FF2B5EF4-FFF2-40B4-BE49-F238E27FC236}">
                <a16:creationId xmlns:a16="http://schemas.microsoft.com/office/drawing/2014/main" id="{9033CFC3-7C55-42B0-8F1D-AD4BCF5F2736}"/>
              </a:ext>
            </a:extLst>
          </p:cNvPr>
          <p:cNvSpPr>
            <a:spLocks noGrp="1"/>
          </p:cNvSpPr>
          <p:nvPr>
            <p:ph idx="1"/>
          </p:nvPr>
        </p:nvSpPr>
        <p:spPr/>
        <p:txBody>
          <a:bodyPr/>
          <a:lstStyle/>
          <a:p>
            <a:pPr marL="0" indent="0">
              <a:buNone/>
            </a:pPr>
            <a:r>
              <a:rPr lang="tr-TR" sz="2000" dirty="0"/>
              <a:t>Belirli grup altında toplanan karakterlerin tümü için kullanılan kavramdır. 5 alt sınıfa ayrılırlar;</a:t>
            </a:r>
          </a:p>
          <a:p>
            <a:r>
              <a:rPr lang="tr-TR" sz="2000" dirty="0"/>
              <a:t>Üreme özellikleri: Hayvancılıkta üreme ile ilgili olan karakterleri ihtiva eder; Gebelik oranı, doğum oranı, buzağılama aralığı, gebelik süresi, yaşama gücü </a:t>
            </a:r>
            <a:r>
              <a:rPr lang="tr-TR" sz="2000" dirty="0" err="1"/>
              <a:t>vs</a:t>
            </a:r>
            <a:r>
              <a:rPr lang="tr-TR" sz="2000" dirty="0"/>
              <a:t> </a:t>
            </a:r>
          </a:p>
          <a:p>
            <a:r>
              <a:rPr lang="tr-TR" sz="2000" dirty="0"/>
              <a:t>Verim özellikleri: Süt verimi, büyüme oranı, sütten kesim ağırlığı, </a:t>
            </a:r>
          </a:p>
          <a:p>
            <a:r>
              <a:rPr lang="tr-TR" sz="2000" dirty="0"/>
              <a:t>Kalite özellikleri: Karkas kompozisyonu, yağ ve kas derinliği, et kalitesi</a:t>
            </a:r>
          </a:p>
          <a:p>
            <a:r>
              <a:rPr lang="tr-TR" sz="2000" dirty="0"/>
              <a:t>Tip özellikleri: Deri rengi, meme tipi, yapı özellikleri (sit tipi, et tipi)</a:t>
            </a:r>
          </a:p>
          <a:p>
            <a:r>
              <a:rPr lang="tr-TR" sz="2000" dirty="0"/>
              <a:t>Davranış özellikleri: Köpeğin sürü yönetimi, strese karşı gösterilen tepki vs.</a:t>
            </a:r>
          </a:p>
          <a:p>
            <a:endParaRPr lang="tr-TR" sz="2000" dirty="0"/>
          </a:p>
        </p:txBody>
      </p:sp>
    </p:spTree>
    <p:extLst>
      <p:ext uri="{BB962C8B-B14F-4D97-AF65-F5344CB8AC3E}">
        <p14:creationId xmlns:p14="http://schemas.microsoft.com/office/powerpoint/2010/main" val="34241344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288258C-494C-431A-9B5E-D9E9AB6B8A1D}"/>
              </a:ext>
            </a:extLst>
          </p:cNvPr>
          <p:cNvSpPr>
            <a:spLocks noGrp="1"/>
          </p:cNvSpPr>
          <p:nvPr>
            <p:ph type="title"/>
          </p:nvPr>
        </p:nvSpPr>
        <p:spPr/>
        <p:txBody>
          <a:bodyPr/>
          <a:lstStyle/>
          <a:p>
            <a:r>
              <a:rPr lang="tr-TR" dirty="0"/>
              <a:t>Karakter</a:t>
            </a:r>
          </a:p>
        </p:txBody>
      </p:sp>
      <p:sp>
        <p:nvSpPr>
          <p:cNvPr id="3" name="İçerik Yer Tutucusu 2">
            <a:extLst>
              <a:ext uri="{FF2B5EF4-FFF2-40B4-BE49-F238E27FC236}">
                <a16:creationId xmlns:a16="http://schemas.microsoft.com/office/drawing/2014/main" id="{1D805F81-3AB9-4FDD-AB7E-7CE28EDB8224}"/>
              </a:ext>
            </a:extLst>
          </p:cNvPr>
          <p:cNvSpPr>
            <a:spLocks noGrp="1"/>
          </p:cNvSpPr>
          <p:nvPr>
            <p:ph idx="1"/>
          </p:nvPr>
        </p:nvSpPr>
        <p:spPr/>
        <p:txBody>
          <a:bodyPr/>
          <a:lstStyle/>
          <a:p>
            <a:r>
              <a:rPr lang="tr-TR" dirty="0"/>
              <a:t>Bir canlıda bulunan, gözle görülebilen veya herhangi bir ölçü veya tartı birimi ile ifade edilebilen özelliklerin tümüne karakter denir. </a:t>
            </a:r>
            <a:br>
              <a:rPr lang="tr-TR" dirty="0"/>
            </a:br>
            <a:endParaRPr lang="tr-TR" dirty="0"/>
          </a:p>
          <a:p>
            <a:endParaRPr lang="tr-TR" dirty="0"/>
          </a:p>
        </p:txBody>
      </p:sp>
    </p:spTree>
    <p:extLst>
      <p:ext uri="{BB962C8B-B14F-4D97-AF65-F5344CB8AC3E}">
        <p14:creationId xmlns:p14="http://schemas.microsoft.com/office/powerpoint/2010/main" val="36883773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20F563-7F35-48C9-B748-8B52F1969081}"/>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D92985EB-3438-40D7-957E-0AB9248B78E7}"/>
              </a:ext>
            </a:extLst>
          </p:cNvPr>
          <p:cNvSpPr>
            <a:spLocks noGrp="1"/>
          </p:cNvSpPr>
          <p:nvPr>
            <p:ph idx="1"/>
          </p:nvPr>
        </p:nvSpPr>
        <p:spPr/>
        <p:txBody>
          <a:bodyPr/>
          <a:lstStyle/>
          <a:p>
            <a:pPr marL="0" indent="0">
              <a:buNone/>
            </a:pPr>
            <a:r>
              <a:rPr lang="tr-TR" dirty="0"/>
              <a:t>Canlılarda bulunan tüm karakterler iki grup altında toplanabilir.</a:t>
            </a:r>
          </a:p>
          <a:p>
            <a:pPr marL="0" indent="0">
              <a:buNone/>
            </a:pPr>
            <a:endParaRPr lang="tr-TR" dirty="0"/>
          </a:p>
          <a:p>
            <a:r>
              <a:rPr lang="tr-TR" dirty="0"/>
              <a:t>Kalitatif karakterler</a:t>
            </a:r>
          </a:p>
          <a:p>
            <a:r>
              <a:rPr lang="tr-TR" dirty="0"/>
              <a:t>Kantitatif karakterler</a:t>
            </a:r>
          </a:p>
        </p:txBody>
      </p:sp>
    </p:spTree>
    <p:extLst>
      <p:ext uri="{BB962C8B-B14F-4D97-AF65-F5344CB8AC3E}">
        <p14:creationId xmlns:p14="http://schemas.microsoft.com/office/powerpoint/2010/main" val="15494109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FE1630F-D4EA-44AA-A233-5823B6D7E6A1}"/>
              </a:ext>
            </a:extLst>
          </p:cNvPr>
          <p:cNvSpPr>
            <a:spLocks noGrp="1"/>
          </p:cNvSpPr>
          <p:nvPr>
            <p:ph type="title"/>
          </p:nvPr>
        </p:nvSpPr>
        <p:spPr/>
        <p:txBody>
          <a:bodyPr/>
          <a:lstStyle/>
          <a:p>
            <a:r>
              <a:rPr lang="tr-TR" dirty="0"/>
              <a:t>Kalitatif Karakterler</a:t>
            </a:r>
          </a:p>
        </p:txBody>
      </p:sp>
      <p:sp>
        <p:nvSpPr>
          <p:cNvPr id="3" name="İçerik Yer Tutucusu 2">
            <a:extLst>
              <a:ext uri="{FF2B5EF4-FFF2-40B4-BE49-F238E27FC236}">
                <a16:creationId xmlns:a16="http://schemas.microsoft.com/office/drawing/2014/main" id="{8B19AE07-3530-447F-A3AD-AABD1B00FDCE}"/>
              </a:ext>
            </a:extLst>
          </p:cNvPr>
          <p:cNvSpPr>
            <a:spLocks noGrp="1"/>
          </p:cNvSpPr>
          <p:nvPr>
            <p:ph idx="1"/>
          </p:nvPr>
        </p:nvSpPr>
        <p:spPr/>
        <p:txBody>
          <a:bodyPr/>
          <a:lstStyle/>
          <a:p>
            <a:r>
              <a:rPr lang="tr-TR" sz="2400" dirty="0"/>
              <a:t>Rakamlarla değil de sözle ifade edilebilen renk ve form özellikleri ile ilgilidir (Alaca, siyah, boynuzlu, boynuzsuz gibi).</a:t>
            </a:r>
          </a:p>
          <a:p>
            <a:r>
              <a:rPr lang="tr-TR" sz="2400" dirty="0"/>
              <a:t>Bu karakterler az sayıda (1-4)gen çifti tarafından </a:t>
            </a:r>
            <a:r>
              <a:rPr lang="tr-TR" sz="2400" dirty="0" err="1"/>
              <a:t>determine</a:t>
            </a:r>
            <a:r>
              <a:rPr lang="tr-TR" sz="2400" dirty="0"/>
              <a:t> edilirler ve dölden döle geçişleri </a:t>
            </a:r>
            <a:r>
              <a:rPr lang="tr-TR" sz="2400" dirty="0" err="1"/>
              <a:t>mendel</a:t>
            </a:r>
            <a:r>
              <a:rPr lang="tr-TR" sz="2400" dirty="0"/>
              <a:t> kaidelerine uygundur.</a:t>
            </a:r>
          </a:p>
          <a:p>
            <a:r>
              <a:rPr lang="tr-TR" sz="2400" dirty="0"/>
              <a:t>Bu karakterlerin oluşumunda çevre faktörlerinin etkisi yok denecek kadar azdır.</a:t>
            </a:r>
          </a:p>
          <a:p>
            <a:r>
              <a:rPr lang="tr-TR" sz="2400" dirty="0"/>
              <a:t>Kalitatif karakterler kesikli varyasyon gösterirler ve fertler kesin sınıflara ayrılırlar (örneğin ;</a:t>
            </a:r>
            <a:r>
              <a:rPr lang="tr-TR" sz="2400" dirty="0" err="1"/>
              <a:t>Shorthorn</a:t>
            </a:r>
            <a:r>
              <a:rPr lang="tr-TR" sz="2400" dirty="0"/>
              <a:t> sığırlarda vücut rengi; kırmızı kırçıl ve beyaz olmak üzere üç sınıftır).</a:t>
            </a:r>
          </a:p>
          <a:p>
            <a:endParaRPr lang="tr-TR" sz="2400" dirty="0"/>
          </a:p>
        </p:txBody>
      </p:sp>
    </p:spTree>
    <p:extLst>
      <p:ext uri="{BB962C8B-B14F-4D97-AF65-F5344CB8AC3E}">
        <p14:creationId xmlns:p14="http://schemas.microsoft.com/office/powerpoint/2010/main" val="4363226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8DC166E-FEAE-4B10-B042-5048A5AC7798}"/>
              </a:ext>
            </a:extLst>
          </p:cNvPr>
          <p:cNvSpPr>
            <a:spLocks noGrp="1"/>
          </p:cNvSpPr>
          <p:nvPr>
            <p:ph type="title"/>
          </p:nvPr>
        </p:nvSpPr>
        <p:spPr/>
        <p:txBody>
          <a:bodyPr/>
          <a:lstStyle/>
          <a:p>
            <a:r>
              <a:rPr lang="tr-TR" dirty="0"/>
              <a:t>Kantitatif Karakterler</a:t>
            </a:r>
          </a:p>
        </p:txBody>
      </p:sp>
      <p:sp>
        <p:nvSpPr>
          <p:cNvPr id="3" name="İçerik Yer Tutucusu 2">
            <a:extLst>
              <a:ext uri="{FF2B5EF4-FFF2-40B4-BE49-F238E27FC236}">
                <a16:creationId xmlns:a16="http://schemas.microsoft.com/office/drawing/2014/main" id="{87BFAAE4-6BDB-4F9E-AAE7-668EDD91C2CE}"/>
              </a:ext>
            </a:extLst>
          </p:cNvPr>
          <p:cNvSpPr>
            <a:spLocks noGrp="1"/>
          </p:cNvSpPr>
          <p:nvPr>
            <p:ph idx="1"/>
          </p:nvPr>
        </p:nvSpPr>
        <p:spPr/>
        <p:txBody>
          <a:bodyPr/>
          <a:lstStyle/>
          <a:p>
            <a:r>
              <a:rPr lang="tr-TR" sz="2000" dirty="0"/>
              <a:t>Bu karakterler ölçüm ve tartım ile elde edilirler.</a:t>
            </a:r>
          </a:p>
          <a:p>
            <a:r>
              <a:rPr lang="tr-TR" sz="2000" dirty="0"/>
              <a:t>Kantitatif karakterler genellikle </a:t>
            </a:r>
            <a:r>
              <a:rPr lang="tr-TR" sz="2000" dirty="0" err="1"/>
              <a:t>anotomik</a:t>
            </a:r>
            <a:r>
              <a:rPr lang="tr-TR" sz="2000" dirty="0"/>
              <a:t> boyutlar ve fizyolojik fonksiyonlarla ilgilidirler.</a:t>
            </a:r>
          </a:p>
          <a:p>
            <a:r>
              <a:rPr lang="tr-TR" sz="2000" dirty="0"/>
              <a:t>Bu karakterler aynı yönde çalışan küçük tesirli çok sayıda (20-400) gen çifti tarafından belirlenirler ve genlerin etkisi birbirleri ile toplanabilir.  </a:t>
            </a:r>
          </a:p>
          <a:p>
            <a:r>
              <a:rPr lang="tr-TR" sz="2000" dirty="0"/>
              <a:t>Kantitatif olarak tespit ve ifade edilebilen özellikler sürekli varyasyon gösterirler. Hayvanlar bu vasıflar yönünden kesin sınıflara ayrılmazlar (örneğin; canlı ağırlık, süt verimi ve günlük ağırlık artışı vb.).</a:t>
            </a:r>
          </a:p>
          <a:p>
            <a:r>
              <a:rPr lang="tr-TR" sz="2000" dirty="0"/>
              <a:t>Kantitatif karakterlere çevre faktörlerinin % 0’dan % 100’e kadar değişen seviyede etkisi bulunmaktadır.</a:t>
            </a:r>
          </a:p>
          <a:p>
            <a:endParaRPr lang="tr-TR" sz="2000" dirty="0"/>
          </a:p>
        </p:txBody>
      </p:sp>
    </p:spTree>
    <p:extLst>
      <p:ext uri="{BB962C8B-B14F-4D97-AF65-F5344CB8AC3E}">
        <p14:creationId xmlns:p14="http://schemas.microsoft.com/office/powerpoint/2010/main" val="9818928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0992C82-399A-49FF-8982-553BD86D6CE4}"/>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425DD5BF-73EE-4679-9F95-04EC9F84D26B}"/>
              </a:ext>
            </a:extLst>
          </p:cNvPr>
          <p:cNvSpPr>
            <a:spLocks noGrp="1"/>
          </p:cNvSpPr>
          <p:nvPr>
            <p:ph idx="1"/>
          </p:nvPr>
        </p:nvSpPr>
        <p:spPr/>
        <p:txBody>
          <a:bodyPr/>
          <a:lstStyle/>
          <a:p>
            <a:r>
              <a:rPr lang="tr-TR" sz="2800" dirty="0"/>
              <a:t>Kantitatif karakterler genellikle normal dağılış gösterir ve fertlerin çoğu ortalamaya yakın değerler alırlar. </a:t>
            </a:r>
          </a:p>
          <a:p>
            <a:r>
              <a:rPr lang="tr-TR" sz="2800" dirty="0"/>
              <a:t>Bu karakterler istatistiksel metotlarla belirlenirler.  </a:t>
            </a:r>
          </a:p>
          <a:p>
            <a:r>
              <a:rPr lang="tr-TR" sz="2800" dirty="0"/>
              <a:t>Kantitatif karakterler üzerinde yapılacak ıslah çalışmalarında tek tek </a:t>
            </a:r>
            <a:r>
              <a:rPr lang="tr-TR" sz="2800" dirty="0" err="1"/>
              <a:t>fenotiplerden</a:t>
            </a:r>
            <a:r>
              <a:rPr lang="tr-TR" sz="2800" dirty="0"/>
              <a:t> çok, gruplara özellikle akraba hayvanların oluşturduğu familyalara önem vermek gerekmektedir. </a:t>
            </a:r>
            <a:br>
              <a:rPr lang="tr-TR" sz="2800" dirty="0"/>
            </a:br>
            <a:endParaRPr lang="tr-TR" sz="2800" dirty="0"/>
          </a:p>
          <a:p>
            <a:endParaRPr lang="tr-TR" sz="2800" dirty="0"/>
          </a:p>
        </p:txBody>
      </p:sp>
    </p:spTree>
    <p:extLst>
      <p:ext uri="{BB962C8B-B14F-4D97-AF65-F5344CB8AC3E}">
        <p14:creationId xmlns:p14="http://schemas.microsoft.com/office/powerpoint/2010/main" val="33816573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962836F-13B7-4726-B89D-30E6AC798418}"/>
              </a:ext>
            </a:extLst>
          </p:cNvPr>
          <p:cNvSpPr>
            <a:spLocks noGrp="1"/>
          </p:cNvSpPr>
          <p:nvPr>
            <p:ph type="title"/>
          </p:nvPr>
        </p:nvSpPr>
        <p:spPr/>
        <p:txBody>
          <a:bodyPr/>
          <a:lstStyle/>
          <a:p>
            <a:r>
              <a:rPr lang="tr-TR" dirty="0" err="1"/>
              <a:t>Fenotip</a:t>
            </a:r>
            <a:endParaRPr lang="tr-TR" dirty="0"/>
          </a:p>
        </p:txBody>
      </p:sp>
      <p:sp>
        <p:nvSpPr>
          <p:cNvPr id="3" name="İçerik Yer Tutucusu 2">
            <a:extLst>
              <a:ext uri="{FF2B5EF4-FFF2-40B4-BE49-F238E27FC236}">
                <a16:creationId xmlns:a16="http://schemas.microsoft.com/office/drawing/2014/main" id="{5B9A3D04-769E-4C53-B0A8-4158F2A345D8}"/>
              </a:ext>
            </a:extLst>
          </p:cNvPr>
          <p:cNvSpPr>
            <a:spLocks noGrp="1"/>
          </p:cNvSpPr>
          <p:nvPr>
            <p:ph idx="1"/>
          </p:nvPr>
        </p:nvSpPr>
        <p:spPr/>
        <p:txBody>
          <a:bodyPr/>
          <a:lstStyle/>
          <a:p>
            <a:pPr marL="0" indent="0">
              <a:buNone/>
            </a:pPr>
            <a:r>
              <a:rPr lang="tr-TR" dirty="0"/>
              <a:t>Karakterlere atfedilen renk veya performans verileri ise o karakterin </a:t>
            </a:r>
            <a:r>
              <a:rPr lang="tr-TR" dirty="0" err="1"/>
              <a:t>fenotipini</a:t>
            </a:r>
            <a:r>
              <a:rPr lang="tr-TR" dirty="0"/>
              <a:t> oluşturmaktadır.</a:t>
            </a:r>
          </a:p>
          <a:p>
            <a:pPr marL="0" indent="0">
              <a:buNone/>
            </a:pPr>
            <a:r>
              <a:rPr lang="tr-TR" dirty="0"/>
              <a:t>1. Bir canlının ölçülebilen veya çeşitli sıfatlar ile ifade edilen her hangi bir karakteri için kullanılan bir kavramdır.</a:t>
            </a:r>
          </a:p>
          <a:p>
            <a:pPr marL="0" indent="0">
              <a:buNone/>
            </a:pPr>
            <a:r>
              <a:rPr lang="tr-TR" dirty="0"/>
              <a:t>2. Canlının herhangi bir şekilde tespit veya ifade edilen karakteridir. </a:t>
            </a:r>
          </a:p>
          <a:p>
            <a:endParaRPr lang="tr-TR" dirty="0"/>
          </a:p>
        </p:txBody>
      </p:sp>
    </p:spTree>
    <p:extLst>
      <p:ext uri="{BB962C8B-B14F-4D97-AF65-F5344CB8AC3E}">
        <p14:creationId xmlns:p14="http://schemas.microsoft.com/office/powerpoint/2010/main" val="26850598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B93AD4C-DFAC-4B35-9E3D-885BA2C4B4B1}"/>
              </a:ext>
            </a:extLst>
          </p:cNvPr>
          <p:cNvSpPr>
            <a:spLocks noGrp="1"/>
          </p:cNvSpPr>
          <p:nvPr>
            <p:ph type="title"/>
          </p:nvPr>
        </p:nvSpPr>
        <p:spPr/>
        <p:txBody>
          <a:bodyPr/>
          <a:lstStyle/>
          <a:p>
            <a:r>
              <a:rPr lang="tr-TR" dirty="0"/>
              <a:t>Karakter ve </a:t>
            </a:r>
            <a:r>
              <a:rPr lang="tr-TR" dirty="0" err="1"/>
              <a:t>Fenotip</a:t>
            </a:r>
            <a:r>
              <a:rPr lang="tr-TR" dirty="0"/>
              <a:t> Arasındaki Fark</a:t>
            </a:r>
          </a:p>
        </p:txBody>
      </p:sp>
      <p:sp>
        <p:nvSpPr>
          <p:cNvPr id="3" name="İçerik Yer Tutucusu 2">
            <a:extLst>
              <a:ext uri="{FF2B5EF4-FFF2-40B4-BE49-F238E27FC236}">
                <a16:creationId xmlns:a16="http://schemas.microsoft.com/office/drawing/2014/main" id="{F5D8A433-D318-45BB-8377-F90536DA6E51}"/>
              </a:ext>
            </a:extLst>
          </p:cNvPr>
          <p:cNvSpPr>
            <a:spLocks noGrp="1"/>
          </p:cNvSpPr>
          <p:nvPr>
            <p:ph idx="1"/>
          </p:nvPr>
        </p:nvSpPr>
        <p:spPr/>
        <p:txBody>
          <a:bodyPr/>
          <a:lstStyle/>
          <a:p>
            <a:pPr marL="0" indent="0">
              <a:buNone/>
            </a:pPr>
            <a:r>
              <a:rPr lang="tr-TR" dirty="0"/>
              <a:t>Karakter ile </a:t>
            </a:r>
            <a:r>
              <a:rPr lang="tr-TR" dirty="0" err="1"/>
              <a:t>fenotip</a:t>
            </a:r>
            <a:r>
              <a:rPr lang="tr-TR" dirty="0"/>
              <a:t> kavramları zaman zaman birbiri ile karıştırılmaktadır. Bu konuyu daha iyi anlaşılır hale getirmek için örnek verecek olursak; süt verimi, doğum ağırlığı, deri rengi gibi ifadeler karakteri tanımlarken, 3000 kg süt verimi, 35 kg doğum ağırlığı, kırmızı deri rengi gibi ifadeler ise bahsedilen karakterlere ait </a:t>
            </a:r>
            <a:r>
              <a:rPr lang="tr-TR" dirty="0" err="1"/>
              <a:t>fenotipleri</a:t>
            </a:r>
            <a:r>
              <a:rPr lang="tr-TR" dirty="0"/>
              <a:t> oluşturmaktadır</a:t>
            </a:r>
          </a:p>
          <a:p>
            <a:endParaRPr lang="tr-TR" dirty="0"/>
          </a:p>
        </p:txBody>
      </p:sp>
    </p:spTree>
    <p:extLst>
      <p:ext uri="{BB962C8B-B14F-4D97-AF65-F5344CB8AC3E}">
        <p14:creationId xmlns:p14="http://schemas.microsoft.com/office/powerpoint/2010/main" val="5872422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0BF35C2-38CC-411A-B3F1-DFA4888DE279}"/>
              </a:ext>
            </a:extLst>
          </p:cNvPr>
          <p:cNvSpPr>
            <a:spLocks noGrp="1"/>
          </p:cNvSpPr>
          <p:nvPr>
            <p:ph type="title"/>
          </p:nvPr>
        </p:nvSpPr>
        <p:spPr/>
        <p:txBody>
          <a:bodyPr/>
          <a:lstStyle/>
          <a:p>
            <a:r>
              <a:rPr lang="tr-TR" dirty="0" err="1"/>
              <a:t>Treshold</a:t>
            </a:r>
            <a:r>
              <a:rPr lang="tr-TR" dirty="0"/>
              <a:t> (</a:t>
            </a:r>
            <a:r>
              <a:rPr lang="tr-TR" dirty="0" err="1"/>
              <a:t>Eşikli</a:t>
            </a:r>
            <a:r>
              <a:rPr lang="tr-TR" dirty="0"/>
              <a:t>) </a:t>
            </a:r>
            <a:r>
              <a:rPr lang="tr-TR" dirty="0" err="1"/>
              <a:t>Fenotip</a:t>
            </a:r>
            <a:endParaRPr lang="tr-TR" dirty="0"/>
          </a:p>
        </p:txBody>
      </p:sp>
      <p:sp>
        <p:nvSpPr>
          <p:cNvPr id="3" name="İçerik Yer Tutucusu 2">
            <a:extLst>
              <a:ext uri="{FF2B5EF4-FFF2-40B4-BE49-F238E27FC236}">
                <a16:creationId xmlns:a16="http://schemas.microsoft.com/office/drawing/2014/main" id="{E161A81D-A152-4DFF-A074-C8D78FFD628E}"/>
              </a:ext>
            </a:extLst>
          </p:cNvPr>
          <p:cNvSpPr>
            <a:spLocks noGrp="1"/>
          </p:cNvSpPr>
          <p:nvPr>
            <p:ph idx="1"/>
          </p:nvPr>
        </p:nvSpPr>
        <p:spPr/>
        <p:txBody>
          <a:bodyPr/>
          <a:lstStyle/>
          <a:p>
            <a:r>
              <a:rPr lang="tr-TR" sz="2000" dirty="0"/>
              <a:t>Hayvan yetiştiriciliğinde var yok şeklinde belirtilen </a:t>
            </a:r>
            <a:r>
              <a:rPr lang="tr-TR" sz="2000" dirty="0" err="1"/>
              <a:t>fenotipler</a:t>
            </a:r>
            <a:r>
              <a:rPr lang="tr-TR" sz="2000" dirty="0"/>
              <a:t> vardır. </a:t>
            </a:r>
          </a:p>
          <a:p>
            <a:r>
              <a:rPr lang="tr-TR" sz="2000" dirty="0"/>
              <a:t>Örneğin; bir koyunun gebe yada kısır oluşu bu türden </a:t>
            </a:r>
            <a:r>
              <a:rPr lang="tr-TR" sz="2000" dirty="0" err="1"/>
              <a:t>fenotipleri</a:t>
            </a:r>
            <a:r>
              <a:rPr lang="tr-TR" sz="2000" dirty="0"/>
              <a:t> oluşturur. Bir sürüde mevcut koyunların bir kısmı </a:t>
            </a:r>
            <a:r>
              <a:rPr lang="tr-TR" sz="2000" dirty="0" err="1"/>
              <a:t>döllü</a:t>
            </a:r>
            <a:r>
              <a:rPr lang="tr-TR" sz="2000" dirty="0"/>
              <a:t> diğerleri kısırdır. O halde bunlar dölü var yada yok diye gruplara ayrılabilirler. </a:t>
            </a:r>
          </a:p>
          <a:p>
            <a:r>
              <a:rPr lang="tr-TR" sz="2000" dirty="0"/>
              <a:t>Belli bir çağa kadar hayvanlar herhangi bir hastalığa tutulmuş yada tutulmamıştır. </a:t>
            </a:r>
          </a:p>
          <a:p>
            <a:r>
              <a:rPr lang="tr-TR" sz="2000" dirty="0"/>
              <a:t>Belirli bir yaşa kadar yaşamış yada yaşamamıştır. Tavukların bir kısmı kış duraksaması göstermiş veya göstermemiştir. </a:t>
            </a:r>
          </a:p>
          <a:p>
            <a:r>
              <a:rPr lang="tr-TR" sz="2000" dirty="0"/>
              <a:t>İşte bu örneklerde olduğu gibi var-yok şeklinde belirlenebilen </a:t>
            </a:r>
            <a:r>
              <a:rPr lang="tr-TR" sz="2000" dirty="0" err="1"/>
              <a:t>fenotiplere</a:t>
            </a:r>
            <a:r>
              <a:rPr lang="tr-TR" sz="2000" dirty="0"/>
              <a:t> </a:t>
            </a:r>
            <a:r>
              <a:rPr lang="tr-TR" sz="2000" dirty="0" err="1"/>
              <a:t>eşikli</a:t>
            </a:r>
            <a:r>
              <a:rPr lang="tr-TR" sz="2000" dirty="0"/>
              <a:t> (</a:t>
            </a:r>
            <a:r>
              <a:rPr lang="tr-TR" sz="2000" dirty="0" err="1"/>
              <a:t>threshold</a:t>
            </a:r>
            <a:r>
              <a:rPr lang="tr-TR" sz="2000" dirty="0"/>
              <a:t>) </a:t>
            </a:r>
            <a:r>
              <a:rPr lang="tr-TR" sz="2000" dirty="0" err="1"/>
              <a:t>fenotipler</a:t>
            </a:r>
            <a:r>
              <a:rPr lang="tr-TR" sz="2000" dirty="0"/>
              <a:t> bu tür </a:t>
            </a:r>
            <a:r>
              <a:rPr lang="tr-TR" sz="2000" dirty="0" err="1"/>
              <a:t>fenotip</a:t>
            </a:r>
            <a:r>
              <a:rPr lang="tr-TR" sz="2000" dirty="0"/>
              <a:t> gösteren karakterlere de </a:t>
            </a:r>
            <a:r>
              <a:rPr lang="tr-TR" sz="2000" dirty="0" err="1"/>
              <a:t>eşikli</a:t>
            </a:r>
            <a:r>
              <a:rPr lang="tr-TR" sz="2000" dirty="0"/>
              <a:t> karakterler denir.</a:t>
            </a:r>
          </a:p>
          <a:p>
            <a:endParaRPr lang="tr-TR" sz="2000" dirty="0"/>
          </a:p>
        </p:txBody>
      </p:sp>
    </p:spTree>
    <p:extLst>
      <p:ext uri="{BB962C8B-B14F-4D97-AF65-F5344CB8AC3E}">
        <p14:creationId xmlns:p14="http://schemas.microsoft.com/office/powerpoint/2010/main" val="18112888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78B152A-0B03-4DEA-9A74-CDCB133C9AD4}"/>
              </a:ext>
            </a:extLst>
          </p:cNvPr>
          <p:cNvSpPr>
            <a:spLocks noGrp="1"/>
          </p:cNvSpPr>
          <p:nvPr>
            <p:ph type="title"/>
          </p:nvPr>
        </p:nvSpPr>
        <p:spPr/>
        <p:txBody>
          <a:bodyPr/>
          <a:lstStyle/>
          <a:p>
            <a:r>
              <a:rPr lang="tr-TR" dirty="0" err="1"/>
              <a:t>Genotip</a:t>
            </a:r>
            <a:endParaRPr lang="tr-TR" dirty="0"/>
          </a:p>
        </p:txBody>
      </p:sp>
      <p:sp>
        <p:nvSpPr>
          <p:cNvPr id="3" name="İçerik Yer Tutucusu 2">
            <a:extLst>
              <a:ext uri="{FF2B5EF4-FFF2-40B4-BE49-F238E27FC236}">
                <a16:creationId xmlns:a16="http://schemas.microsoft.com/office/drawing/2014/main" id="{BB15511E-D0C1-49ED-9A01-55C1E2D0706F}"/>
              </a:ext>
            </a:extLst>
          </p:cNvPr>
          <p:cNvSpPr>
            <a:spLocks noGrp="1"/>
          </p:cNvSpPr>
          <p:nvPr>
            <p:ph idx="1"/>
          </p:nvPr>
        </p:nvSpPr>
        <p:spPr/>
        <p:txBody>
          <a:bodyPr/>
          <a:lstStyle/>
          <a:p>
            <a:r>
              <a:rPr lang="tr-TR" dirty="0"/>
              <a:t>Hayvan ıslahçıları genellikle hayvanların </a:t>
            </a:r>
            <a:r>
              <a:rPr lang="tr-TR" dirty="0" err="1"/>
              <a:t>genotipleri</a:t>
            </a:r>
            <a:r>
              <a:rPr lang="tr-TR" dirty="0"/>
              <a:t> ile daha fazla ilgilenmektedirler. Çünkü amaç hayvanın o karakter bakımından </a:t>
            </a:r>
            <a:r>
              <a:rPr lang="tr-TR" dirty="0" err="1"/>
              <a:t>fenotipinden</a:t>
            </a:r>
            <a:r>
              <a:rPr lang="tr-TR" dirty="0"/>
              <a:t> yararlanarak </a:t>
            </a:r>
            <a:r>
              <a:rPr lang="tr-TR" dirty="0" err="1"/>
              <a:t>genotipini</a:t>
            </a:r>
            <a:r>
              <a:rPr lang="tr-TR" dirty="0"/>
              <a:t> iyileştirmektir. </a:t>
            </a:r>
          </a:p>
          <a:p>
            <a:r>
              <a:rPr lang="tr-TR" dirty="0" err="1"/>
              <a:t>Genotip</a:t>
            </a:r>
            <a:r>
              <a:rPr lang="tr-TR" dirty="0"/>
              <a:t> : Bireyin taşıdığı genlerin tümüne denir. </a:t>
            </a:r>
            <a:br>
              <a:rPr lang="tr-TR" dirty="0"/>
            </a:br>
            <a:endParaRPr lang="tr-TR" dirty="0"/>
          </a:p>
          <a:p>
            <a:endParaRPr lang="tr-TR" dirty="0"/>
          </a:p>
        </p:txBody>
      </p:sp>
    </p:spTree>
    <p:extLst>
      <p:ext uri="{BB962C8B-B14F-4D97-AF65-F5344CB8AC3E}">
        <p14:creationId xmlns:p14="http://schemas.microsoft.com/office/powerpoint/2010/main" val="19992604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FE7141E-36E2-4BF5-854A-C3A5E7E3F7A6}"/>
              </a:ext>
            </a:extLst>
          </p:cNvPr>
          <p:cNvSpPr>
            <a:spLocks noGrp="1"/>
          </p:cNvSpPr>
          <p:nvPr>
            <p:ph type="title"/>
          </p:nvPr>
        </p:nvSpPr>
        <p:spPr/>
        <p:txBody>
          <a:bodyPr/>
          <a:lstStyle/>
          <a:p>
            <a:r>
              <a:rPr lang="tr-TR" dirty="0"/>
              <a:t>Çevre</a:t>
            </a:r>
          </a:p>
        </p:txBody>
      </p:sp>
      <p:sp>
        <p:nvSpPr>
          <p:cNvPr id="3" name="İçerik Yer Tutucusu 2">
            <a:extLst>
              <a:ext uri="{FF2B5EF4-FFF2-40B4-BE49-F238E27FC236}">
                <a16:creationId xmlns:a16="http://schemas.microsoft.com/office/drawing/2014/main" id="{BBC174D6-AD73-4B58-9E56-EDE0BF52556D}"/>
              </a:ext>
            </a:extLst>
          </p:cNvPr>
          <p:cNvSpPr>
            <a:spLocks noGrp="1"/>
          </p:cNvSpPr>
          <p:nvPr>
            <p:ph idx="1"/>
          </p:nvPr>
        </p:nvSpPr>
        <p:spPr/>
        <p:txBody>
          <a:bodyPr/>
          <a:lstStyle/>
          <a:p>
            <a:r>
              <a:rPr lang="tr-TR" dirty="0"/>
              <a:t>Bireylerin özelliklerini olumlu yada olumsuz yönde etkileyen bakım, besleme, </a:t>
            </a:r>
            <a:r>
              <a:rPr lang="tr-TR" dirty="0" err="1"/>
              <a:t>barındırma,iklim</a:t>
            </a:r>
            <a:r>
              <a:rPr lang="tr-TR" dirty="0"/>
              <a:t> koşulları, büyütme, Sağım, hastalık vs. gibi etmenler çevre olarak isimlendirilmektedir.</a:t>
            </a:r>
            <a:br>
              <a:rPr lang="tr-TR" dirty="0"/>
            </a:br>
            <a:endParaRPr lang="tr-TR" dirty="0"/>
          </a:p>
          <a:p>
            <a:endParaRPr lang="tr-TR" dirty="0"/>
          </a:p>
        </p:txBody>
      </p:sp>
    </p:spTree>
    <p:extLst>
      <p:ext uri="{BB962C8B-B14F-4D97-AF65-F5344CB8AC3E}">
        <p14:creationId xmlns:p14="http://schemas.microsoft.com/office/powerpoint/2010/main" val="20347507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5086492-6518-4D63-8CDB-D732A4ED08F6}"/>
              </a:ext>
            </a:extLst>
          </p:cNvPr>
          <p:cNvSpPr>
            <a:spLocks noGrp="1"/>
          </p:cNvSpPr>
          <p:nvPr>
            <p:ph type="title"/>
          </p:nvPr>
        </p:nvSpPr>
        <p:spPr/>
        <p:txBody>
          <a:bodyPr/>
          <a:lstStyle/>
          <a:p>
            <a:r>
              <a:rPr lang="tr-TR" dirty="0"/>
              <a:t>Tür</a:t>
            </a:r>
          </a:p>
        </p:txBody>
      </p:sp>
      <p:sp>
        <p:nvSpPr>
          <p:cNvPr id="3" name="İçerik Yer Tutucusu 2">
            <a:extLst>
              <a:ext uri="{FF2B5EF4-FFF2-40B4-BE49-F238E27FC236}">
                <a16:creationId xmlns:a16="http://schemas.microsoft.com/office/drawing/2014/main" id="{65E4E3C1-F3EB-4C6E-90A8-1E3A0B0DCDFC}"/>
              </a:ext>
            </a:extLst>
          </p:cNvPr>
          <p:cNvSpPr>
            <a:spLocks noGrp="1"/>
          </p:cNvSpPr>
          <p:nvPr>
            <p:ph idx="1"/>
          </p:nvPr>
        </p:nvSpPr>
        <p:spPr/>
        <p:txBody>
          <a:bodyPr/>
          <a:lstStyle/>
          <a:p>
            <a:r>
              <a:rPr lang="tr-TR" dirty="0"/>
              <a:t>Kimi canlılar kalıtsal yapıya bağlı olarak birbirleri ile birtakım ortak özellikler sahip olabilirler ve sahip oldukları bu ortak özellikleri çiftleşme yolu ile döllerine geçirebilen ve </a:t>
            </a:r>
            <a:r>
              <a:rPr lang="tr-TR" dirty="0" err="1"/>
              <a:t>fertil</a:t>
            </a:r>
            <a:r>
              <a:rPr lang="tr-TR" dirty="0"/>
              <a:t> döller verebilen canlı grubu olarak ifade edilebilir ( Koyun, Keçi, Eşek, At, Sığır vs.).</a:t>
            </a:r>
            <a:br>
              <a:rPr lang="tr-TR" dirty="0"/>
            </a:br>
            <a:endParaRPr lang="tr-TR" dirty="0"/>
          </a:p>
          <a:p>
            <a:endParaRPr lang="tr-TR" dirty="0"/>
          </a:p>
        </p:txBody>
      </p:sp>
    </p:spTree>
    <p:extLst>
      <p:ext uri="{BB962C8B-B14F-4D97-AF65-F5344CB8AC3E}">
        <p14:creationId xmlns:p14="http://schemas.microsoft.com/office/powerpoint/2010/main" val="7854974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129E488-3BEF-4D2B-B0C7-6F463053FB59}"/>
              </a:ext>
            </a:extLst>
          </p:cNvPr>
          <p:cNvSpPr>
            <a:spLocks noGrp="1"/>
          </p:cNvSpPr>
          <p:nvPr>
            <p:ph type="title"/>
          </p:nvPr>
        </p:nvSpPr>
        <p:spPr/>
        <p:txBody>
          <a:bodyPr/>
          <a:lstStyle/>
          <a:p>
            <a:r>
              <a:rPr lang="tr-TR" dirty="0"/>
              <a:t>Irk</a:t>
            </a:r>
          </a:p>
        </p:txBody>
      </p:sp>
      <p:sp>
        <p:nvSpPr>
          <p:cNvPr id="3" name="İçerik Yer Tutucusu 2">
            <a:extLst>
              <a:ext uri="{FF2B5EF4-FFF2-40B4-BE49-F238E27FC236}">
                <a16:creationId xmlns:a16="http://schemas.microsoft.com/office/drawing/2014/main" id="{4C499A7D-6A5F-4CDD-9440-14A0A202CED0}"/>
              </a:ext>
            </a:extLst>
          </p:cNvPr>
          <p:cNvSpPr>
            <a:spLocks noGrp="1"/>
          </p:cNvSpPr>
          <p:nvPr>
            <p:ph idx="1"/>
          </p:nvPr>
        </p:nvSpPr>
        <p:spPr/>
        <p:txBody>
          <a:bodyPr/>
          <a:lstStyle/>
          <a:p>
            <a:r>
              <a:rPr lang="tr-TR" dirty="0"/>
              <a:t>Bazı dış etkiler ve genlerin etkisi ile aynı tür içerisinde de bazı özellikler bakımından birbirinden ayrılabilen hayvan grupları vardır ki bunlar da ırk denmektedir. </a:t>
            </a:r>
            <a:br>
              <a:rPr lang="tr-TR" dirty="0"/>
            </a:br>
            <a:endParaRPr lang="tr-TR" dirty="0"/>
          </a:p>
          <a:p>
            <a:endParaRPr lang="tr-TR" dirty="0"/>
          </a:p>
        </p:txBody>
      </p:sp>
    </p:spTree>
    <p:extLst>
      <p:ext uri="{BB962C8B-B14F-4D97-AF65-F5344CB8AC3E}">
        <p14:creationId xmlns:p14="http://schemas.microsoft.com/office/powerpoint/2010/main" val="4426777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53224E9-F7EE-4E49-8D7A-DF79F286ABD4}"/>
              </a:ext>
            </a:extLst>
          </p:cNvPr>
          <p:cNvSpPr>
            <a:spLocks noGrp="1"/>
          </p:cNvSpPr>
          <p:nvPr>
            <p:ph type="title"/>
          </p:nvPr>
        </p:nvSpPr>
        <p:spPr/>
        <p:txBody>
          <a:bodyPr/>
          <a:lstStyle/>
          <a:p>
            <a:r>
              <a:rPr lang="tr-TR" dirty="0" err="1"/>
              <a:t>Populasyon</a:t>
            </a:r>
            <a:endParaRPr lang="tr-TR" dirty="0"/>
          </a:p>
        </p:txBody>
      </p:sp>
      <p:sp>
        <p:nvSpPr>
          <p:cNvPr id="3" name="İçerik Yer Tutucusu 2">
            <a:extLst>
              <a:ext uri="{FF2B5EF4-FFF2-40B4-BE49-F238E27FC236}">
                <a16:creationId xmlns:a16="http://schemas.microsoft.com/office/drawing/2014/main" id="{8B9EFA0E-AC55-4EFB-BCB0-E881A6752C18}"/>
              </a:ext>
            </a:extLst>
          </p:cNvPr>
          <p:cNvSpPr>
            <a:spLocks noGrp="1"/>
          </p:cNvSpPr>
          <p:nvPr>
            <p:ph idx="1"/>
          </p:nvPr>
        </p:nvSpPr>
        <p:spPr/>
        <p:txBody>
          <a:bodyPr/>
          <a:lstStyle/>
          <a:p>
            <a:r>
              <a:rPr lang="tr-TR" dirty="0" err="1"/>
              <a:t>Populasyon</a:t>
            </a:r>
            <a:r>
              <a:rPr lang="tr-TR" dirty="0"/>
              <a:t> bir veya birden fazla özellik bakımından birbirine benzeyen ve ortak gen havuzu oluşturan hayvan grubu olarak ifade edilmektedir.</a:t>
            </a:r>
          </a:p>
          <a:p>
            <a:endParaRPr lang="tr-TR" dirty="0"/>
          </a:p>
        </p:txBody>
      </p:sp>
    </p:spTree>
    <p:extLst>
      <p:ext uri="{BB962C8B-B14F-4D97-AF65-F5344CB8AC3E}">
        <p14:creationId xmlns:p14="http://schemas.microsoft.com/office/powerpoint/2010/main" val="729908012"/>
      </p:ext>
    </p:extLst>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38</TotalTime>
  <Words>1634</Words>
  <Application>Microsoft Office PowerPoint</Application>
  <PresentationFormat>Ekran Gösterisi (4:3)</PresentationFormat>
  <Paragraphs>164</Paragraphs>
  <Slides>38</Slides>
  <Notes>0</Notes>
  <HiddenSlides>0</HiddenSlides>
  <MMClips>0</MMClips>
  <ScaleCrop>false</ScaleCrop>
  <HeadingPairs>
    <vt:vector size="6" baseType="variant">
      <vt:variant>
        <vt:lpstr>Kullanılan Yazı Tipleri</vt:lpstr>
      </vt:variant>
      <vt:variant>
        <vt:i4>1</vt:i4>
      </vt:variant>
      <vt:variant>
        <vt:lpstr>Tema</vt:lpstr>
      </vt:variant>
      <vt:variant>
        <vt:i4>1</vt:i4>
      </vt:variant>
      <vt:variant>
        <vt:lpstr>Slayt Başlıkları</vt:lpstr>
      </vt:variant>
      <vt:variant>
        <vt:i4>38</vt:i4>
      </vt:variant>
    </vt:vector>
  </HeadingPairs>
  <TitlesOfParts>
    <vt:vector size="40" baseType="lpstr">
      <vt:lpstr>Arial</vt:lpstr>
      <vt:lpstr>Varsayılan Tasarım</vt:lpstr>
      <vt:lpstr>PowerPoint Sunusu</vt:lpstr>
      <vt:lpstr>Hayvan Islahının Amacı, Tanımı ve Önemi</vt:lpstr>
      <vt:lpstr>Hayvansal Üretimin Amacı</vt:lpstr>
      <vt:lpstr>Yüksek Kazanç İçin; </vt:lpstr>
      <vt:lpstr>Peki bir ziraat mühendisinin görevi nedir?</vt:lpstr>
      <vt:lpstr>Hayvansal Üretimin Geliştirilmesi</vt:lpstr>
      <vt:lpstr>Çevre Faktörlerinin İyileştirilmesi</vt:lpstr>
      <vt:lpstr>Hayvanların Genotipik Değerinin Yükseltilmesi</vt:lpstr>
      <vt:lpstr>Hayvan Islahında Genotipin İyileştirilmesinin Hız Kazanmasında</vt:lpstr>
      <vt:lpstr>Her İki Faktörün (Çevre-Genotip) Birbirinin Etkisini Sınırlayacak Etkileri Mevcuttur</vt:lpstr>
      <vt:lpstr>PowerPoint Sunusu</vt:lpstr>
      <vt:lpstr>PowerPoint Sunusu</vt:lpstr>
      <vt:lpstr>Peki Kriter Ne Olmalı???</vt:lpstr>
      <vt:lpstr>Ekonomik Verim Seviyesi Her İşletme İçin Aynımıdır?</vt:lpstr>
      <vt:lpstr>PowerPoint Sunusu</vt:lpstr>
      <vt:lpstr>PowerPoint Sunusu</vt:lpstr>
      <vt:lpstr>Hayvan Islahı Çalışmaları Ne Zaman Başlamıştır?</vt:lpstr>
      <vt:lpstr>PowerPoint Sunusu</vt:lpstr>
      <vt:lpstr>PowerPoint Sunusu</vt:lpstr>
      <vt:lpstr>HAYVAN ISLAHI NEDİR</vt:lpstr>
      <vt:lpstr>PowerPoint Sunusu</vt:lpstr>
      <vt:lpstr>Islahta Başarı Neye Bağlıdır</vt:lpstr>
      <vt:lpstr>Islah Çalışmalarında İzlenecek Ana Yol??</vt:lpstr>
      <vt:lpstr>Hayvan Islahında Sık Kullanılan Terimler</vt:lpstr>
      <vt:lpstr>Özellik</vt:lpstr>
      <vt:lpstr>Karakter</vt:lpstr>
      <vt:lpstr>PowerPoint Sunusu</vt:lpstr>
      <vt:lpstr>Kalitatif Karakterler</vt:lpstr>
      <vt:lpstr>Kantitatif Karakterler</vt:lpstr>
      <vt:lpstr>PowerPoint Sunusu</vt:lpstr>
      <vt:lpstr>Fenotip</vt:lpstr>
      <vt:lpstr>Karakter ve Fenotip Arasındaki Fark</vt:lpstr>
      <vt:lpstr>Treshold (Eşikli) Fenotip</vt:lpstr>
      <vt:lpstr>Genotip</vt:lpstr>
      <vt:lpstr>Çevre</vt:lpstr>
      <vt:lpstr>Tür</vt:lpstr>
      <vt:lpstr>Irk</vt:lpstr>
      <vt:lpstr>Populasyon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xxxx</dc:creator>
  <cp:lastModifiedBy>Fatih Bilgi</cp:lastModifiedBy>
  <cp:revision>11</cp:revision>
  <cp:lastPrinted>1601-01-01T00:00:00Z</cp:lastPrinted>
  <dcterms:created xsi:type="dcterms:W3CDTF">2020-01-16T09:01:47Z</dcterms:created>
  <dcterms:modified xsi:type="dcterms:W3CDTF">2020-03-19T19:24:30Z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