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75" r:id="rId10"/>
    <p:sldId id="276" r:id="rId11"/>
    <p:sldId id="277" r:id="rId12"/>
    <p:sldId id="279" r:id="rId13"/>
    <p:sldId id="280" r:id="rId1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7" autoAdjust="0"/>
  </p:normalViewPr>
  <p:slideViewPr>
    <p:cSldViewPr>
      <p:cViewPr varScale="1">
        <p:scale>
          <a:sx n="74" d="100"/>
          <a:sy n="74" d="100"/>
        </p:scale>
        <p:origin x="124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279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="" xmlns:a16="http://schemas.microsoft.com/office/drawing/2014/main" id="{4D3E8776-AB09-4EDC-BA1D-EF4E5378F2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EC0ED28E-E00B-48F0-8DCE-0A0CDD4EA5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D1730A-0A11-42E7-8CE9-6123E48B2DB5}" type="datetimeFigureOut">
              <a:rPr lang="tr-TR" smtClean="0"/>
              <a:t>19.3.2020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C7EB4F14-AF67-4617-94A3-B44E02F469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B1031D0F-BB1A-45A1-BB38-B8B30A1B3E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6F970-FFD7-4C47-8F4E-4A357BFA8F9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573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="" xmlns:a16="http://schemas.microsoft.com/office/drawing/2014/main" id="{7487D298-1B85-4809-8876-81D3304E2AC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BC37AB5C-7F07-47D8-A788-722AAEF2B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E335F604-7929-4CDE-8A84-087B8DAF0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2D46F884-D715-4ED2-875E-08FBCF8AD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A4BE28AE-7438-4147-A44D-FD6BBB5A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FF8D3C9B-FEDD-4309-A91C-9CA1AC68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A2947-FA5D-453E-83C0-691EA497C3A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0986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="" xmlns:a16="http://schemas.microsoft.com/office/drawing/2014/main" id="{88F26E1D-B5D5-467D-A732-7F9CA8F46E2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2D9801B3-D8C9-443D-AFA1-C8E352C6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9212BA58-6D5E-45A1-8BB2-B58B76433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FD7FAAEB-FF59-4AF9-B9AB-AEEDBF0F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6A03263D-EBFC-4F3E-85B8-443336C1A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65D55F20-03AF-4AD6-857E-596F2A931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7DD90-68E9-4A4B-ABDD-0E8BBEF178D2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2628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="" xmlns:a16="http://schemas.microsoft.com/office/drawing/2014/main" id="{5C8FEA4F-139E-4BFA-9857-260A0F744E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Dikey Başlık 1">
            <a:extLst>
              <a:ext uri="{FF2B5EF4-FFF2-40B4-BE49-F238E27FC236}">
                <a16:creationId xmlns="" xmlns:a16="http://schemas.microsoft.com/office/drawing/2014/main" id="{F60D4DFA-8B07-484B-89F1-D97C917C1B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="" xmlns:a16="http://schemas.microsoft.com/office/drawing/2014/main" id="{6407E197-D18E-4AAA-98CB-38D89A2A05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B0C9DE15-502A-4510-8FD4-70242695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AF428F35-1D3B-46A8-B02C-CB5D1125A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4DCC5110-F755-4AD6-805D-EAA8F7CE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CA82F0-B3AF-4CB7-97F8-ACD6140A6373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7843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="" xmlns:a16="http://schemas.microsoft.com/office/drawing/2014/main" id="{9B78E955-A148-4354-AE04-7503133F735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42D4F82A-8FE9-41CF-A790-97BBBD58F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16F19FC7-2638-4BB7-A0CC-8A82FB887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DA90686B-8279-46FB-B41F-E98E2231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9FDBFD0C-237B-4504-989F-BF2E7774E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58678693-2296-4922-804D-9180843CA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DAFA7B-F565-4E90-89BF-5854C230462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29962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sunu">
            <a:extLst>
              <a:ext uri="{FF2B5EF4-FFF2-40B4-BE49-F238E27FC236}">
                <a16:creationId xmlns="" xmlns:a16="http://schemas.microsoft.com/office/drawing/2014/main" id="{44F11540-A512-4E5B-A3F1-95331763FF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747B5DBF-EBBA-480D-A9DC-A7E102148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1C006CE3-0AD1-413F-909C-F58E44CAE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="" xmlns:a16="http://schemas.microsoft.com/office/drawing/2014/main" id="{4EB13188-DE1D-4E11-8057-0402AED49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="" xmlns:a16="http://schemas.microsoft.com/office/drawing/2014/main" id="{E74A2D2F-79BB-400E-AA0F-B8760CBC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="" xmlns:a16="http://schemas.microsoft.com/office/drawing/2014/main" id="{769E4D60-8FE9-4979-A580-405515C0EA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2CB6F-A420-4BBF-ACAC-AB0D809A336D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35200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="" xmlns:a16="http://schemas.microsoft.com/office/drawing/2014/main" id="{CCAFC7C3-4533-4FB6-8C78-99A4DB9E3D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30FE0336-BADE-47BD-BE6A-990E6F66D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3F923556-F8E4-4F08-A1F2-94F024C0F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A3FB7E4D-A16F-488A-B333-8301C7239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59A7BDA5-F376-4683-8C4B-CD8AFEAE3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15C91FAC-9B81-4CA7-A8E8-8F116CFF9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2C3AE39E-7FA5-490C-9137-88B17FB4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D0633C-18C6-44E5-9903-E97B7A49D34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04363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sunu">
            <a:extLst>
              <a:ext uri="{FF2B5EF4-FFF2-40B4-BE49-F238E27FC236}">
                <a16:creationId xmlns="" xmlns:a16="http://schemas.microsoft.com/office/drawing/2014/main" id="{050BA558-371F-47B7-8FA6-502B03CDF3F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75389893-28F9-455C-A1FC-27E27109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="" xmlns:a16="http://schemas.microsoft.com/office/drawing/2014/main" id="{50662EFB-E91A-4B3A-B747-69A34EF5D4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="" xmlns:a16="http://schemas.microsoft.com/office/drawing/2014/main" id="{B7A13075-96FD-4858-A466-15ABF6436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="" xmlns:a16="http://schemas.microsoft.com/office/drawing/2014/main" id="{60984A82-D9D3-4F89-9465-A05B70E7DD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="" xmlns:a16="http://schemas.microsoft.com/office/drawing/2014/main" id="{087132E1-2F48-4174-8193-87E5C0AE1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="" xmlns:a16="http://schemas.microsoft.com/office/drawing/2014/main" id="{258A4AAA-F04A-482D-8287-F06E79205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="" xmlns:a16="http://schemas.microsoft.com/office/drawing/2014/main" id="{05471C06-8301-417F-A2AF-1B2E754EB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="" xmlns:a16="http://schemas.microsoft.com/office/drawing/2014/main" id="{1B2A6F5A-071A-404C-BF92-792C69106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3AF721-B687-4810-AD40-7C70B07FDF3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91654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="" xmlns:a16="http://schemas.microsoft.com/office/drawing/2014/main" id="{C1FB983A-9774-46FC-AB7D-63F42A520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="" xmlns:a16="http://schemas.microsoft.com/office/drawing/2014/main" id="{56674E93-5FA3-45AB-A711-AED667B25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="" xmlns:a16="http://schemas.microsoft.com/office/drawing/2014/main" id="{DE1F7518-33CD-4404-9F63-A885FF394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="" xmlns:a16="http://schemas.microsoft.com/office/drawing/2014/main" id="{BE3031B0-4789-45E8-A840-3AACBB041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BCE01B-BC79-4EBF-AABB-9049824FFFEA}" type="slidenum">
              <a:rPr lang="tr-TR" altLang="tr-TR"/>
              <a:pPr/>
              <a:t>‹#›</a:t>
            </a:fld>
            <a:endParaRPr lang="tr-TR" altLang="tr-TR"/>
          </a:p>
        </p:txBody>
      </p:sp>
      <p:pic>
        <p:nvPicPr>
          <p:cNvPr id="6" name="Picture 4" descr="sunu">
            <a:extLst>
              <a:ext uri="{FF2B5EF4-FFF2-40B4-BE49-F238E27FC236}">
                <a16:creationId xmlns="" xmlns:a16="http://schemas.microsoft.com/office/drawing/2014/main" id="{B104AD21-30E9-4A01-8166-A5EE38AE716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2628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unu">
            <a:extLst>
              <a:ext uri="{FF2B5EF4-FFF2-40B4-BE49-F238E27FC236}">
                <a16:creationId xmlns="" xmlns:a16="http://schemas.microsoft.com/office/drawing/2014/main" id="{60EF2FE9-5B91-4E83-A174-050677E2DB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eri Yer Tutucusu 1">
            <a:extLst>
              <a:ext uri="{FF2B5EF4-FFF2-40B4-BE49-F238E27FC236}">
                <a16:creationId xmlns="" xmlns:a16="http://schemas.microsoft.com/office/drawing/2014/main" id="{2D1FFAF3-7EFB-4987-8493-187087346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="" xmlns:a16="http://schemas.microsoft.com/office/drawing/2014/main" id="{9531664F-7100-4381-A309-4920AAE87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="" xmlns:a16="http://schemas.microsoft.com/office/drawing/2014/main" id="{1B0EDF4D-A215-4F4C-B721-92D3357A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B2017-C5EA-4040-AFCE-66D928E4D27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379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="" xmlns:a16="http://schemas.microsoft.com/office/drawing/2014/main" id="{2F46E11D-82FC-4A81-B285-A43A184953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B2E54319-3A17-43C6-A602-9A1DD41A4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EDF23EF2-C3E3-40B2-8607-968EF51F26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7D9C3D52-DC02-4970-9D95-AF91DC6A9A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36155F93-8516-4423-BB06-FE58C6BC1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507077AC-5583-4387-953F-4136A5B05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3B5A4FE1-63E2-43CA-8B3E-66C7A4D5F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35059F-8913-415E-B6EE-8A0C42125F0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784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sunu">
            <a:extLst>
              <a:ext uri="{FF2B5EF4-FFF2-40B4-BE49-F238E27FC236}">
                <a16:creationId xmlns="" xmlns:a16="http://schemas.microsoft.com/office/drawing/2014/main" id="{DA90758A-5C1B-417F-A445-9333CC1F7BA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B62BB14D-A81B-4BF0-9E5C-85B48DB34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="" xmlns:a16="http://schemas.microsoft.com/office/drawing/2014/main" id="{F9C027C4-3CCB-41BC-A1B0-C948BA7A7E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="" xmlns:a16="http://schemas.microsoft.com/office/drawing/2014/main" id="{2EC9412D-38CF-44CA-AB58-109946B99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="" xmlns:a16="http://schemas.microsoft.com/office/drawing/2014/main" id="{30EED56E-5A68-4365-8B88-F5C974F7A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="" xmlns:a16="http://schemas.microsoft.com/office/drawing/2014/main" id="{A366051D-8C40-41E1-9FAC-3333DEA1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="" xmlns:a16="http://schemas.microsoft.com/office/drawing/2014/main" id="{FF462AE5-A6F0-4C34-907D-1D343CF21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47004-EDAA-4BCF-9DE3-C7477122C224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42051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="" xmlns:a16="http://schemas.microsoft.com/office/drawing/2014/main" id="{1472F3F7-B9CC-4C99-93C4-E01C35479B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="" xmlns:a16="http://schemas.microsoft.com/office/drawing/2014/main" id="{773EF15F-EC6B-4E6E-BC68-97CFA2DF0C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D7AB4DE-139B-43F0-B6A7-166B526EC03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r-TR" altLang="tr-TR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C1205DE4-E68B-4831-96FC-7B4627FF135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r-TR" altLang="tr-TR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FDB0B5E3-58EB-493C-B893-C9EDC94552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C2AD343-42BE-4C0D-8C43-9BE1CB1E29F7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sunu kapak">
            <a:extLst>
              <a:ext uri="{FF2B5EF4-FFF2-40B4-BE49-F238E27FC236}">
                <a16:creationId xmlns="" xmlns:a16="http://schemas.microsoft.com/office/drawing/2014/main" id="{95F6E267-728F-4FB0-8651-BFFD2B0EC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7012"/>
            <a:ext cx="9392574" cy="6850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4" name="Rectangle 8">
            <a:extLst>
              <a:ext uri="{FF2B5EF4-FFF2-40B4-BE49-F238E27FC236}">
                <a16:creationId xmlns="" xmlns:a16="http://schemas.microsoft.com/office/drawing/2014/main" id="{F38C432D-5372-448E-9829-E0F45631D43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48000" y="3162300"/>
            <a:ext cx="6096000" cy="533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3200" b="1" dirty="0"/>
              <a:t>TARIMSAL BİYOTEKNOLOJİ BÖLÜMÜ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="" xmlns:a16="http://schemas.microsoft.com/office/drawing/2014/main" id="{40919079-B759-42A8-9F3B-9A1143AB9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143000"/>
            <a:ext cx="6096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tr-TR" sz="3200" b="1" dirty="0"/>
              <a:t>ZİRAAT FAKÜLTESİ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="" xmlns:a16="http://schemas.microsoft.com/office/drawing/2014/main" id="{FA81E1F3-CB27-487C-8780-092A73586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4724400"/>
            <a:ext cx="6096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tr-TR" b="1" i="1" dirty="0"/>
              <a:t>ZMT202-GENETİK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="" xmlns:a16="http://schemas.microsoft.com/office/drawing/2014/main" id="{2B89DD1B-66F7-4797-94FB-C51343EB1C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5334000"/>
            <a:ext cx="6096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tr-TR" altLang="tr-TR" sz="2000" b="1" i="1" dirty="0">
                <a:solidFill>
                  <a:schemeClr val="bg1">
                    <a:lumMod val="50000"/>
                  </a:schemeClr>
                </a:solidFill>
              </a:rPr>
              <a:t>DOÇ. DR. LEVENT MERCAN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Mesajcı RNA (</a:t>
            </a:r>
            <a:r>
              <a:rPr lang="tr-TR" dirty="0" err="1"/>
              <a:t>mRNA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400" dirty="0" err="1" smtClean="0"/>
              <a:t>Ökaryotik</a:t>
            </a:r>
            <a:r>
              <a:rPr lang="tr-TR" sz="2400" dirty="0" smtClean="0"/>
              <a:t> hücrelerde </a:t>
            </a:r>
            <a:r>
              <a:rPr lang="tr-TR" sz="2400" dirty="0"/>
              <a:t>DNA, hücre çekirdeğinde bulunur. Ancak </a:t>
            </a:r>
            <a:r>
              <a:rPr lang="tr-TR" sz="2400" dirty="0" smtClean="0"/>
              <a:t>DNA üzerindeki gen bölgelerinden protein </a:t>
            </a:r>
            <a:r>
              <a:rPr lang="tr-TR" sz="2400" dirty="0"/>
              <a:t>sentezlenebilmesi için bu bilginin çekirdekten dışarı çıkması gerekir. RNA’nın görevlerinden biri de bu </a:t>
            </a:r>
            <a:r>
              <a:rPr lang="tr-TR" sz="2400" dirty="0" smtClean="0"/>
              <a:t>bilgi mesajını </a:t>
            </a:r>
            <a:r>
              <a:rPr lang="tr-TR" sz="2400" dirty="0"/>
              <a:t>iletmektir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mRNA</a:t>
            </a:r>
            <a:r>
              <a:rPr lang="tr-TR" sz="2400" dirty="0"/>
              <a:t>, </a:t>
            </a:r>
            <a:r>
              <a:rPr lang="tr-TR" sz="2400" dirty="0" smtClean="0"/>
              <a:t>genden </a:t>
            </a:r>
            <a:r>
              <a:rPr lang="tr-TR" sz="2400" dirty="0"/>
              <a:t>aldığı bilgiyi ribozoma taşır ve ribozoma bağlanır. Protein sentezi için kalıp görevi görür. </a:t>
            </a:r>
            <a:r>
              <a:rPr lang="tr-TR" sz="2400" dirty="0" smtClean="0"/>
              <a:t>RNA’nın </a:t>
            </a:r>
            <a:r>
              <a:rPr lang="tr-TR" sz="2400" dirty="0"/>
              <a:t>taşıdığı bilgi, sentezlenecek </a:t>
            </a:r>
            <a:r>
              <a:rPr lang="tr-TR" sz="2400" dirty="0" smtClean="0"/>
              <a:t>proteinin amino asit dizilerinin çeşidini, sırasını ve sayısını belirler.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5034818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3071"/>
            <a:ext cx="8229600" cy="545609"/>
          </a:xfrm>
        </p:spPr>
        <p:txBody>
          <a:bodyPr/>
          <a:lstStyle/>
          <a:p>
            <a:r>
              <a:rPr lang="tr-TR" sz="3600" dirty="0"/>
              <a:t>Taşıyıcı RNA (</a:t>
            </a:r>
            <a:r>
              <a:rPr lang="tr-TR" sz="3600" dirty="0" err="1"/>
              <a:t>tRNA</a:t>
            </a:r>
            <a:r>
              <a:rPr lang="tr-TR" sz="3600" dirty="0" smtClean="0"/>
              <a:t>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5230" y="692696"/>
            <a:ext cx="8579296" cy="1800200"/>
          </a:xfrm>
        </p:spPr>
        <p:txBody>
          <a:bodyPr/>
          <a:lstStyle/>
          <a:p>
            <a:r>
              <a:rPr lang="tr-TR" sz="2000" dirty="0" err="1" smtClean="0"/>
              <a:t>tRNA</a:t>
            </a:r>
            <a:r>
              <a:rPr lang="tr-TR" sz="2000" dirty="0"/>
              <a:t>, protein sentezinde kullanılacak olan amino asitleri sitoplazmadan ribozoma </a:t>
            </a:r>
            <a:r>
              <a:rPr lang="tr-TR" sz="2000" dirty="0" smtClean="0"/>
              <a:t>taşımakla görevlidir. </a:t>
            </a:r>
          </a:p>
          <a:p>
            <a:r>
              <a:rPr lang="tr-TR" sz="2000" dirty="0" smtClean="0"/>
              <a:t>Böylece </a:t>
            </a:r>
            <a:r>
              <a:rPr lang="tr-TR" sz="2000" dirty="0"/>
              <a:t>protein sentezi için gerekli amino </a:t>
            </a:r>
            <a:r>
              <a:rPr lang="tr-TR" sz="2000" dirty="0" smtClean="0"/>
              <a:t>asitleri sağlar. Çekirdekten </a:t>
            </a:r>
            <a:r>
              <a:rPr lang="tr-TR" sz="2000" dirty="0"/>
              <a:t>tek zincir hâlinde sentezlenen </a:t>
            </a:r>
            <a:r>
              <a:rPr lang="tr-TR" sz="2000" dirty="0" err="1"/>
              <a:t>tRNA’lar</a:t>
            </a:r>
            <a:r>
              <a:rPr lang="tr-TR" sz="2000" dirty="0"/>
              <a:t>, sitoplazmada </a:t>
            </a:r>
            <a:r>
              <a:rPr lang="tr-TR" sz="2000" dirty="0" smtClean="0"/>
              <a:t>kendilerine </a:t>
            </a:r>
            <a:r>
              <a:rPr lang="tr-TR" sz="2000" dirty="0"/>
              <a:t>özgü katlanmalar yaparak çift </a:t>
            </a:r>
            <a:r>
              <a:rPr lang="tr-TR" sz="2000" dirty="0" smtClean="0"/>
              <a:t>zincirli yapılarına dönüşürler.</a:t>
            </a:r>
          </a:p>
          <a:p>
            <a:endParaRPr lang="tr-TR" dirty="0"/>
          </a:p>
        </p:txBody>
      </p:sp>
      <p:pic>
        <p:nvPicPr>
          <p:cNvPr id="1026" name="Picture 2" descr="https://www.fikir.gen.tr/wp-content/uploads/2018/09/G%C3%B6rsel-1.16-tRNA%E2%80%99n%C4%B1n-yap%C4%B1s%C4%B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492896"/>
            <a:ext cx="4694461" cy="37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326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5040" y="188640"/>
            <a:ext cx="8229600" cy="634082"/>
          </a:xfrm>
        </p:spPr>
        <p:txBody>
          <a:bodyPr/>
          <a:lstStyle/>
          <a:p>
            <a:r>
              <a:rPr lang="tr-TR" sz="3200" dirty="0" err="1"/>
              <a:t>Ribozomal</a:t>
            </a:r>
            <a:r>
              <a:rPr lang="tr-TR" sz="3200" dirty="0"/>
              <a:t> RNA (</a:t>
            </a:r>
            <a:r>
              <a:rPr lang="tr-TR" sz="3200" dirty="0" err="1"/>
              <a:t>rRNA</a:t>
            </a:r>
            <a:r>
              <a:rPr lang="tr-TR" sz="3200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052737"/>
            <a:ext cx="8229600" cy="3744416"/>
          </a:xfrm>
        </p:spPr>
        <p:txBody>
          <a:bodyPr/>
          <a:lstStyle/>
          <a:p>
            <a:r>
              <a:rPr lang="tr-TR" sz="2000" dirty="0" err="1" smtClean="0"/>
              <a:t>rRNA</a:t>
            </a:r>
            <a:r>
              <a:rPr lang="tr-TR" sz="2000" dirty="0"/>
              <a:t>, </a:t>
            </a:r>
            <a:r>
              <a:rPr lang="tr-TR" sz="2000" dirty="0" err="1" smtClean="0"/>
              <a:t>ökaryotik</a:t>
            </a:r>
            <a:r>
              <a:rPr lang="tr-TR" sz="2000" dirty="0" smtClean="0"/>
              <a:t> </a:t>
            </a:r>
            <a:r>
              <a:rPr lang="tr-TR" sz="2000" dirty="0"/>
              <a:t>hücrelerde </a:t>
            </a:r>
            <a:r>
              <a:rPr lang="tr-TR" sz="2000" dirty="0" smtClean="0"/>
              <a:t>çekirdekte sentezlenir. </a:t>
            </a:r>
          </a:p>
          <a:p>
            <a:r>
              <a:rPr lang="tr-TR" sz="2000" dirty="0" smtClean="0"/>
              <a:t>Proteinlerle birlikte ribozomların yapısında bulunur. Ribozomun </a:t>
            </a:r>
            <a:r>
              <a:rPr lang="tr-TR" sz="2000" dirty="0"/>
              <a:t>yapısının yaklaşık </a:t>
            </a:r>
            <a:r>
              <a:rPr lang="tr-TR" sz="2000" dirty="0" smtClean="0"/>
              <a:t>2/3’ü </a:t>
            </a:r>
            <a:r>
              <a:rPr lang="tr-TR" sz="2000" dirty="0" err="1"/>
              <a:t>rRNA’dan</a:t>
            </a:r>
            <a:r>
              <a:rPr lang="tr-TR" sz="2000" dirty="0"/>
              <a:t> meydana gelir</a:t>
            </a:r>
            <a:r>
              <a:rPr lang="tr-TR" sz="2000" dirty="0" smtClean="0"/>
              <a:t>.</a:t>
            </a:r>
          </a:p>
          <a:p>
            <a:r>
              <a:rPr lang="tr-TR" sz="2000" dirty="0" err="1" smtClean="0"/>
              <a:t>rRNA</a:t>
            </a:r>
            <a:r>
              <a:rPr lang="tr-TR" sz="2000" dirty="0"/>
              <a:t>, hücrede en çok bulunan RNA </a:t>
            </a:r>
            <a:r>
              <a:rPr lang="tr-TR" sz="2000" dirty="0" smtClean="0"/>
              <a:t>çeşididir. Hücredeki </a:t>
            </a:r>
            <a:r>
              <a:rPr lang="tr-TR" sz="2000" dirty="0"/>
              <a:t>toplam RNA’ların </a:t>
            </a:r>
            <a:r>
              <a:rPr lang="tr-TR" sz="2000" dirty="0" smtClean="0"/>
              <a:t>yaklaşık %80’ini </a:t>
            </a:r>
            <a:r>
              <a:rPr lang="tr-TR" sz="2000" dirty="0"/>
              <a:t>oluşturur. </a:t>
            </a:r>
            <a:endParaRPr lang="tr-TR" sz="2000" dirty="0" smtClean="0"/>
          </a:p>
          <a:p>
            <a:r>
              <a:rPr lang="tr-TR" sz="2000" dirty="0" err="1" smtClean="0"/>
              <a:t>rRNA</a:t>
            </a:r>
            <a:r>
              <a:rPr lang="tr-TR" sz="2000" dirty="0"/>
              <a:t>, ribozomlarda </a:t>
            </a:r>
            <a:r>
              <a:rPr lang="tr-TR" sz="2000" dirty="0" err="1"/>
              <a:t>mRNA</a:t>
            </a:r>
            <a:r>
              <a:rPr lang="tr-TR" sz="2000" dirty="0"/>
              <a:t> ve </a:t>
            </a:r>
            <a:r>
              <a:rPr lang="tr-TR" sz="2000" dirty="0" err="1"/>
              <a:t>tRNA</a:t>
            </a:r>
            <a:r>
              <a:rPr lang="tr-TR" sz="2000" dirty="0"/>
              <a:t> </a:t>
            </a:r>
            <a:r>
              <a:rPr lang="tr-TR" sz="2000" dirty="0" smtClean="0"/>
              <a:t>arasındaki etkileşimi sağlar. Amino asitlerin </a:t>
            </a:r>
            <a:r>
              <a:rPr lang="tr-TR" sz="2000" dirty="0" err="1" smtClean="0"/>
              <a:t>peptit</a:t>
            </a:r>
            <a:r>
              <a:rPr lang="tr-TR" sz="2000" dirty="0" smtClean="0"/>
              <a:t> bağlarıyla birbirine bağlanmasında görev </a:t>
            </a:r>
            <a:r>
              <a:rPr lang="tr-TR" sz="2000" dirty="0"/>
              <a:t>alır. </a:t>
            </a:r>
            <a:r>
              <a:rPr lang="tr-TR" sz="2000" dirty="0" smtClean="0"/>
              <a:t>Protein sentezi bu sayede meydana gelir.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9921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rna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88640"/>
            <a:ext cx="7488832" cy="596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0693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A280B79D-0B02-41AA-A0CB-21D933491A3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 anchor="ctr"/>
          <a:lstStyle/>
          <a:p>
            <a:r>
              <a:rPr lang="tr-TR" altLang="tr-TR" sz="4400" dirty="0"/>
              <a:t>RNA’nın Yapısı ve Fonksiyonu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F905258F-F96C-4DD7-B132-3E7AE9EEAAA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733800" y="4077072"/>
            <a:ext cx="1676400" cy="762000"/>
          </a:xfrm>
        </p:spPr>
        <p:txBody>
          <a:bodyPr/>
          <a:lstStyle/>
          <a:p>
            <a:r>
              <a:rPr lang="tr-TR" altLang="tr-TR" sz="2800" i="1" dirty="0"/>
              <a:t>Hafta-8</a:t>
            </a:r>
          </a:p>
        </p:txBody>
      </p:sp>
      <p:pic>
        <p:nvPicPr>
          <p:cNvPr id="6148" name="Picture 4" descr="sunu">
            <a:extLst>
              <a:ext uri="{FF2B5EF4-FFF2-40B4-BE49-F238E27FC236}">
                <a16:creationId xmlns="" xmlns:a16="http://schemas.microsoft.com/office/drawing/2014/main" id="{571ECC9D-3C97-4A2E-A8AA-BEBCE23FD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5CECEE48-2E7C-42F7-BDD0-3BE516D17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8300" y="2957729"/>
            <a:ext cx="586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3200" i="1" dirty="0"/>
              <a:t>ZMT202-GENETİK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C58DE4F1-B854-4C61-BED4-1AE241027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RNA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="" xmlns:a16="http://schemas.microsoft.com/office/drawing/2014/main" id="{A4F75557-1596-41E9-A018-D6F4377777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754760" cy="4525963"/>
          </a:xfrm>
        </p:spPr>
        <p:txBody>
          <a:bodyPr/>
          <a:lstStyle/>
          <a:p>
            <a:r>
              <a:rPr lang="tr-TR" dirty="0"/>
              <a:t>RNA (</a:t>
            </a:r>
            <a:r>
              <a:rPr lang="tr-TR" dirty="0" err="1"/>
              <a:t>Ribonükleik</a:t>
            </a:r>
            <a:r>
              <a:rPr lang="tr-TR" dirty="0"/>
              <a:t> Asit) </a:t>
            </a:r>
            <a:r>
              <a:rPr lang="tr-TR" dirty="0" err="1"/>
              <a:t>fosfodiester</a:t>
            </a:r>
            <a:r>
              <a:rPr lang="tr-TR" dirty="0"/>
              <a:t> bağları yoluyla bağlı </a:t>
            </a:r>
            <a:r>
              <a:rPr lang="tr-TR" dirty="0" err="1"/>
              <a:t>ribonükleotid</a:t>
            </a:r>
            <a:r>
              <a:rPr lang="tr-TR" dirty="0"/>
              <a:t> polimeridir. </a:t>
            </a:r>
          </a:p>
          <a:p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E2B3030E-3D00-4353-ADD2-208E819CC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1462927"/>
            <a:ext cx="3295650" cy="3429000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A58B354B-C852-43E1-BB61-A820659838CF}"/>
              </a:ext>
            </a:extLst>
          </p:cNvPr>
          <p:cNvSpPr txBox="1"/>
          <p:nvPr/>
        </p:nvSpPr>
        <p:spPr>
          <a:xfrm>
            <a:off x="5580112" y="501317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/>
              <a:t>Ribonükleotid yapısı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09797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E01E96AF-AA2B-4ECE-9BB6-6E6A6616B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RNA’nın YAPISI ve RNA ÇEŞİTLERİ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C7AF2D7A-72A1-4EF5-B251-1EC1FE1343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772816"/>
            <a:ext cx="8163252" cy="424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864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DF940BF7-4818-4600-BE35-9837956BF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60FFF646-E045-4893-A6CA-58466EC6E7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2716" y="1556792"/>
            <a:ext cx="6898567" cy="420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39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565336BC-623E-4635-B6E3-B4C3B4294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BAZI  RNA TİPLERİ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B4A5403C-A1DC-4EA7-B1BC-DE3782326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828" y="1340768"/>
            <a:ext cx="7484344" cy="4576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39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="" xmlns:a16="http://schemas.microsoft.com/office/drawing/2014/main" id="{E985105F-1384-4698-9FA4-404433C34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>
            <a:extLst>
              <a:ext uri="{FF2B5EF4-FFF2-40B4-BE49-F238E27FC236}">
                <a16:creationId xmlns="" xmlns:a16="http://schemas.microsoft.com/office/drawing/2014/main" id="{F839A2EE-2280-44E4-B0E4-14EE532C8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493" y="1700808"/>
            <a:ext cx="7195013" cy="380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5045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08720"/>
            <a:ext cx="9134830" cy="5616624"/>
          </a:xfrm>
        </p:spPr>
        <p:txBody>
          <a:bodyPr/>
          <a:lstStyle/>
          <a:p>
            <a:r>
              <a:rPr lang="tr-TR" sz="2400" dirty="0" err="1" smtClean="0"/>
              <a:t>Ökaryotik</a:t>
            </a:r>
            <a:r>
              <a:rPr lang="tr-TR" sz="2400" dirty="0" smtClean="0"/>
              <a:t> hücrelerde; çekirdek, sitoplazma, mitokondri, kloroplastlarda ve ribozomun yapısında bulunan tek zincirli </a:t>
            </a:r>
            <a:r>
              <a:rPr lang="tr-TR" sz="2400" dirty="0" err="1" smtClean="0"/>
              <a:t>polinükleotittir</a:t>
            </a:r>
            <a:r>
              <a:rPr lang="tr-TR" sz="2400" dirty="0" smtClean="0"/>
              <a:t>.</a:t>
            </a:r>
          </a:p>
          <a:p>
            <a:r>
              <a:rPr lang="tr-TR" sz="2400" dirty="0" err="1" smtClean="0"/>
              <a:t>Prokaryotik</a:t>
            </a:r>
            <a:r>
              <a:rPr lang="tr-TR" sz="2400" dirty="0" smtClean="0"/>
              <a:t> hücrelerde; sitoplazmada </a:t>
            </a:r>
            <a:r>
              <a:rPr lang="tr-TR" sz="2400" dirty="0"/>
              <a:t>ve ribozomun yapısında </a:t>
            </a:r>
            <a:r>
              <a:rPr lang="tr-TR" sz="2400" dirty="0" smtClean="0"/>
              <a:t>yer alır. </a:t>
            </a:r>
          </a:p>
          <a:p>
            <a:r>
              <a:rPr lang="tr-TR" sz="2400" dirty="0" smtClean="0"/>
              <a:t>RNA’nın yapısında (DNA’dan </a:t>
            </a:r>
            <a:r>
              <a:rPr lang="tr-TR" sz="2400" dirty="0"/>
              <a:t>farklı </a:t>
            </a:r>
            <a:r>
              <a:rPr lang="tr-TR" sz="2400" dirty="0" smtClean="0"/>
              <a:t>olarak) </a:t>
            </a:r>
            <a:r>
              <a:rPr lang="tr-TR" sz="2400" dirty="0" err="1" smtClean="0"/>
              <a:t>deoksiriboz</a:t>
            </a:r>
            <a:r>
              <a:rPr lang="tr-TR" sz="2400" dirty="0" smtClean="0"/>
              <a:t> </a:t>
            </a:r>
            <a:r>
              <a:rPr lang="tr-TR" sz="2400" dirty="0"/>
              <a:t>şekeri yerine </a:t>
            </a:r>
            <a:r>
              <a:rPr lang="tr-TR" sz="2400" dirty="0" err="1"/>
              <a:t>riboz</a:t>
            </a:r>
            <a:r>
              <a:rPr lang="tr-TR" sz="2400" dirty="0"/>
              <a:t> şekeri bulunur</a:t>
            </a:r>
            <a:r>
              <a:rPr lang="tr-TR" sz="2400" dirty="0" smtClean="0"/>
              <a:t>.  </a:t>
            </a:r>
            <a:r>
              <a:rPr lang="tr-TR" sz="2400" dirty="0"/>
              <a:t>Azotlu baz olarak da </a:t>
            </a:r>
            <a:r>
              <a:rPr lang="tr-TR" sz="2400" dirty="0" smtClean="0"/>
              <a:t>Timin </a:t>
            </a:r>
            <a:r>
              <a:rPr lang="tr-TR" sz="2400" dirty="0"/>
              <a:t>yerine </a:t>
            </a:r>
            <a:r>
              <a:rPr lang="tr-TR" sz="2400" dirty="0" err="1"/>
              <a:t>U</a:t>
            </a:r>
            <a:r>
              <a:rPr lang="tr-TR" sz="2400" dirty="0" err="1" smtClean="0"/>
              <a:t>rasil</a:t>
            </a:r>
            <a:r>
              <a:rPr lang="tr-TR" sz="2400" dirty="0" smtClean="0"/>
              <a:t> </a:t>
            </a:r>
            <a:r>
              <a:rPr lang="tr-TR" sz="2400" dirty="0"/>
              <a:t>bulunur.</a:t>
            </a:r>
          </a:p>
          <a:p>
            <a:r>
              <a:rPr lang="tr-TR" sz="2400" dirty="0"/>
              <a:t>RNA’da; </a:t>
            </a:r>
            <a:r>
              <a:rPr lang="tr-TR" sz="2400" dirty="0" err="1"/>
              <a:t>adenin</a:t>
            </a:r>
            <a:r>
              <a:rPr lang="tr-TR" sz="2400" dirty="0"/>
              <a:t>, </a:t>
            </a:r>
            <a:r>
              <a:rPr lang="tr-TR" sz="2400" dirty="0" err="1"/>
              <a:t>guanin</a:t>
            </a:r>
            <a:r>
              <a:rPr lang="tr-TR" sz="2400" dirty="0"/>
              <a:t>, </a:t>
            </a:r>
            <a:r>
              <a:rPr lang="tr-TR" sz="2400" dirty="0" err="1"/>
              <a:t>sitozin</a:t>
            </a:r>
            <a:r>
              <a:rPr lang="tr-TR" sz="2400" dirty="0"/>
              <a:t> ve </a:t>
            </a:r>
            <a:r>
              <a:rPr lang="tr-TR" sz="2400" dirty="0" err="1"/>
              <a:t>urasil</a:t>
            </a:r>
            <a:r>
              <a:rPr lang="tr-TR" sz="2400" dirty="0"/>
              <a:t> bazları yer alır. RNA oluşurken bu bazları içeren dört çeşit </a:t>
            </a:r>
            <a:r>
              <a:rPr lang="tr-TR" sz="2400" dirty="0" err="1"/>
              <a:t>nükleotit</a:t>
            </a:r>
            <a:r>
              <a:rPr lang="tr-TR" sz="2400" dirty="0"/>
              <a:t>, </a:t>
            </a:r>
            <a:r>
              <a:rPr lang="tr-TR" sz="2400" dirty="0" err="1"/>
              <a:t>fosfodiester</a:t>
            </a:r>
            <a:r>
              <a:rPr lang="tr-TR" sz="2400" dirty="0"/>
              <a:t> bağlarıyla birbirine bağlanır.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251520" y="12464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u="sng" dirty="0">
                <a:solidFill>
                  <a:srgbClr val="FF0000"/>
                </a:solidFill>
              </a:rPr>
              <a:t>RNA; </a:t>
            </a:r>
          </a:p>
        </p:txBody>
      </p:sp>
    </p:spTree>
    <p:extLst>
      <p:ext uri="{BB962C8B-B14F-4D97-AF65-F5344CB8AC3E}">
        <p14:creationId xmlns:p14="http://schemas.microsoft.com/office/powerpoint/2010/main" val="1019377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/>
          <a:lstStyle/>
          <a:p>
            <a:pPr lvl="0"/>
            <a:r>
              <a:rPr lang="tr-TR" sz="2400" dirty="0">
                <a:solidFill>
                  <a:srgbClr val="000000"/>
                </a:solidFill>
              </a:rPr>
              <a:t>RNA, </a:t>
            </a:r>
            <a:r>
              <a:rPr lang="tr-TR" sz="2400" dirty="0" smtClean="0">
                <a:solidFill>
                  <a:srgbClr val="000000"/>
                </a:solidFill>
              </a:rPr>
              <a:t>katlanma yapabilir</a:t>
            </a:r>
            <a:r>
              <a:rPr lang="tr-TR" sz="2400" dirty="0">
                <a:solidFill>
                  <a:srgbClr val="000000"/>
                </a:solidFill>
              </a:rPr>
              <a:t>. </a:t>
            </a:r>
            <a:endParaRPr lang="tr-TR" sz="2400" dirty="0" smtClean="0">
              <a:solidFill>
                <a:srgbClr val="000000"/>
              </a:solidFill>
            </a:endParaRPr>
          </a:p>
          <a:p>
            <a:pPr lvl="0"/>
            <a:r>
              <a:rPr lang="tr-TR" sz="2400" dirty="0" smtClean="0">
                <a:solidFill>
                  <a:srgbClr val="000000"/>
                </a:solidFill>
              </a:rPr>
              <a:t>Katlanmalar </a:t>
            </a:r>
            <a:r>
              <a:rPr lang="tr-TR" sz="2400" dirty="0">
                <a:solidFill>
                  <a:srgbClr val="000000"/>
                </a:solidFill>
              </a:rPr>
              <a:t>sırasında </a:t>
            </a:r>
            <a:r>
              <a:rPr lang="tr-TR" sz="2400" dirty="0" err="1">
                <a:solidFill>
                  <a:srgbClr val="000000"/>
                </a:solidFill>
              </a:rPr>
              <a:t>guanin</a:t>
            </a:r>
            <a:r>
              <a:rPr lang="tr-TR" sz="2400" dirty="0">
                <a:solidFill>
                  <a:srgbClr val="000000"/>
                </a:solidFill>
              </a:rPr>
              <a:t>, </a:t>
            </a:r>
            <a:r>
              <a:rPr lang="tr-TR" sz="2400" dirty="0" err="1">
                <a:solidFill>
                  <a:srgbClr val="000000"/>
                </a:solidFill>
              </a:rPr>
              <a:t>sitozinle</a:t>
            </a:r>
            <a:r>
              <a:rPr lang="tr-TR" sz="2400" dirty="0">
                <a:solidFill>
                  <a:srgbClr val="000000"/>
                </a:solidFill>
              </a:rPr>
              <a:t>; </a:t>
            </a:r>
            <a:r>
              <a:rPr lang="tr-TR" sz="2400" dirty="0" err="1">
                <a:solidFill>
                  <a:srgbClr val="000000"/>
                </a:solidFill>
              </a:rPr>
              <a:t>adenin</a:t>
            </a:r>
            <a:r>
              <a:rPr lang="tr-TR" sz="2400" dirty="0">
                <a:solidFill>
                  <a:srgbClr val="000000"/>
                </a:solidFill>
              </a:rPr>
              <a:t>, </a:t>
            </a:r>
            <a:r>
              <a:rPr lang="tr-TR" sz="2400" dirty="0" err="1">
                <a:solidFill>
                  <a:srgbClr val="000000"/>
                </a:solidFill>
              </a:rPr>
              <a:t>urasille</a:t>
            </a:r>
            <a:r>
              <a:rPr lang="tr-TR" sz="2400" dirty="0">
                <a:solidFill>
                  <a:srgbClr val="000000"/>
                </a:solidFill>
              </a:rPr>
              <a:t> </a:t>
            </a:r>
            <a:r>
              <a:rPr lang="tr-TR" sz="2400" dirty="0" smtClean="0">
                <a:solidFill>
                  <a:srgbClr val="000000"/>
                </a:solidFill>
              </a:rPr>
              <a:t>karşılıklı </a:t>
            </a:r>
            <a:r>
              <a:rPr lang="tr-TR" sz="2400" dirty="0">
                <a:solidFill>
                  <a:srgbClr val="000000"/>
                </a:solidFill>
              </a:rPr>
              <a:t>olarak </a:t>
            </a:r>
            <a:r>
              <a:rPr lang="tr-TR" sz="2400" dirty="0" smtClean="0">
                <a:solidFill>
                  <a:srgbClr val="000000"/>
                </a:solidFill>
              </a:rPr>
              <a:t>eşleşebilir. </a:t>
            </a:r>
          </a:p>
          <a:p>
            <a:pPr lvl="0"/>
            <a:r>
              <a:rPr lang="tr-TR" sz="2400" dirty="0">
                <a:solidFill>
                  <a:srgbClr val="000000"/>
                </a:solidFill>
              </a:rPr>
              <a:t>RNA, kendini </a:t>
            </a:r>
            <a:r>
              <a:rPr lang="tr-TR" sz="2400" dirty="0" smtClean="0">
                <a:solidFill>
                  <a:srgbClr val="000000"/>
                </a:solidFill>
              </a:rPr>
              <a:t>eşleyemez.</a:t>
            </a:r>
          </a:p>
          <a:p>
            <a:pPr lvl="0"/>
            <a:r>
              <a:rPr lang="tr-TR" sz="2400" dirty="0" smtClean="0">
                <a:solidFill>
                  <a:srgbClr val="000000"/>
                </a:solidFill>
              </a:rPr>
              <a:t>Bütün RNA çeşitleri genler tarafından sentezlenir</a:t>
            </a:r>
            <a:r>
              <a:rPr lang="tr-TR" sz="2400" dirty="0">
                <a:solidFill>
                  <a:srgbClr val="000000"/>
                </a:solidFill>
              </a:rPr>
              <a:t>. </a:t>
            </a:r>
            <a:endParaRPr lang="tr-TR" sz="2400" dirty="0" smtClean="0">
              <a:solidFill>
                <a:srgbClr val="000000"/>
              </a:solidFill>
            </a:endParaRPr>
          </a:p>
          <a:p>
            <a:pPr lvl="0"/>
            <a:r>
              <a:rPr lang="tr-TR" sz="2400" dirty="0" smtClean="0">
                <a:solidFill>
                  <a:srgbClr val="000000"/>
                </a:solidFill>
              </a:rPr>
              <a:t>RNA aynı zamanda bazı </a:t>
            </a:r>
            <a:r>
              <a:rPr lang="tr-TR" sz="2400" dirty="0">
                <a:solidFill>
                  <a:srgbClr val="000000"/>
                </a:solidFill>
              </a:rPr>
              <a:t>virüslerde bilginin yeni nesillere aktarılmasını </a:t>
            </a:r>
            <a:r>
              <a:rPr lang="tr-TR" sz="2400" dirty="0" smtClean="0">
                <a:solidFill>
                  <a:srgbClr val="000000"/>
                </a:solidFill>
              </a:rPr>
              <a:t>da sağlar</a:t>
            </a:r>
            <a:r>
              <a:rPr lang="tr-TR" sz="2400" dirty="0">
                <a:solidFill>
                  <a:srgbClr val="000000"/>
                </a:solidFill>
              </a:rPr>
              <a:t>. Örneğin AIDS’e neden olan </a:t>
            </a:r>
            <a:r>
              <a:rPr lang="tr-TR" sz="2400" dirty="0" err="1">
                <a:solidFill>
                  <a:srgbClr val="000000"/>
                </a:solidFill>
              </a:rPr>
              <a:t>HIV’in</a:t>
            </a:r>
            <a:r>
              <a:rPr lang="tr-TR" sz="2400" dirty="0">
                <a:solidFill>
                  <a:srgbClr val="000000"/>
                </a:solidFill>
              </a:rPr>
              <a:t> kalıtsal özellikleri, RNA üzerinde taşınır</a:t>
            </a:r>
            <a:r>
              <a:rPr lang="tr-TR" sz="2400" dirty="0" smtClean="0">
                <a:solidFill>
                  <a:srgbClr val="000000"/>
                </a:solidFill>
              </a:rPr>
              <a:t>.</a:t>
            </a:r>
          </a:p>
          <a:p>
            <a:pPr lvl="0"/>
            <a:endParaRPr lang="tr-TR" sz="2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205118"/>
      </p:ext>
    </p:extLst>
  </p:cSld>
  <p:clrMapOvr>
    <a:masterClrMapping/>
  </p:clrMapOvr>
</p:sld>
</file>

<file path=ppt/theme/theme1.xml><?xml version="1.0" encoding="utf-8"?>
<a:theme xmlns:a="http://schemas.openxmlformats.org/drawingml/2006/main" name="Varsayılan Tasarım">
  <a:themeElements>
    <a:clrScheme name="Varsayılan Tasarı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arsayılan Tasarım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arsayılan Tasarı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arsayılan Tasarı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arsayılan Tasarı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unu1" id="{8726E870-6B55-4993-B173-C1955522032C}" vid="{39669771-7DC0-4038-AD34-67DC5E4A088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sunum_sablon</Template>
  <TotalTime>166</TotalTime>
  <Words>361</Words>
  <Application>Microsoft Office PowerPoint</Application>
  <PresentationFormat>Ekran Gösterisi (4:3)</PresentationFormat>
  <Paragraphs>34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Arial</vt:lpstr>
      <vt:lpstr>Varsayılan Tasarım</vt:lpstr>
      <vt:lpstr>PowerPoint Sunusu</vt:lpstr>
      <vt:lpstr>RNA’nın Yapısı ve Fonksiyonu</vt:lpstr>
      <vt:lpstr>RNA</vt:lpstr>
      <vt:lpstr> RNA’nın YAPISI ve RNA ÇEŞİTLERİ</vt:lpstr>
      <vt:lpstr>PowerPoint Sunusu</vt:lpstr>
      <vt:lpstr>BAZI  RNA TİPLERİ</vt:lpstr>
      <vt:lpstr>PowerPoint Sunusu</vt:lpstr>
      <vt:lpstr>PowerPoint Sunusu</vt:lpstr>
      <vt:lpstr>PowerPoint Sunusu</vt:lpstr>
      <vt:lpstr>Mesajcı RNA (mRNA)</vt:lpstr>
      <vt:lpstr>Taşıyıcı RNA (tRNA)</vt:lpstr>
      <vt:lpstr>Ribozomal RNA (rRNA)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xxxx</dc:creator>
  <cp:lastModifiedBy>xxx</cp:lastModifiedBy>
  <cp:revision>23</cp:revision>
  <cp:lastPrinted>1601-01-01T00:00:00Z</cp:lastPrinted>
  <dcterms:created xsi:type="dcterms:W3CDTF">2020-01-16T09:01:47Z</dcterms:created>
  <dcterms:modified xsi:type="dcterms:W3CDTF">2020-03-19T20:26:11Z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