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6" r:id="rId51"/>
    <p:sldId id="304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</p:sldIdLst>
  <p:sldSz cx="9144000" cy="6858000" type="screen4x3"/>
  <p:notesSz cx="6858000" cy="9144000"/>
  <p:defaultTextStyle>
    <a:defPPr>
      <a:defRPr lang="tr-T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769" autoAdjust="0"/>
    <p:restoredTop sz="94667" autoAdjust="0"/>
  </p:normalViewPr>
  <p:slideViewPr>
    <p:cSldViewPr>
      <p:cViewPr varScale="1">
        <p:scale>
          <a:sx n="144" d="100"/>
          <a:sy n="144" d="100"/>
        </p:scale>
        <p:origin x="208" y="4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7" d="100"/>
          <a:sy n="87" d="100"/>
        </p:scale>
        <p:origin x="279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4D3E8776-AB09-4EDC-BA1D-EF4E5378F24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EC0ED28E-E00B-48F0-8DCE-0A0CDD4EA5D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D1730A-0A11-42E7-8CE9-6123E48B2DB5}" type="datetimeFigureOut">
              <a:rPr lang="tr-TR" smtClean="0"/>
              <a:t>25.05.2021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C7EB4F14-AF67-4617-94A3-B44E02F4699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1031D0F-BB1A-45A1-BB38-B8B30A1B3EC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6F970-FFD7-4C47-8F4E-4A357BFA8F9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275735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7487D298-1B85-4809-8876-81D3304E2AC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C37AB5C-7F07-47D8-A788-722AAEF2B7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E335F604-7929-4CDE-8A84-087B8DAF0D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2D46F884-D715-4ED2-875E-08FBCF8AD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4BE28AE-7438-4147-A44D-FD6BBB5AF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F8D3C9B-FEDD-4309-A91C-9CA1AC682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2947-FA5D-453E-83C0-691EA497C3A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530986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88F26E1D-B5D5-467D-A732-7F9CA8F46E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2D9801B3-D8C9-443D-AFA1-C8E352C69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9212BA58-6D5E-45A1-8BB2-B58B764336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D7FAAEB-FF59-4AF9-B9AB-AEEDBF0FA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A03263D-EBFC-4F3E-85B8-443336C1AA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D55F20-03AF-4AD6-857E-596F2A931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DD90-68E9-4A4B-ABDD-0E8BBEF178D2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7262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5C8FEA4F-139E-4BFA-9857-260A0F744E7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Dikey Başlık 1">
            <a:extLst>
              <a:ext uri="{FF2B5EF4-FFF2-40B4-BE49-F238E27FC236}">
                <a16:creationId xmlns:a16="http://schemas.microsoft.com/office/drawing/2014/main" id="{F60D4DFA-8B07-484B-89F1-D97C917C1B9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6407E197-D18E-4AAA-98CB-38D89A2A0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0C9DE15-502A-4510-8FD4-702426956D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AF428F35-1D3B-46A8-B02C-CB5D1125A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DCC5110-F755-4AD6-805D-EAA8F7CED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CA82F0-B3AF-4CB7-97F8-ACD6140A6373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324784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9B78E955-A148-4354-AE04-7503133F73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42D4F82A-8FE9-41CF-A790-97BBBD58F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F19FC7-2638-4BB7-A0CC-8A82FB8872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A90686B-8279-46FB-B41F-E98E2231D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9FDBFD0C-237B-4504-989F-BF2E7774E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8678693-2296-4922-804D-9180843CA3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DAFA7B-F565-4E90-89BF-5854C230462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929962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sunu">
            <a:extLst>
              <a:ext uri="{FF2B5EF4-FFF2-40B4-BE49-F238E27FC236}">
                <a16:creationId xmlns:a16="http://schemas.microsoft.com/office/drawing/2014/main" id="{44F11540-A512-4E5B-A3F1-95331763FF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47B5DBF-EBBA-480D-A9DC-A7E102148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1C006CE3-0AD1-413F-909C-F58E44CAE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EB13188-DE1D-4E11-8057-0402AED49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74A2D2F-79BB-400E-AA0F-B8760CBC7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69E4D60-8FE9-4979-A580-405515C0EA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2CB6F-A420-4BBF-ACAC-AB0D809A336D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835200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CCAFC7C3-4533-4FB6-8C78-99A4DB9E3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30FE0336-BADE-47BD-BE6A-990E6F66DC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923556-F8E4-4F08-A1F2-94F024C0FC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A3FB7E4D-A16F-488A-B333-8301C72390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59A7BDA5-F376-4683-8C4B-CD8AFEAE3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15C91FAC-9B81-4CA7-A8E8-8F116CFF9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2C3AE39E-7FA5-490C-9137-88B17FB40C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D0633C-18C6-44E5-9903-E97B7A49D34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60436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sunu">
            <a:extLst>
              <a:ext uri="{FF2B5EF4-FFF2-40B4-BE49-F238E27FC236}">
                <a16:creationId xmlns:a16="http://schemas.microsoft.com/office/drawing/2014/main" id="{050BA558-371F-47B7-8FA6-502B03CDF3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75389893-28F9-455C-A1FC-27E27109A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0662EFB-E91A-4B3A-B747-69A34EF5D4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B7A13075-96FD-4858-A466-15ABF6436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60984A82-D9D3-4F89-9465-A05B70E7DD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087132E1-2F48-4174-8193-87E5C0AE16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258A4AAA-F04A-482D-8287-F06E79205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05471C06-8301-417F-A2AF-1B2E754EB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1B2A6F5A-071A-404C-BF92-792C691066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3AF721-B687-4810-AD40-7C70B07FDF3E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791654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1FB983A-9774-46FC-AB7D-63F42A520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56674E93-5FA3-45AB-A711-AED667B25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DE1F7518-33CD-4404-9F63-A885FF3942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E3031B0-4789-45E8-A840-3AACBB041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BCE01B-BC79-4EBF-AABB-9049824FFFEA}" type="slidenum">
              <a:rPr lang="tr-TR" altLang="tr-TR"/>
              <a:pPr/>
              <a:t>‹#›</a:t>
            </a:fld>
            <a:endParaRPr lang="tr-TR" altLang="tr-TR"/>
          </a:p>
        </p:txBody>
      </p:sp>
      <p:pic>
        <p:nvPicPr>
          <p:cNvPr id="6" name="Picture 4" descr="sunu">
            <a:extLst>
              <a:ext uri="{FF2B5EF4-FFF2-40B4-BE49-F238E27FC236}">
                <a16:creationId xmlns:a16="http://schemas.microsoft.com/office/drawing/2014/main" id="{B104AD21-30E9-4A01-8166-A5EE38AE7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2628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unu">
            <a:extLst>
              <a:ext uri="{FF2B5EF4-FFF2-40B4-BE49-F238E27FC236}">
                <a16:creationId xmlns:a16="http://schemas.microsoft.com/office/drawing/2014/main" id="{60EF2FE9-5B91-4E83-A174-050677E2DBA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2D1FFAF3-7EFB-4987-8493-187087346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9531664F-7100-4381-A309-4920AAE87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1B0EDF4D-A215-4F4C-B721-92D3357A9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B2017-C5EA-4040-AFCE-66D928E4D27A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637948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2F46E11D-82FC-4A81-B285-A43A1849538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2E54319-3A17-43C6-A602-9A1DD41A4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DF23EF2-C3E3-40B2-8607-968EF51F26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7D9C3D52-DC02-4970-9D95-AF91DC6A9A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6155F93-8516-4423-BB06-FE58C6BC1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507077AC-5583-4387-953F-4136A5B05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3B5A4FE1-63E2-43CA-8B3E-66C7A4D5F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35059F-8913-415E-B6EE-8A0C42125F00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1817841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sunu">
            <a:extLst>
              <a:ext uri="{FF2B5EF4-FFF2-40B4-BE49-F238E27FC236}">
                <a16:creationId xmlns:a16="http://schemas.microsoft.com/office/drawing/2014/main" id="{DA90758A-5C1B-417F-A445-9333CC1F7B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Unvan 1">
            <a:extLst>
              <a:ext uri="{FF2B5EF4-FFF2-40B4-BE49-F238E27FC236}">
                <a16:creationId xmlns:a16="http://schemas.microsoft.com/office/drawing/2014/main" id="{B62BB14D-A81B-4BF0-9E5C-85B48DB34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F9C027C4-3CCB-41BC-A1B0-C948BA7A7E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simgeyi tıklatın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2EC9412D-38CF-44CA-AB58-109946B99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30EED56E-5A68-4365-8B88-F5C974F7A7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A366051D-8C40-41E1-9FAC-3333DEA17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FF462AE5-A6F0-4C34-907D-1D343CF21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D47004-EDAA-4BCF-9DE3-C7477122C224}" type="slidenum">
              <a:rPr lang="tr-TR" altLang="tr-TR"/>
              <a:pPr/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34205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472F3F7-B9CC-4C99-93C4-E01C35479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başlık stili için tıklatın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773EF15F-EC6B-4E6E-BC68-97CFA2DF0C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/>
              <a:t>Asıl metin stillerini düzenlemek için tıklatın</a:t>
            </a:r>
          </a:p>
          <a:p>
            <a:pPr lvl="1"/>
            <a:r>
              <a:rPr lang="tr-TR" altLang="tr-TR"/>
              <a:t>İkinci düzey</a:t>
            </a:r>
          </a:p>
          <a:p>
            <a:pPr lvl="2"/>
            <a:r>
              <a:rPr lang="tr-TR" altLang="tr-TR"/>
              <a:t>Üçüncü düzey</a:t>
            </a:r>
          </a:p>
          <a:p>
            <a:pPr lvl="3"/>
            <a:r>
              <a:rPr lang="tr-TR" altLang="tr-TR"/>
              <a:t>Dördüncü düzey</a:t>
            </a:r>
          </a:p>
          <a:p>
            <a:pPr lvl="4"/>
            <a:r>
              <a:rPr lang="tr-TR" altLang="tr-TR"/>
              <a:t>Beşinci düzey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D7AB4DE-139B-43F0-B6A7-166B526EC03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tr-TR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1205DE4-E68B-4831-96FC-7B4627FF13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tr-TR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FDB0B5E3-58EB-493C-B893-C9EDC94552F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C2AD343-42BE-4C0D-8C43-9BE1CB1E29F7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5" name="Picture 9" descr="sunu kapak">
            <a:extLst>
              <a:ext uri="{FF2B5EF4-FFF2-40B4-BE49-F238E27FC236}">
                <a16:creationId xmlns:a16="http://schemas.microsoft.com/office/drawing/2014/main" id="{95F6E267-728F-4FB0-8651-BFFD2B0EC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012"/>
            <a:ext cx="9392574" cy="685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4" name="Rectangle 8">
            <a:extLst>
              <a:ext uri="{FF2B5EF4-FFF2-40B4-BE49-F238E27FC236}">
                <a16:creationId xmlns:a16="http://schemas.microsoft.com/office/drawing/2014/main" id="{F38C432D-5372-448E-9829-E0F45631D43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048000" y="3162300"/>
            <a:ext cx="6096000" cy="533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sz="3200" b="1" dirty="0"/>
              <a:t>TARIMSAL BİYOTEKNOLOJİ BÖLÜMÜ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40919079-B759-42A8-9F3B-9A1143AB97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114300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3200" b="1" dirty="0"/>
              <a:t>ZİRAAT FAKÜLTESİ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A81E1F3-CB27-487C-8780-092A73586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472440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b="1" i="1" dirty="0"/>
              <a:t>ZMT202-GENETİK</a:t>
            </a: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2B89DD1B-66F7-4797-94FB-C51343EB1C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5334000"/>
            <a:ext cx="60960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tr-TR" altLang="tr-TR" sz="2000" b="1" i="1" dirty="0">
                <a:solidFill>
                  <a:schemeClr val="bg1">
                    <a:lumMod val="50000"/>
                  </a:schemeClr>
                </a:solidFill>
              </a:rPr>
              <a:t>DOÇ. DR. LEVENT MERCAN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92E4A3D9-4BBB-416A-9E6A-48EC8B99BD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0"/>
            <a:ext cx="3083566" cy="63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813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7D5D964-BC84-4F74-9C6B-377D6DCCC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Yarı </a:t>
            </a:r>
            <a:r>
              <a:rPr lang="tr-TR" dirty="0" err="1"/>
              <a:t>KorunumluTipte</a:t>
            </a:r>
            <a:r>
              <a:rPr lang="tr-TR" dirty="0"/>
              <a:t> </a:t>
            </a:r>
            <a:r>
              <a:rPr lang="tr-TR" dirty="0" err="1"/>
              <a:t>Replikasyon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29C0771-1A62-48E1-8B2B-7917D4FE35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4131" y="1556792"/>
            <a:ext cx="6155737" cy="4485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5320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5FCAD6A-269D-4B0D-8A27-3F24180B7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Replikasyon</a:t>
            </a:r>
            <a:r>
              <a:rPr lang="tr-TR" dirty="0"/>
              <a:t> Çatalı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18960CF-8BC3-44CE-AA3C-0BEE98AF8B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400" dirty="0"/>
              <a:t>Çift sarmal iki </a:t>
            </a:r>
            <a:r>
              <a:rPr lang="tr-TR" sz="2400" dirty="0" err="1"/>
              <a:t>ipiliğin</a:t>
            </a:r>
            <a:r>
              <a:rPr lang="tr-TR" sz="2400" dirty="0"/>
              <a:t> zıt (anti paralel) </a:t>
            </a:r>
            <a:r>
              <a:rPr lang="tr-TR" sz="2400" dirty="0" err="1"/>
              <a:t>yönlenimi</a:t>
            </a:r>
            <a:r>
              <a:rPr lang="tr-TR" sz="2400" dirty="0"/>
              <a:t> nedeniyle </a:t>
            </a:r>
            <a:r>
              <a:rPr lang="tr-TR" sz="2400" dirty="0" err="1"/>
              <a:t>replikasyon</a:t>
            </a:r>
            <a:r>
              <a:rPr lang="tr-TR" sz="2400" dirty="0"/>
              <a:t> çatalında iki yeni ipliğin kesintisiz sentezi bir ipliğin 5’ den 3’ doğrultusunda sentezlenirken diğerinin ters doğrultuda (3’→ 5’) sentezlenmesini gerektirmektedir.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400" dirty="0"/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400" dirty="0"/>
              <a:t>DNA </a:t>
            </a:r>
            <a:r>
              <a:rPr lang="tr-TR" sz="2400" dirty="0" err="1"/>
              <a:t>polimeraz</a:t>
            </a:r>
            <a:r>
              <a:rPr lang="tr-TR" sz="2400" dirty="0"/>
              <a:t> </a:t>
            </a:r>
            <a:r>
              <a:rPr lang="tr-TR" sz="2400" dirty="0" err="1"/>
              <a:t>dNTP’ların</a:t>
            </a:r>
            <a:r>
              <a:rPr lang="tr-TR" sz="2400" dirty="0"/>
              <a:t> </a:t>
            </a:r>
            <a:r>
              <a:rPr lang="tr-TR" sz="2400" dirty="0" err="1"/>
              <a:t>polimerizasyonunu</a:t>
            </a:r>
            <a:r>
              <a:rPr lang="tr-TR" sz="2400" dirty="0"/>
              <a:t> yalnızca 5’ → 3’yönünde </a:t>
            </a:r>
            <a:r>
              <a:rPr lang="tr-TR" sz="2400" dirty="0" err="1"/>
              <a:t>katalizlemektedir</a:t>
            </a:r>
            <a:r>
              <a:rPr lang="tr-TR" sz="2400" dirty="0"/>
              <a:t>.</a:t>
            </a:r>
          </a:p>
          <a:p>
            <a:pPr marL="365760" indent="-256032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endParaRPr lang="tr-TR" sz="2400" b="1" dirty="0">
              <a:solidFill>
                <a:srgbClr val="FF0000"/>
              </a:solidFill>
            </a:endParaRPr>
          </a:p>
          <a:p>
            <a:pPr marL="365760" indent="-256032" algn="ctr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tr-TR" sz="2400" b="1" dirty="0">
                <a:solidFill>
                  <a:srgbClr val="FF0000"/>
                </a:solidFill>
              </a:rPr>
              <a:t>O ZAMAN DNA’NIN YENİ İPLİĞİ NASIL SENTEZLENEBİLİR ?</a:t>
            </a:r>
            <a:r>
              <a:rPr lang="tr-TR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106426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7AFC577-424A-4335-9171-9CB7B2803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Replikasyon</a:t>
            </a:r>
            <a:r>
              <a:rPr lang="tr-TR" dirty="0"/>
              <a:t> Çatalı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79A98E-74B0-4492-BFDD-78AE49D1C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 problem yalnızca bir DNA ipliğinin genel DNA </a:t>
            </a:r>
            <a:r>
              <a:rPr lang="tr-TR" dirty="0" err="1"/>
              <a:t>replikasyon</a:t>
            </a:r>
            <a:r>
              <a:rPr lang="tr-TR" dirty="0"/>
              <a:t> yönünde sürekli sentezinin gerçekleştiğini;</a:t>
            </a:r>
          </a:p>
          <a:p>
            <a:endParaRPr lang="tr-TR" dirty="0"/>
          </a:p>
          <a:p>
            <a:r>
              <a:rPr lang="tr-TR" dirty="0"/>
              <a:t>Diğer ipliğin ise </a:t>
            </a:r>
            <a:r>
              <a:rPr lang="tr-TR" dirty="0" err="1"/>
              <a:t>replikasyon</a:t>
            </a:r>
            <a:r>
              <a:rPr lang="tr-TR" dirty="0"/>
              <a:t> çatalının hareket yönüne ters yönde kesintili DNA parçaları şeklinde sentezlendiğini gösteren deneylerle çözümlenmiştir.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87633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0CD873-8D1B-46B3-B643-4667E0697B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Replikasyon</a:t>
            </a:r>
            <a:r>
              <a:rPr lang="tr-TR" dirty="0"/>
              <a:t> Çatalı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F6DDDC2-2753-4082-9CAF-CD49158B9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Yeni sentezlenen bu küçük DNA parçaları (bulan kişini adından dolayı </a:t>
            </a:r>
            <a:r>
              <a:rPr lang="tr-TR" sz="2400" dirty="0" err="1"/>
              <a:t>Okazaki</a:t>
            </a:r>
            <a:r>
              <a:rPr lang="tr-TR" sz="2400" dirty="0"/>
              <a:t> </a:t>
            </a:r>
            <a:r>
              <a:rPr lang="tr-TR" sz="2400" dirty="0" err="1"/>
              <a:t>fragmentleri</a:t>
            </a:r>
            <a:r>
              <a:rPr lang="tr-TR" sz="2400" dirty="0"/>
              <a:t> olarak adlandırılır) kesintisiz yeni bir DNA ipliği oluşturmak üzere DNA </a:t>
            </a:r>
            <a:r>
              <a:rPr lang="tr-TR" sz="2400" dirty="0" err="1"/>
              <a:t>ligaz</a:t>
            </a:r>
            <a:r>
              <a:rPr lang="tr-TR" sz="2400" dirty="0"/>
              <a:t> tarafından birbirine bağlanır. </a:t>
            </a:r>
          </a:p>
          <a:p>
            <a:endParaRPr lang="tr-TR" sz="2400" dirty="0"/>
          </a:p>
          <a:p>
            <a:r>
              <a:rPr lang="tr-TR" sz="2400" dirty="0" err="1"/>
              <a:t>Okazaki</a:t>
            </a:r>
            <a:r>
              <a:rPr lang="tr-TR" sz="2400" dirty="0"/>
              <a:t> fragmanlarının (arkadan gelen iplik) sentezi için kullanılan kalıp iplik </a:t>
            </a:r>
            <a:r>
              <a:rPr lang="tr-TR" sz="2400" dirty="0" err="1"/>
              <a:t>replikasyon</a:t>
            </a:r>
            <a:r>
              <a:rPr lang="tr-TR" sz="2400" dirty="0"/>
              <a:t> çatalının hareket yönüne doğru uzamasıyla ortay çıktığı için sentezin sürekli olduğu ipliğe öncü veya önden giden iplik denir. 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219460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DEDA939-69A1-468D-83C7-C308F4290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Replikasyon</a:t>
            </a:r>
            <a:r>
              <a:rPr lang="tr-TR" dirty="0"/>
              <a:t> Çatalı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A8557D3-3A83-4F84-B38E-0432C239A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581128"/>
            <a:ext cx="8229600" cy="1545035"/>
          </a:xfrm>
        </p:spPr>
        <p:txBody>
          <a:bodyPr/>
          <a:lstStyle/>
          <a:p>
            <a:pPr marL="0" indent="0">
              <a:buNone/>
            </a:pPr>
            <a:r>
              <a:rPr lang="tr-TR" sz="1800" dirty="0"/>
              <a:t>DNA’nın önden ve arkadan gelen ipliklerinin sentezi: Önden giden iplik </a:t>
            </a:r>
            <a:r>
              <a:rPr lang="tr-TR" sz="1800" dirty="0" err="1"/>
              <a:t>replikasyon</a:t>
            </a:r>
            <a:r>
              <a:rPr lang="tr-TR" sz="1800" dirty="0"/>
              <a:t> çatalının hareket yönünde sürekli sentezlenir. Arkadan gelen </a:t>
            </a:r>
            <a:r>
              <a:rPr lang="tr-TR" sz="1800" dirty="0" err="1"/>
              <a:t>iplikreplikasyonun</a:t>
            </a:r>
            <a:r>
              <a:rPr lang="tr-TR" sz="1800" dirty="0"/>
              <a:t> genel yönünün tersine küçük parçalar (</a:t>
            </a:r>
            <a:r>
              <a:rPr lang="tr-TR" sz="1800" dirty="0" err="1"/>
              <a:t>Okazaki</a:t>
            </a:r>
            <a:r>
              <a:rPr lang="tr-TR" sz="1800" dirty="0"/>
              <a:t> </a:t>
            </a:r>
            <a:r>
              <a:rPr lang="tr-TR" sz="1800" dirty="0" err="1"/>
              <a:t>fragmentleri</a:t>
            </a:r>
            <a:r>
              <a:rPr lang="tr-TR" sz="1800" dirty="0"/>
              <a:t>) olarak sentezlenir. </a:t>
            </a:r>
            <a:r>
              <a:rPr lang="tr-TR" sz="1800" dirty="0" err="1"/>
              <a:t>Okazaki</a:t>
            </a:r>
            <a:r>
              <a:rPr lang="tr-TR" sz="1800" dirty="0"/>
              <a:t> </a:t>
            </a:r>
            <a:r>
              <a:rPr lang="tr-TR" sz="1800" dirty="0" err="1"/>
              <a:t>fragmentleri</a:t>
            </a:r>
            <a:r>
              <a:rPr lang="tr-TR" sz="1800" dirty="0"/>
              <a:t> daha sonra DNA </a:t>
            </a:r>
            <a:r>
              <a:rPr lang="tr-TR" sz="1800" dirty="0" err="1"/>
              <a:t>ligaz</a:t>
            </a:r>
            <a:r>
              <a:rPr lang="tr-TR" sz="1800" dirty="0"/>
              <a:t> ile birleştirilir. 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1445FC5-E725-48F1-A374-726E550313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473" y="1340768"/>
            <a:ext cx="7381053" cy="31617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640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7D082F0-9E52-44AF-9684-645369F4DD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DNA </a:t>
            </a:r>
            <a:r>
              <a:rPr lang="tr-TR" sz="4000" dirty="0" err="1"/>
              <a:t>polimeraz</a:t>
            </a:r>
            <a:r>
              <a:rPr lang="tr-TR" sz="4000" dirty="0"/>
              <a:t> III </a:t>
            </a:r>
            <a:r>
              <a:rPr lang="tr-TR" sz="4000" dirty="0" err="1"/>
              <a:t>Holoenziminin</a:t>
            </a:r>
            <a:r>
              <a:rPr lang="tr-TR" sz="4000" dirty="0"/>
              <a:t> (</a:t>
            </a:r>
            <a:r>
              <a:rPr lang="tr-TR" sz="4000" dirty="0" err="1"/>
              <a:t>replizom</a:t>
            </a:r>
            <a:r>
              <a:rPr lang="tr-TR" sz="4000" dirty="0"/>
              <a:t>) Şematik Görünümü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564A152-BB1A-49AE-9033-FB302C448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8668" y="1700808"/>
            <a:ext cx="498666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72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420059-1932-4C94-839E-30B6552ED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Replikasyonun</a:t>
            </a:r>
            <a:r>
              <a:rPr lang="tr-TR" dirty="0"/>
              <a:t> Diğer Proteinleri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BFCE4EB-2532-473F-B994-A0301BC04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0898" y="1600200"/>
            <a:ext cx="4035902" cy="4525963"/>
          </a:xfrm>
        </p:spPr>
        <p:txBody>
          <a:bodyPr/>
          <a:lstStyle/>
          <a:p>
            <a:pPr marL="0" indent="0">
              <a:buNone/>
            </a:pPr>
            <a:r>
              <a:rPr lang="tr-TR" sz="2000" dirty="0"/>
              <a:t>Diğer proteinler kalıp DNA’yı açar ve tek iplik bölgelerini sağlamlaştırır. </a:t>
            </a: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000" dirty="0" err="1">
                <a:solidFill>
                  <a:srgbClr val="FF0000"/>
                </a:solidFill>
              </a:rPr>
              <a:t>Helikazlar</a:t>
            </a:r>
            <a:r>
              <a:rPr lang="tr-TR" sz="2000" dirty="0">
                <a:solidFill>
                  <a:srgbClr val="FF0000"/>
                </a:solidFill>
              </a:rPr>
              <a:t>:</a:t>
            </a:r>
            <a:r>
              <a:rPr lang="tr-TR" sz="2000" dirty="0"/>
              <a:t> </a:t>
            </a:r>
            <a:r>
              <a:rPr lang="tr-TR" sz="2000" dirty="0" err="1"/>
              <a:t>replikasyon</a:t>
            </a:r>
            <a:r>
              <a:rPr lang="tr-TR" sz="2000" dirty="0"/>
              <a:t> çatalının ilerisinde ATP yardımı ile </a:t>
            </a:r>
            <a:r>
              <a:rPr lang="tr-TR" sz="2000" dirty="0" err="1"/>
              <a:t>atasal</a:t>
            </a:r>
            <a:r>
              <a:rPr lang="tr-TR" sz="2000" dirty="0"/>
              <a:t> DNA’yı açan enzimlerdir.</a:t>
            </a:r>
          </a:p>
          <a:p>
            <a:pPr marL="0" indent="0">
              <a:buNone/>
            </a:pPr>
            <a:endParaRPr lang="tr-TR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tr-TR" sz="2000" dirty="0">
                <a:solidFill>
                  <a:srgbClr val="FF0000"/>
                </a:solidFill>
              </a:rPr>
              <a:t>Tek iplik DNA’ya bağlanan proteinler:</a:t>
            </a:r>
            <a:r>
              <a:rPr lang="tr-TR" sz="2000" dirty="0"/>
              <a:t> Açılan kalıp DNA’yı sabitler, DNA </a:t>
            </a:r>
            <a:r>
              <a:rPr lang="tr-TR" sz="2000" dirty="0" err="1"/>
              <a:t>polimeraz</a:t>
            </a:r>
            <a:r>
              <a:rPr lang="tr-TR" sz="2000" dirty="0"/>
              <a:t> tarafından kopyalanacak şekilde tek iplik halinde kalmasını sağlarlar </a:t>
            </a:r>
          </a:p>
          <a:p>
            <a:pPr marL="0" indent="0">
              <a:buNone/>
            </a:pPr>
            <a:endParaRPr lang="tr-TR" sz="2000" dirty="0"/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07B5EB7-8772-4A09-8409-BD119751B1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86533"/>
            <a:ext cx="4035902" cy="4316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056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84C40A0-8E74-4B90-9F00-6CA4A39F9B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Prokaryotlarda</a:t>
            </a:r>
            <a:r>
              <a:rPr lang="tr-TR" dirty="0"/>
              <a:t> </a:t>
            </a:r>
            <a:r>
              <a:rPr lang="tr-TR" dirty="0" err="1"/>
              <a:t>Replikasyon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8E3D98F-366D-44CF-AA20-19E93F2646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 err="1"/>
              <a:t>E.coli’de</a:t>
            </a:r>
            <a:r>
              <a:rPr lang="tr-TR" sz="2800" dirty="0"/>
              <a:t> ve olasılıkla tüm bakterilerde </a:t>
            </a:r>
            <a:r>
              <a:rPr lang="tr-TR" sz="2800" dirty="0" err="1"/>
              <a:t>replikasyon</a:t>
            </a:r>
            <a:r>
              <a:rPr lang="tr-TR" sz="2800" dirty="0"/>
              <a:t> halka biçimindeki çift sarmal DNA da tek ve sabit bir başlangıç noktasında başlar. </a:t>
            </a:r>
          </a:p>
          <a:p>
            <a:pPr marL="0" indent="0">
              <a:buNone/>
            </a:pPr>
            <a:r>
              <a:rPr lang="tr-TR" sz="2800" dirty="0"/>
              <a:t>Buna göre bakteri genomu tek bir </a:t>
            </a:r>
            <a:r>
              <a:rPr lang="tr-TR" sz="2800" dirty="0" err="1">
                <a:solidFill>
                  <a:srgbClr val="FF0000"/>
                </a:solidFill>
              </a:rPr>
              <a:t>replikon</a:t>
            </a:r>
            <a:r>
              <a:rPr lang="tr-TR" sz="2800" dirty="0" err="1"/>
              <a:t>dur</a:t>
            </a:r>
            <a:r>
              <a:rPr lang="tr-TR" sz="2800" dirty="0"/>
              <a:t>.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err="1"/>
              <a:t>E.coli</a:t>
            </a:r>
            <a:r>
              <a:rPr lang="tr-TR" sz="2800" dirty="0"/>
              <a:t> DNA </a:t>
            </a:r>
            <a:r>
              <a:rPr lang="tr-TR" sz="2800" dirty="0" err="1"/>
              <a:t>sı</a:t>
            </a:r>
            <a:r>
              <a:rPr lang="tr-TR" sz="2800" dirty="0"/>
              <a:t> halka biçimindeki </a:t>
            </a:r>
            <a:r>
              <a:rPr lang="tr-TR" sz="2800" dirty="0" err="1"/>
              <a:t>replikonların</a:t>
            </a:r>
            <a:r>
              <a:rPr lang="tr-TR" sz="2800" dirty="0"/>
              <a:t> elektron </a:t>
            </a:r>
            <a:r>
              <a:rPr lang="tr-TR" sz="2800" dirty="0" err="1"/>
              <a:t>mikrograflarında</a:t>
            </a:r>
            <a:r>
              <a:rPr lang="tr-TR" sz="2800" dirty="0"/>
              <a:t> </a:t>
            </a:r>
            <a:r>
              <a:rPr lang="tr-TR" sz="2800" dirty="0" err="1"/>
              <a:t>replikasyon</a:t>
            </a:r>
            <a:r>
              <a:rPr lang="tr-TR" sz="2800" dirty="0"/>
              <a:t> gözünün bir “</a:t>
            </a:r>
            <a:r>
              <a:rPr lang="tr-TR" sz="2800" dirty="0" err="1"/>
              <a:t>theta</a:t>
            </a:r>
            <a:r>
              <a:rPr lang="tr-TR" sz="2800" dirty="0"/>
              <a:t>” (</a:t>
            </a:r>
            <a:r>
              <a:rPr lang="el-GR" sz="2800" dirty="0"/>
              <a:t>θ) </a:t>
            </a:r>
            <a:r>
              <a:rPr lang="tr-TR" sz="2800" dirty="0"/>
              <a:t>harfi görünümünde olduğu gözlenmiştir.</a:t>
            </a:r>
          </a:p>
          <a:p>
            <a:pPr marL="0" indent="0">
              <a:buNone/>
            </a:pP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2932830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A15E4D2-2FC6-431F-BADA-DC1C1D11C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70"/>
            <a:ext cx="8363272" cy="725136"/>
          </a:xfrm>
        </p:spPr>
        <p:txBody>
          <a:bodyPr/>
          <a:lstStyle/>
          <a:p>
            <a:r>
              <a:rPr lang="tr-TR" sz="2800" dirty="0" err="1"/>
              <a:t>E.coli’de</a:t>
            </a:r>
            <a:r>
              <a:rPr lang="tr-TR" sz="2800" dirty="0"/>
              <a:t> </a:t>
            </a:r>
            <a:r>
              <a:rPr lang="tr-TR" sz="2800" dirty="0" err="1"/>
              <a:t>Replikasyon</a:t>
            </a:r>
            <a:r>
              <a:rPr lang="tr-TR" sz="2800" dirty="0"/>
              <a:t> </a:t>
            </a:r>
            <a:r>
              <a:rPr lang="tr-TR" sz="2800" dirty="0" err="1"/>
              <a:t>Teta</a:t>
            </a:r>
            <a:r>
              <a:rPr lang="tr-TR" sz="2800" dirty="0"/>
              <a:t> Modeli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3044F67-C640-4396-8AF9-0B0BFB3C51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856" y="676647"/>
            <a:ext cx="2478214" cy="6150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39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A280B79D-0B02-41AA-A0CB-21D933491A3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 anchor="ctr"/>
          <a:lstStyle/>
          <a:p>
            <a:r>
              <a:rPr lang="tr-TR" altLang="tr-TR" sz="4400" dirty="0" err="1"/>
              <a:t>Replikasyon</a:t>
            </a:r>
            <a:r>
              <a:rPr lang="tr-TR" altLang="tr-TR" sz="4400" dirty="0"/>
              <a:t>, Transkripsiyon ve </a:t>
            </a:r>
            <a:r>
              <a:rPr lang="tr-TR" altLang="tr-TR" sz="4400" dirty="0" err="1"/>
              <a:t>Translasyon</a:t>
            </a:r>
            <a:endParaRPr lang="tr-TR" altLang="tr-TR" sz="4400" dirty="0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F905258F-F96C-4DD7-B132-3E7AE9EEAAA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3733800" y="4082475"/>
            <a:ext cx="1676400" cy="762000"/>
          </a:xfrm>
        </p:spPr>
        <p:txBody>
          <a:bodyPr/>
          <a:lstStyle/>
          <a:p>
            <a:r>
              <a:rPr lang="tr-TR" altLang="tr-TR" sz="2800" i="1" dirty="0"/>
              <a:t>Hafta-9</a:t>
            </a:r>
          </a:p>
        </p:txBody>
      </p:sp>
      <p:pic>
        <p:nvPicPr>
          <p:cNvPr id="6148" name="Picture 4" descr="sunu">
            <a:extLst>
              <a:ext uri="{FF2B5EF4-FFF2-40B4-BE49-F238E27FC236}">
                <a16:creationId xmlns:a16="http://schemas.microsoft.com/office/drawing/2014/main" id="{571ECC9D-3C97-4A2E-A8AA-BEBCE23FD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88038"/>
            <a:ext cx="9144000" cy="969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CECEE48-2E7C-42F7-BDD0-3BE516D175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2957729"/>
            <a:ext cx="5867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3200" i="1" dirty="0"/>
              <a:t>ZMT202-GENETİK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DD85D53-6EF8-496B-88BB-6E04533997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Başlangıç Noktaları (orijin) ve </a:t>
            </a:r>
            <a:r>
              <a:rPr lang="tr-TR" sz="3600" dirty="0" err="1"/>
              <a:t>Repliaksyonun</a:t>
            </a:r>
            <a:r>
              <a:rPr lang="tr-TR" sz="3600" dirty="0"/>
              <a:t> Başlaması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167D306-854A-4A52-BF92-91E7A7D3D6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/>
              <a:t>Hem </a:t>
            </a:r>
            <a:r>
              <a:rPr lang="tr-TR" sz="2400" dirty="0" err="1"/>
              <a:t>prokaryot</a:t>
            </a:r>
            <a:r>
              <a:rPr lang="tr-TR" sz="2400" dirty="0"/>
              <a:t> hem de </a:t>
            </a:r>
            <a:r>
              <a:rPr lang="tr-TR" sz="2400" dirty="0" err="1"/>
              <a:t>ökaryot</a:t>
            </a:r>
            <a:r>
              <a:rPr lang="tr-TR" sz="2400" dirty="0"/>
              <a:t> DNA’larının </a:t>
            </a:r>
            <a:r>
              <a:rPr lang="tr-TR" sz="2400" dirty="0" err="1"/>
              <a:t>replikasyonu</a:t>
            </a:r>
            <a:r>
              <a:rPr lang="tr-TR" sz="2400" dirty="0"/>
              <a:t> </a:t>
            </a:r>
            <a:r>
              <a:rPr lang="tr-TR" sz="2400" dirty="0" err="1">
                <a:solidFill>
                  <a:srgbClr val="FF0000"/>
                </a:solidFill>
              </a:rPr>
              <a:t>replikasyon</a:t>
            </a:r>
            <a:r>
              <a:rPr lang="tr-TR" sz="2400" dirty="0">
                <a:solidFill>
                  <a:srgbClr val="FF0000"/>
                </a:solidFill>
              </a:rPr>
              <a:t> orijini</a:t>
            </a:r>
            <a:r>
              <a:rPr lang="tr-TR" sz="2400" dirty="0"/>
              <a:t> noktasında başlar.</a:t>
            </a:r>
          </a:p>
          <a:p>
            <a:r>
              <a:rPr lang="tr-TR" sz="2400" dirty="0"/>
              <a:t>Bu nokta </a:t>
            </a:r>
            <a:r>
              <a:rPr lang="tr-TR" sz="2400" dirty="0" err="1"/>
              <a:t>replikasyon</a:t>
            </a:r>
            <a:r>
              <a:rPr lang="tr-TR" sz="2400" dirty="0"/>
              <a:t> sürecini başlatan proteinler için  özgün bağlanma bölgesi sunan özel dizilere sahiptir.</a:t>
            </a:r>
          </a:p>
          <a:p>
            <a:r>
              <a:rPr lang="tr-TR" sz="2400" dirty="0" err="1"/>
              <a:t>E.coli</a:t>
            </a:r>
            <a:r>
              <a:rPr lang="tr-TR" sz="2400" dirty="0"/>
              <a:t> orijini detaylı incelendiğinde DNA </a:t>
            </a:r>
            <a:r>
              <a:rPr lang="tr-TR" sz="2400" dirty="0" err="1"/>
              <a:t>replilkasyonunu</a:t>
            </a:r>
            <a:r>
              <a:rPr lang="tr-TR" sz="2400" dirty="0"/>
              <a:t> başlatmak için gerekli proteinlerin bağlandığı bölgenin </a:t>
            </a:r>
            <a:r>
              <a:rPr lang="tr-TR" sz="2400" dirty="0">
                <a:solidFill>
                  <a:srgbClr val="FF0000"/>
                </a:solidFill>
              </a:rPr>
              <a:t>245bç</a:t>
            </a:r>
            <a:r>
              <a:rPr lang="tr-TR" sz="2400" dirty="0"/>
              <a:t>’lik DNA’dan oluştuğu bulunmuştur. </a:t>
            </a:r>
          </a:p>
          <a:p>
            <a:r>
              <a:rPr lang="tr-TR" sz="2400" dirty="0"/>
              <a:t>En önemli aşama orijine başlatıcı proteinin bağlanmasıdır.</a:t>
            </a:r>
          </a:p>
          <a:p>
            <a:endParaRPr lang="tr-TR" sz="2400" dirty="0"/>
          </a:p>
          <a:p>
            <a:endParaRPr lang="tr-TR" sz="2400" dirty="0"/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87247773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510892-61CE-4D13-B9B3-AE3FABD44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E.coli’de</a:t>
            </a:r>
            <a:r>
              <a:rPr lang="tr-TR" dirty="0"/>
              <a:t> </a:t>
            </a:r>
            <a:r>
              <a:rPr lang="tr-TR" dirty="0" err="1"/>
              <a:t>Replikasyon</a:t>
            </a:r>
            <a:r>
              <a:rPr lang="tr-TR" dirty="0"/>
              <a:t> Orijini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578A135-486B-4FC2-8305-1ABF16E89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r>
              <a:rPr lang="tr-TR" sz="2000" dirty="0" err="1"/>
              <a:t>E.coli</a:t>
            </a:r>
            <a:r>
              <a:rPr lang="tr-TR" sz="2000" dirty="0"/>
              <a:t> kromozomunda </a:t>
            </a:r>
            <a:r>
              <a:rPr lang="tr-TR" sz="2000" dirty="0" err="1"/>
              <a:t>replikasyon</a:t>
            </a:r>
            <a:r>
              <a:rPr lang="tr-TR" sz="2000" dirty="0"/>
              <a:t> orijin (</a:t>
            </a:r>
            <a:r>
              <a:rPr lang="tr-TR" sz="2000" dirty="0" err="1"/>
              <a:t>ori</a:t>
            </a:r>
            <a:r>
              <a:rPr lang="tr-TR" sz="2000" dirty="0"/>
              <a:t>) olarak tanımlanan tek bir bölgeden başlar.</a:t>
            </a:r>
          </a:p>
          <a:p>
            <a:r>
              <a:rPr lang="tr-TR" sz="2000" dirty="0"/>
              <a:t>İlk olay kalıbın kısmen açılmasını sağlayan bir başlatıcı proteinin </a:t>
            </a:r>
            <a:r>
              <a:rPr lang="tr-TR" sz="2000" dirty="0" err="1"/>
              <a:t>ori</a:t>
            </a:r>
            <a:r>
              <a:rPr lang="tr-TR" sz="2000" dirty="0"/>
              <a:t> DNA’ya bağlanmasıdır.</a:t>
            </a:r>
          </a:p>
          <a:p>
            <a:r>
              <a:rPr lang="tr-TR" sz="2000" dirty="0"/>
              <a:t>Orijinde oluşan iki </a:t>
            </a:r>
            <a:r>
              <a:rPr lang="tr-TR" sz="2000" dirty="0" err="1"/>
              <a:t>replikasyon</a:t>
            </a:r>
            <a:r>
              <a:rPr lang="tr-TR" sz="2000" dirty="0"/>
              <a:t> çatalı dairesel DNA molekülünde zıt yönlere doğru hareket eder. </a:t>
            </a:r>
          </a:p>
          <a:p>
            <a:endParaRPr lang="tr-TR" sz="2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AD3C0D7-20E8-49C5-AFDA-69424C91C7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916832"/>
            <a:ext cx="4482366" cy="3992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4562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85A279-42FF-4246-904E-6E2397096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Bakteri </a:t>
            </a:r>
            <a:r>
              <a:rPr lang="tr-TR" sz="4000" dirty="0" err="1"/>
              <a:t>Replikasyon</a:t>
            </a:r>
            <a:r>
              <a:rPr lang="tr-TR" sz="4000" dirty="0"/>
              <a:t> Orijin Noktası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9C4D287-8AC9-4E63-93BE-56982837E3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000" y="1417638"/>
            <a:ext cx="7200000" cy="44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7560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1B34A15-DD08-4FA0-864A-A60834656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Replikasyonun</a:t>
            </a:r>
            <a:r>
              <a:rPr lang="tr-TR" dirty="0"/>
              <a:t> Doğruluğu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4002046-A94B-4675-9774-ACC1A6C382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DNA </a:t>
            </a:r>
            <a:r>
              <a:rPr lang="tr-TR" sz="2800" dirty="0" err="1"/>
              <a:t>replikasyonunun</a:t>
            </a:r>
            <a:r>
              <a:rPr lang="tr-TR" sz="2800" dirty="0"/>
              <a:t> hatasız olması hücrenin çoğalma süreci bakımından önemlidir.</a:t>
            </a:r>
          </a:p>
          <a:p>
            <a:r>
              <a:rPr lang="tr-TR" sz="2800" dirty="0"/>
              <a:t>Hata oranı eklenen her 10 milyarda bir yanlış bazdır.</a:t>
            </a:r>
          </a:p>
          <a:p>
            <a:r>
              <a:rPr lang="tr-TR" sz="2800" dirty="0"/>
              <a:t>DNA </a:t>
            </a:r>
            <a:r>
              <a:rPr lang="tr-TR" sz="2800" dirty="0" err="1"/>
              <a:t>polimeraz</a:t>
            </a:r>
            <a:r>
              <a:rPr lang="tr-TR" sz="2800" dirty="0"/>
              <a:t> doğru baz </a:t>
            </a:r>
            <a:r>
              <a:rPr lang="tr-TR" sz="2800" dirty="0" err="1"/>
              <a:t>konformasyonuna</a:t>
            </a:r>
            <a:r>
              <a:rPr lang="tr-TR" sz="2800" dirty="0"/>
              <a:t> uyum göstererek yanlış baz eşleşmelerini ayırt eder. Örneğin doğru eşleşmiş </a:t>
            </a:r>
            <a:r>
              <a:rPr lang="tr-TR" sz="2800" dirty="0" err="1"/>
              <a:t>dNTP’lar</a:t>
            </a:r>
            <a:r>
              <a:rPr lang="tr-TR" sz="2800" dirty="0"/>
              <a:t> DNA </a:t>
            </a:r>
            <a:r>
              <a:rPr lang="tr-TR" sz="2800" dirty="0" err="1"/>
              <a:t>polimerazda</a:t>
            </a:r>
            <a:r>
              <a:rPr lang="tr-TR" sz="2800" dirty="0"/>
              <a:t> yapısal değişikliği uyararak </a:t>
            </a:r>
            <a:r>
              <a:rPr lang="tr-TR" sz="2800" dirty="0" err="1"/>
              <a:t>nukleotidin</a:t>
            </a:r>
            <a:r>
              <a:rPr lang="tr-TR" sz="2800" dirty="0"/>
              <a:t> DNA’ya bağlanmasına yola açar.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41724416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0BB0490-4B7B-45B2-A38D-35D1B4684E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/>
              <a:t>Doğru ve Yanlış Eşleşmiş Baz Çiftlerinin Geometrisi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B31FF5E-7149-4FAC-B51D-90BC25449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439" y="1556792"/>
            <a:ext cx="5439122" cy="462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34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665CF0-5352-4ABE-8D0E-57BB54427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Replikasyonun</a:t>
            </a:r>
            <a:r>
              <a:rPr lang="tr-TR" dirty="0"/>
              <a:t> Doğruluğu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B45DCF-B306-47CA-A607-BFEAB5625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DNA </a:t>
            </a:r>
            <a:r>
              <a:rPr lang="tr-TR" dirty="0" err="1"/>
              <a:t>replikasyonunun</a:t>
            </a:r>
            <a:r>
              <a:rPr lang="tr-TR" dirty="0"/>
              <a:t> doğruluğundan sorumlu bir diğer önemli mekanizma DNA </a:t>
            </a:r>
            <a:r>
              <a:rPr lang="tr-TR" dirty="0" err="1"/>
              <a:t>polimerazın</a:t>
            </a:r>
            <a:r>
              <a:rPr lang="tr-TR" dirty="0"/>
              <a:t> yanlışını düzeltme (“</a:t>
            </a:r>
            <a:r>
              <a:rPr lang="tr-TR" dirty="0" err="1"/>
              <a:t>proofreading</a:t>
            </a:r>
            <a:r>
              <a:rPr lang="tr-TR" dirty="0"/>
              <a:t>”) aktivitesidir.</a:t>
            </a:r>
          </a:p>
          <a:p>
            <a:r>
              <a:rPr lang="tr-TR" dirty="0" err="1"/>
              <a:t>Eksonuklez</a:t>
            </a:r>
            <a:r>
              <a:rPr lang="tr-TR" dirty="0"/>
              <a:t> 3’---5’ aktivitesi DNA sentezinin ters yönünde çalışmakta ve yeni sentezlenen DNA’nın yanlışının düzeltilmesine katkıda bulunmaktadır.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298967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34B3DE4-BA25-441C-90EA-748C24561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Transkripsiyon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957EBBE-3FA3-4124-B4B6-9893C36F86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7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dirty="0"/>
              <a:t>Genetik Bilgi Akışı</a:t>
            </a:r>
          </a:p>
          <a:p>
            <a:pPr marL="0" indent="0" algn="ctr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A1A355C-1A7F-4B29-904D-68CC96AECB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906" y="2060848"/>
            <a:ext cx="3504188" cy="420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65937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39BAE32-004D-4206-84CC-B8D5CD1C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TRANSKRİPSİYON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C31E18-DC60-4C7B-B915-861C8AFA6D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DNA kalıbından RNA sentezlenmesi </a:t>
            </a:r>
          </a:p>
          <a:p>
            <a:r>
              <a:rPr lang="tr-TR" dirty="0"/>
              <a:t>Hücre içi genetik bilgi akışının ilk basamağı</a:t>
            </a:r>
          </a:p>
          <a:p>
            <a:r>
              <a:rPr lang="tr-TR" dirty="0"/>
              <a:t>Transkripsiyon sonucunda, ikili sarmal DNA’nın bir dizisinin eşleniği olan </a:t>
            </a:r>
            <a:r>
              <a:rPr lang="tr-TR" dirty="0" err="1"/>
              <a:t>mRNA</a:t>
            </a:r>
            <a:r>
              <a:rPr lang="tr-TR" dirty="0"/>
              <a:t> molekülü sentezlenir.</a:t>
            </a:r>
          </a:p>
          <a:p>
            <a:r>
              <a:rPr lang="tr-TR" dirty="0" err="1"/>
              <a:t>mRNA’daki</a:t>
            </a:r>
            <a:r>
              <a:rPr lang="tr-TR" dirty="0"/>
              <a:t> her üçlü </a:t>
            </a:r>
            <a:r>
              <a:rPr lang="tr-TR" dirty="0" err="1"/>
              <a:t>kodon</a:t>
            </a:r>
            <a:r>
              <a:rPr lang="tr-TR" dirty="0"/>
              <a:t>, ayrıca </a:t>
            </a:r>
            <a:r>
              <a:rPr lang="tr-TR" dirty="0" err="1"/>
              <a:t>peptit</a:t>
            </a:r>
            <a:r>
              <a:rPr lang="tr-TR" dirty="0"/>
              <a:t> zincirine girecek olan </a:t>
            </a:r>
            <a:r>
              <a:rPr lang="tr-TR" dirty="0" err="1"/>
              <a:t>aminoasiti</a:t>
            </a:r>
            <a:r>
              <a:rPr lang="tr-TR" dirty="0"/>
              <a:t> taşıyan </a:t>
            </a:r>
            <a:r>
              <a:rPr lang="tr-TR" dirty="0" err="1"/>
              <a:t>tRNA’nın</a:t>
            </a:r>
            <a:r>
              <a:rPr lang="tr-TR" dirty="0"/>
              <a:t> </a:t>
            </a:r>
            <a:r>
              <a:rPr lang="tr-TR" dirty="0" err="1"/>
              <a:t>antikodonuna</a:t>
            </a:r>
            <a:r>
              <a:rPr lang="tr-TR" dirty="0"/>
              <a:t> da eşleniktir.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46613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D4BA7F1-A25D-4BCA-B145-B921D93D5F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C84A225-E039-40C2-BB96-A4CAEBADD8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800" dirty="0"/>
              <a:t>RNA’nın DNA ve protein arasındaki aracı molekül olduğuna dair düşüncelerin ortaya çıkması</a:t>
            </a:r>
          </a:p>
          <a:p>
            <a:r>
              <a:rPr lang="tr-TR" sz="2800" dirty="0" err="1"/>
              <a:t>Ökaryotik</a:t>
            </a:r>
            <a:r>
              <a:rPr lang="tr-TR" sz="2800" dirty="0"/>
              <a:t> hücrelerde DNA’nın çoğu çekirdekte bulunurken proteinler sitoplazmada sentezlenir.</a:t>
            </a:r>
          </a:p>
          <a:p>
            <a:r>
              <a:rPr lang="tr-TR" sz="2800" dirty="0"/>
              <a:t>RNA </a:t>
            </a:r>
            <a:r>
              <a:rPr lang="tr-TR" sz="2800" dirty="0" err="1"/>
              <a:t>ökaryotik</a:t>
            </a:r>
            <a:r>
              <a:rPr lang="tr-TR" sz="2800" dirty="0"/>
              <a:t> hücrenin çekirdeğinde sentezlenir ve kimyasal olarak DNA’ya benzer.</a:t>
            </a:r>
          </a:p>
          <a:p>
            <a:r>
              <a:rPr lang="tr-TR" sz="2800" dirty="0"/>
              <a:t>RNA’nın çoğu sitoplazmaya taşınır.</a:t>
            </a:r>
          </a:p>
          <a:p>
            <a:r>
              <a:rPr lang="tr-TR" sz="2800" dirty="0"/>
              <a:t>Genellikle hücredeki RNA miktarı, protein miktarı ile orantılıdır.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19258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5B0D3C-20CD-41D7-B63B-A320588B8A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Replikasyon</a:t>
            </a:r>
            <a:r>
              <a:rPr lang="tr-TR" sz="3600" dirty="0"/>
              <a:t> - Transkripsiyon Farkları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31942C-2F00-4A9C-8BBB-BC383FB7D2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Replikasyon</a:t>
            </a:r>
            <a:r>
              <a:rPr lang="tr-TR" sz="2400" dirty="0"/>
              <a:t> sırasında tüm kromozom kopyalanır fakat transkripsiyon daha </a:t>
            </a:r>
            <a:r>
              <a:rPr lang="tr-TR" sz="2400" dirty="0" err="1"/>
              <a:t>selektiftir</a:t>
            </a:r>
            <a:r>
              <a:rPr lang="tr-TR" sz="2400" dirty="0"/>
              <a:t>. Aynı anda sadece bir gen grubu kopyalanabilir.</a:t>
            </a:r>
          </a:p>
          <a:p>
            <a:r>
              <a:rPr lang="tr-TR" sz="2400" dirty="0"/>
              <a:t>Genetik bilginin ekspresyonu o andaki ihtiyaca bağlıdır.</a:t>
            </a:r>
          </a:p>
          <a:p>
            <a:r>
              <a:rPr lang="tr-TR" sz="2400" dirty="0"/>
              <a:t>DNA </a:t>
            </a:r>
            <a:r>
              <a:rPr lang="tr-TR" sz="2400" dirty="0" err="1"/>
              <a:t>segmentinin</a:t>
            </a:r>
            <a:r>
              <a:rPr lang="tr-TR" sz="2400" dirty="0"/>
              <a:t> başı ve sonunu belirleyen spesifik düzenleyici dizeler hangi DNA </a:t>
            </a:r>
            <a:r>
              <a:rPr lang="tr-TR" sz="2400" dirty="0" err="1"/>
              <a:t>segmentinin</a:t>
            </a:r>
            <a:r>
              <a:rPr lang="tr-TR" sz="2400" dirty="0"/>
              <a:t> şablon olarak kullanılacağını gösterir.</a:t>
            </a:r>
          </a:p>
          <a:p>
            <a:r>
              <a:rPr lang="tr-TR" sz="2400" dirty="0"/>
              <a:t>Transkripsiyon bir </a:t>
            </a:r>
            <a:r>
              <a:rPr lang="tr-TR" sz="2400" dirty="0" err="1"/>
              <a:t>primer’e</a:t>
            </a:r>
            <a:r>
              <a:rPr lang="tr-TR" sz="2400" dirty="0"/>
              <a:t> ihtiyaç duymaz. Transkripsiyon için sadece bir DNA zinciri kalıp olarak iş görür.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1608413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347379-E4C7-416E-B530-04E0B3132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REPLİKASYON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72F4B94-C59B-43C4-821E-93DDEB3CE6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1800" dirty="0"/>
              <a:t>ÜREMENİN TEMEL BİYOLOJİK SÜRECİ atadan döle genetik bilginin tam ve doğru olarak aktarılmasını gerektirir.</a:t>
            </a:r>
          </a:p>
          <a:p>
            <a:pPr>
              <a:spcBef>
                <a:spcPct val="50000"/>
              </a:spcBef>
            </a:pPr>
            <a:r>
              <a:rPr lang="tr-TR" sz="1400" dirty="0" err="1"/>
              <a:t>Genomik</a:t>
            </a:r>
            <a:r>
              <a:rPr lang="tr-TR" sz="1400" dirty="0"/>
              <a:t> DNA’nın doğru </a:t>
            </a:r>
            <a:r>
              <a:rPr lang="tr-TR" sz="1400" dirty="0" err="1"/>
              <a:t>replikasyonu</a:t>
            </a:r>
            <a:r>
              <a:rPr lang="tr-TR" sz="1400" dirty="0"/>
              <a:t> bütün hücre ve organizmaların yaşamları için şarttır</a:t>
            </a:r>
          </a:p>
          <a:p>
            <a:pPr>
              <a:spcBef>
                <a:spcPct val="50000"/>
              </a:spcBef>
            </a:pPr>
            <a:r>
              <a:rPr lang="tr-TR" sz="1400" dirty="0" err="1"/>
              <a:t>Ökaryotik</a:t>
            </a:r>
            <a:r>
              <a:rPr lang="tr-TR" sz="1400" dirty="0"/>
              <a:t> ve </a:t>
            </a:r>
            <a:r>
              <a:rPr lang="tr-TR" sz="1400" dirty="0" err="1"/>
              <a:t>prokaryotlarda</a:t>
            </a:r>
            <a:r>
              <a:rPr lang="tr-TR" sz="1400" dirty="0"/>
              <a:t> kromozomları oluşturan DNA moleküllerinin kopyalanması için karmaşık </a:t>
            </a:r>
            <a:r>
              <a:rPr lang="tr-TR" sz="1400" dirty="0" err="1"/>
              <a:t>enzimatik</a:t>
            </a:r>
            <a:r>
              <a:rPr lang="tr-TR" sz="1400" dirty="0"/>
              <a:t> mekanizmalar gereklidir.</a:t>
            </a:r>
          </a:p>
          <a:p>
            <a:pPr>
              <a:spcBef>
                <a:spcPct val="50000"/>
              </a:spcBef>
            </a:pPr>
            <a:r>
              <a:rPr lang="tr-TR" sz="1400" dirty="0"/>
              <a:t> Hücreler çevresel ajanlardan kaynaklanan DNA hasarının onarımı ve bazen  DNA </a:t>
            </a:r>
            <a:r>
              <a:rPr lang="tr-TR" sz="1400" dirty="0" err="1"/>
              <a:t>replikasyonu</a:t>
            </a:r>
            <a:r>
              <a:rPr lang="tr-TR" sz="1400" dirty="0"/>
              <a:t> sürecinde oluşan hataların düzeltilmesini sağlayacak mekanizmalar da içermektedirler.</a:t>
            </a:r>
          </a:p>
          <a:p>
            <a:pPr>
              <a:spcBef>
                <a:spcPct val="50000"/>
              </a:spcBef>
            </a:pPr>
            <a:r>
              <a:rPr lang="tr-TR" sz="1400" dirty="0"/>
              <a:t>Hatasız DNA </a:t>
            </a:r>
            <a:r>
              <a:rPr lang="tr-TR" sz="1400" dirty="0" err="1"/>
              <a:t>replikasyonunun</a:t>
            </a:r>
            <a:r>
              <a:rPr lang="tr-TR" sz="1400" dirty="0"/>
              <a:t> ve korunmasının önemine rağmen hücre genomları statik olmaktan uzaktır. </a:t>
            </a:r>
          </a:p>
          <a:p>
            <a:pPr>
              <a:spcBef>
                <a:spcPct val="50000"/>
              </a:spcBef>
            </a:pPr>
            <a:r>
              <a:rPr lang="tr-TR" sz="1400" dirty="0"/>
              <a:t>Mutasyonlar ve genlerin yeniden düzenlenmesiyle bireyler arasında genetik çeşitliliğin korunması gerekir.</a:t>
            </a:r>
          </a:p>
          <a:p>
            <a:pPr>
              <a:spcBef>
                <a:spcPct val="50000"/>
              </a:spcBef>
            </a:pPr>
            <a:r>
              <a:rPr lang="tr-TR" sz="1400" dirty="0"/>
              <a:t>Ayrıca bazı DNA yeniden düzenlenmeleri hücre ya da organizmaların farklılaşma ve gelişim süreçlerinde gen anlatımlarını düzenlemek üzere programlanmıştır. </a:t>
            </a:r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599430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C791694-08F4-4BC2-B5BD-ABEA79A89B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/>
              <a:t>RNA’nın DNA’ya Bağımlı Sentezi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13E42A7-6DFE-46FC-8747-109B17F905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RNA </a:t>
            </a:r>
            <a:r>
              <a:rPr lang="tr-TR" sz="2400" dirty="0" err="1"/>
              <a:t>polimerazlar</a:t>
            </a:r>
            <a:r>
              <a:rPr lang="tr-TR" sz="2400" dirty="0"/>
              <a:t> RNA’yı sentezler.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Sentez için DNA-bağımlı RNA </a:t>
            </a:r>
            <a:r>
              <a:rPr lang="tr-TR" sz="2400" dirty="0" err="1"/>
              <a:t>polimeraz</a:t>
            </a:r>
            <a:r>
              <a:rPr lang="tr-TR" sz="2400" dirty="0"/>
              <a:t>, bir DNA şablonu, </a:t>
            </a:r>
            <a:r>
              <a:rPr lang="tr-TR" sz="2400" dirty="0" err="1"/>
              <a:t>nükleozid</a:t>
            </a:r>
            <a:r>
              <a:rPr lang="tr-TR" sz="2400" dirty="0"/>
              <a:t> 5</a:t>
            </a:r>
            <a:r>
              <a:rPr lang="en-US" sz="2400" dirty="0"/>
              <a:t>´</a:t>
            </a:r>
            <a:r>
              <a:rPr lang="tr-TR" sz="2400" dirty="0"/>
              <a:t> </a:t>
            </a:r>
            <a:r>
              <a:rPr lang="tr-TR" sz="2400" dirty="0" err="1"/>
              <a:t>trifosfatlar</a:t>
            </a:r>
            <a:r>
              <a:rPr lang="tr-TR" sz="2400" dirty="0"/>
              <a:t> (ATP, GTP, UTP ve CTP) ve Mg</a:t>
            </a:r>
            <a:r>
              <a:rPr lang="tr-TR" sz="2400" baseline="30000" dirty="0"/>
              <a:t>2+</a:t>
            </a:r>
            <a:r>
              <a:rPr lang="tr-TR" sz="2400" dirty="0"/>
              <a:t> gereklidir. 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Sentez </a:t>
            </a:r>
            <a:r>
              <a:rPr lang="tr-TR" sz="2400" dirty="0" err="1"/>
              <a:t>ribonükleotidlerin</a:t>
            </a:r>
            <a:r>
              <a:rPr lang="tr-TR" sz="2400" dirty="0"/>
              <a:t> 3</a:t>
            </a:r>
            <a:r>
              <a:rPr lang="en-US" sz="2400" dirty="0"/>
              <a:t>´</a:t>
            </a:r>
            <a:r>
              <a:rPr lang="tr-TR" sz="2400" dirty="0"/>
              <a:t>-hidroksil ucuna eklenmesi ile 5</a:t>
            </a:r>
            <a:r>
              <a:rPr lang="en-US" sz="2400" dirty="0"/>
              <a:t>´</a:t>
            </a:r>
            <a:r>
              <a:rPr lang="tr-TR" sz="2400" dirty="0">
                <a:sym typeface="Wingdings" pitchFamily="2" charset="2"/>
              </a:rPr>
              <a:t></a:t>
            </a:r>
            <a:r>
              <a:rPr lang="tr-TR" sz="2400" dirty="0"/>
              <a:t>3</a:t>
            </a:r>
            <a:r>
              <a:rPr lang="en-US" sz="2400" dirty="0"/>
              <a:t>´</a:t>
            </a:r>
            <a:r>
              <a:rPr lang="tr-TR" sz="2400" dirty="0"/>
              <a:t> yönünde ilerler.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RNA </a:t>
            </a:r>
            <a:r>
              <a:rPr lang="tr-TR" sz="2400" dirty="0" err="1"/>
              <a:t>polimerazın</a:t>
            </a:r>
            <a:r>
              <a:rPr lang="tr-TR" sz="2400" dirty="0"/>
              <a:t> en aktif formu çift sarmal DNA’ya bağlı formudur.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Başlama, RNA </a:t>
            </a:r>
            <a:r>
              <a:rPr lang="tr-TR" sz="2400" dirty="0" err="1"/>
              <a:t>polimerazın</a:t>
            </a:r>
            <a:r>
              <a:rPr lang="tr-TR" sz="2400" dirty="0"/>
              <a:t> </a:t>
            </a:r>
            <a:r>
              <a:rPr lang="tr-TR" sz="2400" dirty="0" err="1">
                <a:solidFill>
                  <a:srgbClr val="FF0000"/>
                </a:solidFill>
              </a:rPr>
              <a:t>promotor</a:t>
            </a:r>
            <a:r>
              <a:rPr lang="tr-TR" sz="2400" dirty="0"/>
              <a:t> olarak adlandırılan spesifik bölgelere bağlanması ile başlar, </a:t>
            </a:r>
            <a:r>
              <a:rPr lang="tr-TR" sz="2400" dirty="0" err="1"/>
              <a:t>primer’e</a:t>
            </a:r>
            <a:r>
              <a:rPr lang="tr-TR" sz="2400" dirty="0"/>
              <a:t> gereksinim yoktur.</a:t>
            </a:r>
          </a:p>
          <a:p>
            <a:pPr algn="just" fontAlgn="auto">
              <a:lnSpc>
                <a:spcPct val="8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400" dirty="0"/>
              <a:t>Transkripsiyon için bir “</a:t>
            </a:r>
            <a:r>
              <a:rPr lang="tr-TR" sz="2400" dirty="0" err="1"/>
              <a:t>bubble</a:t>
            </a:r>
            <a:r>
              <a:rPr lang="tr-TR" sz="2400" dirty="0"/>
              <a:t>” gereklidir. Bu E. </a:t>
            </a:r>
            <a:r>
              <a:rPr lang="tr-TR" sz="2400" dirty="0" err="1"/>
              <a:t>coli’de</a:t>
            </a:r>
            <a:r>
              <a:rPr lang="tr-TR" sz="2400" dirty="0"/>
              <a:t> 17 baz çifti uzunluğundadır. </a:t>
            </a:r>
            <a:r>
              <a:rPr lang="tr-TR" sz="2400" i="1" dirty="0"/>
              <a:t>E. </a:t>
            </a:r>
            <a:r>
              <a:rPr lang="tr-TR" sz="2400" i="1" dirty="0" err="1"/>
              <a:t>coli</a:t>
            </a:r>
            <a:r>
              <a:rPr lang="tr-TR" sz="2400" dirty="0" err="1"/>
              <a:t>’de</a:t>
            </a:r>
            <a:r>
              <a:rPr lang="tr-TR" sz="2400" dirty="0"/>
              <a:t> zincir uzama hızı 50-90 nükleotid/</a:t>
            </a:r>
            <a:r>
              <a:rPr lang="tr-TR" sz="2400" dirty="0" err="1"/>
              <a:t>saniye’dir</a:t>
            </a:r>
            <a:r>
              <a:rPr lang="tr-TR" sz="2400" dirty="0"/>
              <a:t>.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525987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8C5B572-5039-4871-8D6C-FDC968C18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RNA Polimeraz ve RNA Sentezi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9C679D-EF7E-4710-B7FE-62CA07606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DNA kalıbı üzerinden RNA sentezi, RNA </a:t>
            </a:r>
            <a:r>
              <a:rPr lang="tr-TR" dirty="0" err="1"/>
              <a:t>polimeraz</a:t>
            </a:r>
            <a:r>
              <a:rPr lang="tr-TR" dirty="0"/>
              <a:t> enzimi tarafından gerçekleştirilir.</a:t>
            </a:r>
          </a:p>
          <a:p>
            <a:r>
              <a:rPr lang="tr-TR" dirty="0"/>
              <a:t>RNA </a:t>
            </a:r>
            <a:r>
              <a:rPr lang="tr-TR" dirty="0" err="1"/>
              <a:t>polimeraz</a:t>
            </a:r>
            <a:r>
              <a:rPr lang="tr-TR" dirty="0"/>
              <a:t>, DNA </a:t>
            </a:r>
            <a:r>
              <a:rPr lang="tr-TR" dirty="0" err="1"/>
              <a:t>polimerazla</a:t>
            </a:r>
            <a:r>
              <a:rPr lang="tr-TR" dirty="0"/>
              <a:t> aynı genel </a:t>
            </a:r>
            <a:r>
              <a:rPr lang="tr-TR" dirty="0" err="1"/>
              <a:t>substratlara</a:t>
            </a:r>
            <a:r>
              <a:rPr lang="tr-TR" dirty="0"/>
              <a:t> ihtiyaç duyar. </a:t>
            </a:r>
          </a:p>
          <a:p>
            <a:r>
              <a:rPr lang="tr-TR" dirty="0"/>
              <a:t>Ancak </a:t>
            </a:r>
            <a:r>
              <a:rPr lang="tr-TR" dirty="0" err="1"/>
              <a:t>dNTP</a:t>
            </a:r>
            <a:r>
              <a:rPr lang="tr-TR" dirty="0"/>
              <a:t> yerine </a:t>
            </a:r>
            <a:r>
              <a:rPr lang="tr-TR" dirty="0">
                <a:solidFill>
                  <a:srgbClr val="FF0D0D"/>
                </a:solidFill>
              </a:rPr>
              <a:t>NTP</a:t>
            </a:r>
            <a:r>
              <a:rPr lang="tr-TR" dirty="0"/>
              <a:t> kullanır.</a:t>
            </a:r>
          </a:p>
          <a:p>
            <a:r>
              <a:rPr lang="tr-TR" dirty="0" err="1">
                <a:solidFill>
                  <a:srgbClr val="FF0D0D"/>
                </a:solidFill>
              </a:rPr>
              <a:t>Primere</a:t>
            </a:r>
            <a:r>
              <a:rPr lang="tr-TR" dirty="0">
                <a:solidFill>
                  <a:srgbClr val="FF0D0D"/>
                </a:solidFill>
              </a:rPr>
              <a:t> ihtiyaç </a:t>
            </a:r>
            <a:r>
              <a:rPr lang="tr-TR" u="sng" dirty="0">
                <a:solidFill>
                  <a:srgbClr val="FF0D0D"/>
                </a:solidFill>
              </a:rPr>
              <a:t>duymaz</a:t>
            </a:r>
            <a:r>
              <a:rPr lang="tr-TR" dirty="0"/>
              <a:t>.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940885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B931380-7241-47D2-8784-9CB75160C9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Promotorlar</a:t>
            </a:r>
            <a:r>
              <a:rPr lang="tr-TR" sz="3600" dirty="0"/>
              <a:t>, Kalıba Bağlanma ve </a:t>
            </a:r>
            <a:r>
              <a:rPr lang="tr-TR" sz="3600" dirty="0" err="1"/>
              <a:t>Sigma</a:t>
            </a:r>
            <a:r>
              <a:rPr lang="tr-TR" sz="3600" dirty="0"/>
              <a:t> Alt Birimi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4B0776D-5D9A-4350-9293-A7777E178F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Transkripsiyon, </a:t>
            </a:r>
            <a:r>
              <a:rPr lang="tr-TR" dirty="0">
                <a:solidFill>
                  <a:srgbClr val="FF0D0D"/>
                </a:solidFill>
              </a:rPr>
              <a:t>kalıba bağlanma, başlangıç,  zincir uzaması </a:t>
            </a:r>
            <a:r>
              <a:rPr lang="tr-TR" dirty="0"/>
              <a:t>ve</a:t>
            </a:r>
            <a:r>
              <a:rPr lang="tr-TR" dirty="0">
                <a:solidFill>
                  <a:srgbClr val="FF0D0D"/>
                </a:solidFill>
              </a:rPr>
              <a:t> sonlanma</a:t>
            </a:r>
            <a:r>
              <a:rPr lang="tr-TR" dirty="0"/>
              <a:t> aşamaları halinde gerçekleşir.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/>
              <a:t>Kalıba bağlanma, RNA </a:t>
            </a:r>
            <a:r>
              <a:rPr lang="tr-TR" dirty="0" err="1"/>
              <a:t>polimerazın</a:t>
            </a:r>
            <a:r>
              <a:rPr lang="tr-TR" dirty="0"/>
              <a:t> </a:t>
            </a:r>
            <a:r>
              <a:rPr lang="tr-TR" dirty="0" err="1"/>
              <a:t>sigma</a:t>
            </a:r>
            <a:r>
              <a:rPr lang="tr-TR" dirty="0"/>
              <a:t> alt birimi ile DNA’nın özgün </a:t>
            </a:r>
            <a:r>
              <a:rPr lang="tr-TR" dirty="0" err="1">
                <a:solidFill>
                  <a:srgbClr val="FF0D0D"/>
                </a:solidFill>
              </a:rPr>
              <a:t>promotor</a:t>
            </a:r>
            <a:r>
              <a:rPr lang="tr-TR" dirty="0"/>
              <a:t> dizisine bağlanması ile gerçekleşir.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dirty="0" err="1"/>
              <a:t>Promotor</a:t>
            </a:r>
            <a:r>
              <a:rPr lang="tr-TR" dirty="0"/>
              <a:t>, genin transkripsiyon başlangıç noktasının gerisinde 5’ ucundadır. 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63100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1167C6F-35D6-463F-924E-4BEDCEC1A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Promotor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6FE3A03-8837-41B5-9037-D2982BBE44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err="1"/>
              <a:t>Promotor</a:t>
            </a:r>
            <a:r>
              <a:rPr lang="tr-TR" sz="2000" dirty="0"/>
              <a:t>, RNA </a:t>
            </a:r>
            <a:r>
              <a:rPr lang="tr-TR" sz="2000" dirty="0" err="1"/>
              <a:t>polimerazın</a:t>
            </a:r>
            <a:r>
              <a:rPr lang="tr-TR" sz="2000" dirty="0"/>
              <a:t> transkripsiyonu başlatmak üzere DNA’ya bağlandığı özel bölgelerdir.</a:t>
            </a:r>
          </a:p>
          <a:p>
            <a:r>
              <a:rPr lang="tr-TR" sz="2000" dirty="0" err="1"/>
              <a:t>Promotor</a:t>
            </a:r>
            <a:r>
              <a:rPr lang="tr-TR" sz="2000" dirty="0"/>
              <a:t> mutasyonları gen ifadesini önemli biçimde azaltır.</a:t>
            </a:r>
          </a:p>
          <a:p>
            <a:r>
              <a:rPr lang="tr-TR" sz="2000" dirty="0" err="1"/>
              <a:t>Promotorlarda</a:t>
            </a:r>
            <a:r>
              <a:rPr lang="tr-TR" sz="2000" dirty="0"/>
              <a:t>, türler arasında korunmuş konsensüs diziler vardır.</a:t>
            </a:r>
          </a:p>
          <a:p>
            <a:r>
              <a:rPr lang="tr-TR" sz="2000" dirty="0">
                <a:solidFill>
                  <a:srgbClr val="FF0000"/>
                </a:solidFill>
              </a:rPr>
              <a:t>Bakteriyel </a:t>
            </a:r>
            <a:r>
              <a:rPr lang="tr-TR" sz="2000" dirty="0" err="1">
                <a:solidFill>
                  <a:srgbClr val="FF0000"/>
                </a:solidFill>
              </a:rPr>
              <a:t>promotorlarda</a:t>
            </a:r>
            <a:r>
              <a:rPr lang="tr-TR" sz="2000" dirty="0">
                <a:solidFill>
                  <a:srgbClr val="FF0000"/>
                </a:solidFill>
              </a:rPr>
              <a:t> -10 ve -35 olmak üzere iki konsensüs dizi bulunmuştur</a:t>
            </a:r>
            <a:r>
              <a:rPr lang="tr-TR" sz="2000" dirty="0"/>
              <a:t>. </a:t>
            </a:r>
          </a:p>
          <a:p>
            <a:r>
              <a:rPr lang="tr-TR" sz="2000" dirty="0" err="1"/>
              <a:t>Ökaryotik</a:t>
            </a:r>
            <a:r>
              <a:rPr lang="tr-TR" sz="2000" dirty="0"/>
              <a:t> </a:t>
            </a:r>
            <a:r>
              <a:rPr lang="tr-TR" sz="2000" dirty="0" err="1"/>
              <a:t>promotorlarda</a:t>
            </a:r>
            <a:r>
              <a:rPr lang="tr-TR" sz="2000" dirty="0"/>
              <a:t> da -10 dizisine benzer konsensüs diziler bulunmuştur (</a:t>
            </a:r>
            <a:r>
              <a:rPr lang="tr-TR" sz="2000" dirty="0">
                <a:solidFill>
                  <a:srgbClr val="FF0000"/>
                </a:solidFill>
              </a:rPr>
              <a:t>TATA kutusu</a:t>
            </a:r>
            <a:r>
              <a:rPr lang="tr-TR" sz="2000" dirty="0"/>
              <a:t>)</a:t>
            </a:r>
          </a:p>
          <a:p>
            <a:r>
              <a:rPr lang="tr-TR" sz="2000" dirty="0"/>
              <a:t>Farklı </a:t>
            </a:r>
            <a:r>
              <a:rPr lang="tr-TR" sz="2000" dirty="0" err="1"/>
              <a:t>sigma</a:t>
            </a:r>
            <a:r>
              <a:rPr lang="tr-TR" sz="2000" dirty="0"/>
              <a:t> alt birimleri, farklı </a:t>
            </a:r>
            <a:r>
              <a:rPr lang="tr-TR" sz="2000" dirty="0" err="1"/>
              <a:t>promotorlara</a:t>
            </a:r>
            <a:r>
              <a:rPr lang="tr-TR" sz="2000" dirty="0"/>
              <a:t> bağlanarak transkripsiyon özgüllüğü sağlar. </a:t>
            </a:r>
          </a:p>
          <a:p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142735776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27E613-C27D-4753-B88A-3EF2B7152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Transkripsiyonun Basamakları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AA9B1B7-487F-4D33-B140-7962BD6A7D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6160" y="1417638"/>
            <a:ext cx="5471679" cy="4911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6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BDE463C-2F7B-4387-A248-93929893F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Ökaryotlarda</a:t>
            </a:r>
            <a:r>
              <a:rPr lang="tr-TR" dirty="0"/>
              <a:t> Transkripsiyon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A324A8E-602A-4EF5-8031-42D9B23A54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Ökaryotlarda</a:t>
            </a:r>
            <a:r>
              <a:rPr lang="tr-TR" dirty="0"/>
              <a:t> transkripsiyon, </a:t>
            </a:r>
            <a:r>
              <a:rPr lang="tr-TR" dirty="0" err="1"/>
              <a:t>prokaryotlardakinden</a:t>
            </a:r>
            <a:r>
              <a:rPr lang="tr-TR" dirty="0"/>
              <a:t> bazı belirgin farklılıklarla ayrılır.</a:t>
            </a:r>
          </a:p>
          <a:p>
            <a:r>
              <a:rPr lang="tr-TR" dirty="0"/>
              <a:t>Ancak, yine de temel aynıdır.</a:t>
            </a:r>
          </a:p>
        </p:txBody>
      </p:sp>
    </p:spTree>
    <p:extLst>
      <p:ext uri="{BB962C8B-B14F-4D97-AF65-F5344CB8AC3E}">
        <p14:creationId xmlns:p14="http://schemas.microsoft.com/office/powerpoint/2010/main" val="148283653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F76EB9A-1364-43AA-AA5D-DD54AD9A4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Ökaryotlarda</a:t>
            </a:r>
            <a:r>
              <a:rPr lang="tr-TR" dirty="0"/>
              <a:t> Transkripsiyonun Farkları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7B39DF1-4B00-4DEE-B014-9EF874466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000" dirty="0" err="1"/>
              <a:t>Ökaryotlarda</a:t>
            </a:r>
            <a:r>
              <a:rPr lang="tr-TR" sz="2000" dirty="0"/>
              <a:t> transkripsiyon çekirdekte, </a:t>
            </a:r>
            <a:r>
              <a:rPr lang="tr-TR" sz="2000" dirty="0" err="1"/>
              <a:t>translasyon</a:t>
            </a:r>
            <a:r>
              <a:rPr lang="tr-TR" sz="2000" dirty="0"/>
              <a:t> sitoplazmada birbirinden tamamen ayrılmış olarak gerçekleşir.</a:t>
            </a:r>
          </a:p>
          <a:p>
            <a:endParaRPr lang="tr-TR" sz="2000" dirty="0"/>
          </a:p>
          <a:p>
            <a:r>
              <a:rPr lang="tr-TR" sz="2000" dirty="0"/>
              <a:t>Transkripsiyon başlamasının regülasyonu için özgül DNA dizileri ve protein faktörlerin etkileşimi daha komplekstir.</a:t>
            </a:r>
          </a:p>
          <a:p>
            <a:endParaRPr lang="tr-TR" sz="2000" dirty="0"/>
          </a:p>
          <a:p>
            <a:r>
              <a:rPr lang="tr-TR" sz="2000" dirty="0" err="1"/>
              <a:t>Promotorlara</a:t>
            </a:r>
            <a:r>
              <a:rPr lang="tr-TR" sz="2000" dirty="0"/>
              <a:t> ek olarak genin 5’ kontrol bölgesinin dışında genin içinde ve 3’ aşağı bölgesinde de yer alabilen </a:t>
            </a:r>
            <a:r>
              <a:rPr lang="tr-TR" sz="2000" dirty="0" err="1">
                <a:solidFill>
                  <a:srgbClr val="FF0000"/>
                </a:solidFill>
              </a:rPr>
              <a:t>enhensır</a:t>
            </a:r>
            <a:r>
              <a:rPr lang="tr-TR" sz="2000" dirty="0"/>
              <a:t> diziler bulunur.</a:t>
            </a:r>
          </a:p>
          <a:p>
            <a:endParaRPr lang="tr-TR" sz="2000" dirty="0"/>
          </a:p>
          <a:p>
            <a:r>
              <a:rPr lang="tr-TR" sz="2000" dirty="0"/>
              <a:t>Sentezlenen ilk RNA kopyası, olgun </a:t>
            </a:r>
            <a:r>
              <a:rPr lang="tr-TR" sz="2000" dirty="0" err="1"/>
              <a:t>ökaryotik</a:t>
            </a:r>
            <a:r>
              <a:rPr lang="tr-TR" sz="2000" dirty="0"/>
              <a:t> </a:t>
            </a:r>
            <a:r>
              <a:rPr lang="tr-TR" sz="2000" dirty="0" err="1"/>
              <a:t>mRNA</a:t>
            </a:r>
            <a:r>
              <a:rPr lang="tr-TR" sz="2000" dirty="0"/>
              <a:t> ya dönüşmek için bir dizi işlenme basamağından geçer.</a:t>
            </a:r>
          </a:p>
          <a:p>
            <a:endParaRPr lang="tr-TR" sz="2000" dirty="0"/>
          </a:p>
          <a:p>
            <a:endParaRPr lang="tr-TR" sz="2000" dirty="0"/>
          </a:p>
          <a:p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323195661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78D749E-DF0E-4AE0-8A95-82EB7D653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mRNA</a:t>
            </a:r>
            <a:r>
              <a:rPr lang="tr-TR" dirty="0"/>
              <a:t> İşlenme Basamakları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621CB58-ED64-45ED-95DA-7567E20A2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mRNA’nın</a:t>
            </a:r>
            <a:r>
              <a:rPr lang="tr-TR" dirty="0"/>
              <a:t> </a:t>
            </a:r>
            <a:r>
              <a:rPr lang="tr-TR" dirty="0">
                <a:solidFill>
                  <a:srgbClr val="FF0D0D"/>
                </a:solidFill>
              </a:rPr>
              <a:t>5’</a:t>
            </a:r>
            <a:r>
              <a:rPr lang="tr-TR" dirty="0"/>
              <a:t> ucuna şapka (</a:t>
            </a:r>
            <a:r>
              <a:rPr lang="tr-TR" dirty="0" err="1">
                <a:solidFill>
                  <a:srgbClr val="FF0D0D"/>
                </a:solidFill>
              </a:rPr>
              <a:t>cap</a:t>
            </a:r>
            <a:r>
              <a:rPr lang="tr-TR" dirty="0"/>
              <a:t>) yapısı takılır.</a:t>
            </a:r>
          </a:p>
          <a:p>
            <a:r>
              <a:rPr lang="tr-TR" dirty="0" err="1"/>
              <a:t>mRNA’nın</a:t>
            </a:r>
            <a:r>
              <a:rPr lang="tr-TR" dirty="0"/>
              <a:t> </a:t>
            </a:r>
            <a:r>
              <a:rPr lang="tr-TR" dirty="0">
                <a:solidFill>
                  <a:srgbClr val="FF0D0D"/>
                </a:solidFill>
              </a:rPr>
              <a:t>3’</a:t>
            </a:r>
            <a:r>
              <a:rPr lang="tr-TR" dirty="0"/>
              <a:t> ucuna </a:t>
            </a:r>
            <a:r>
              <a:rPr lang="tr-TR" dirty="0" err="1">
                <a:solidFill>
                  <a:srgbClr val="FF0D0D"/>
                </a:solidFill>
              </a:rPr>
              <a:t>poli</a:t>
            </a:r>
            <a:r>
              <a:rPr lang="tr-TR" dirty="0">
                <a:solidFill>
                  <a:srgbClr val="FF0D0D"/>
                </a:solidFill>
              </a:rPr>
              <a:t> A</a:t>
            </a:r>
            <a:r>
              <a:rPr lang="tr-TR" dirty="0"/>
              <a:t> kuyruğu eklenir. </a:t>
            </a:r>
          </a:p>
          <a:p>
            <a:r>
              <a:rPr lang="tr-TR" dirty="0"/>
              <a:t>Öncül </a:t>
            </a:r>
            <a:r>
              <a:rPr lang="tr-TR" dirty="0" err="1"/>
              <a:t>mRNA</a:t>
            </a:r>
            <a:r>
              <a:rPr lang="tr-TR" dirty="0"/>
              <a:t> yapısındaki proteine dönüşmeyecek bölgeler (</a:t>
            </a:r>
            <a:r>
              <a:rPr lang="tr-TR" dirty="0" err="1">
                <a:solidFill>
                  <a:srgbClr val="FF0D0D"/>
                </a:solidFill>
              </a:rPr>
              <a:t>intronlar</a:t>
            </a:r>
            <a:r>
              <a:rPr lang="tr-TR" dirty="0"/>
              <a:t>) çıkartılarak proteine dönüşecek bölgeler (</a:t>
            </a:r>
            <a:r>
              <a:rPr lang="tr-TR" dirty="0" err="1">
                <a:solidFill>
                  <a:srgbClr val="FF0D0D"/>
                </a:solidFill>
              </a:rPr>
              <a:t>eksonlar</a:t>
            </a:r>
            <a:r>
              <a:rPr lang="tr-TR" dirty="0"/>
              <a:t>) birleştirilir. Bu işleme </a:t>
            </a:r>
            <a:r>
              <a:rPr lang="tr-TR" dirty="0" err="1"/>
              <a:t>sıplaysing</a:t>
            </a:r>
            <a:r>
              <a:rPr lang="tr-TR" dirty="0"/>
              <a:t> (</a:t>
            </a:r>
            <a:r>
              <a:rPr lang="tr-TR" dirty="0" err="1">
                <a:solidFill>
                  <a:srgbClr val="FF0D0D"/>
                </a:solidFill>
              </a:rPr>
              <a:t>splycing</a:t>
            </a:r>
            <a:r>
              <a:rPr lang="tr-TR" dirty="0"/>
              <a:t>) denir.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31985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491EC17-F8F4-4DA5-AFC7-0D87ED987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Ökaryotlarda</a:t>
            </a:r>
            <a:r>
              <a:rPr lang="tr-TR" dirty="0"/>
              <a:t> Parçalı Genler</a:t>
            </a:r>
            <a:br>
              <a:rPr lang="tr-TR" dirty="0"/>
            </a:br>
            <a:r>
              <a:rPr lang="tr-TR" dirty="0"/>
              <a:t>-</a:t>
            </a:r>
            <a:r>
              <a:rPr lang="tr-TR" dirty="0" err="1"/>
              <a:t>Ekson</a:t>
            </a:r>
            <a:r>
              <a:rPr lang="tr-TR" dirty="0"/>
              <a:t> ve </a:t>
            </a:r>
            <a:r>
              <a:rPr lang="tr-TR" dirty="0" err="1"/>
              <a:t>İntronlar</a:t>
            </a:r>
            <a:r>
              <a:rPr lang="tr-TR" dirty="0"/>
              <a:t>-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D64A20F-5F5A-4A91-9F1D-0ED4B3A2A2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424" y="1844824"/>
            <a:ext cx="6255151" cy="394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5256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4F56BFA-15F4-4387-ABC3-8C2D4B8D9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3600" dirty="0" err="1"/>
              <a:t>Ökaryotik</a:t>
            </a:r>
            <a:r>
              <a:rPr lang="tr-TR" sz="3600" dirty="0"/>
              <a:t> </a:t>
            </a:r>
            <a:r>
              <a:rPr lang="tr-TR" sz="3600" dirty="0" err="1"/>
              <a:t>mRNA</a:t>
            </a:r>
            <a:r>
              <a:rPr lang="tr-TR" sz="3600" dirty="0"/>
              <a:t> Oluşumuna Genel Bakış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4825369-13E0-436A-80A6-3FD9BF41D0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0125" y="1556792"/>
            <a:ext cx="6503750" cy="440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01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46535A-976F-4773-92A4-BB8488810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DNA’nın </a:t>
            </a:r>
            <a:r>
              <a:rPr lang="tr-TR" dirty="0" err="1"/>
              <a:t>Replikasyonu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9DCC5D-1B09-4D29-83D3-183C873DC7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DNA </a:t>
            </a:r>
            <a:r>
              <a:rPr lang="tr-TR" dirty="0" err="1"/>
              <a:t>replikasyonu</a:t>
            </a:r>
            <a:r>
              <a:rPr lang="tr-TR" dirty="0"/>
              <a:t> her bir </a:t>
            </a:r>
            <a:r>
              <a:rPr lang="tr-TR" dirty="0" err="1"/>
              <a:t>atasal</a:t>
            </a:r>
            <a:r>
              <a:rPr lang="tr-TR" dirty="0"/>
              <a:t> ipliğin yeni, tamamlayıcı iplik için kalıp oluşturduğu yarı </a:t>
            </a:r>
            <a:r>
              <a:rPr lang="tr-TR" dirty="0" err="1"/>
              <a:t>korunumlu</a:t>
            </a:r>
            <a:r>
              <a:rPr lang="tr-TR" dirty="0"/>
              <a:t> bir süreçtir.</a:t>
            </a:r>
          </a:p>
          <a:p>
            <a:r>
              <a:rPr lang="tr-TR" dirty="0"/>
              <a:t>Yeni sentezlenen DNA ipliğine </a:t>
            </a:r>
            <a:r>
              <a:rPr lang="tr-TR" dirty="0" err="1"/>
              <a:t>deoksiribonukleozit</a:t>
            </a:r>
            <a:r>
              <a:rPr lang="tr-TR" dirty="0"/>
              <a:t> 5’-trifosfatların (</a:t>
            </a:r>
            <a:r>
              <a:rPr lang="tr-TR" dirty="0" err="1"/>
              <a:t>dNTP</a:t>
            </a:r>
            <a:r>
              <a:rPr lang="tr-TR" dirty="0"/>
              <a:t>) eklenmesini </a:t>
            </a:r>
            <a:r>
              <a:rPr lang="tr-TR" dirty="0" err="1"/>
              <a:t>katalizleyen</a:t>
            </a:r>
            <a:r>
              <a:rPr lang="tr-TR" dirty="0"/>
              <a:t> enzim DNA </a:t>
            </a:r>
            <a:r>
              <a:rPr lang="tr-TR" dirty="0" err="1"/>
              <a:t>polimeraz</a:t>
            </a:r>
            <a:r>
              <a:rPr lang="tr-TR" dirty="0"/>
              <a:t> </a:t>
            </a:r>
            <a:r>
              <a:rPr lang="tr-TR" dirty="0" err="1"/>
              <a:t>replikasyondan</a:t>
            </a:r>
            <a:r>
              <a:rPr lang="tr-TR" dirty="0"/>
              <a:t> sorumlu asıl enzimdir.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8278201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0F4F0FA-2693-45FB-A366-13B497EDF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B5FD044-5FD9-4203-8E07-B1447DA3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2962672" cy="4525963"/>
          </a:xfrm>
        </p:spPr>
        <p:txBody>
          <a:bodyPr/>
          <a:lstStyle/>
          <a:p>
            <a:pPr marL="0" indent="0">
              <a:buNone/>
            </a:pPr>
            <a:r>
              <a:rPr lang="tr-TR" sz="2400" dirty="0"/>
              <a:t>Transkripsiyonun elektron mikroskobu ile görüntülenmesi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 err="1"/>
              <a:t>E.coli</a:t>
            </a:r>
            <a:r>
              <a:rPr lang="tr-TR" sz="2400" dirty="0"/>
              <a:t> ve </a:t>
            </a:r>
            <a:r>
              <a:rPr lang="tr-TR" sz="2400" dirty="0" err="1"/>
              <a:t>Notophthalmus</a:t>
            </a:r>
            <a:r>
              <a:rPr lang="tr-TR" sz="2400" dirty="0"/>
              <a:t> </a:t>
            </a:r>
            <a:r>
              <a:rPr lang="tr-TR" sz="2400" dirty="0" err="1"/>
              <a:t>viridescens</a:t>
            </a:r>
            <a:r>
              <a:rPr lang="tr-TR" sz="2400" dirty="0"/>
              <a:t> genlerin eş zamanlı transkripsiyonu</a:t>
            </a:r>
          </a:p>
          <a:p>
            <a:pPr marL="0" indent="0">
              <a:buNone/>
            </a:pPr>
            <a:endParaRPr lang="tr-TR" sz="24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AEC364A-390E-4E6F-9BEC-62B7DCE7E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352" y="1556792"/>
            <a:ext cx="4032448" cy="42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6982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3BFD70C-10CD-47CE-9E35-BA85E15E3A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tr-TR" sz="5400" dirty="0"/>
              <a:t>Genetik Şifrenin Karakteristik Özellikleri</a:t>
            </a:r>
          </a:p>
        </p:txBody>
      </p:sp>
    </p:spTree>
    <p:extLst>
      <p:ext uri="{BB962C8B-B14F-4D97-AF65-F5344CB8AC3E}">
        <p14:creationId xmlns:p14="http://schemas.microsoft.com/office/powerpoint/2010/main" val="177311184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023ADFD-4B1B-4619-8E79-B29842E33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Genetik Şifrenin Karakteristik Özellikleri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6C58458-DAED-4BE1-AED3-57EF0DE3D5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mRNA</a:t>
            </a:r>
            <a:r>
              <a:rPr lang="tr-TR" sz="2400" dirty="0"/>
              <a:t>, </a:t>
            </a:r>
            <a:r>
              <a:rPr lang="tr-TR" sz="2400" dirty="0" err="1"/>
              <a:t>ribonükleotitlerin</a:t>
            </a:r>
            <a:r>
              <a:rPr lang="tr-TR" sz="2400" dirty="0"/>
              <a:t> doğrusal diziliminden oluşur.</a:t>
            </a:r>
          </a:p>
          <a:p>
            <a:r>
              <a:rPr lang="tr-TR" sz="2400" dirty="0"/>
              <a:t>Her üç </a:t>
            </a:r>
            <a:r>
              <a:rPr lang="tr-TR" sz="2400" dirty="0" err="1"/>
              <a:t>ribonükleotit</a:t>
            </a:r>
            <a:r>
              <a:rPr lang="tr-TR" sz="2400" dirty="0"/>
              <a:t>, bir </a:t>
            </a:r>
            <a:r>
              <a:rPr lang="tr-TR" sz="2400" u="sng" dirty="0" err="1">
                <a:solidFill>
                  <a:srgbClr val="FF0D0D"/>
                </a:solidFill>
              </a:rPr>
              <a:t>kodon</a:t>
            </a:r>
            <a:r>
              <a:rPr lang="tr-TR" sz="2400" dirty="0"/>
              <a:t> oluşturur.</a:t>
            </a:r>
          </a:p>
          <a:p>
            <a:pPr lvl="2"/>
            <a:r>
              <a:rPr lang="tr-TR" sz="2000" dirty="0"/>
              <a:t>Her bir </a:t>
            </a:r>
            <a:r>
              <a:rPr lang="tr-TR" sz="2000" dirty="0" err="1"/>
              <a:t>kodon</a:t>
            </a:r>
            <a:r>
              <a:rPr lang="tr-TR" sz="2000" dirty="0"/>
              <a:t> bir </a:t>
            </a:r>
            <a:r>
              <a:rPr lang="tr-TR" sz="2000" u="sng" dirty="0"/>
              <a:t>aminoasit</a:t>
            </a:r>
            <a:r>
              <a:rPr lang="tr-TR" sz="2000" dirty="0"/>
              <a:t> belirler.</a:t>
            </a:r>
          </a:p>
          <a:p>
            <a:r>
              <a:rPr lang="tr-TR" sz="2400" dirty="0"/>
              <a:t>Genetik şifre </a:t>
            </a:r>
            <a:r>
              <a:rPr lang="tr-TR" sz="2400" u="sng" dirty="0"/>
              <a:t>özgündür.</a:t>
            </a:r>
          </a:p>
          <a:p>
            <a:r>
              <a:rPr lang="tr-TR" sz="2400" dirty="0"/>
              <a:t>Genetik şifre </a:t>
            </a:r>
            <a:r>
              <a:rPr lang="tr-TR" sz="2400" u="sng" dirty="0"/>
              <a:t>dejeneredir.</a:t>
            </a:r>
          </a:p>
          <a:p>
            <a:r>
              <a:rPr lang="tr-TR" sz="2400" dirty="0"/>
              <a:t>Şifrede “</a:t>
            </a:r>
            <a:r>
              <a:rPr lang="tr-TR" sz="2400" u="sng" dirty="0"/>
              <a:t>Başla</a:t>
            </a:r>
            <a:r>
              <a:rPr lang="tr-TR" sz="2400" dirty="0"/>
              <a:t>” ve “</a:t>
            </a:r>
            <a:r>
              <a:rPr lang="tr-TR" sz="2400" u="sng" dirty="0"/>
              <a:t>Dur</a:t>
            </a:r>
            <a:r>
              <a:rPr lang="tr-TR" sz="2400" dirty="0"/>
              <a:t>” </a:t>
            </a:r>
            <a:r>
              <a:rPr lang="tr-TR" sz="2400" dirty="0" err="1"/>
              <a:t>kodonları</a:t>
            </a:r>
            <a:r>
              <a:rPr lang="tr-TR" sz="2400" dirty="0"/>
              <a:t> vardır.</a:t>
            </a:r>
          </a:p>
          <a:p>
            <a:r>
              <a:rPr lang="tr-TR" sz="2400" dirty="0"/>
              <a:t>Şifrede duraksama yoktur.</a:t>
            </a:r>
          </a:p>
          <a:p>
            <a:r>
              <a:rPr lang="tr-TR" sz="2400" dirty="0"/>
              <a:t>Şifre üst üste çakışmaz.</a:t>
            </a:r>
          </a:p>
          <a:p>
            <a:r>
              <a:rPr lang="tr-TR" sz="2400" dirty="0"/>
              <a:t>Şifre hemen hemen evrenseldir.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737017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CD40CDE-1A61-41EA-8F3F-B33AE37972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Başlangıçtaki Çalışmalar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251EB7-FC95-465C-BC17-88443FF5B3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Önceleri, DNA’nın protein sentezine doğrudan katıldığı düşünülüyordu.</a:t>
            </a:r>
          </a:p>
          <a:p>
            <a:r>
              <a:rPr lang="tr-TR" dirty="0"/>
              <a:t>Daha sonra </a:t>
            </a:r>
            <a:r>
              <a:rPr lang="tr-TR" dirty="0" err="1"/>
              <a:t>ribozomal</a:t>
            </a:r>
            <a:r>
              <a:rPr lang="tr-TR" dirty="0"/>
              <a:t>  RNA’nın protein sentezinde kalıp olduğu düşünüldü. </a:t>
            </a:r>
          </a:p>
          <a:p>
            <a:r>
              <a:rPr lang="tr-TR" dirty="0"/>
              <a:t>Daha sonra bir aracı molekül olan </a:t>
            </a:r>
            <a:r>
              <a:rPr lang="tr-TR" dirty="0" err="1"/>
              <a:t>mRNA’nın</a:t>
            </a:r>
            <a:r>
              <a:rPr lang="tr-TR" dirty="0"/>
              <a:t> varlığı ortaya çıkarıldı.</a:t>
            </a:r>
          </a:p>
          <a:p>
            <a:r>
              <a:rPr lang="tr-TR" dirty="0"/>
              <a:t>Ve dört nükleotidin nasıl 20 </a:t>
            </a:r>
            <a:r>
              <a:rPr lang="tr-TR" dirty="0" err="1"/>
              <a:t>aminoasiti</a:t>
            </a:r>
            <a:r>
              <a:rPr lang="tr-TR" dirty="0"/>
              <a:t> belirlediği bulundu.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528902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2EE909C-9553-4018-B342-732C0EA9C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Şifrenin Temel İşleyiş Düzeni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9339D0A-688A-4067-ADE2-63948E8163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Şifrenin üçlü doğası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900" dirty="0"/>
              <a:t>20 aminoasit için en az 64 </a:t>
            </a:r>
            <a:r>
              <a:rPr lang="tr-TR" sz="1900" dirty="0" err="1"/>
              <a:t>kodonun</a:t>
            </a:r>
            <a:r>
              <a:rPr lang="tr-TR" sz="1900" dirty="0"/>
              <a:t> gerekli olduğu matematiksel olarak hesaplandı.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900" dirty="0"/>
              <a:t>Baz giriş ve çıkışı deneyleri ile </a:t>
            </a:r>
            <a:r>
              <a:rPr lang="tr-TR" sz="1900" dirty="0" err="1"/>
              <a:t>kodonların</a:t>
            </a:r>
            <a:r>
              <a:rPr lang="tr-TR" sz="1900" dirty="0"/>
              <a:t> üçlü olduğu ispatlandı.</a:t>
            </a:r>
          </a:p>
          <a:p>
            <a:r>
              <a:rPr lang="tr-TR" dirty="0"/>
              <a:t>Şifrenin üst üste çakışmayan doğası</a:t>
            </a:r>
          </a:p>
          <a:p>
            <a:r>
              <a:rPr lang="tr-TR" dirty="0"/>
              <a:t>Şifrenin Duraksamaz ve dejenere doğası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440183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74A8017-0286-4829-B380-EBA42D67C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Genetik Şifredeki 64 </a:t>
            </a:r>
            <a:r>
              <a:rPr lang="tr-TR" dirty="0" err="1"/>
              <a:t>Triplet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4969FBF-602D-4D68-A1B9-A304E6C3D0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Genetik şifrede, </a:t>
            </a:r>
            <a:r>
              <a:rPr lang="tr-TR" dirty="0">
                <a:solidFill>
                  <a:srgbClr val="FF0D0D"/>
                </a:solidFill>
              </a:rPr>
              <a:t>61</a:t>
            </a:r>
            <a:r>
              <a:rPr lang="tr-TR" dirty="0"/>
              <a:t> </a:t>
            </a:r>
            <a:r>
              <a:rPr lang="tr-TR" dirty="0" err="1"/>
              <a:t>kodon</a:t>
            </a:r>
            <a:r>
              <a:rPr lang="tr-TR" dirty="0"/>
              <a:t>, </a:t>
            </a:r>
            <a:r>
              <a:rPr lang="tr-TR" dirty="0">
                <a:solidFill>
                  <a:srgbClr val="FF0D0D"/>
                </a:solidFill>
              </a:rPr>
              <a:t>aminoasitleri</a:t>
            </a:r>
            <a:r>
              <a:rPr lang="tr-TR" dirty="0"/>
              <a:t> belirler.</a:t>
            </a:r>
          </a:p>
          <a:p>
            <a:endParaRPr lang="tr-TR" dirty="0"/>
          </a:p>
          <a:p>
            <a:r>
              <a:rPr lang="tr-TR" dirty="0"/>
              <a:t>Geri kalan </a:t>
            </a:r>
            <a:r>
              <a:rPr lang="tr-TR" dirty="0">
                <a:solidFill>
                  <a:srgbClr val="FF0D0D"/>
                </a:solidFill>
              </a:rPr>
              <a:t>3</a:t>
            </a:r>
            <a:r>
              <a:rPr lang="tr-TR" dirty="0"/>
              <a:t> </a:t>
            </a:r>
            <a:r>
              <a:rPr lang="tr-TR" dirty="0" err="1"/>
              <a:t>kodon</a:t>
            </a:r>
            <a:r>
              <a:rPr lang="tr-TR" dirty="0"/>
              <a:t> hiçbir aminoasit </a:t>
            </a:r>
            <a:r>
              <a:rPr lang="tr-TR" dirty="0">
                <a:solidFill>
                  <a:srgbClr val="FF0D0D"/>
                </a:solidFill>
              </a:rPr>
              <a:t>belirlemez</a:t>
            </a:r>
            <a:r>
              <a:rPr lang="tr-TR" dirty="0"/>
              <a:t> (</a:t>
            </a:r>
            <a:r>
              <a:rPr lang="tr-TR" dirty="0">
                <a:solidFill>
                  <a:srgbClr val="FF0000"/>
                </a:solidFill>
              </a:rPr>
              <a:t>“Dur” </a:t>
            </a:r>
            <a:r>
              <a:rPr lang="tr-TR" dirty="0" err="1">
                <a:solidFill>
                  <a:srgbClr val="FF0000"/>
                </a:solidFill>
              </a:rPr>
              <a:t>kodonları</a:t>
            </a:r>
            <a:r>
              <a:rPr lang="tr-TR" dirty="0"/>
              <a:t>).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518499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709F726-3945-4315-9CA9-97DDEB4449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Genetik Şifreleme Sözlüğü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F169F20-DF90-442E-B764-7058537F5D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800" dirty="0"/>
              <a:t>Başlama </a:t>
            </a:r>
            <a:r>
              <a:rPr lang="tr-TR" sz="2800" dirty="0" err="1"/>
              <a:t>kodonu</a:t>
            </a:r>
            <a:r>
              <a:rPr lang="tr-TR" sz="2800" dirty="0"/>
              <a:t>: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b="1" dirty="0">
                <a:solidFill>
                  <a:srgbClr val="FF0D0D"/>
                </a:solidFill>
              </a:rPr>
              <a:t>AUG</a:t>
            </a:r>
          </a:p>
          <a:p>
            <a:pPr marL="822960" lvl="1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tr-TR" dirty="0">
              <a:solidFill>
                <a:srgbClr val="FF0D0D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tr-TR" sz="2800" dirty="0"/>
              <a:t>Dur </a:t>
            </a:r>
            <a:r>
              <a:rPr lang="tr-TR" sz="2800" dirty="0" err="1"/>
              <a:t>Kodonları</a:t>
            </a:r>
            <a:r>
              <a:rPr lang="tr-TR" sz="2800" dirty="0"/>
              <a:t>: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b="1" dirty="0">
                <a:solidFill>
                  <a:srgbClr val="FF0D0D"/>
                </a:solidFill>
              </a:rPr>
              <a:t>UAG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b="1" dirty="0">
                <a:solidFill>
                  <a:srgbClr val="FF0D0D"/>
                </a:solidFill>
              </a:rPr>
              <a:t>UGA</a:t>
            </a:r>
          </a:p>
          <a:p>
            <a:pPr marL="822960" lvl="1" indent="-457200" fontAlgn="auto"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tr-TR" b="1" dirty="0">
                <a:solidFill>
                  <a:srgbClr val="FF0D0D"/>
                </a:solidFill>
              </a:rPr>
              <a:t>UAA</a:t>
            </a:r>
          </a:p>
          <a:p>
            <a:pPr>
              <a:buFont typeface="Arial" panose="020B0604020202020204" pitchFamily="34" charset="0"/>
              <a:buChar char="•"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F40751E-DC89-4B96-9186-F96BB9416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7373" y="1556792"/>
            <a:ext cx="3744416" cy="393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4702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DCC69BC-33F2-4290-96D3-2A419CBBA9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4000" dirty="0"/>
              <a:t>Dejenere Şifre ve Wobble </a:t>
            </a:r>
            <a:r>
              <a:rPr lang="tr-TR" sz="4000" dirty="0"/>
              <a:t>H</a:t>
            </a:r>
            <a:r>
              <a:rPr lang="es-ES" sz="4000" dirty="0"/>
              <a:t>ipotezi</a:t>
            </a: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D2F629E-B4B1-48A7-9BF9-0E7578785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dirty="0"/>
              <a:t>Genetik şifre dejeneredir.</a:t>
            </a:r>
          </a:p>
          <a:p>
            <a:pPr>
              <a:lnSpc>
                <a:spcPct val="90000"/>
              </a:lnSpc>
            </a:pPr>
            <a:r>
              <a:rPr lang="tr-TR" dirty="0"/>
              <a:t>Sadece </a:t>
            </a:r>
            <a:r>
              <a:rPr lang="tr-TR" dirty="0" err="1"/>
              <a:t>Triptofan</a:t>
            </a:r>
            <a:r>
              <a:rPr lang="tr-TR" dirty="0"/>
              <a:t> ve </a:t>
            </a:r>
            <a:r>
              <a:rPr lang="tr-TR" dirty="0" err="1"/>
              <a:t>Metionin</a:t>
            </a:r>
            <a:r>
              <a:rPr lang="tr-TR" dirty="0"/>
              <a:t> bir </a:t>
            </a:r>
            <a:r>
              <a:rPr lang="tr-TR" dirty="0" err="1"/>
              <a:t>kodonla</a:t>
            </a:r>
            <a:r>
              <a:rPr lang="tr-TR" dirty="0"/>
              <a:t> belirlenir.</a:t>
            </a:r>
          </a:p>
          <a:p>
            <a:pPr>
              <a:lnSpc>
                <a:spcPct val="90000"/>
              </a:lnSpc>
            </a:pPr>
            <a:r>
              <a:rPr lang="tr-TR" dirty="0"/>
              <a:t>Geri kalan tüm aminoasitlerin birden fazla </a:t>
            </a:r>
            <a:r>
              <a:rPr lang="tr-TR" dirty="0" err="1"/>
              <a:t>kodonu</a:t>
            </a:r>
            <a:r>
              <a:rPr lang="tr-TR" dirty="0"/>
              <a:t> vardır.</a:t>
            </a:r>
          </a:p>
          <a:p>
            <a:pPr>
              <a:lnSpc>
                <a:spcPct val="90000"/>
              </a:lnSpc>
            </a:pPr>
            <a:r>
              <a:rPr lang="tr-TR" dirty="0"/>
              <a:t>Aynı </a:t>
            </a:r>
            <a:r>
              <a:rPr lang="tr-TR" dirty="0" err="1"/>
              <a:t>aminoasiti</a:t>
            </a:r>
            <a:r>
              <a:rPr lang="tr-TR" dirty="0"/>
              <a:t> belirleyen </a:t>
            </a:r>
            <a:r>
              <a:rPr lang="tr-TR" dirty="0" err="1"/>
              <a:t>kodonların</a:t>
            </a:r>
            <a:r>
              <a:rPr lang="tr-TR" dirty="0"/>
              <a:t> </a:t>
            </a:r>
            <a:r>
              <a:rPr lang="tr-TR" dirty="0">
                <a:solidFill>
                  <a:srgbClr val="FF0D0D"/>
                </a:solidFill>
              </a:rPr>
              <a:t>ilk iki bazı aynıdır</a:t>
            </a:r>
            <a:r>
              <a:rPr lang="tr-TR" dirty="0"/>
              <a:t>. </a:t>
            </a:r>
          </a:p>
          <a:p>
            <a:pPr>
              <a:lnSpc>
                <a:spcPct val="90000"/>
              </a:lnSpc>
            </a:pPr>
            <a:r>
              <a:rPr lang="tr-TR" dirty="0"/>
              <a:t>3. bazın değişkenliği, </a:t>
            </a:r>
            <a:r>
              <a:rPr lang="tr-TR" dirty="0" err="1">
                <a:solidFill>
                  <a:srgbClr val="FF0D0D"/>
                </a:solidFill>
              </a:rPr>
              <a:t>Wobble</a:t>
            </a:r>
            <a:r>
              <a:rPr lang="tr-TR" dirty="0"/>
              <a:t> hipotezi ile açıklanır.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801176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081DEF-4AF9-46D0-AED7-CD26F5BED6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/>
              <a:t>Kodon-Antikodon</a:t>
            </a:r>
            <a:r>
              <a:rPr lang="tr-TR" sz="4000" dirty="0"/>
              <a:t> Baz Eşleşme Kuralları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86FC486-69C0-4884-8975-761863E31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3394720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 err="1"/>
              <a:t>Wobble</a:t>
            </a:r>
            <a:r>
              <a:rPr lang="tr-TR" dirty="0"/>
              <a:t> sayesinde </a:t>
            </a:r>
            <a:r>
              <a:rPr lang="tr-TR" dirty="0" err="1"/>
              <a:t>tRNA’daki</a:t>
            </a:r>
            <a:r>
              <a:rPr lang="tr-TR" dirty="0"/>
              <a:t> bir </a:t>
            </a:r>
            <a:r>
              <a:rPr lang="tr-TR" dirty="0" err="1"/>
              <a:t>antikodon</a:t>
            </a:r>
            <a:r>
              <a:rPr lang="tr-TR" dirty="0"/>
              <a:t>, </a:t>
            </a:r>
            <a:r>
              <a:rPr lang="tr-TR" dirty="0" err="1"/>
              <a:t>mRNA’da</a:t>
            </a:r>
            <a:r>
              <a:rPr lang="tr-TR" dirty="0"/>
              <a:t> birden fazla </a:t>
            </a:r>
            <a:r>
              <a:rPr lang="tr-TR" dirty="0" err="1"/>
              <a:t>kodonla</a:t>
            </a:r>
            <a:r>
              <a:rPr lang="tr-TR" dirty="0"/>
              <a:t> eşleşebilir.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95F6380-4B2A-4A5B-A34C-1AEB25CCB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8064" y="1600200"/>
            <a:ext cx="2859272" cy="3657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653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0539282-8D47-4124-AD44-F6BC7AC45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2800" dirty="0">
                <a:solidFill>
                  <a:srgbClr val="FF0000"/>
                </a:solidFill>
              </a:rPr>
              <a:t>Genetik Şifrenin Evrenselliği</a:t>
            </a:r>
            <a:br>
              <a:rPr lang="tr-TR" sz="2800" dirty="0">
                <a:solidFill>
                  <a:srgbClr val="FF0000"/>
                </a:solidFill>
              </a:rPr>
            </a:br>
            <a:r>
              <a:rPr lang="tr-TR" sz="2800" dirty="0">
                <a:solidFill>
                  <a:srgbClr val="FF0000"/>
                </a:solidFill>
              </a:rPr>
              <a:t> 	Genetik şifre hemen hemen evrenseldir.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0272AE-5674-4BF2-BFA6-EEFB9FBBD2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/>
              <a:t>Genetik şifre, farklı canlı gruplarında büyük oranda benzerlik gösterir.</a:t>
            </a:r>
          </a:p>
          <a:p>
            <a:r>
              <a:rPr lang="tr-TR" sz="2800" dirty="0"/>
              <a:t>Bakterilerden elde edilen hücreden, arı protein sentez sisteminde de </a:t>
            </a:r>
            <a:r>
              <a:rPr lang="tr-TR" sz="2800" dirty="0" err="1"/>
              <a:t>translasyon</a:t>
            </a:r>
            <a:r>
              <a:rPr lang="tr-TR" sz="2800" dirty="0"/>
              <a:t> yapabilmektedir.</a:t>
            </a:r>
          </a:p>
          <a:p>
            <a:r>
              <a:rPr lang="tr-TR" sz="2800" dirty="0"/>
              <a:t>Tavşan ve fare </a:t>
            </a:r>
            <a:r>
              <a:rPr lang="tr-TR" sz="2800" dirty="0" err="1"/>
              <a:t>mRNA’ları</a:t>
            </a:r>
            <a:r>
              <a:rPr lang="tr-TR" sz="2800" dirty="0"/>
              <a:t> kurbağa yumurtalarında etkin biçimde </a:t>
            </a:r>
            <a:r>
              <a:rPr lang="tr-TR" sz="2800" dirty="0" err="1"/>
              <a:t>transle</a:t>
            </a:r>
            <a:r>
              <a:rPr lang="tr-TR" sz="2800" dirty="0"/>
              <a:t> edilmektedir.</a:t>
            </a:r>
          </a:p>
          <a:p>
            <a:r>
              <a:rPr lang="tr-TR" sz="2800" dirty="0"/>
              <a:t>Bununla birlikte evrensel genetik şifreden sapma gösteren bazı istisnalar da vardır.</a:t>
            </a:r>
          </a:p>
          <a:p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511458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C7F3681-B955-4CF5-8C82-BAB30FD5D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DNA </a:t>
            </a:r>
            <a:r>
              <a:rPr lang="tr-TR" dirty="0" err="1"/>
              <a:t>Replikasyonu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AA3840-D8FF-4663-96DD-3BDAA0011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DNA </a:t>
            </a:r>
            <a:r>
              <a:rPr lang="tr-TR" dirty="0" err="1"/>
              <a:t>replikasyonunda</a:t>
            </a:r>
            <a:r>
              <a:rPr lang="tr-TR" dirty="0"/>
              <a:t> temel reaksiyon:</a:t>
            </a:r>
          </a:p>
          <a:p>
            <a:pPr marL="0" indent="0">
              <a:buNone/>
            </a:pPr>
            <a:endParaRPr lang="tr-TR" dirty="0"/>
          </a:p>
          <a:p>
            <a:r>
              <a:rPr lang="tr-TR" dirty="0"/>
              <a:t>Çift sarmal yapıdaki bir DNA molekülünün her iki ipliğinin kalıp olarak kullanılarak, hücrede bulunan </a:t>
            </a:r>
            <a:r>
              <a:rPr lang="tr-TR" dirty="0" err="1"/>
              <a:t>dNTP</a:t>
            </a:r>
            <a:r>
              <a:rPr lang="tr-TR" dirty="0"/>
              <a:t> moleküllerinin </a:t>
            </a:r>
            <a:r>
              <a:rPr lang="tr-TR" dirty="0" err="1"/>
              <a:t>fosfodiester</a:t>
            </a:r>
            <a:r>
              <a:rPr lang="tr-TR" dirty="0"/>
              <a:t> bağları ile bağlanmasıyla, tamamlayıcı özellikte yeni ipliklerin sentez edilmesi.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67896147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7AB9EA-732E-4F5E-8A80-0B28B21D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TRANSLASYON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E9A0356F-D28B-4C18-9C72-C8256616D8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41" y="1484784"/>
            <a:ext cx="8748518" cy="410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6339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A3C977-987F-438C-9295-5950CB3DE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Başlama, Sonlandırma ve Baskılama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2467A01-5B80-411E-81A8-1EA6082F9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Protein sentezinin başlaması özgül bir işlemdir.</a:t>
            </a:r>
          </a:p>
          <a:p>
            <a:r>
              <a:rPr lang="tr-TR" dirty="0"/>
              <a:t>Bakterilerde protein sentezinde zincirdeki ilk aminoasit N-</a:t>
            </a:r>
            <a:r>
              <a:rPr lang="tr-TR" dirty="0" err="1"/>
              <a:t>formil</a:t>
            </a:r>
            <a:r>
              <a:rPr lang="tr-TR" dirty="0"/>
              <a:t> </a:t>
            </a:r>
            <a:r>
              <a:rPr lang="tr-TR" dirty="0" err="1"/>
              <a:t>metionindir</a:t>
            </a:r>
            <a:r>
              <a:rPr lang="tr-TR" dirty="0"/>
              <a:t>.</a:t>
            </a:r>
          </a:p>
          <a:p>
            <a:r>
              <a:rPr lang="tr-TR" dirty="0"/>
              <a:t>Bu aminoasit, AUG ile kodlanır.</a:t>
            </a:r>
          </a:p>
          <a:p>
            <a:r>
              <a:rPr lang="tr-TR" dirty="0" err="1"/>
              <a:t>Ökaryotlarda</a:t>
            </a:r>
            <a:r>
              <a:rPr lang="tr-TR" dirty="0"/>
              <a:t> ilk amino asit </a:t>
            </a:r>
            <a:r>
              <a:rPr lang="tr-TR" dirty="0" err="1"/>
              <a:t>metionindir</a:t>
            </a:r>
            <a:r>
              <a:rPr lang="tr-TR" dirty="0"/>
              <a:t>.</a:t>
            </a:r>
          </a:p>
          <a:p>
            <a:r>
              <a:rPr lang="tr-TR" dirty="0" err="1"/>
              <a:t>mRNA</a:t>
            </a:r>
            <a:r>
              <a:rPr lang="tr-TR" dirty="0"/>
              <a:t> üzerindeki “dur” </a:t>
            </a:r>
            <a:r>
              <a:rPr lang="tr-TR" dirty="0" err="1"/>
              <a:t>kodonları</a:t>
            </a:r>
            <a:r>
              <a:rPr lang="tr-TR" dirty="0"/>
              <a:t>, protein sentezinin sonlanmasını sağlar.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4224753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E799B07-4887-4848-9371-C49E3DD39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Genetik Şifrenin Özellikleri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21C0F89-A4C9-449C-8E26-6386B102E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000" b="1" dirty="0">
                <a:solidFill>
                  <a:srgbClr val="FF0000"/>
                </a:solidFill>
              </a:rPr>
              <a:t>1-</a:t>
            </a:r>
            <a:r>
              <a:rPr lang="tr-TR" sz="2000" dirty="0"/>
              <a:t> Genetik şifre, harfler halinde gösterilen </a:t>
            </a:r>
            <a:r>
              <a:rPr lang="tr-TR" sz="2000" dirty="0" err="1"/>
              <a:t>mRNA</a:t>
            </a:r>
            <a:r>
              <a:rPr lang="tr-TR" sz="2000" dirty="0"/>
              <a:t> moleküllerini oluşturan </a:t>
            </a:r>
            <a:r>
              <a:rPr lang="tr-TR" sz="2000" dirty="0" err="1"/>
              <a:t>ribonükleotit</a:t>
            </a:r>
            <a:r>
              <a:rPr lang="tr-TR" sz="2000" dirty="0"/>
              <a:t> bazları kullanılarak, doğrusal olarak yazılır. Bu doğrusal yazılım DNA’daki eşlenik bazlardan elde edilir.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000" b="1" dirty="0">
                <a:solidFill>
                  <a:srgbClr val="FF0000"/>
                </a:solidFill>
              </a:rPr>
              <a:t>2- </a:t>
            </a:r>
            <a:r>
              <a:rPr lang="tr-TR" sz="2000" dirty="0" err="1"/>
              <a:t>mRNA’daki</a:t>
            </a:r>
            <a:r>
              <a:rPr lang="tr-TR" sz="2000" dirty="0"/>
              <a:t> her kelime 3 </a:t>
            </a:r>
            <a:r>
              <a:rPr lang="tr-TR" sz="2000" dirty="0" err="1"/>
              <a:t>ribonükleotit</a:t>
            </a:r>
            <a:r>
              <a:rPr lang="tr-TR" sz="2000" dirty="0"/>
              <a:t> harfinden oluşur. </a:t>
            </a:r>
            <a:r>
              <a:rPr lang="tr-TR" sz="2000" dirty="0" err="1">
                <a:solidFill>
                  <a:schemeClr val="accent2"/>
                </a:solidFill>
              </a:rPr>
              <a:t>Kodon</a:t>
            </a:r>
            <a:r>
              <a:rPr lang="tr-TR" sz="2000" dirty="0"/>
              <a:t> denilen her biri 3 </a:t>
            </a:r>
            <a:r>
              <a:rPr lang="tr-TR" sz="2000" dirty="0" err="1"/>
              <a:t>nükleotitlik</a:t>
            </a:r>
            <a:r>
              <a:rPr lang="tr-TR" sz="2000" dirty="0"/>
              <a:t> grup, bir </a:t>
            </a:r>
            <a:r>
              <a:rPr lang="tr-TR" sz="2000" dirty="0" err="1"/>
              <a:t>aminoasiti</a:t>
            </a:r>
            <a:r>
              <a:rPr lang="tr-TR" sz="2000" dirty="0"/>
              <a:t> belirler. Bu nedenle şifre üçlüdür (</a:t>
            </a:r>
            <a:r>
              <a:rPr lang="tr-TR" sz="2000" dirty="0" err="1"/>
              <a:t>triplet</a:t>
            </a:r>
            <a:r>
              <a:rPr lang="tr-TR" sz="2000" dirty="0"/>
              <a:t>).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000" b="1" dirty="0">
                <a:solidFill>
                  <a:srgbClr val="FF0000"/>
                </a:solidFill>
              </a:rPr>
              <a:t>3-</a:t>
            </a:r>
            <a:r>
              <a:rPr lang="tr-TR" sz="2000" dirty="0"/>
              <a:t> </a:t>
            </a:r>
            <a:r>
              <a:rPr lang="tr-TR" sz="2000" dirty="0">
                <a:solidFill>
                  <a:schemeClr val="accent2"/>
                </a:solidFill>
              </a:rPr>
              <a:t>Şifre özgündür</a:t>
            </a:r>
            <a:r>
              <a:rPr lang="tr-TR" sz="2000" dirty="0"/>
              <a:t>. Yani her üçlü (</a:t>
            </a:r>
            <a:r>
              <a:rPr lang="tr-TR" sz="2000" dirty="0" err="1"/>
              <a:t>kodon</a:t>
            </a:r>
            <a:r>
              <a:rPr lang="tr-TR" sz="2000" dirty="0"/>
              <a:t>) bir aminoasit belirler.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000" b="1" dirty="0">
                <a:solidFill>
                  <a:srgbClr val="FF0000"/>
                </a:solidFill>
              </a:rPr>
              <a:t>4-</a:t>
            </a:r>
            <a:r>
              <a:rPr lang="tr-TR" sz="2000" dirty="0"/>
              <a:t> </a:t>
            </a:r>
            <a:r>
              <a:rPr lang="tr-TR" sz="2000" dirty="0">
                <a:solidFill>
                  <a:schemeClr val="accent2"/>
                </a:solidFill>
              </a:rPr>
              <a:t>Şifre dejeneredir</a:t>
            </a:r>
            <a:r>
              <a:rPr lang="tr-TR" sz="2000" dirty="0"/>
              <a:t>. Belirli bir aminoasit, birden fazla üçlü </a:t>
            </a:r>
            <a:r>
              <a:rPr lang="tr-TR" sz="2000" dirty="0" err="1"/>
              <a:t>kodon</a:t>
            </a:r>
            <a:r>
              <a:rPr lang="tr-TR" sz="2000" dirty="0"/>
              <a:t> tarafından belirlenir. 20 </a:t>
            </a:r>
            <a:r>
              <a:rPr lang="tr-TR" sz="2000" dirty="0" err="1"/>
              <a:t>aminoasitin</a:t>
            </a:r>
            <a:r>
              <a:rPr lang="tr-TR" sz="2000" dirty="0"/>
              <a:t> 18’inin birden fazla </a:t>
            </a:r>
            <a:r>
              <a:rPr lang="tr-TR" sz="2000" dirty="0" err="1"/>
              <a:t>kodonu</a:t>
            </a:r>
            <a:r>
              <a:rPr lang="tr-TR" sz="2000" dirty="0"/>
              <a:t> bulunur.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000" b="1" dirty="0">
                <a:solidFill>
                  <a:srgbClr val="FF0000"/>
                </a:solidFill>
              </a:rPr>
              <a:t>5- </a:t>
            </a:r>
            <a:r>
              <a:rPr lang="tr-TR" sz="2000" dirty="0">
                <a:solidFill>
                  <a:schemeClr val="accent2"/>
                </a:solidFill>
              </a:rPr>
              <a:t>Şifrede “başla” ve “dur” sinyalleri bulunur</a:t>
            </a:r>
            <a:r>
              <a:rPr lang="tr-TR" sz="2000" dirty="0"/>
              <a:t>. Bazı üçlüler </a:t>
            </a:r>
            <a:r>
              <a:rPr lang="tr-TR" sz="2000" dirty="0" err="1"/>
              <a:t>translasyonu</a:t>
            </a:r>
            <a:r>
              <a:rPr lang="tr-TR" sz="2000" dirty="0"/>
              <a:t> </a:t>
            </a:r>
            <a:r>
              <a:rPr lang="tr-TR" sz="2000" u="sng" dirty="0"/>
              <a:t>başlatmak</a:t>
            </a:r>
            <a:r>
              <a:rPr lang="tr-TR" sz="2000" dirty="0"/>
              <a:t>, bazıları ise </a:t>
            </a:r>
            <a:r>
              <a:rPr lang="tr-TR" sz="2000" u="sng" dirty="0"/>
              <a:t>durdurmak</a:t>
            </a:r>
            <a:r>
              <a:rPr lang="tr-TR" sz="2000" dirty="0"/>
              <a:t> için gereklidir.</a:t>
            </a:r>
            <a:endParaRPr lang="en-US" sz="2000" dirty="0"/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418819455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318A14D-6F08-42F8-915F-095F274F9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1AB8B65-35DC-4F90-8167-71EC20AD32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tr-TR" sz="2400" b="1" dirty="0">
                <a:solidFill>
                  <a:srgbClr val="FF0000"/>
                </a:solidFill>
              </a:rPr>
              <a:t>6-</a:t>
            </a:r>
            <a:r>
              <a:rPr lang="tr-TR" sz="2400" dirty="0"/>
              <a:t> </a:t>
            </a:r>
            <a:r>
              <a:rPr lang="tr-TR" sz="2400" dirty="0">
                <a:solidFill>
                  <a:schemeClr val="accent2"/>
                </a:solidFill>
              </a:rPr>
              <a:t>Şifre içinde noktalama işaretleri (“virgüller”) yoktur</a:t>
            </a:r>
            <a:r>
              <a:rPr lang="tr-TR" sz="2400" dirty="0"/>
              <a:t>. </a:t>
            </a:r>
            <a:r>
              <a:rPr lang="tr-TR" sz="2400" dirty="0" err="1"/>
              <a:t>mRNA’nın</a:t>
            </a:r>
            <a:r>
              <a:rPr lang="tr-TR" sz="2400" dirty="0"/>
              <a:t> </a:t>
            </a:r>
            <a:r>
              <a:rPr lang="tr-TR" sz="2400" dirty="0" err="1"/>
              <a:t>translasyonu</a:t>
            </a:r>
            <a:r>
              <a:rPr lang="tr-TR" sz="2400" dirty="0"/>
              <a:t> başladığında </a:t>
            </a:r>
            <a:r>
              <a:rPr lang="tr-TR" sz="2400" dirty="0" err="1"/>
              <a:t>kodonlar</a:t>
            </a:r>
            <a:r>
              <a:rPr lang="tr-TR" sz="2400" dirty="0"/>
              <a:t>, aralarında bir boşluk ve duraksama olmadan birbirinin ardı sıra okunur.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400" b="1" dirty="0">
                <a:solidFill>
                  <a:srgbClr val="FF0000"/>
                </a:solidFill>
              </a:rPr>
              <a:t>7-</a:t>
            </a:r>
            <a:r>
              <a:rPr lang="tr-TR" sz="2400" dirty="0"/>
              <a:t> </a:t>
            </a:r>
            <a:r>
              <a:rPr lang="tr-TR" sz="2400" dirty="0">
                <a:solidFill>
                  <a:schemeClr val="accent2"/>
                </a:solidFill>
              </a:rPr>
              <a:t>Şifre üst üste çakışmaz</a:t>
            </a:r>
            <a:r>
              <a:rPr lang="tr-TR" sz="2400" dirty="0"/>
              <a:t>. </a:t>
            </a:r>
            <a:r>
              <a:rPr lang="tr-TR" sz="2400" dirty="0" err="1"/>
              <a:t>Translasyon</a:t>
            </a:r>
            <a:r>
              <a:rPr lang="tr-TR" sz="2400" dirty="0"/>
              <a:t> başladıktan sonra, </a:t>
            </a:r>
            <a:r>
              <a:rPr lang="tr-TR" sz="2400" dirty="0" err="1"/>
              <a:t>mRNA’nın</a:t>
            </a:r>
            <a:r>
              <a:rPr lang="tr-TR" sz="2400" dirty="0"/>
              <a:t> belirli bir yerindeki herhangi bir </a:t>
            </a:r>
            <a:r>
              <a:rPr lang="tr-TR" sz="2400" dirty="0" err="1"/>
              <a:t>ribonükleotit</a:t>
            </a:r>
            <a:r>
              <a:rPr lang="tr-TR" sz="2400" dirty="0"/>
              <a:t>, sadece bir üçlünün parçasıdır.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tr-TR" sz="2400" b="1" dirty="0">
                <a:solidFill>
                  <a:srgbClr val="FF0000"/>
                </a:solidFill>
              </a:rPr>
              <a:t>8- </a:t>
            </a:r>
            <a:r>
              <a:rPr lang="tr-TR" sz="2400" dirty="0">
                <a:solidFill>
                  <a:schemeClr val="accent2"/>
                </a:solidFill>
              </a:rPr>
              <a:t>Şifre hemen hemen evrenseldir</a:t>
            </a:r>
            <a:r>
              <a:rPr lang="tr-TR" sz="2400" dirty="0"/>
              <a:t>. Birkaç küçük istisna dışında, bütün virüsler, </a:t>
            </a:r>
            <a:r>
              <a:rPr lang="tr-TR" sz="2400" dirty="0" err="1"/>
              <a:t>prokaryotlar</a:t>
            </a:r>
            <a:r>
              <a:rPr lang="tr-TR" sz="2400" dirty="0"/>
              <a:t>, </a:t>
            </a:r>
            <a:r>
              <a:rPr lang="tr-TR" sz="2400" dirty="0" err="1"/>
              <a:t>arkealar</a:t>
            </a:r>
            <a:r>
              <a:rPr lang="tr-TR" sz="2400" dirty="0"/>
              <a:t> ve </a:t>
            </a:r>
            <a:r>
              <a:rPr lang="tr-TR" sz="2400" dirty="0" err="1"/>
              <a:t>ökaryotlar</a:t>
            </a:r>
            <a:r>
              <a:rPr lang="tr-TR" sz="2400" dirty="0"/>
              <a:t> aynı şifre sözlüğünü kullanırlar.</a:t>
            </a:r>
            <a:endParaRPr lang="en-US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572665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5346D99-F647-4422-BEC0-064C34E45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564C75-D5E4-4990-ADC4-CF96EAF420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sz="2400" dirty="0"/>
              <a:t>Aminoasitlere özgü üçlü özgül dizilerin saptanması ile 2 sonuç ortaya çıkmıştır;</a:t>
            </a:r>
          </a:p>
          <a:p>
            <a:pPr marL="0" indent="0">
              <a:buNone/>
            </a:pPr>
            <a:r>
              <a:rPr lang="tr-TR" sz="2400" dirty="0"/>
              <a:t>1- Genetik şifre </a:t>
            </a:r>
            <a:r>
              <a:rPr lang="tr-TR" sz="2400" dirty="0" err="1"/>
              <a:t>dejerenedir</a:t>
            </a:r>
            <a:r>
              <a:rPr lang="tr-TR" sz="2400" dirty="0"/>
              <a:t>. Bir aminoasit birden fazla üçlü </a:t>
            </a:r>
            <a:r>
              <a:rPr lang="tr-TR" sz="2400" dirty="0" err="1"/>
              <a:t>kodon</a:t>
            </a:r>
            <a:r>
              <a:rPr lang="tr-TR" sz="2400" dirty="0"/>
              <a:t> tarafından belirlenebilir.</a:t>
            </a:r>
          </a:p>
          <a:p>
            <a:pPr marL="0" indent="0">
              <a:buNone/>
            </a:pPr>
            <a:r>
              <a:rPr lang="tr-TR" sz="2400" dirty="0"/>
              <a:t>2- Şifre çok kesindir. Bir üçlü </a:t>
            </a:r>
            <a:r>
              <a:rPr lang="tr-TR" sz="2400" dirty="0" err="1"/>
              <a:t>kodon</a:t>
            </a:r>
            <a:r>
              <a:rPr lang="tr-TR" sz="2400" dirty="0"/>
              <a:t> </a:t>
            </a:r>
            <a:r>
              <a:rPr lang="tr-TR" sz="2400" dirty="0" err="1"/>
              <a:t>yanlız</a:t>
            </a:r>
            <a:r>
              <a:rPr lang="tr-TR" sz="2400" dirty="0"/>
              <a:t> bir </a:t>
            </a:r>
            <a:r>
              <a:rPr lang="tr-TR" sz="2400" dirty="0" err="1"/>
              <a:t>aminoasiti</a:t>
            </a:r>
            <a:r>
              <a:rPr lang="tr-TR" sz="2400" dirty="0"/>
              <a:t> belirler.</a:t>
            </a:r>
          </a:p>
          <a:p>
            <a:pPr marL="0" indent="0">
              <a:buNone/>
            </a:pPr>
            <a:endParaRPr lang="tr-TR" sz="2400" dirty="0"/>
          </a:p>
          <a:p>
            <a:pPr marL="0" indent="0">
              <a:buNone/>
            </a:pPr>
            <a:r>
              <a:rPr lang="tr-TR" sz="2400" dirty="0"/>
              <a:t>Şifre sözlüğü 64 çeşit üçlüden oluşur;</a:t>
            </a:r>
          </a:p>
          <a:p>
            <a:r>
              <a:rPr lang="tr-TR" sz="2400" dirty="0"/>
              <a:t>61 üçlü </a:t>
            </a:r>
            <a:r>
              <a:rPr lang="tr-TR" sz="2400" dirty="0" err="1"/>
              <a:t>kodon</a:t>
            </a:r>
            <a:r>
              <a:rPr lang="tr-TR" sz="2400" dirty="0"/>
              <a:t> aminoasit belirler</a:t>
            </a:r>
          </a:p>
          <a:p>
            <a:r>
              <a:rPr lang="tr-TR" sz="2400" dirty="0"/>
              <a:t>3 adet üçlü </a:t>
            </a:r>
            <a:r>
              <a:rPr lang="tr-TR" sz="2400" dirty="0" err="1"/>
              <a:t>kodon</a:t>
            </a:r>
            <a:r>
              <a:rPr lang="tr-TR" sz="2400" dirty="0"/>
              <a:t> dur sinyalidir ve hiçbir aminoasit belirlemez.	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8884811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9F2B2AB-6E91-4438-932B-ABCFD5E33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>
                <a:solidFill>
                  <a:srgbClr val="FF0000"/>
                </a:solidFill>
              </a:rPr>
              <a:t>Genetik Şifre Hemen Hemen </a:t>
            </a:r>
            <a:br>
              <a:rPr lang="tr-TR" sz="4000" dirty="0">
                <a:solidFill>
                  <a:srgbClr val="FF0000"/>
                </a:solidFill>
              </a:rPr>
            </a:br>
            <a:r>
              <a:rPr lang="tr-TR" sz="4000" dirty="0">
                <a:solidFill>
                  <a:srgbClr val="FF0000"/>
                </a:solidFill>
              </a:rPr>
              <a:t>EVRENSELDİR</a:t>
            </a:r>
            <a:endParaRPr lang="tr-TR" sz="4000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E7AA6E9-9D71-4AB3-9F1E-C749F2B585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mRNA</a:t>
            </a:r>
            <a:r>
              <a:rPr lang="tr-TR" sz="2400" dirty="0"/>
              <a:t> yapısı ve </a:t>
            </a:r>
            <a:r>
              <a:rPr lang="tr-TR" sz="2400" dirty="0" err="1"/>
              <a:t>translasyonun</a:t>
            </a:r>
            <a:r>
              <a:rPr lang="tr-TR" sz="2400" dirty="0"/>
              <a:t> işleyişi virüsler, bakteriler, </a:t>
            </a:r>
            <a:r>
              <a:rPr lang="tr-TR" sz="2400" dirty="0" err="1"/>
              <a:t>arkealar</a:t>
            </a:r>
            <a:r>
              <a:rPr lang="tr-TR" sz="2400" dirty="0"/>
              <a:t> ve </a:t>
            </a:r>
            <a:r>
              <a:rPr lang="tr-TR" sz="2400" dirty="0" err="1"/>
              <a:t>ökaryotlarda</a:t>
            </a:r>
            <a:r>
              <a:rPr lang="tr-TR" sz="2400" dirty="0"/>
              <a:t> büyük oranda benzerdir.</a:t>
            </a:r>
          </a:p>
          <a:p>
            <a:r>
              <a:rPr lang="tr-TR" sz="2400" dirty="0"/>
              <a:t>Birçok </a:t>
            </a:r>
            <a:r>
              <a:rPr lang="tr-TR" sz="2400" dirty="0" err="1"/>
              <a:t>ökaryotik</a:t>
            </a:r>
            <a:r>
              <a:rPr lang="tr-TR" sz="2400" dirty="0"/>
              <a:t> genin bakterilere aktarılabileceği ve burada transkripsiyon ve </a:t>
            </a:r>
            <a:r>
              <a:rPr lang="tr-TR" sz="2400" dirty="0" err="1"/>
              <a:t>translasyonun</a:t>
            </a:r>
            <a:r>
              <a:rPr lang="tr-TR" sz="2400" dirty="0"/>
              <a:t> yapılabileceği, </a:t>
            </a:r>
            <a:r>
              <a:rPr lang="tr-TR" sz="2400" dirty="0" err="1">
                <a:solidFill>
                  <a:schemeClr val="accent2"/>
                </a:solidFill>
              </a:rPr>
              <a:t>rekombinant</a:t>
            </a:r>
            <a:r>
              <a:rPr lang="tr-TR" sz="2400" dirty="0">
                <a:solidFill>
                  <a:schemeClr val="accent2"/>
                </a:solidFill>
              </a:rPr>
              <a:t> DNA teknolojisi</a:t>
            </a:r>
            <a:r>
              <a:rPr lang="tr-TR" sz="2400" dirty="0"/>
              <a:t> sayesinde gösterilmiştir.</a:t>
            </a:r>
          </a:p>
          <a:p>
            <a:r>
              <a:rPr lang="tr-TR" sz="2400" dirty="0"/>
              <a:t>Bazı farklılıklar mitokondride ve bazı canlılarda saptanmıştır. </a:t>
            </a:r>
            <a:r>
              <a:rPr lang="tr-TR" sz="2400" dirty="0" err="1"/>
              <a:t>Örn</a:t>
            </a:r>
            <a:r>
              <a:rPr lang="tr-TR" sz="2400" dirty="0"/>
              <a:t>. Sonlanma </a:t>
            </a:r>
            <a:r>
              <a:rPr lang="tr-TR" sz="2400" dirty="0" err="1"/>
              <a:t>kodonu</a:t>
            </a:r>
            <a:r>
              <a:rPr lang="tr-TR" sz="2400" dirty="0"/>
              <a:t> UGA, insan ve maya mitokondrisinde </a:t>
            </a:r>
            <a:r>
              <a:rPr lang="tr-TR" sz="2400" dirty="0" err="1"/>
              <a:t>triptofanı</a:t>
            </a:r>
            <a:r>
              <a:rPr lang="tr-TR" sz="2400" dirty="0"/>
              <a:t> belirler. AGA </a:t>
            </a:r>
            <a:r>
              <a:rPr lang="tr-TR" sz="2400" dirty="0" err="1"/>
              <a:t>ökaryotlarda</a:t>
            </a:r>
            <a:r>
              <a:rPr lang="tr-TR" sz="2400" dirty="0"/>
              <a:t> </a:t>
            </a:r>
            <a:r>
              <a:rPr lang="tr-TR" sz="2400" dirty="0" err="1"/>
              <a:t>arjinin</a:t>
            </a:r>
            <a:r>
              <a:rPr lang="tr-TR" sz="2400" dirty="0"/>
              <a:t> </a:t>
            </a:r>
            <a:r>
              <a:rPr lang="tr-TR" sz="2400" dirty="0" err="1"/>
              <a:t>kodonu</a:t>
            </a:r>
            <a:r>
              <a:rPr lang="tr-TR" sz="2400" dirty="0"/>
              <a:t> iken, mitokondride dur </a:t>
            </a:r>
            <a:r>
              <a:rPr lang="tr-TR" sz="2400" dirty="0" err="1"/>
              <a:t>kodonu</a:t>
            </a:r>
            <a:r>
              <a:rPr lang="tr-TR" sz="2400" dirty="0"/>
              <a:t> olarak işlev görür. </a:t>
            </a:r>
            <a:endParaRPr lang="en-US" sz="2400" dirty="0"/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724162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91900553-B28F-4FB6-AD7F-CDF2AC84E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Evrensel Genetik Şifrenin İstisnaları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C54FF15F-284F-4379-803E-B49E71BD92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456" y="1772816"/>
            <a:ext cx="7573087" cy="3857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1552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02F519F-BAAC-4FAA-8BB8-319D92FE7C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mRNA’nın</a:t>
            </a:r>
            <a:r>
              <a:rPr lang="tr-TR" sz="2400" dirty="0"/>
              <a:t> </a:t>
            </a:r>
            <a:r>
              <a:rPr lang="tr-TR" sz="2400" dirty="0" err="1"/>
              <a:t>translasyonu</a:t>
            </a:r>
            <a:r>
              <a:rPr lang="tr-TR" sz="2400" dirty="0"/>
              <a:t>, aminoasitlerin </a:t>
            </a:r>
            <a:r>
              <a:rPr lang="tr-TR" sz="2400" dirty="0" err="1"/>
              <a:t>polipeptit</a:t>
            </a:r>
            <a:r>
              <a:rPr lang="tr-TR" sz="2400" dirty="0"/>
              <a:t> zincirlerine biyolojik </a:t>
            </a:r>
            <a:r>
              <a:rPr lang="tr-TR" sz="2400" dirty="0" err="1"/>
              <a:t>polimerizasyonudur</a:t>
            </a:r>
            <a:r>
              <a:rPr lang="tr-TR" sz="2400" dirty="0"/>
              <a:t>.</a:t>
            </a:r>
          </a:p>
          <a:p>
            <a:r>
              <a:rPr lang="tr-TR" sz="2400" dirty="0"/>
              <a:t>Ribozoma bağlanan </a:t>
            </a:r>
            <a:r>
              <a:rPr lang="tr-TR" sz="2400" dirty="0" err="1"/>
              <a:t>mRNA’da</a:t>
            </a:r>
            <a:r>
              <a:rPr lang="tr-TR" sz="2400" dirty="0"/>
              <a:t>, belirli bir </a:t>
            </a:r>
            <a:r>
              <a:rPr lang="tr-TR" sz="2400" dirty="0" err="1"/>
              <a:t>aminoasite</a:t>
            </a:r>
            <a:r>
              <a:rPr lang="tr-TR" sz="2400" dirty="0"/>
              <a:t> ait özgül bir üçlü </a:t>
            </a:r>
            <a:r>
              <a:rPr lang="tr-TR" sz="2400" dirty="0" err="1"/>
              <a:t>kodon</a:t>
            </a:r>
            <a:r>
              <a:rPr lang="tr-TR" sz="2400" dirty="0"/>
              <a:t> bulunur.</a:t>
            </a:r>
          </a:p>
          <a:p>
            <a:r>
              <a:rPr lang="tr-TR" sz="2400" dirty="0"/>
              <a:t>Özgül bir </a:t>
            </a:r>
            <a:r>
              <a:rPr lang="tr-TR" sz="2400" dirty="0" err="1"/>
              <a:t>tRNA</a:t>
            </a:r>
            <a:r>
              <a:rPr lang="tr-TR" sz="2400" dirty="0"/>
              <a:t> molekülünün </a:t>
            </a:r>
            <a:r>
              <a:rPr lang="tr-TR" sz="2400" dirty="0" err="1"/>
              <a:t>nükleotit</a:t>
            </a:r>
            <a:r>
              <a:rPr lang="tr-TR" sz="2400" dirty="0"/>
              <a:t> dizileri arasında ise, </a:t>
            </a:r>
            <a:r>
              <a:rPr lang="tr-TR" sz="2400" dirty="0" err="1"/>
              <a:t>kodon</a:t>
            </a:r>
            <a:r>
              <a:rPr lang="tr-TR" sz="2400" dirty="0"/>
              <a:t> ile baz eşleşmesi yapabilen ve </a:t>
            </a:r>
            <a:r>
              <a:rPr lang="tr-TR" sz="2400" dirty="0" err="1"/>
              <a:t>antikodon</a:t>
            </a:r>
            <a:r>
              <a:rPr lang="tr-TR" sz="2400" dirty="0"/>
              <a:t> olarak adlandırılan, </a:t>
            </a:r>
            <a:r>
              <a:rPr lang="tr-TR" sz="2400" dirty="0" err="1"/>
              <a:t>kodona</a:t>
            </a:r>
            <a:r>
              <a:rPr lang="tr-TR" sz="2400" dirty="0"/>
              <a:t> </a:t>
            </a:r>
            <a:r>
              <a:rPr lang="tr-TR" sz="2400" dirty="0" err="1"/>
              <a:t>komplementer</a:t>
            </a:r>
            <a:r>
              <a:rPr lang="tr-TR" sz="2400" dirty="0"/>
              <a:t> üçlü </a:t>
            </a:r>
            <a:r>
              <a:rPr lang="tr-TR" sz="2400" dirty="0" err="1"/>
              <a:t>ribonükleotit</a:t>
            </a:r>
            <a:r>
              <a:rPr lang="tr-TR" sz="2400" dirty="0"/>
              <a:t> dizisi bulunur. </a:t>
            </a:r>
          </a:p>
          <a:p>
            <a:r>
              <a:rPr lang="tr-TR" sz="2400" dirty="0" err="1"/>
              <a:t>tRNA</a:t>
            </a:r>
            <a:r>
              <a:rPr lang="tr-TR" sz="2400" dirty="0"/>
              <a:t>, </a:t>
            </a:r>
            <a:r>
              <a:rPr lang="tr-TR" sz="2400" dirty="0" err="1"/>
              <a:t>mRNA’daki</a:t>
            </a:r>
            <a:r>
              <a:rPr lang="tr-TR" sz="2400" dirty="0"/>
              <a:t> özel üçlü </a:t>
            </a:r>
            <a:r>
              <a:rPr lang="tr-TR" sz="2400" dirty="0" err="1"/>
              <a:t>kodonlar</a:t>
            </a:r>
            <a:r>
              <a:rPr lang="tr-TR" sz="2400" dirty="0"/>
              <a:t> ile doğru aminoasitler arasındaki adaptör moleküllerdir.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299635989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1858725-9C91-480E-BE58-9F75CED75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Protein Sentezine Genel Bakış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FB5B92-2043-4CDD-8697-43D8C5D10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000" dirty="0"/>
              <a:t>Protein sentezi </a:t>
            </a:r>
            <a:r>
              <a:rPr lang="tr-TR" sz="2000" dirty="0" err="1"/>
              <a:t>prokaryotlarda</a:t>
            </a:r>
            <a:r>
              <a:rPr lang="tr-TR" sz="2000" dirty="0"/>
              <a:t> ve </a:t>
            </a:r>
            <a:r>
              <a:rPr lang="tr-TR" sz="2000" dirty="0" err="1"/>
              <a:t>ökaryotlarda</a:t>
            </a:r>
            <a:r>
              <a:rPr lang="tr-TR" sz="2000" dirty="0"/>
              <a:t> </a:t>
            </a:r>
            <a:r>
              <a:rPr lang="tr-TR" sz="2000" dirty="0">
                <a:solidFill>
                  <a:schemeClr val="accent2"/>
                </a:solidFill>
              </a:rPr>
              <a:t>sitoplazmada</a:t>
            </a:r>
            <a:r>
              <a:rPr lang="tr-TR" sz="2000" dirty="0"/>
              <a:t> gerçekleşir.</a:t>
            </a:r>
          </a:p>
          <a:p>
            <a:pPr>
              <a:lnSpc>
                <a:spcPct val="90000"/>
              </a:lnSpc>
            </a:pPr>
            <a:r>
              <a:rPr lang="tr-TR" sz="2000" dirty="0"/>
              <a:t>Protein sentezi hem </a:t>
            </a:r>
            <a:r>
              <a:rPr lang="tr-TR" sz="2000" dirty="0" err="1"/>
              <a:t>ökaryotlarda</a:t>
            </a:r>
            <a:r>
              <a:rPr lang="tr-TR" sz="2000" dirty="0"/>
              <a:t> hem </a:t>
            </a:r>
            <a:r>
              <a:rPr lang="tr-TR" sz="2000" dirty="0" err="1"/>
              <a:t>prokaryotlarda</a:t>
            </a:r>
            <a:r>
              <a:rPr lang="tr-TR" sz="2000" dirty="0"/>
              <a:t> </a:t>
            </a:r>
            <a:r>
              <a:rPr lang="tr-TR" sz="2000" dirty="0">
                <a:solidFill>
                  <a:schemeClr val="accent2"/>
                </a:solidFill>
              </a:rPr>
              <a:t>ribozomlar</a:t>
            </a:r>
            <a:r>
              <a:rPr lang="tr-TR" sz="2000" dirty="0"/>
              <a:t> tarafından gerçekleştirilir.</a:t>
            </a:r>
          </a:p>
          <a:p>
            <a:pPr>
              <a:lnSpc>
                <a:spcPct val="90000"/>
              </a:lnSpc>
            </a:pPr>
            <a:r>
              <a:rPr lang="tr-TR" sz="2000" dirty="0"/>
              <a:t>Sentezlenen protein </a:t>
            </a:r>
            <a:r>
              <a:rPr lang="tr-TR" sz="2000" dirty="0" err="1"/>
              <a:t>prokaryotlarda</a:t>
            </a:r>
            <a:r>
              <a:rPr lang="tr-TR" sz="2000" dirty="0"/>
              <a:t> </a:t>
            </a:r>
            <a:r>
              <a:rPr lang="tr-TR" sz="2000" dirty="0">
                <a:solidFill>
                  <a:schemeClr val="accent2"/>
                </a:solidFill>
              </a:rPr>
              <a:t>N-</a:t>
            </a:r>
            <a:r>
              <a:rPr lang="tr-TR" sz="2000" dirty="0" err="1">
                <a:solidFill>
                  <a:schemeClr val="accent2"/>
                </a:solidFill>
              </a:rPr>
              <a:t>formil</a:t>
            </a:r>
            <a:r>
              <a:rPr lang="tr-TR" sz="2000" dirty="0">
                <a:solidFill>
                  <a:schemeClr val="accent2"/>
                </a:solidFill>
              </a:rPr>
              <a:t> </a:t>
            </a:r>
            <a:r>
              <a:rPr lang="tr-TR" sz="2000" dirty="0" err="1">
                <a:solidFill>
                  <a:schemeClr val="accent2"/>
                </a:solidFill>
              </a:rPr>
              <a:t>metionin</a:t>
            </a:r>
            <a:r>
              <a:rPr lang="tr-TR" sz="2000" dirty="0"/>
              <a:t>, </a:t>
            </a:r>
            <a:r>
              <a:rPr lang="tr-TR" sz="2000" dirty="0" err="1"/>
              <a:t>ökaryotlarda</a:t>
            </a:r>
            <a:r>
              <a:rPr lang="tr-TR" sz="2000" dirty="0"/>
              <a:t> </a:t>
            </a:r>
            <a:r>
              <a:rPr lang="tr-TR" sz="2000" dirty="0" err="1">
                <a:solidFill>
                  <a:schemeClr val="accent2"/>
                </a:solidFill>
              </a:rPr>
              <a:t>metionin</a:t>
            </a:r>
            <a:r>
              <a:rPr lang="tr-TR" sz="2000" dirty="0"/>
              <a:t> </a:t>
            </a:r>
            <a:r>
              <a:rPr lang="tr-TR" sz="2000" dirty="0" err="1"/>
              <a:t>aminoasiti</a:t>
            </a:r>
            <a:r>
              <a:rPr lang="tr-TR" sz="2000" dirty="0"/>
              <a:t> ile başlar. Ancak sentez sonrası bazı proteinler değişikliğe uğradığı için olgun protein her zaman </a:t>
            </a:r>
            <a:r>
              <a:rPr lang="tr-TR" sz="2000" dirty="0" err="1"/>
              <a:t>metionin</a:t>
            </a:r>
            <a:r>
              <a:rPr lang="tr-TR" sz="2000" dirty="0"/>
              <a:t> ile başlamaz.</a:t>
            </a:r>
          </a:p>
          <a:p>
            <a:pPr>
              <a:lnSpc>
                <a:spcPct val="90000"/>
              </a:lnSpc>
            </a:pPr>
            <a:r>
              <a:rPr lang="tr-TR" sz="2000" dirty="0"/>
              <a:t>Sentez sonrası </a:t>
            </a:r>
            <a:r>
              <a:rPr lang="tr-TR" sz="2000" dirty="0" err="1">
                <a:solidFill>
                  <a:schemeClr val="accent2"/>
                </a:solidFill>
              </a:rPr>
              <a:t>posttranslasyonal</a:t>
            </a:r>
            <a:r>
              <a:rPr lang="tr-TR" sz="2000" dirty="0">
                <a:solidFill>
                  <a:schemeClr val="accent2"/>
                </a:solidFill>
              </a:rPr>
              <a:t> modifikasyona</a:t>
            </a:r>
            <a:r>
              <a:rPr lang="tr-TR" sz="2000" dirty="0"/>
              <a:t> (sentez sonrası değişiklik) uğrarlar. </a:t>
            </a:r>
            <a:r>
              <a:rPr lang="tr-TR" sz="2000" dirty="0" err="1"/>
              <a:t>Örn</a:t>
            </a:r>
            <a:r>
              <a:rPr lang="tr-TR" sz="2000" dirty="0"/>
              <a:t>. N-terminalinden bir kısım </a:t>
            </a:r>
            <a:r>
              <a:rPr lang="tr-TR" sz="2000" dirty="0" err="1"/>
              <a:t>a.asit</a:t>
            </a:r>
            <a:r>
              <a:rPr lang="tr-TR" sz="2000" dirty="0"/>
              <a:t> dizisinin kesilmesi gibi.</a:t>
            </a:r>
          </a:p>
          <a:p>
            <a:pPr>
              <a:lnSpc>
                <a:spcPct val="90000"/>
              </a:lnSpc>
            </a:pPr>
            <a:r>
              <a:rPr lang="tr-TR" sz="2000" dirty="0" err="1"/>
              <a:t>Prokaryotlarda</a:t>
            </a:r>
            <a:r>
              <a:rPr lang="tr-TR" sz="2000" dirty="0"/>
              <a:t> çoğu protein </a:t>
            </a:r>
            <a:r>
              <a:rPr lang="tr-TR" sz="2000" dirty="0" err="1">
                <a:solidFill>
                  <a:schemeClr val="accent2"/>
                </a:solidFill>
              </a:rPr>
              <a:t>polisistronik</a:t>
            </a:r>
            <a:r>
              <a:rPr lang="tr-TR" sz="2000" dirty="0">
                <a:solidFill>
                  <a:schemeClr val="accent2"/>
                </a:solidFill>
              </a:rPr>
              <a:t> </a:t>
            </a:r>
            <a:r>
              <a:rPr lang="tr-TR" sz="2000" dirty="0" err="1">
                <a:solidFill>
                  <a:schemeClr val="accent2"/>
                </a:solidFill>
              </a:rPr>
              <a:t>mRNA</a:t>
            </a:r>
            <a:r>
              <a:rPr lang="tr-TR" sz="2000" dirty="0" err="1"/>
              <a:t>’dan</a:t>
            </a:r>
            <a:r>
              <a:rPr lang="tr-TR" sz="2000" dirty="0"/>
              <a:t> (birden fazla </a:t>
            </a:r>
            <a:r>
              <a:rPr lang="tr-TR" sz="2000" dirty="0" err="1"/>
              <a:t>polipeptit</a:t>
            </a:r>
            <a:r>
              <a:rPr lang="tr-TR" sz="2000" dirty="0"/>
              <a:t> zincirini kodlar), </a:t>
            </a:r>
            <a:r>
              <a:rPr lang="tr-TR" sz="2000" dirty="0" err="1"/>
              <a:t>ökaryotlarda</a:t>
            </a:r>
            <a:r>
              <a:rPr lang="tr-TR" sz="2000" dirty="0"/>
              <a:t> </a:t>
            </a:r>
            <a:r>
              <a:rPr lang="tr-TR" sz="2000" dirty="0" err="1">
                <a:solidFill>
                  <a:schemeClr val="accent2"/>
                </a:solidFill>
              </a:rPr>
              <a:t>monosistronik</a:t>
            </a:r>
            <a:r>
              <a:rPr lang="tr-TR" sz="2000" dirty="0">
                <a:solidFill>
                  <a:schemeClr val="accent2"/>
                </a:solidFill>
              </a:rPr>
              <a:t> </a:t>
            </a:r>
            <a:r>
              <a:rPr lang="tr-TR" sz="2000" dirty="0" err="1">
                <a:solidFill>
                  <a:schemeClr val="accent2"/>
                </a:solidFill>
              </a:rPr>
              <a:t>mRNA</a:t>
            </a:r>
            <a:r>
              <a:rPr lang="tr-TR" sz="2000" dirty="0" err="1"/>
              <a:t>’dan</a:t>
            </a:r>
            <a:r>
              <a:rPr lang="tr-TR" sz="2000" dirty="0"/>
              <a:t> sentezlenir. Dolayısıyla </a:t>
            </a:r>
            <a:r>
              <a:rPr lang="tr-TR" sz="2000" dirty="0" err="1"/>
              <a:t>prokaryotik</a:t>
            </a:r>
            <a:r>
              <a:rPr lang="tr-TR" sz="2000" dirty="0"/>
              <a:t> </a:t>
            </a:r>
            <a:r>
              <a:rPr lang="tr-TR" sz="2000" dirty="0" err="1"/>
              <a:t>mRNA’da</a:t>
            </a:r>
            <a:r>
              <a:rPr lang="tr-TR" sz="2000" dirty="0"/>
              <a:t> birden fazla başlama </a:t>
            </a:r>
            <a:r>
              <a:rPr lang="tr-TR" sz="2000" dirty="0" err="1"/>
              <a:t>kodonu</a:t>
            </a:r>
            <a:r>
              <a:rPr lang="tr-TR" sz="2000" dirty="0"/>
              <a:t> (AUG) bulunur.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82575542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181F175-7F12-42C3-A5F5-90A7FCAA2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DB45A71-7279-4FCB-9D34-2DF2457DA1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2000" dirty="0"/>
              <a:t>Genetik dizide hem başlama, hem de </a:t>
            </a:r>
            <a:r>
              <a:rPr lang="tr-TR" sz="2000" dirty="0" err="1"/>
              <a:t>polipeptit</a:t>
            </a:r>
            <a:r>
              <a:rPr lang="tr-TR" sz="2000" dirty="0"/>
              <a:t> zincirinde bulunan diğer </a:t>
            </a:r>
            <a:r>
              <a:rPr lang="tr-TR" sz="2000" dirty="0" err="1"/>
              <a:t>metioninler</a:t>
            </a:r>
            <a:r>
              <a:rPr lang="tr-TR" sz="2000" dirty="0"/>
              <a:t> için </a:t>
            </a:r>
            <a:r>
              <a:rPr lang="tr-TR" sz="2000" dirty="0" err="1"/>
              <a:t>kodon</a:t>
            </a:r>
            <a:r>
              <a:rPr lang="tr-TR" sz="2000" dirty="0"/>
              <a:t> </a:t>
            </a:r>
            <a:r>
              <a:rPr lang="tr-TR" sz="2000" b="1" dirty="0">
                <a:solidFill>
                  <a:schemeClr val="accent2"/>
                </a:solidFill>
              </a:rPr>
              <a:t>AUG</a:t>
            </a:r>
            <a:r>
              <a:rPr lang="tr-TR" sz="2000" dirty="0"/>
              <a:t> </a:t>
            </a:r>
            <a:r>
              <a:rPr lang="tr-TR" sz="2000" dirty="0" err="1"/>
              <a:t>dir</a:t>
            </a:r>
            <a:r>
              <a:rPr lang="tr-TR" sz="2000" dirty="0"/>
              <a:t>. Başlama </a:t>
            </a:r>
            <a:r>
              <a:rPr lang="tr-TR" sz="2000" dirty="0" err="1"/>
              <a:t>kodonu</a:t>
            </a:r>
            <a:r>
              <a:rPr lang="tr-TR" sz="2000" dirty="0"/>
              <a:t> ve diğer </a:t>
            </a:r>
            <a:r>
              <a:rPr lang="tr-TR" sz="2000" dirty="0" err="1"/>
              <a:t>metioninleri</a:t>
            </a:r>
            <a:r>
              <a:rPr lang="tr-TR" sz="2000" dirty="0"/>
              <a:t> </a:t>
            </a:r>
            <a:r>
              <a:rPr lang="tr-TR" sz="2000" dirty="0" err="1"/>
              <a:t>ayırdetmek</a:t>
            </a:r>
            <a:r>
              <a:rPr lang="tr-TR" sz="2000" dirty="0"/>
              <a:t> için </a:t>
            </a:r>
            <a:r>
              <a:rPr lang="tr-TR" sz="2000" dirty="0" err="1"/>
              <a:t>prokaryotlar</a:t>
            </a:r>
            <a:r>
              <a:rPr lang="tr-TR" sz="2000" dirty="0"/>
              <a:t> başlama </a:t>
            </a:r>
            <a:r>
              <a:rPr lang="tr-TR" sz="2000" dirty="0" err="1"/>
              <a:t>kodonunun</a:t>
            </a:r>
            <a:r>
              <a:rPr lang="tr-TR" sz="2000" dirty="0"/>
              <a:t> yaklaşık 5-10 </a:t>
            </a:r>
            <a:r>
              <a:rPr lang="tr-TR" sz="2000" dirty="0" err="1"/>
              <a:t>nükleotit</a:t>
            </a:r>
            <a:r>
              <a:rPr lang="tr-TR" sz="2000" dirty="0"/>
              <a:t> gerisinde bulunan spesifik dizi </a:t>
            </a:r>
            <a:r>
              <a:rPr lang="tr-TR" sz="2000" b="1" dirty="0" err="1">
                <a:solidFill>
                  <a:schemeClr val="accent2"/>
                </a:solidFill>
              </a:rPr>
              <a:t>Shine-Dalgarno</a:t>
            </a:r>
            <a:r>
              <a:rPr lang="tr-TR" sz="2000" dirty="0"/>
              <a:t> </a:t>
            </a:r>
            <a:r>
              <a:rPr lang="tr-TR" sz="2000" b="1" dirty="0">
                <a:solidFill>
                  <a:schemeClr val="accent2"/>
                </a:solidFill>
              </a:rPr>
              <a:t>dizisi</a:t>
            </a:r>
            <a:r>
              <a:rPr lang="tr-TR" sz="2000" dirty="0"/>
              <a:t> (UAAGGAGG) içerir. </a:t>
            </a:r>
            <a:r>
              <a:rPr lang="tr-TR" sz="2000" dirty="0" err="1"/>
              <a:t>Ribozomal</a:t>
            </a:r>
            <a:r>
              <a:rPr lang="tr-TR" sz="2000" dirty="0"/>
              <a:t> 16S </a:t>
            </a:r>
            <a:r>
              <a:rPr lang="tr-TR" sz="2000" dirty="0" err="1"/>
              <a:t>rRNA</a:t>
            </a:r>
            <a:r>
              <a:rPr lang="tr-TR" sz="2000" dirty="0"/>
              <a:t> </a:t>
            </a:r>
            <a:r>
              <a:rPr lang="tr-TR" sz="2000" dirty="0" err="1"/>
              <a:t>Shine</a:t>
            </a:r>
            <a:r>
              <a:rPr lang="tr-TR" sz="2000" dirty="0"/>
              <a:t> </a:t>
            </a:r>
            <a:r>
              <a:rPr lang="tr-TR" sz="2000" dirty="0" err="1"/>
              <a:t>Dalgarno</a:t>
            </a:r>
            <a:r>
              <a:rPr lang="tr-TR" sz="2000" dirty="0"/>
              <a:t> dizisi ile </a:t>
            </a:r>
            <a:r>
              <a:rPr lang="tr-TR" sz="2000" dirty="0" err="1"/>
              <a:t>komplementerlik</a:t>
            </a:r>
            <a:r>
              <a:rPr lang="tr-TR" sz="2000" dirty="0"/>
              <a:t> gösterir. Bu da ribozomun doğru bir şekilde </a:t>
            </a:r>
            <a:r>
              <a:rPr lang="tr-TR" sz="2000" dirty="0" err="1"/>
              <a:t>mRNA</a:t>
            </a:r>
            <a:r>
              <a:rPr lang="tr-TR" sz="2000" dirty="0"/>
              <a:t> ile birleşmesini yönlendirir.</a:t>
            </a: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/>
              <a:t>5‘- UAAGGAGG (5-10 baz) </a:t>
            </a:r>
            <a:r>
              <a:rPr lang="tr-TR" sz="1800" b="1" dirty="0">
                <a:solidFill>
                  <a:schemeClr val="accent2"/>
                </a:solidFill>
              </a:rPr>
              <a:t>AUG</a:t>
            </a:r>
            <a:r>
              <a:rPr lang="tr-TR" sz="1800" dirty="0"/>
              <a:t>        </a:t>
            </a:r>
            <a:r>
              <a:rPr lang="tr-TR" sz="1800" dirty="0" err="1">
                <a:solidFill>
                  <a:srgbClr val="FF0000"/>
                </a:solidFill>
              </a:rPr>
              <a:t>mRNA</a:t>
            </a:r>
            <a:endParaRPr lang="tr-TR" sz="1800" dirty="0">
              <a:solidFill>
                <a:srgbClr val="FF0000"/>
              </a:solidFill>
            </a:endParaRPr>
          </a:p>
          <a:p>
            <a:pPr marL="274320" indent="-274320" fontAlgn="auto">
              <a:lnSpc>
                <a:spcPct val="12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/>
              <a:t>3'--AUUCCUCC................................. </a:t>
            </a:r>
            <a:r>
              <a:rPr lang="tr-TR" sz="1800" dirty="0">
                <a:solidFill>
                  <a:srgbClr val="FF0000"/>
                </a:solidFill>
              </a:rPr>
              <a:t>16S </a:t>
            </a:r>
            <a:r>
              <a:rPr lang="tr-TR" sz="1800" dirty="0" err="1">
                <a:solidFill>
                  <a:srgbClr val="FF0000"/>
                </a:solidFill>
              </a:rPr>
              <a:t>rRNA</a:t>
            </a:r>
            <a:r>
              <a:rPr lang="tr-TR" sz="1800" dirty="0">
                <a:solidFill>
                  <a:srgbClr val="FF0000"/>
                </a:solidFill>
              </a:rPr>
              <a:t> </a:t>
            </a:r>
            <a:r>
              <a:rPr lang="tr-TR" sz="1800" dirty="0"/>
              <a:t>(ribozom küçük alt birimde)</a:t>
            </a:r>
            <a:r>
              <a:rPr lang="tr-TR" sz="1800" dirty="0">
                <a:solidFill>
                  <a:srgbClr val="FF0000"/>
                </a:solidFill>
              </a:rPr>
              <a:t>  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463273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6332637-0C07-494C-81D9-66767B8177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Replikasyon</a:t>
            </a:r>
            <a:r>
              <a:rPr lang="tr-TR" dirty="0"/>
              <a:t> İçin Gerekli Olan Moleküller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0AD54D6-B095-4E46-833A-7C5AE81D44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DNA Kalıbı</a:t>
            </a:r>
          </a:p>
          <a:p>
            <a:r>
              <a:rPr lang="tr-TR" dirty="0"/>
              <a:t>Mg veya </a:t>
            </a:r>
            <a:r>
              <a:rPr lang="tr-TR" dirty="0" err="1"/>
              <a:t>Zn</a:t>
            </a:r>
            <a:r>
              <a:rPr lang="tr-TR" dirty="0"/>
              <a:t> iyonu</a:t>
            </a:r>
          </a:p>
          <a:p>
            <a:r>
              <a:rPr lang="tr-TR" dirty="0"/>
              <a:t>4 çeşit </a:t>
            </a:r>
            <a:r>
              <a:rPr lang="tr-TR" dirty="0" err="1"/>
              <a:t>dNTP</a:t>
            </a:r>
            <a:endParaRPr lang="tr-TR" dirty="0"/>
          </a:p>
          <a:p>
            <a:r>
              <a:rPr lang="tr-TR" dirty="0" err="1"/>
              <a:t>Replikasyon</a:t>
            </a:r>
            <a:r>
              <a:rPr lang="tr-TR" dirty="0"/>
              <a:t> enzimi (DNA </a:t>
            </a:r>
            <a:r>
              <a:rPr lang="tr-TR" dirty="0" err="1"/>
              <a:t>polimeraz</a:t>
            </a:r>
            <a:r>
              <a:rPr lang="tr-TR" dirty="0"/>
              <a:t>)</a:t>
            </a:r>
          </a:p>
          <a:p>
            <a:r>
              <a:rPr lang="tr-TR" dirty="0" err="1"/>
              <a:t>Helikaz</a:t>
            </a:r>
            <a:r>
              <a:rPr lang="tr-TR" dirty="0"/>
              <a:t> enzimi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0436553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BCC046D-3E0A-4933-A108-D0FD395325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tr-TR" sz="2400" dirty="0" err="1"/>
              <a:t>Ökaryotlarda</a:t>
            </a:r>
            <a:r>
              <a:rPr lang="tr-TR" sz="2400" dirty="0"/>
              <a:t> başlama </a:t>
            </a:r>
            <a:r>
              <a:rPr lang="tr-TR" sz="2400" dirty="0" err="1"/>
              <a:t>kodonunun</a:t>
            </a:r>
            <a:r>
              <a:rPr lang="tr-TR" sz="2400" dirty="0"/>
              <a:t> tanınması tam olarak aydınlatılamamıştır.</a:t>
            </a:r>
          </a:p>
          <a:p>
            <a:pPr>
              <a:lnSpc>
                <a:spcPct val="120000"/>
              </a:lnSpc>
            </a:pPr>
            <a:r>
              <a:rPr lang="tr-TR" sz="2400" dirty="0" err="1"/>
              <a:t>Ökaryotik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FF0000"/>
                </a:solidFill>
              </a:rPr>
              <a:t>5’cap </a:t>
            </a:r>
            <a:r>
              <a:rPr lang="tr-TR" sz="2400" dirty="0"/>
              <a:t>yapısının başlama bölgesindeki </a:t>
            </a:r>
            <a:r>
              <a:rPr lang="tr-TR" sz="2400" dirty="0">
                <a:solidFill>
                  <a:srgbClr val="FF0000"/>
                </a:solidFill>
              </a:rPr>
              <a:t>AUG</a:t>
            </a:r>
            <a:r>
              <a:rPr lang="tr-TR" sz="2400" dirty="0"/>
              <a:t> </a:t>
            </a:r>
            <a:r>
              <a:rPr lang="tr-TR" sz="2400" dirty="0" err="1"/>
              <a:t>kodonunun</a:t>
            </a:r>
            <a:r>
              <a:rPr lang="tr-TR" sz="2400" dirty="0"/>
              <a:t> tanınmasında etkili olduğu düşünülmektedir.</a:t>
            </a:r>
          </a:p>
          <a:p>
            <a:pPr>
              <a:lnSpc>
                <a:spcPct val="120000"/>
              </a:lnSpc>
            </a:pPr>
            <a:r>
              <a:rPr lang="tr-TR" sz="2400" dirty="0" err="1"/>
              <a:t>Ökaryotlarda</a:t>
            </a:r>
            <a:r>
              <a:rPr lang="tr-TR" sz="2400" dirty="0"/>
              <a:t> </a:t>
            </a:r>
            <a:r>
              <a:rPr lang="tr-TR" sz="2400" dirty="0" err="1"/>
              <a:t>Marlyn</a:t>
            </a:r>
            <a:r>
              <a:rPr lang="tr-TR" sz="2400" dirty="0"/>
              <a:t> Kozak tarafından bulunan dizinin de başlama bölgesinin tanınmasının etkinliğini artırabileceği düşünülmektedir.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tr-TR" sz="2400" dirty="0"/>
              <a:t>    5'--ACC</a:t>
            </a:r>
            <a:r>
              <a:rPr lang="tr-TR" sz="2400" b="1" dirty="0">
                <a:solidFill>
                  <a:schemeClr val="accent2"/>
                </a:solidFill>
              </a:rPr>
              <a:t>AUG</a:t>
            </a:r>
            <a:r>
              <a:rPr lang="tr-TR" sz="2400" dirty="0"/>
              <a:t>G -  </a:t>
            </a:r>
            <a:r>
              <a:rPr lang="tr-TR" sz="2400" dirty="0" err="1">
                <a:solidFill>
                  <a:srgbClr val="FF0000"/>
                </a:solidFill>
              </a:rPr>
              <a:t>mRNA</a:t>
            </a:r>
            <a:r>
              <a:rPr lang="tr-TR" sz="2400" dirty="0"/>
              <a:t> 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6129938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9634082-6527-42B7-831C-3D4B14CAC2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4752528"/>
          </a:xfrm>
        </p:spPr>
        <p:txBody>
          <a:bodyPr/>
          <a:lstStyle/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tr-TR" sz="1800" dirty="0" err="1"/>
              <a:t>Nükleotit</a:t>
            </a:r>
            <a:r>
              <a:rPr lang="tr-TR" sz="1800" dirty="0"/>
              <a:t> sırası ve aminoasit sırası arasındaki ilişki </a:t>
            </a:r>
            <a:r>
              <a:rPr lang="tr-TR" sz="1800" b="1" dirty="0">
                <a:solidFill>
                  <a:srgbClr val="FF0000"/>
                </a:solidFill>
              </a:rPr>
              <a:t>Genetik kod</a:t>
            </a:r>
            <a:r>
              <a:rPr lang="tr-TR" sz="1800" dirty="0"/>
              <a:t> olarak adlandırılır.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tr-TR" sz="1800" dirty="0"/>
              <a:t>DNA’daki </a:t>
            </a:r>
            <a:r>
              <a:rPr lang="tr-TR" sz="1800" dirty="0" err="1"/>
              <a:t>nükleotit</a:t>
            </a:r>
            <a:r>
              <a:rPr lang="tr-TR" sz="1800" dirty="0"/>
              <a:t> dizisinin </a:t>
            </a:r>
            <a:r>
              <a:rPr lang="tr-TR" sz="1800" dirty="0" err="1"/>
              <a:t>polipeptitteki</a:t>
            </a:r>
            <a:r>
              <a:rPr lang="tr-TR" sz="1800" dirty="0"/>
              <a:t> </a:t>
            </a:r>
            <a:r>
              <a:rPr lang="tr-TR" sz="1800" dirty="0" err="1"/>
              <a:t>a.asit</a:t>
            </a:r>
            <a:r>
              <a:rPr lang="tr-TR" sz="1800" dirty="0"/>
              <a:t> dizisine taşıyan </a:t>
            </a:r>
            <a:r>
              <a:rPr lang="tr-TR" sz="1800" dirty="0" err="1"/>
              <a:t>mRNA’daki</a:t>
            </a:r>
            <a:r>
              <a:rPr lang="tr-TR" sz="1800" dirty="0"/>
              <a:t> 3 </a:t>
            </a:r>
            <a:r>
              <a:rPr lang="tr-TR" sz="1800" dirty="0" err="1"/>
              <a:t>lü</a:t>
            </a:r>
            <a:r>
              <a:rPr lang="tr-TR" sz="1800" dirty="0"/>
              <a:t> </a:t>
            </a:r>
            <a:r>
              <a:rPr lang="tr-TR" sz="1800" dirty="0" err="1"/>
              <a:t>nükleotit</a:t>
            </a:r>
            <a:r>
              <a:rPr lang="tr-TR" sz="1800" dirty="0"/>
              <a:t> dizileri </a:t>
            </a:r>
            <a:r>
              <a:rPr lang="tr-TR" sz="1800" b="1" dirty="0" err="1">
                <a:solidFill>
                  <a:srgbClr val="FF0000"/>
                </a:solidFill>
              </a:rPr>
              <a:t>kodon</a:t>
            </a:r>
            <a:r>
              <a:rPr lang="tr-TR" sz="1800" dirty="0"/>
              <a:t> olarak adlandırılır. Her bir </a:t>
            </a:r>
            <a:r>
              <a:rPr lang="tr-TR" sz="1800" dirty="0" err="1"/>
              <a:t>kodon</a:t>
            </a:r>
            <a:r>
              <a:rPr lang="tr-TR" sz="1800" dirty="0"/>
              <a:t> 1 </a:t>
            </a:r>
            <a:r>
              <a:rPr lang="tr-TR" sz="1800" dirty="0" err="1"/>
              <a:t>aminoasitin</a:t>
            </a:r>
            <a:r>
              <a:rPr lang="tr-TR" sz="1800" dirty="0"/>
              <a:t> şifresini taşır.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tr-TR" sz="1800" dirty="0"/>
              <a:t>Bazı </a:t>
            </a:r>
            <a:r>
              <a:rPr lang="tr-TR" sz="1800" dirty="0" err="1"/>
              <a:t>a.asitler</a:t>
            </a:r>
            <a:r>
              <a:rPr lang="tr-TR" sz="1800" dirty="0"/>
              <a:t> birden fazla </a:t>
            </a:r>
            <a:r>
              <a:rPr lang="tr-TR" sz="1800" dirty="0" err="1"/>
              <a:t>kodona</a:t>
            </a:r>
            <a:r>
              <a:rPr lang="tr-TR" sz="1800" dirty="0"/>
              <a:t> sahiptir.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tr-TR" sz="1800" dirty="0"/>
              <a:t>Yine her bir </a:t>
            </a:r>
            <a:r>
              <a:rPr lang="tr-TR" sz="1800" dirty="0" err="1"/>
              <a:t>a.asit</a:t>
            </a:r>
            <a:r>
              <a:rPr lang="tr-TR" sz="1800" dirty="0"/>
              <a:t> için </a:t>
            </a:r>
            <a:r>
              <a:rPr lang="tr-TR" sz="1800" dirty="0" err="1"/>
              <a:t>kodondaki</a:t>
            </a:r>
            <a:r>
              <a:rPr lang="tr-TR" sz="1800" dirty="0"/>
              <a:t> 3 </a:t>
            </a:r>
            <a:r>
              <a:rPr lang="tr-TR" sz="1800" dirty="0" err="1"/>
              <a:t>lü</a:t>
            </a:r>
            <a:r>
              <a:rPr lang="tr-TR" sz="1800" dirty="0"/>
              <a:t> diziye </a:t>
            </a:r>
            <a:r>
              <a:rPr lang="tr-TR" sz="1800" dirty="0" err="1"/>
              <a:t>komplementer</a:t>
            </a:r>
            <a:r>
              <a:rPr lang="tr-TR" sz="1800" dirty="0"/>
              <a:t> olan </a:t>
            </a:r>
            <a:r>
              <a:rPr lang="tr-TR" sz="1800" b="1" dirty="0" err="1">
                <a:solidFill>
                  <a:srgbClr val="FF0000"/>
                </a:solidFill>
              </a:rPr>
              <a:t>antikodon</a:t>
            </a:r>
            <a:r>
              <a:rPr lang="tr-TR" sz="1800" dirty="0" err="1"/>
              <a:t>a</a:t>
            </a:r>
            <a:r>
              <a:rPr lang="tr-TR" sz="1800" dirty="0"/>
              <a:t> sahip ve özgül olarak tekbir </a:t>
            </a:r>
            <a:r>
              <a:rPr lang="tr-TR" sz="1800" dirty="0" err="1"/>
              <a:t>a.asit</a:t>
            </a:r>
            <a:r>
              <a:rPr lang="tr-TR" sz="1800" dirty="0"/>
              <a:t> taşıyan bir </a:t>
            </a:r>
            <a:r>
              <a:rPr lang="tr-TR" sz="1800" dirty="0" err="1"/>
              <a:t>tRNA</a:t>
            </a:r>
            <a:r>
              <a:rPr lang="tr-TR" sz="1800" dirty="0"/>
              <a:t> vardır.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tr-TR" sz="1800" dirty="0"/>
              <a:t>Her zaman </a:t>
            </a:r>
            <a:r>
              <a:rPr lang="tr-TR" sz="1800" dirty="0" err="1"/>
              <a:t>peptit</a:t>
            </a:r>
            <a:r>
              <a:rPr lang="tr-TR" sz="1800" dirty="0"/>
              <a:t> </a:t>
            </a:r>
            <a:r>
              <a:rPr lang="tr-TR" sz="1800" dirty="0" err="1"/>
              <a:t>Metionin</a:t>
            </a:r>
            <a:r>
              <a:rPr lang="tr-TR" sz="1800" dirty="0"/>
              <a:t> ile başlar ve </a:t>
            </a:r>
            <a:r>
              <a:rPr lang="tr-TR" sz="1800" dirty="0" err="1"/>
              <a:t>kodonu</a:t>
            </a:r>
            <a:r>
              <a:rPr lang="tr-TR" sz="1800" dirty="0"/>
              <a:t> 5’- </a:t>
            </a:r>
            <a:r>
              <a:rPr lang="tr-TR" sz="1800" b="1" dirty="0">
                <a:solidFill>
                  <a:srgbClr val="FF0000"/>
                </a:solidFill>
              </a:rPr>
              <a:t>AUG </a:t>
            </a:r>
            <a:r>
              <a:rPr lang="tr-TR" sz="1800" dirty="0"/>
              <a:t>-3’ </a:t>
            </a:r>
            <a:r>
              <a:rPr lang="tr-TR" sz="1800" dirty="0" err="1"/>
              <a:t>dir</a:t>
            </a:r>
            <a:r>
              <a:rPr lang="tr-TR" sz="1800" dirty="0"/>
              <a:t>. Başlama </a:t>
            </a:r>
            <a:r>
              <a:rPr lang="tr-TR" sz="1800" dirty="0" err="1"/>
              <a:t>kodonu</a:t>
            </a:r>
            <a:r>
              <a:rPr lang="tr-TR" sz="1800" dirty="0"/>
              <a:t> olarak adlandırılır. DNA anlamlı iplikte 5’- </a:t>
            </a:r>
            <a:r>
              <a:rPr lang="tr-TR" sz="1800" b="1" dirty="0">
                <a:solidFill>
                  <a:schemeClr val="accent2"/>
                </a:solidFill>
              </a:rPr>
              <a:t>ATG </a:t>
            </a:r>
            <a:r>
              <a:rPr lang="tr-TR" sz="1800" dirty="0"/>
              <a:t>-3’ </a:t>
            </a:r>
            <a:r>
              <a:rPr lang="tr-TR" sz="1800" dirty="0" err="1"/>
              <a:t>dir</a:t>
            </a:r>
            <a:r>
              <a:rPr lang="tr-TR" sz="1800" dirty="0"/>
              <a:t>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tr-TR" sz="1800" dirty="0" err="1"/>
              <a:t>Polipeptit</a:t>
            </a:r>
            <a:r>
              <a:rPr lang="tr-TR" sz="1800" dirty="0"/>
              <a:t> sentezi için sonlanma </a:t>
            </a:r>
            <a:r>
              <a:rPr lang="tr-TR" sz="1800" dirty="0" err="1"/>
              <a:t>kodonları</a:t>
            </a:r>
            <a:r>
              <a:rPr lang="tr-TR" sz="1800" dirty="0"/>
              <a:t> 5’- </a:t>
            </a:r>
            <a:r>
              <a:rPr lang="tr-TR" sz="1800" b="1" dirty="0">
                <a:solidFill>
                  <a:srgbClr val="FF0000"/>
                </a:solidFill>
              </a:rPr>
              <a:t>UAA </a:t>
            </a:r>
            <a:r>
              <a:rPr lang="tr-TR" sz="1800" dirty="0"/>
              <a:t>-3’, 5’- </a:t>
            </a:r>
            <a:r>
              <a:rPr lang="tr-TR" sz="1800" b="1" dirty="0">
                <a:solidFill>
                  <a:srgbClr val="FF0000"/>
                </a:solidFill>
              </a:rPr>
              <a:t>UAG </a:t>
            </a:r>
            <a:r>
              <a:rPr lang="tr-TR" sz="1800" dirty="0"/>
              <a:t>-3’ veya 5’- </a:t>
            </a:r>
            <a:r>
              <a:rPr lang="tr-TR" sz="1800" b="1" dirty="0">
                <a:solidFill>
                  <a:srgbClr val="FF0000"/>
                </a:solidFill>
              </a:rPr>
              <a:t>UGA </a:t>
            </a:r>
            <a:r>
              <a:rPr lang="tr-TR" sz="1800" dirty="0"/>
              <a:t>-3’ </a:t>
            </a:r>
            <a:r>
              <a:rPr lang="tr-TR" sz="1800" dirty="0" err="1"/>
              <a:t>dır</a:t>
            </a:r>
            <a:r>
              <a:rPr lang="tr-TR" sz="1800" dirty="0"/>
              <a:t>. Hiçbir </a:t>
            </a:r>
            <a:r>
              <a:rPr lang="tr-TR" sz="1800" dirty="0" err="1"/>
              <a:t>a.asiti</a:t>
            </a:r>
            <a:r>
              <a:rPr lang="tr-TR" sz="1800" dirty="0"/>
              <a:t> kodlamaz ve </a:t>
            </a:r>
            <a:r>
              <a:rPr lang="tr-TR" sz="1800" dirty="0" err="1"/>
              <a:t>polipeptit</a:t>
            </a:r>
            <a:r>
              <a:rPr lang="tr-TR" sz="1800" dirty="0"/>
              <a:t> sentezi için sonlanma sinyalleridir. DNA’da anlamlı (sense) iplikte 5’- </a:t>
            </a:r>
            <a:r>
              <a:rPr lang="tr-TR" sz="1800" b="1" dirty="0">
                <a:solidFill>
                  <a:schemeClr val="accent2"/>
                </a:solidFill>
              </a:rPr>
              <a:t>TAA </a:t>
            </a:r>
            <a:r>
              <a:rPr lang="tr-TR" sz="1800" dirty="0"/>
              <a:t>-3’, 5’- </a:t>
            </a:r>
            <a:r>
              <a:rPr lang="tr-TR" sz="1800" b="1" dirty="0">
                <a:solidFill>
                  <a:schemeClr val="accent2"/>
                </a:solidFill>
              </a:rPr>
              <a:t>TAG </a:t>
            </a:r>
            <a:r>
              <a:rPr lang="tr-TR" sz="1800" dirty="0"/>
              <a:t>-3’ ve 5’- </a:t>
            </a:r>
            <a:r>
              <a:rPr lang="tr-TR" sz="1800" b="1" dirty="0">
                <a:solidFill>
                  <a:schemeClr val="accent2"/>
                </a:solidFill>
              </a:rPr>
              <a:t>TGA </a:t>
            </a:r>
            <a:r>
              <a:rPr lang="tr-TR" sz="1800" dirty="0"/>
              <a:t>-3’ dizisi ile U hariç aynıdır.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buClr>
                <a:schemeClr val="tx1"/>
              </a:buClr>
              <a:defRPr/>
            </a:pPr>
            <a:r>
              <a:rPr lang="tr-TR" sz="1800" dirty="0"/>
              <a:t>DNA’daki ATG  ile başlayıp TAA, TAG ve TGA biten ve genellikle bir </a:t>
            </a:r>
            <a:r>
              <a:rPr lang="tr-TR" sz="1800" dirty="0" err="1"/>
              <a:t>polipeptidi</a:t>
            </a:r>
            <a:r>
              <a:rPr lang="tr-TR" sz="1800" dirty="0"/>
              <a:t> kodlayan bölge </a:t>
            </a:r>
            <a:r>
              <a:rPr lang="tr-TR" sz="1800" b="1" dirty="0" err="1">
                <a:solidFill>
                  <a:schemeClr val="accent2"/>
                </a:solidFill>
              </a:rPr>
              <a:t>open</a:t>
            </a:r>
            <a:r>
              <a:rPr lang="tr-TR" sz="1800" b="1" dirty="0">
                <a:solidFill>
                  <a:schemeClr val="accent2"/>
                </a:solidFill>
              </a:rPr>
              <a:t> </a:t>
            </a:r>
            <a:r>
              <a:rPr lang="tr-TR" sz="1800" b="1" dirty="0" err="1">
                <a:solidFill>
                  <a:schemeClr val="accent2"/>
                </a:solidFill>
              </a:rPr>
              <a:t>reading</a:t>
            </a:r>
            <a:r>
              <a:rPr lang="tr-TR" sz="1800" b="1" dirty="0">
                <a:solidFill>
                  <a:schemeClr val="accent2"/>
                </a:solidFill>
              </a:rPr>
              <a:t> </a:t>
            </a:r>
            <a:r>
              <a:rPr lang="tr-TR" sz="1800" b="1" dirty="0" err="1">
                <a:solidFill>
                  <a:schemeClr val="accent2"/>
                </a:solidFill>
              </a:rPr>
              <a:t>frame</a:t>
            </a:r>
            <a:r>
              <a:rPr lang="tr-TR" sz="1800" dirty="0">
                <a:solidFill>
                  <a:schemeClr val="accent2"/>
                </a:solidFill>
              </a:rPr>
              <a:t> </a:t>
            </a:r>
            <a:r>
              <a:rPr lang="tr-TR" sz="1800" b="1" dirty="0">
                <a:solidFill>
                  <a:schemeClr val="accent2"/>
                </a:solidFill>
              </a:rPr>
              <a:t>(ORF)</a:t>
            </a:r>
            <a:r>
              <a:rPr lang="tr-TR" sz="1800" dirty="0"/>
              <a:t> = açık okuma çerçevesi olarak adlandırılır.</a:t>
            </a:r>
          </a:p>
          <a:p>
            <a:endParaRPr lang="tr-TR" sz="1600" dirty="0"/>
          </a:p>
        </p:txBody>
      </p:sp>
    </p:spTree>
    <p:extLst>
      <p:ext uri="{BB962C8B-B14F-4D97-AF65-F5344CB8AC3E}">
        <p14:creationId xmlns:p14="http://schemas.microsoft.com/office/powerpoint/2010/main" val="37142651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5B76AB-8C69-4B5E-8EAA-DB86B4C37D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Protein Sentezi 4 Aşamada Olur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AEC2B0CB-7FE1-45E2-B233-E963E101A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Aminoasitin</a:t>
            </a:r>
            <a:r>
              <a:rPr lang="tr-TR" dirty="0"/>
              <a:t> özgül </a:t>
            </a:r>
            <a:r>
              <a:rPr lang="tr-TR" dirty="0" err="1"/>
              <a:t>tRNA’sına</a:t>
            </a:r>
            <a:r>
              <a:rPr lang="tr-TR" dirty="0"/>
              <a:t> bağlanması; A. asit yüklemesi</a:t>
            </a:r>
          </a:p>
          <a:p>
            <a:endParaRPr lang="tr-TR" dirty="0"/>
          </a:p>
          <a:p>
            <a:r>
              <a:rPr lang="tr-TR" dirty="0"/>
              <a:t>Başlama</a:t>
            </a:r>
          </a:p>
          <a:p>
            <a:endParaRPr lang="tr-TR" dirty="0"/>
          </a:p>
          <a:p>
            <a:r>
              <a:rPr lang="tr-TR" dirty="0"/>
              <a:t>Uzama </a:t>
            </a:r>
          </a:p>
          <a:p>
            <a:endParaRPr lang="tr-TR" dirty="0"/>
          </a:p>
          <a:p>
            <a:r>
              <a:rPr lang="tr-TR" dirty="0"/>
              <a:t>Sonlanma</a:t>
            </a:r>
          </a:p>
        </p:txBody>
      </p:sp>
    </p:spTree>
    <p:extLst>
      <p:ext uri="{BB962C8B-B14F-4D97-AF65-F5344CB8AC3E}">
        <p14:creationId xmlns:p14="http://schemas.microsoft.com/office/powerpoint/2010/main" val="369671147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D66261-FFDB-48EA-B7B4-021D703EEE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C927035-CCB8-4CBB-A393-3408BCCD83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340968"/>
          </a:xfrm>
        </p:spPr>
        <p:txBody>
          <a:bodyPr/>
          <a:lstStyle/>
          <a:p>
            <a:r>
              <a:rPr lang="tr-TR" sz="1800" dirty="0"/>
              <a:t>Olgun </a:t>
            </a:r>
            <a:r>
              <a:rPr lang="tr-TR" sz="1800" dirty="0" err="1"/>
              <a:t>mRNA</a:t>
            </a:r>
            <a:r>
              <a:rPr lang="tr-TR" sz="1800" dirty="0"/>
              <a:t> 3 ana kısımdan oluşur.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800" dirty="0"/>
              <a:t>5’ ucundan, başlama </a:t>
            </a:r>
            <a:r>
              <a:rPr lang="tr-TR" sz="1800" dirty="0" err="1"/>
              <a:t>kodonuna</a:t>
            </a:r>
            <a:r>
              <a:rPr lang="tr-TR" sz="1800" dirty="0"/>
              <a:t> kadar olan kısım, </a:t>
            </a:r>
            <a:r>
              <a:rPr lang="tr-TR" sz="1800" u="sng" dirty="0"/>
              <a:t>5’ çevrilmeyen Lider Bölge</a:t>
            </a:r>
            <a:r>
              <a:rPr lang="tr-TR" sz="1800" dirty="0"/>
              <a:t> yada kısaca </a:t>
            </a:r>
            <a:r>
              <a:rPr lang="tr-TR" sz="1800" b="1" dirty="0">
                <a:solidFill>
                  <a:schemeClr val="accent2"/>
                </a:solidFill>
              </a:rPr>
              <a:t>Lider</a:t>
            </a:r>
            <a:r>
              <a:rPr lang="tr-TR" sz="1800" dirty="0"/>
              <a:t> bulunur.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800" dirty="0"/>
              <a:t>Ortada kalan ikinci kısım </a:t>
            </a:r>
            <a:r>
              <a:rPr lang="tr-TR" sz="1800" b="1" dirty="0">
                <a:solidFill>
                  <a:schemeClr val="accent2"/>
                </a:solidFill>
              </a:rPr>
              <a:t>okuma çerçevesi</a:t>
            </a:r>
            <a:r>
              <a:rPr lang="tr-TR" sz="1800" dirty="0"/>
              <a:t> olarak adlandırılır. Başlama </a:t>
            </a:r>
            <a:r>
              <a:rPr lang="tr-TR" sz="1800" dirty="0" err="1"/>
              <a:t>kodonu</a:t>
            </a:r>
            <a:r>
              <a:rPr lang="tr-TR" sz="1800" dirty="0"/>
              <a:t> ile başlayıp (AUG), üç stop </a:t>
            </a:r>
            <a:r>
              <a:rPr lang="tr-TR" sz="1800" dirty="0" err="1"/>
              <a:t>kodonundan</a:t>
            </a:r>
            <a:r>
              <a:rPr lang="tr-TR" sz="1800" dirty="0"/>
              <a:t> birisine (UAA,UAG veya UGA) kadar olan kısımdır.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tr-TR" sz="1800" dirty="0"/>
              <a:t>Son kısım stop </a:t>
            </a:r>
            <a:r>
              <a:rPr lang="tr-TR" sz="1800" dirty="0" err="1"/>
              <a:t>kodonlarından</a:t>
            </a:r>
            <a:r>
              <a:rPr lang="tr-TR" sz="1800" dirty="0"/>
              <a:t> sonra 3’ ucuna kadar olan kısmı kapsar ve </a:t>
            </a:r>
            <a:r>
              <a:rPr lang="tr-TR" sz="1800" u="sng" dirty="0"/>
              <a:t>3’ çevrilmeyen </a:t>
            </a:r>
            <a:r>
              <a:rPr lang="tr-TR" sz="1800" u="sng" dirty="0" err="1"/>
              <a:t>trailer</a:t>
            </a:r>
            <a:r>
              <a:rPr lang="tr-TR" sz="1800" u="sng" dirty="0"/>
              <a:t> bölge</a:t>
            </a:r>
            <a:r>
              <a:rPr lang="tr-TR" sz="1800" dirty="0"/>
              <a:t> yada kısaca </a:t>
            </a:r>
            <a:r>
              <a:rPr lang="tr-TR" sz="1800" b="1" dirty="0" err="1">
                <a:solidFill>
                  <a:schemeClr val="accent2"/>
                </a:solidFill>
              </a:rPr>
              <a:t>Trailer</a:t>
            </a:r>
            <a:r>
              <a:rPr lang="tr-TR" sz="1800" dirty="0"/>
              <a:t> olarak adlandırılır.</a:t>
            </a:r>
          </a:p>
          <a:p>
            <a:r>
              <a:rPr lang="tr-TR" sz="1800" dirty="0" err="1"/>
              <a:t>mRNA</a:t>
            </a:r>
            <a:r>
              <a:rPr lang="tr-TR" sz="1800" dirty="0"/>
              <a:t> uzunluklarındaki farklılık bu üç bölgenin her </a:t>
            </a:r>
            <a:r>
              <a:rPr lang="tr-TR" sz="1800" dirty="0" err="1"/>
              <a:t>mRNA</a:t>
            </a:r>
            <a:r>
              <a:rPr lang="tr-TR" sz="1800" dirty="0"/>
              <a:t> </a:t>
            </a:r>
            <a:r>
              <a:rPr lang="tr-TR" sz="1800" dirty="0" err="1"/>
              <a:t>çeşitinde</a:t>
            </a:r>
            <a:r>
              <a:rPr lang="tr-TR" sz="1800" dirty="0"/>
              <a:t> farklı olmasıdır.</a:t>
            </a:r>
          </a:p>
          <a:p>
            <a:pPr marL="0" indent="0">
              <a:buNone/>
            </a:pPr>
            <a:r>
              <a:rPr lang="tr-TR" sz="1600" dirty="0"/>
              <a:t>                5’             AUG                                     UAA              3’</a:t>
            </a:r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D3E49A85-783C-4782-B864-B9AFFE98B1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655" y="4979989"/>
            <a:ext cx="4824537" cy="9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06384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6579C90-F66E-4870-8797-ACF33EC9B2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7B9D53B-035F-4886-BB8E-BB2DA4AEF5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373216"/>
            <a:ext cx="8229600" cy="752947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dirty="0" err="1"/>
              <a:t>Adenin</a:t>
            </a:r>
            <a:r>
              <a:rPr lang="tr-TR" sz="2400" dirty="0"/>
              <a:t> (A), </a:t>
            </a:r>
            <a:r>
              <a:rPr lang="tr-TR" sz="2400" dirty="0" err="1"/>
              <a:t>Guanin</a:t>
            </a:r>
            <a:r>
              <a:rPr lang="tr-TR" sz="2400" dirty="0"/>
              <a:t> (G), </a:t>
            </a:r>
            <a:r>
              <a:rPr lang="tr-TR" sz="2400" dirty="0" err="1"/>
              <a:t>Sitozin</a:t>
            </a:r>
            <a:r>
              <a:rPr lang="tr-TR" sz="2400" dirty="0"/>
              <a:t> (C), </a:t>
            </a:r>
            <a:r>
              <a:rPr lang="tr-TR" sz="2400" dirty="0" err="1"/>
              <a:t>Urasil</a:t>
            </a:r>
            <a:r>
              <a:rPr lang="tr-TR" sz="2400" dirty="0"/>
              <a:t> (U), </a:t>
            </a:r>
            <a:r>
              <a:rPr lang="tr-TR" sz="2400" dirty="0" err="1"/>
              <a:t>İnosin</a:t>
            </a:r>
            <a:r>
              <a:rPr lang="tr-TR" sz="2400" dirty="0"/>
              <a:t> (I) 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84C9B9AB-DDB7-4EC5-922F-51C34627B0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6067" y="1525207"/>
            <a:ext cx="6931866" cy="3862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865656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0E9E098-070E-4643-8E11-0047035869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06" y="548680"/>
            <a:ext cx="6593214" cy="550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1008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4AABC65-7DC6-4BE9-BCD2-CE3EFCB6A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2. Başlama (</a:t>
            </a:r>
            <a:r>
              <a:rPr lang="tr-TR" dirty="0" err="1"/>
              <a:t>Initiation</a:t>
            </a:r>
            <a:r>
              <a:rPr lang="tr-TR" dirty="0"/>
              <a:t>) 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8D8D404-D3EC-4A71-BFC1-FE5E44591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1800" dirty="0"/>
              <a:t>Protein sentezi her zaman </a:t>
            </a:r>
            <a:r>
              <a:rPr lang="tr-TR" sz="1800" dirty="0" err="1"/>
              <a:t>metionin</a:t>
            </a:r>
            <a:r>
              <a:rPr lang="tr-TR" sz="1800" dirty="0"/>
              <a:t> ile başlar. Bu nedenle başlangıçta aminoasit taşıyan </a:t>
            </a:r>
            <a:r>
              <a:rPr lang="tr-TR" sz="1800" dirty="0" err="1"/>
              <a:t>aminoaçil-tRNA</a:t>
            </a:r>
            <a:r>
              <a:rPr lang="tr-TR" sz="1800" dirty="0"/>
              <a:t>, Met-</a:t>
            </a:r>
            <a:r>
              <a:rPr lang="tr-TR" sz="1800" dirty="0" err="1"/>
              <a:t>tRNA’dır</a:t>
            </a:r>
            <a:r>
              <a:rPr lang="tr-TR" sz="1800" dirty="0"/>
              <a:t>. Bakterilerde başlangıç aminoasit </a:t>
            </a:r>
            <a:r>
              <a:rPr lang="tr-TR" sz="1800" dirty="0" err="1"/>
              <a:t>formil</a:t>
            </a:r>
            <a:r>
              <a:rPr lang="tr-TR" sz="1800" dirty="0"/>
              <a:t> grubu takılmış olan </a:t>
            </a:r>
            <a:r>
              <a:rPr lang="tr-TR" sz="1800" b="1" dirty="0" err="1">
                <a:solidFill>
                  <a:srgbClr val="FF0000"/>
                </a:solidFill>
              </a:rPr>
              <a:t>formilmetionin</a:t>
            </a:r>
            <a:r>
              <a:rPr lang="tr-TR" sz="1800" dirty="0" err="1"/>
              <a:t>’dir</a:t>
            </a:r>
            <a:r>
              <a:rPr lang="tr-TR" sz="1800" dirty="0"/>
              <a:t> (</a:t>
            </a:r>
            <a:r>
              <a:rPr lang="tr-TR" sz="1800" dirty="0" err="1"/>
              <a:t>fMet</a:t>
            </a:r>
            <a:r>
              <a:rPr lang="tr-TR" sz="1800" dirty="0"/>
              <a:t>). Bu </a:t>
            </a:r>
            <a:r>
              <a:rPr lang="tr-TR" sz="1800" dirty="0" err="1"/>
              <a:t>ökaryotlarda</a:t>
            </a:r>
            <a:r>
              <a:rPr lang="tr-TR" sz="1800" dirty="0"/>
              <a:t> bulunmaz.</a:t>
            </a:r>
          </a:p>
          <a:p>
            <a:pPr>
              <a:lnSpc>
                <a:spcPct val="30000"/>
              </a:lnSpc>
            </a:pPr>
            <a:endParaRPr lang="tr-TR" sz="1800" dirty="0"/>
          </a:p>
          <a:p>
            <a:r>
              <a:rPr lang="tr-TR" sz="1800" dirty="0"/>
              <a:t>Önce </a:t>
            </a:r>
            <a:r>
              <a:rPr lang="tr-TR" sz="1800" dirty="0" err="1"/>
              <a:t>mRNA’ya</a:t>
            </a:r>
            <a:r>
              <a:rPr lang="tr-TR" sz="1800" dirty="0"/>
              <a:t> uygun bölgeden ribozomun küçük alt ünitesi bağlanır. Bu bağlanmayı yönlendiren küçük alt birimde bulunan 16S </a:t>
            </a:r>
            <a:r>
              <a:rPr lang="tr-TR" sz="1800" dirty="0" err="1"/>
              <a:t>rRNA’daki</a:t>
            </a:r>
            <a:r>
              <a:rPr lang="tr-TR" sz="1800" dirty="0"/>
              <a:t> dizi ile </a:t>
            </a:r>
            <a:r>
              <a:rPr lang="tr-TR" sz="1800" dirty="0" err="1"/>
              <a:t>mRNA’nın</a:t>
            </a:r>
            <a:r>
              <a:rPr lang="tr-TR" sz="1800" dirty="0"/>
              <a:t> başlama </a:t>
            </a:r>
            <a:r>
              <a:rPr lang="tr-TR" sz="1800" dirty="0" err="1"/>
              <a:t>kodonundan</a:t>
            </a:r>
            <a:r>
              <a:rPr lang="tr-TR" sz="1800" dirty="0"/>
              <a:t> (AUG) önceki bölgede bulunan </a:t>
            </a:r>
            <a:r>
              <a:rPr lang="tr-TR" sz="1800" dirty="0" err="1">
                <a:solidFill>
                  <a:srgbClr val="FF0000"/>
                </a:solidFill>
              </a:rPr>
              <a:t>Shine</a:t>
            </a:r>
            <a:r>
              <a:rPr lang="tr-TR" sz="1800" dirty="0">
                <a:solidFill>
                  <a:srgbClr val="FF0000"/>
                </a:solidFill>
              </a:rPr>
              <a:t> </a:t>
            </a:r>
            <a:r>
              <a:rPr lang="tr-TR" sz="1800" dirty="0" err="1">
                <a:solidFill>
                  <a:srgbClr val="FF0000"/>
                </a:solidFill>
              </a:rPr>
              <a:t>Dalgarno</a:t>
            </a:r>
            <a:r>
              <a:rPr lang="tr-TR" sz="1800" dirty="0"/>
              <a:t> dizisi arasındaki eşleşmedir. İlk </a:t>
            </a:r>
            <a:r>
              <a:rPr lang="tr-TR" sz="1800" dirty="0" err="1"/>
              <a:t>aminoasite</a:t>
            </a:r>
            <a:r>
              <a:rPr lang="tr-TR" sz="1800" dirty="0"/>
              <a:t> </a:t>
            </a:r>
            <a:r>
              <a:rPr lang="tr-TR" sz="1800" dirty="0" err="1"/>
              <a:t>tRNA</a:t>
            </a:r>
            <a:r>
              <a:rPr lang="tr-TR" sz="1800" dirty="0"/>
              <a:t> bağlanması bunu izler. Bu yapı başlama kompleksi olarak adlandırılır.</a:t>
            </a:r>
          </a:p>
          <a:p>
            <a:pPr>
              <a:lnSpc>
                <a:spcPct val="50000"/>
              </a:lnSpc>
            </a:pPr>
            <a:endParaRPr lang="tr-TR" sz="1800" dirty="0"/>
          </a:p>
          <a:p>
            <a:r>
              <a:rPr lang="tr-TR" sz="1800" dirty="0"/>
              <a:t>Daha sonra bu komplekse büyük alt birimde bağlanması ile başlama aşaması tamamlanmış olur. </a:t>
            </a:r>
          </a:p>
          <a:p>
            <a:pPr>
              <a:lnSpc>
                <a:spcPct val="50000"/>
              </a:lnSpc>
            </a:pPr>
            <a:endParaRPr lang="tr-TR" sz="1800" dirty="0"/>
          </a:p>
          <a:p>
            <a:r>
              <a:rPr lang="tr-TR" sz="1800" dirty="0"/>
              <a:t>Bu aşamada </a:t>
            </a:r>
            <a:r>
              <a:rPr lang="tr-TR" sz="1800" dirty="0">
                <a:solidFill>
                  <a:srgbClr val="FF0000"/>
                </a:solidFill>
              </a:rPr>
              <a:t>Başlama faktörleri</a:t>
            </a:r>
            <a:r>
              <a:rPr lang="tr-TR" sz="1800" dirty="0"/>
              <a:t> olarak adlandırılan proteinler (</a:t>
            </a:r>
            <a:r>
              <a:rPr lang="tr-TR" sz="1800" dirty="0">
                <a:solidFill>
                  <a:schemeClr val="accent2"/>
                </a:solidFill>
              </a:rPr>
              <a:t>IF1,IF2,IF3</a:t>
            </a:r>
            <a:r>
              <a:rPr lang="tr-TR" sz="1800" dirty="0"/>
              <a:t> ve </a:t>
            </a:r>
            <a:r>
              <a:rPr lang="tr-TR" sz="1800" dirty="0">
                <a:solidFill>
                  <a:srgbClr val="FF0000"/>
                </a:solidFill>
              </a:rPr>
              <a:t>GTP</a:t>
            </a:r>
            <a:r>
              <a:rPr lang="tr-TR" sz="1800" dirty="0"/>
              <a:t> kullanılır.</a:t>
            </a:r>
          </a:p>
          <a:p>
            <a:pPr marL="0" indent="0">
              <a:buNone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24614683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2107C03-DC09-467A-ABB1-1F0F9035B6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404664"/>
            <a:ext cx="5706882" cy="565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05916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9783C05-EDD6-4FF0-A0B6-8555BFFA3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DAF07FE-5CB0-499B-BE2D-BC2A28FF8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4768" y="1556792"/>
            <a:ext cx="6334464" cy="443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5109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56A4F92-8885-4A72-86A1-E61F4918E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B6A1E69-7382-4F76-840B-B9838102DC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3708" y="1628800"/>
            <a:ext cx="5256584" cy="457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3434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7CD4B5D1-73E9-431B-9009-2340BC610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1036712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DNA </a:t>
            </a:r>
            <a:r>
              <a:rPr lang="tr-TR" dirty="0" err="1"/>
              <a:t>polimeraz</a:t>
            </a:r>
            <a:r>
              <a:rPr lang="tr-TR" dirty="0"/>
              <a:t> tarafından uzayan zincire yeni </a:t>
            </a:r>
            <a:r>
              <a:rPr lang="tr-TR" dirty="0" err="1"/>
              <a:t>nukleotidlerin</a:t>
            </a:r>
            <a:r>
              <a:rPr lang="tr-TR" dirty="0"/>
              <a:t> eklenmesi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06190439-C62D-4742-AB8E-0EFE1A8A32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511" y="1700808"/>
            <a:ext cx="8684978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81748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0607156-1BEB-4456-94F4-CFFD342E6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3. Uzama (</a:t>
            </a:r>
            <a:r>
              <a:rPr lang="tr-TR" dirty="0" err="1"/>
              <a:t>Elongation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1C1A03D-45A9-4DAA-B60D-776E9CB89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tr-TR" sz="2400" dirty="0"/>
              <a:t>Bir ribozom iki büyük </a:t>
            </a:r>
            <a:r>
              <a:rPr lang="tr-TR" sz="2400" dirty="0" err="1"/>
              <a:t>tRNA</a:t>
            </a:r>
            <a:r>
              <a:rPr lang="tr-TR" sz="2400" dirty="0"/>
              <a:t> bağlanma bölgesi içerir: </a:t>
            </a:r>
            <a:r>
              <a:rPr lang="tr-TR" sz="2400" dirty="0">
                <a:solidFill>
                  <a:srgbClr val="FF0000"/>
                </a:solidFill>
              </a:rPr>
              <a:t>A bölgesi</a:t>
            </a:r>
            <a:r>
              <a:rPr lang="tr-TR" sz="2400" dirty="0"/>
              <a:t> ve </a:t>
            </a:r>
            <a:r>
              <a:rPr lang="tr-TR" sz="2400" dirty="0">
                <a:solidFill>
                  <a:srgbClr val="FF0000"/>
                </a:solidFill>
              </a:rPr>
              <a:t>P bölgesi</a:t>
            </a:r>
            <a:r>
              <a:rPr lang="tr-TR" sz="2400" dirty="0"/>
              <a:t>. İlk </a:t>
            </a:r>
            <a:r>
              <a:rPr lang="tr-TR" sz="2400" dirty="0" err="1"/>
              <a:t>a.asiti</a:t>
            </a:r>
            <a:r>
              <a:rPr lang="tr-TR" sz="2400" dirty="0"/>
              <a:t> taşıyan </a:t>
            </a:r>
            <a:r>
              <a:rPr lang="tr-TR" sz="2400" dirty="0" err="1"/>
              <a:t>tRNA’nın</a:t>
            </a:r>
            <a:r>
              <a:rPr lang="tr-TR" sz="2400" dirty="0"/>
              <a:t> bağlandığı bölge P bölgesi, ikinci </a:t>
            </a:r>
            <a:r>
              <a:rPr lang="tr-TR" sz="2400" dirty="0" err="1"/>
              <a:t>a.asiti</a:t>
            </a:r>
            <a:r>
              <a:rPr lang="tr-TR" sz="2400" dirty="0"/>
              <a:t> taşıyan </a:t>
            </a:r>
            <a:r>
              <a:rPr lang="tr-TR" sz="2400" dirty="0" err="1"/>
              <a:t>tRNA’nın</a:t>
            </a:r>
            <a:r>
              <a:rPr lang="tr-TR" sz="2400" dirty="0"/>
              <a:t> yerleştiği bölge A bölgesi adını alır. </a:t>
            </a:r>
          </a:p>
          <a:p>
            <a:pPr>
              <a:lnSpc>
                <a:spcPct val="90000"/>
              </a:lnSpc>
            </a:pPr>
            <a:r>
              <a:rPr lang="tr-TR" sz="2400" dirty="0"/>
              <a:t>P bölgesindeki </a:t>
            </a:r>
            <a:r>
              <a:rPr lang="tr-TR" sz="2400" dirty="0" err="1"/>
              <a:t>a.asit</a:t>
            </a:r>
            <a:r>
              <a:rPr lang="tr-TR" sz="2400" dirty="0"/>
              <a:t> ribozom büyük </a:t>
            </a:r>
            <a:r>
              <a:rPr lang="tr-TR" sz="2400" dirty="0" err="1"/>
              <a:t>altünitede</a:t>
            </a:r>
            <a:r>
              <a:rPr lang="tr-TR" sz="2400" dirty="0"/>
              <a:t> bulunan </a:t>
            </a:r>
            <a:r>
              <a:rPr lang="tr-TR" sz="2400" dirty="0" err="1">
                <a:solidFill>
                  <a:srgbClr val="FF0000"/>
                </a:solidFill>
              </a:rPr>
              <a:t>Peptidil</a:t>
            </a:r>
            <a:r>
              <a:rPr lang="tr-TR" sz="2400" dirty="0">
                <a:solidFill>
                  <a:srgbClr val="FF0000"/>
                </a:solidFill>
              </a:rPr>
              <a:t> </a:t>
            </a:r>
            <a:r>
              <a:rPr lang="tr-TR" sz="2400" dirty="0" err="1">
                <a:solidFill>
                  <a:srgbClr val="FF0000"/>
                </a:solidFill>
              </a:rPr>
              <a:t>transferaz</a:t>
            </a:r>
            <a:r>
              <a:rPr lang="tr-TR" sz="2400" dirty="0"/>
              <a:t> enzimi aracılığı ile A bölgesindeki </a:t>
            </a:r>
            <a:r>
              <a:rPr lang="tr-TR" sz="2400" dirty="0" err="1"/>
              <a:t>a.asite</a:t>
            </a:r>
            <a:r>
              <a:rPr lang="tr-TR" sz="2400" dirty="0"/>
              <a:t> </a:t>
            </a:r>
            <a:r>
              <a:rPr lang="tr-TR" sz="2400" dirty="0" err="1"/>
              <a:t>peptit</a:t>
            </a:r>
            <a:r>
              <a:rPr lang="tr-TR" sz="2400" dirty="0"/>
              <a:t> bağı ile bağlanır. P bölgesindeki </a:t>
            </a:r>
            <a:r>
              <a:rPr lang="tr-TR" sz="2400" dirty="0" err="1"/>
              <a:t>tRNA</a:t>
            </a:r>
            <a:r>
              <a:rPr lang="tr-TR" sz="2400" dirty="0"/>
              <a:t> uzaklaşırken, A bölgesindeki </a:t>
            </a:r>
            <a:r>
              <a:rPr lang="tr-TR" sz="2400" dirty="0" err="1"/>
              <a:t>tRNA</a:t>
            </a:r>
            <a:r>
              <a:rPr lang="tr-TR" sz="2400" dirty="0"/>
              <a:t>, P bölgesine geçer. Bir sonraki </a:t>
            </a:r>
            <a:r>
              <a:rPr lang="tr-TR" sz="2400" dirty="0" err="1"/>
              <a:t>kodona</a:t>
            </a:r>
            <a:r>
              <a:rPr lang="tr-TR" sz="2400" dirty="0"/>
              <a:t> uygun </a:t>
            </a:r>
            <a:r>
              <a:rPr lang="tr-TR" sz="2400" dirty="0" err="1"/>
              <a:t>antikodona</a:t>
            </a:r>
            <a:r>
              <a:rPr lang="tr-TR" sz="2400" dirty="0"/>
              <a:t> sahip </a:t>
            </a:r>
            <a:r>
              <a:rPr lang="tr-TR" sz="2400" dirty="0" err="1"/>
              <a:t>aminoaçil-tRNA</a:t>
            </a:r>
            <a:r>
              <a:rPr lang="tr-TR" sz="2400" dirty="0"/>
              <a:t>, A bölgesine yerleşir ve bu şekilde zincir uzar.</a:t>
            </a:r>
          </a:p>
          <a:p>
            <a:pPr>
              <a:lnSpc>
                <a:spcPct val="90000"/>
              </a:lnSpc>
            </a:pPr>
            <a:r>
              <a:rPr lang="tr-TR" sz="2400" dirty="0"/>
              <a:t>Bu işlemler sırasında </a:t>
            </a:r>
            <a:r>
              <a:rPr lang="tr-TR" sz="2400" dirty="0">
                <a:solidFill>
                  <a:srgbClr val="FF0000"/>
                </a:solidFill>
              </a:rPr>
              <a:t>Uzama faktörleri</a:t>
            </a:r>
            <a:r>
              <a:rPr lang="tr-TR" sz="2400" dirty="0"/>
              <a:t> </a:t>
            </a:r>
            <a:r>
              <a:rPr lang="tr-TR" sz="2400" dirty="0">
                <a:solidFill>
                  <a:srgbClr val="FF0000"/>
                </a:solidFill>
              </a:rPr>
              <a:t>(EF-Tu ve EF-G)</a:t>
            </a:r>
            <a:r>
              <a:rPr lang="tr-TR" sz="2400" dirty="0"/>
              <a:t> adını alan proteinler ve </a:t>
            </a:r>
            <a:r>
              <a:rPr lang="tr-TR" sz="2400" dirty="0">
                <a:solidFill>
                  <a:srgbClr val="FF0000"/>
                </a:solidFill>
              </a:rPr>
              <a:t>GTP </a:t>
            </a:r>
            <a:r>
              <a:rPr lang="tr-TR" sz="2400" dirty="0"/>
              <a:t>enerjisi kullanılır.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736025802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2160C142-8C7A-44B6-B9D9-D69F0ADDC2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417" y="548680"/>
            <a:ext cx="8275166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2518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0280FF9-396B-4FFB-8760-702A22C7F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9C77AAD9-313E-4A73-BB3C-7DA35EF46A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3107" y="1556792"/>
            <a:ext cx="6577785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7204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FC0F15A-DF04-432D-8164-96AEFBC5D9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4. Sonlanma (</a:t>
            </a:r>
            <a:r>
              <a:rPr lang="tr-TR" dirty="0" err="1"/>
              <a:t>Termination</a:t>
            </a:r>
            <a:r>
              <a:rPr lang="tr-TR" dirty="0"/>
              <a:t>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A56F659-5927-4EF9-B34C-71322301D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tr-TR" sz="2000" dirty="0"/>
              <a:t>Protein sentezi, sonlanma </a:t>
            </a:r>
            <a:r>
              <a:rPr lang="tr-TR" sz="2000" dirty="0" err="1"/>
              <a:t>kodonlarından</a:t>
            </a:r>
            <a:r>
              <a:rPr lang="tr-TR" sz="2000" dirty="0"/>
              <a:t> (</a:t>
            </a:r>
            <a:r>
              <a:rPr lang="tr-TR" sz="2000" b="1" dirty="0">
                <a:solidFill>
                  <a:srgbClr val="FF0000"/>
                </a:solidFill>
              </a:rPr>
              <a:t>UAA</a:t>
            </a:r>
            <a:r>
              <a:rPr lang="tr-TR" sz="2000" dirty="0"/>
              <a:t>, </a:t>
            </a:r>
            <a:r>
              <a:rPr lang="tr-TR" sz="2000" b="1" dirty="0">
                <a:solidFill>
                  <a:srgbClr val="FF0000"/>
                </a:solidFill>
              </a:rPr>
              <a:t>UAG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dirty="0"/>
              <a:t>ve</a:t>
            </a:r>
            <a:r>
              <a:rPr lang="tr-TR" sz="2000" dirty="0">
                <a:solidFill>
                  <a:srgbClr val="FF0000"/>
                </a:solidFill>
              </a:rPr>
              <a:t> </a:t>
            </a:r>
            <a:r>
              <a:rPr lang="tr-TR" sz="2000" b="1" dirty="0">
                <a:solidFill>
                  <a:srgbClr val="FF0000"/>
                </a:solidFill>
              </a:rPr>
              <a:t>UGA</a:t>
            </a:r>
            <a:r>
              <a:rPr lang="tr-TR" sz="2000" dirty="0"/>
              <a:t>) birisine geldiğinde sonlanır. Bu </a:t>
            </a:r>
            <a:r>
              <a:rPr lang="tr-TR" sz="2000" dirty="0" err="1"/>
              <a:t>kodonlar</a:t>
            </a:r>
            <a:r>
              <a:rPr lang="tr-TR" sz="2000" dirty="0"/>
              <a:t> herhangi bir </a:t>
            </a:r>
            <a:r>
              <a:rPr lang="tr-TR" sz="2000" dirty="0" err="1"/>
              <a:t>a.asiti</a:t>
            </a:r>
            <a:r>
              <a:rPr lang="tr-TR" sz="2000" dirty="0"/>
              <a:t> kodlamaz. Sonlanma işlemi </a:t>
            </a:r>
            <a:r>
              <a:rPr lang="tr-TR" sz="2000" b="1" dirty="0">
                <a:solidFill>
                  <a:srgbClr val="FF0000"/>
                </a:solidFill>
              </a:rPr>
              <a:t>Sonlanma faktörleri</a:t>
            </a:r>
            <a:r>
              <a:rPr lang="tr-TR" sz="2000" dirty="0"/>
              <a:t> </a:t>
            </a:r>
            <a:r>
              <a:rPr lang="tr-TR" sz="2000" dirty="0">
                <a:solidFill>
                  <a:srgbClr val="FF0000"/>
                </a:solidFill>
              </a:rPr>
              <a:t>(RF1, RF2, RF3)</a:t>
            </a:r>
            <a:r>
              <a:rPr lang="tr-TR" sz="2000" dirty="0"/>
              <a:t> denilen özel proteinlerce sağlanır.</a:t>
            </a:r>
          </a:p>
          <a:p>
            <a:pPr>
              <a:lnSpc>
                <a:spcPct val="110000"/>
              </a:lnSpc>
            </a:pPr>
            <a:r>
              <a:rPr lang="tr-TR" sz="2000" dirty="0"/>
              <a:t>Bu aşamada </a:t>
            </a:r>
            <a:r>
              <a:rPr lang="tr-TR" sz="2000" dirty="0" err="1"/>
              <a:t>polipeptidi</a:t>
            </a:r>
            <a:r>
              <a:rPr lang="tr-TR" sz="2000" dirty="0"/>
              <a:t> taşıyan son </a:t>
            </a:r>
            <a:r>
              <a:rPr lang="tr-TR" sz="2000" dirty="0" err="1"/>
              <a:t>tRNA’dan</a:t>
            </a:r>
            <a:r>
              <a:rPr lang="tr-TR" sz="2000" dirty="0"/>
              <a:t> </a:t>
            </a:r>
            <a:r>
              <a:rPr lang="tr-TR" sz="2000" dirty="0" err="1"/>
              <a:t>polipeptid</a:t>
            </a:r>
            <a:r>
              <a:rPr lang="tr-TR" sz="2000" dirty="0"/>
              <a:t> ayrılırken, </a:t>
            </a:r>
            <a:r>
              <a:rPr lang="tr-TR" sz="2000" dirty="0" err="1"/>
              <a:t>ribozomal</a:t>
            </a:r>
            <a:r>
              <a:rPr lang="tr-TR" sz="2000" dirty="0"/>
              <a:t> alt birimlerde birbirinden ayrılır ve protein sentezi sonlanır.</a:t>
            </a:r>
          </a:p>
          <a:p>
            <a:pPr>
              <a:lnSpc>
                <a:spcPct val="110000"/>
              </a:lnSpc>
            </a:pPr>
            <a:r>
              <a:rPr lang="tr-TR" sz="2000" dirty="0"/>
              <a:t>Ribozomlar tekrar birleşerek yeni bir protein sentezine katılabilir.</a:t>
            </a:r>
          </a:p>
          <a:p>
            <a:pPr>
              <a:lnSpc>
                <a:spcPct val="110000"/>
              </a:lnSpc>
            </a:pPr>
            <a:r>
              <a:rPr lang="tr-TR" sz="2000" dirty="0"/>
              <a:t>Bir </a:t>
            </a:r>
            <a:r>
              <a:rPr lang="tr-TR" sz="2000" dirty="0" err="1"/>
              <a:t>mRNA’ya</a:t>
            </a:r>
            <a:r>
              <a:rPr lang="tr-TR" sz="2000" dirty="0"/>
              <a:t> birden fazla ribozom bağlanarak protein sentezini gerçekleştirebilir, bu yapılara </a:t>
            </a:r>
            <a:r>
              <a:rPr lang="tr-TR" sz="2000" b="1" dirty="0" err="1">
                <a:solidFill>
                  <a:srgbClr val="FF0000"/>
                </a:solidFill>
              </a:rPr>
              <a:t>polizom</a:t>
            </a:r>
            <a:r>
              <a:rPr lang="tr-TR" sz="2000" dirty="0"/>
              <a:t> adı verilir.</a:t>
            </a:r>
          </a:p>
          <a:p>
            <a:pPr marL="0" indent="0">
              <a:buNone/>
            </a:pPr>
            <a:endParaRPr lang="tr-TR" sz="2000" dirty="0"/>
          </a:p>
        </p:txBody>
      </p:sp>
    </p:spTree>
    <p:extLst>
      <p:ext uri="{BB962C8B-B14F-4D97-AF65-F5344CB8AC3E}">
        <p14:creationId xmlns:p14="http://schemas.microsoft.com/office/powerpoint/2010/main" val="236321588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899743F4-64D5-48A5-9BD8-799A2E6FD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60747"/>
            <a:ext cx="8390992" cy="5904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7743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DF93EBF-0063-4E9C-89E5-E5B87DC23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Ökaryotlarda</a:t>
            </a:r>
            <a:r>
              <a:rPr lang="tr-TR" dirty="0"/>
              <a:t> </a:t>
            </a:r>
            <a:r>
              <a:rPr lang="tr-TR" dirty="0" err="1"/>
              <a:t>Translasyon</a:t>
            </a:r>
            <a:r>
              <a:rPr lang="tr-TR" dirty="0"/>
              <a:t> Daha Karmaşıktır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57E517A-7AE6-4566-A93D-801922324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/>
              <a:t>1-Ökaryotlarda daha büyük ribozomlarda gerçekleşir.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/>
              <a:t>2-RNA ve Protein bileşenleri </a:t>
            </a:r>
            <a:r>
              <a:rPr lang="tr-TR" sz="1800" dirty="0" err="1"/>
              <a:t>prokaryotlara</a:t>
            </a:r>
            <a:r>
              <a:rPr lang="tr-TR" sz="1800" dirty="0"/>
              <a:t> göre daha karmaşıktır.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/>
              <a:t>3-Ökaryotik </a:t>
            </a:r>
            <a:r>
              <a:rPr lang="tr-TR" sz="1800" dirty="0" err="1"/>
              <a:t>mRNA</a:t>
            </a:r>
            <a:r>
              <a:rPr lang="tr-TR" sz="1800" dirty="0"/>
              <a:t> </a:t>
            </a:r>
            <a:r>
              <a:rPr lang="tr-TR" sz="1800" dirty="0" err="1"/>
              <a:t>lar</a:t>
            </a:r>
            <a:r>
              <a:rPr lang="tr-TR" sz="1800" dirty="0"/>
              <a:t> </a:t>
            </a:r>
            <a:r>
              <a:rPr lang="tr-TR" sz="1800" dirty="0" err="1"/>
              <a:t>prokaryotlara</a:t>
            </a:r>
            <a:r>
              <a:rPr lang="tr-TR" sz="1800" dirty="0"/>
              <a:t> nazaran daha uzun ömürlüdür. Saatlerce protein sentezini devam ettirebilirler.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/>
              <a:t>4-Ökaryotlardaki 5’-cap yapısı </a:t>
            </a:r>
            <a:r>
              <a:rPr lang="tr-TR" sz="1800" dirty="0" err="1"/>
              <a:t>mRNA</a:t>
            </a:r>
            <a:r>
              <a:rPr lang="tr-TR" sz="1800" dirty="0"/>
              <a:t> </a:t>
            </a:r>
            <a:r>
              <a:rPr lang="tr-TR" sz="1800" dirty="0" err="1"/>
              <a:t>nın</a:t>
            </a:r>
            <a:r>
              <a:rPr lang="tr-TR" sz="1800" dirty="0"/>
              <a:t> daha etkin biçimde </a:t>
            </a:r>
            <a:r>
              <a:rPr lang="tr-TR" sz="1800" dirty="0" err="1"/>
              <a:t>translasyonunu</a:t>
            </a:r>
            <a:r>
              <a:rPr lang="tr-TR" sz="1800" dirty="0"/>
              <a:t> sağlar.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/>
              <a:t>5-Ökaryotlarda başlama </a:t>
            </a:r>
            <a:r>
              <a:rPr lang="tr-TR" sz="1800" dirty="0" err="1"/>
              <a:t>kodonu</a:t>
            </a:r>
            <a:r>
              <a:rPr lang="tr-TR" sz="1800" dirty="0"/>
              <a:t> AUG çevresinde, kısa bir tanıma dizisi olan </a:t>
            </a:r>
            <a:r>
              <a:rPr lang="tr-TR" sz="1800" b="1" dirty="0"/>
              <a:t>-5’-ACCAUGG-3’</a:t>
            </a:r>
            <a:r>
              <a:rPr lang="tr-TR" sz="1800" dirty="0"/>
              <a:t> bulunur ve </a:t>
            </a:r>
            <a:r>
              <a:rPr lang="tr-TR" sz="1800" b="1" dirty="0">
                <a:solidFill>
                  <a:srgbClr val="FF0000"/>
                </a:solidFill>
              </a:rPr>
              <a:t>Kozak dizisi</a:t>
            </a:r>
            <a:r>
              <a:rPr lang="tr-TR" sz="1800" dirty="0"/>
              <a:t> olarak adlandırılır. </a:t>
            </a:r>
            <a:r>
              <a:rPr lang="tr-TR" sz="1800" dirty="0" err="1"/>
              <a:t>Prokaryotlardaki</a:t>
            </a:r>
            <a:r>
              <a:rPr lang="tr-TR" sz="1800" dirty="0"/>
              <a:t> </a:t>
            </a:r>
            <a:r>
              <a:rPr lang="tr-TR" sz="1800" dirty="0" err="1"/>
              <a:t>Shine</a:t>
            </a:r>
            <a:r>
              <a:rPr lang="tr-TR" sz="1800" dirty="0"/>
              <a:t> </a:t>
            </a:r>
            <a:r>
              <a:rPr lang="tr-TR" sz="1800" dirty="0" err="1"/>
              <a:t>Dalgarno</a:t>
            </a:r>
            <a:r>
              <a:rPr lang="tr-TR" sz="1800" dirty="0"/>
              <a:t> dizisine benzer bir işlev gördüğü, her iki dizide </a:t>
            </a:r>
            <a:r>
              <a:rPr lang="tr-TR" sz="1800" dirty="0" err="1"/>
              <a:t>ribozomal</a:t>
            </a:r>
            <a:r>
              <a:rPr lang="tr-TR" sz="1800" dirty="0"/>
              <a:t> küçük alt birime bağlanmayı kolaylaştırdığı düşünülmektedir. 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/>
              <a:t>6-Ökaryotlarda </a:t>
            </a:r>
            <a:r>
              <a:rPr lang="tr-TR" sz="1800" dirty="0" err="1"/>
              <a:t>formilmetionin</a:t>
            </a:r>
            <a:r>
              <a:rPr lang="tr-TR" sz="1800" dirty="0"/>
              <a:t> yerine protein sentezi </a:t>
            </a:r>
            <a:r>
              <a:rPr lang="tr-TR" sz="1800" dirty="0" err="1"/>
              <a:t>Metionin</a:t>
            </a:r>
            <a:r>
              <a:rPr lang="tr-TR" sz="1800" dirty="0"/>
              <a:t> ile başlar.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/>
              <a:t>7-Başlama uzama ve sonlanma faktörleri </a:t>
            </a:r>
            <a:r>
              <a:rPr lang="tr-TR" sz="1800" dirty="0" err="1"/>
              <a:t>prokaryotlarla</a:t>
            </a:r>
            <a:r>
              <a:rPr lang="tr-TR" sz="1800" dirty="0"/>
              <a:t> </a:t>
            </a:r>
            <a:r>
              <a:rPr lang="tr-TR" sz="1800" dirty="0" err="1"/>
              <a:t>homologtur</a:t>
            </a:r>
            <a:r>
              <a:rPr lang="tr-TR" sz="1800" dirty="0"/>
              <a:t>. Ancak bazı durumlarda daha fazla protein faktöre ihtiyaç gösterir.</a:t>
            </a:r>
          </a:p>
          <a:p>
            <a:pPr marL="0" indent="0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/>
              <a:t>8-Ökaryotik ribozomların çoğu </a:t>
            </a:r>
            <a:r>
              <a:rPr lang="tr-TR" sz="1800" dirty="0" err="1"/>
              <a:t>endoplazmik</a:t>
            </a:r>
            <a:r>
              <a:rPr lang="tr-TR" sz="1800" dirty="0"/>
              <a:t> </a:t>
            </a:r>
            <a:r>
              <a:rPr lang="tr-TR" sz="1800" dirty="0" err="1"/>
              <a:t>retikulum</a:t>
            </a:r>
            <a:r>
              <a:rPr lang="tr-TR" sz="1800" dirty="0"/>
              <a:t> zarına bağlıdır.</a:t>
            </a:r>
            <a:endParaRPr lang="en-US" sz="1800" dirty="0"/>
          </a:p>
          <a:p>
            <a:pPr marL="0" indent="0">
              <a:buNone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32249062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89CB090-7C32-4858-9E84-D19FD91449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332656"/>
            <a:ext cx="8291264" cy="579350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sz="1800" dirty="0">
                <a:solidFill>
                  <a:srgbClr val="C00000"/>
                </a:solidFill>
              </a:rPr>
              <a:t>Gen hipotezi için önceleri,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FF0000"/>
                </a:solidFill>
              </a:rPr>
              <a:t> Bir-gen : bir-enzim</a:t>
            </a:r>
            <a:r>
              <a:rPr lang="tr-TR" sz="2000" dirty="0"/>
              <a:t> ifadesi kullanılmıştır. Daha sonra</a:t>
            </a:r>
            <a:endParaRPr lang="tr-TR" sz="2000" dirty="0">
              <a:solidFill>
                <a:srgbClr val="FF0000"/>
              </a:solidFill>
            </a:endParaRPr>
          </a:p>
          <a:p>
            <a:pPr lvl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FF0000"/>
                </a:solidFill>
              </a:rPr>
              <a:t> Bir-gen : bir-protein</a:t>
            </a:r>
            <a:r>
              <a:rPr lang="tr-TR" sz="2000" dirty="0"/>
              <a:t> ifadesi kullanılmıştır. Son olarak ise;</a:t>
            </a:r>
          </a:p>
          <a:p>
            <a:pPr lvl="1">
              <a:lnSpc>
                <a:spcPct val="8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000" dirty="0">
                <a:solidFill>
                  <a:srgbClr val="FF0000"/>
                </a:solidFill>
              </a:rPr>
              <a:t> Bir-gen : bir-</a:t>
            </a:r>
            <a:r>
              <a:rPr lang="tr-TR" sz="2000" dirty="0" err="1">
                <a:solidFill>
                  <a:srgbClr val="FF0000"/>
                </a:solidFill>
              </a:rPr>
              <a:t>polipeptit</a:t>
            </a:r>
            <a:r>
              <a:rPr lang="tr-TR" sz="2000" dirty="0"/>
              <a:t> ifadesi kullanılmasının daha doğru bir tanım olduğu anlaşılmıştır.</a:t>
            </a:r>
          </a:p>
          <a:p>
            <a:pPr>
              <a:lnSpc>
                <a:spcPct val="80000"/>
              </a:lnSpc>
            </a:pPr>
            <a:r>
              <a:rPr lang="tr-TR" sz="1800" dirty="0"/>
              <a:t>Protein ve </a:t>
            </a:r>
            <a:r>
              <a:rPr lang="tr-TR" sz="1800" dirty="0" err="1"/>
              <a:t>polipeptit</a:t>
            </a:r>
            <a:r>
              <a:rPr lang="tr-TR" sz="1800" dirty="0"/>
              <a:t> aminoasitlerden oluşur. Aralarındaki fark </a:t>
            </a:r>
            <a:r>
              <a:rPr lang="tr-TR" sz="1800" dirty="0" err="1"/>
              <a:t>birarada</a:t>
            </a:r>
            <a:r>
              <a:rPr lang="tr-TR" sz="1800" dirty="0"/>
              <a:t> bulunuş şekilleri ve işlevsel farklılıklarıdır. </a:t>
            </a:r>
            <a:r>
              <a:rPr lang="tr-TR" sz="1800" dirty="0" err="1"/>
              <a:t>Polipeptitler</a:t>
            </a:r>
            <a:r>
              <a:rPr lang="tr-TR" sz="1800" dirty="0"/>
              <a:t> protein öncülleridir.</a:t>
            </a:r>
          </a:p>
          <a:p>
            <a:pPr>
              <a:lnSpc>
                <a:spcPct val="80000"/>
              </a:lnSpc>
            </a:pPr>
            <a:r>
              <a:rPr lang="tr-TR" sz="1800" dirty="0"/>
              <a:t>İlk sentezlenen yapı </a:t>
            </a:r>
            <a:r>
              <a:rPr lang="tr-TR" sz="1800" dirty="0" err="1"/>
              <a:t>polipeptit</a:t>
            </a:r>
            <a:r>
              <a:rPr lang="tr-TR" sz="1800" dirty="0"/>
              <a:t> zinciridir ve proteinlerin birincil yapısını oluşturur ve düz, dallanma göstermeyen bir yapıdır. </a:t>
            </a:r>
          </a:p>
          <a:p>
            <a:pPr>
              <a:lnSpc>
                <a:spcPct val="80000"/>
              </a:lnSpc>
            </a:pPr>
            <a:r>
              <a:rPr lang="tr-TR" sz="1800" dirty="0"/>
              <a:t>Son aldığı </a:t>
            </a:r>
            <a:r>
              <a:rPr lang="tr-TR" sz="1800" dirty="0" err="1"/>
              <a:t>konformasyon</a:t>
            </a:r>
            <a:r>
              <a:rPr lang="tr-TR" sz="1800" dirty="0"/>
              <a:t> işlevsel proteini oluşturur. İşlev kazanabilmesi için üç boyutlu yapıyı kazanması gerekir.</a:t>
            </a:r>
          </a:p>
          <a:p>
            <a:pPr>
              <a:lnSpc>
                <a:spcPct val="80000"/>
              </a:lnSpc>
            </a:pPr>
            <a:r>
              <a:rPr lang="tr-TR" sz="1800" dirty="0"/>
              <a:t>Protein </a:t>
            </a:r>
            <a:r>
              <a:rPr lang="tr-TR" sz="1800" dirty="0" err="1"/>
              <a:t>sekonder</a:t>
            </a:r>
            <a:r>
              <a:rPr lang="tr-TR" sz="1800" dirty="0"/>
              <a:t> yapı, </a:t>
            </a:r>
            <a:r>
              <a:rPr lang="el-GR" sz="1800" dirty="0">
                <a:cs typeface="Times New Roman" pitchFamily="18" charset="0"/>
              </a:rPr>
              <a:t>α</a:t>
            </a:r>
            <a:r>
              <a:rPr lang="tr-TR" sz="1800" dirty="0"/>
              <a:t>-sarmal (</a:t>
            </a:r>
            <a:r>
              <a:rPr lang="el-GR" sz="1800" dirty="0">
                <a:cs typeface="Times New Roman" pitchFamily="18" charset="0"/>
              </a:rPr>
              <a:t>α</a:t>
            </a:r>
            <a:r>
              <a:rPr lang="tr-TR" sz="1800" dirty="0"/>
              <a:t> -</a:t>
            </a:r>
            <a:r>
              <a:rPr lang="tr-TR" sz="1800" dirty="0" err="1"/>
              <a:t>heliks</a:t>
            </a:r>
            <a:r>
              <a:rPr lang="tr-TR" sz="1800" dirty="0"/>
              <a:t>) ve </a:t>
            </a:r>
            <a:r>
              <a:rPr lang="el-GR" sz="1800" dirty="0">
                <a:cs typeface="Times New Roman" pitchFamily="18" charset="0"/>
              </a:rPr>
              <a:t>β</a:t>
            </a:r>
            <a:r>
              <a:rPr lang="tr-TR" sz="1800" dirty="0"/>
              <a:t>-pileli tabaka olarak ikiye ayrılır.</a:t>
            </a:r>
          </a:p>
          <a:p>
            <a:pPr>
              <a:lnSpc>
                <a:spcPct val="80000"/>
              </a:lnSpc>
            </a:pPr>
            <a:r>
              <a:rPr lang="tr-TR" sz="1800" dirty="0"/>
              <a:t>Üçboyutlu yapı ise proteinin uzaydaki üç boyutlu yapısını ifade eder.</a:t>
            </a:r>
          </a:p>
          <a:p>
            <a:pPr>
              <a:lnSpc>
                <a:spcPct val="80000"/>
              </a:lnSpc>
            </a:pPr>
            <a:r>
              <a:rPr lang="tr-TR" sz="1800" dirty="0" err="1"/>
              <a:t>Kuarterner</a:t>
            </a:r>
            <a:r>
              <a:rPr lang="tr-TR" sz="1800" dirty="0"/>
              <a:t> yapı birkaç </a:t>
            </a:r>
            <a:r>
              <a:rPr lang="tr-TR" sz="1800" dirty="0" err="1"/>
              <a:t>polipeptitin</a:t>
            </a:r>
            <a:r>
              <a:rPr lang="tr-TR" sz="1800" dirty="0"/>
              <a:t> zinciri içeren proteinler için geçerlidir ve zincirlerin birbirlerine göre aldıkları </a:t>
            </a:r>
            <a:r>
              <a:rPr lang="tr-TR" sz="1800" dirty="0" err="1"/>
              <a:t>konformasyonu</a:t>
            </a:r>
            <a:r>
              <a:rPr lang="tr-TR" sz="1800" dirty="0"/>
              <a:t> gösterir. </a:t>
            </a:r>
          </a:p>
          <a:p>
            <a:pPr marL="0" indent="0">
              <a:buNone/>
            </a:pP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16026844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18039C8-9376-4F8C-B148-CF8A51BFF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z="4000" dirty="0" err="1"/>
              <a:t>Posttranslasyonel</a:t>
            </a:r>
            <a:r>
              <a:rPr lang="tr-TR" sz="4000" dirty="0"/>
              <a:t> Modifikasyonlar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D9C8428-74BE-48DF-A17C-CDDE670488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>
                <a:solidFill>
                  <a:srgbClr val="FF0000"/>
                </a:solidFill>
              </a:rPr>
              <a:t>1-N-ucu ve C-ucundaki aminoasitler çoğunlukla uzaklaştırılır yada değişime uğrar</a:t>
            </a:r>
            <a:r>
              <a:rPr lang="tr-TR" sz="1800" dirty="0"/>
              <a:t>. </a:t>
            </a:r>
            <a:r>
              <a:rPr lang="tr-TR" sz="1800" dirty="0" err="1"/>
              <a:t>Ökaryotlarda</a:t>
            </a:r>
            <a:r>
              <a:rPr lang="tr-TR" sz="1800" dirty="0"/>
              <a:t> N-ucu </a:t>
            </a:r>
            <a:r>
              <a:rPr lang="tr-TR" sz="1800" dirty="0" err="1"/>
              <a:t>aminoasiti</a:t>
            </a:r>
            <a:r>
              <a:rPr lang="tr-TR" sz="1800" dirty="0"/>
              <a:t> çoğu kez </a:t>
            </a:r>
            <a:r>
              <a:rPr lang="tr-TR" sz="1800" u="sng" dirty="0" err="1"/>
              <a:t>asetillenir</a:t>
            </a:r>
            <a:r>
              <a:rPr lang="tr-TR" sz="1800" dirty="0"/>
              <a:t>, </a:t>
            </a:r>
            <a:r>
              <a:rPr lang="tr-TR" sz="1800" dirty="0" err="1"/>
              <a:t>Prokaryotlarda</a:t>
            </a:r>
            <a:r>
              <a:rPr lang="tr-TR" sz="1800" dirty="0"/>
              <a:t> </a:t>
            </a:r>
            <a:r>
              <a:rPr lang="tr-TR" sz="1800" u="sng" dirty="0" err="1"/>
              <a:t>formil</a:t>
            </a:r>
            <a:r>
              <a:rPr lang="tr-TR" sz="1800" u="sng" dirty="0"/>
              <a:t> </a:t>
            </a:r>
            <a:r>
              <a:rPr lang="tr-TR" sz="1800" u="sng" dirty="0" err="1"/>
              <a:t>metiyonin</a:t>
            </a:r>
            <a:r>
              <a:rPr lang="tr-TR" sz="1800" dirty="0"/>
              <a:t> </a:t>
            </a:r>
            <a:r>
              <a:rPr lang="tr-TR" sz="1800" dirty="0" err="1"/>
              <a:t>enzimatik</a:t>
            </a:r>
            <a:r>
              <a:rPr lang="tr-TR" sz="1800" dirty="0"/>
              <a:t> olarak </a:t>
            </a:r>
            <a:r>
              <a:rPr lang="tr-TR" sz="1800" dirty="0" err="1"/>
              <a:t>uzaklaştırlır</a:t>
            </a:r>
            <a:r>
              <a:rPr lang="tr-TR" sz="1800" dirty="0"/>
              <a:t>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>
                <a:solidFill>
                  <a:srgbClr val="FF0000"/>
                </a:solidFill>
              </a:rPr>
              <a:t>2-Bazen bir aminoasit tek başına değişeme uğrar.</a:t>
            </a:r>
            <a:r>
              <a:rPr lang="tr-TR" sz="1800" dirty="0"/>
              <a:t> </a:t>
            </a:r>
            <a:r>
              <a:rPr lang="tr-TR" sz="1800" dirty="0" err="1"/>
              <a:t>Örn</a:t>
            </a:r>
            <a:r>
              <a:rPr lang="tr-TR" sz="1800" dirty="0"/>
              <a:t>. </a:t>
            </a:r>
            <a:r>
              <a:rPr lang="tr-TR" sz="1800" dirty="0" err="1"/>
              <a:t>Tirozin</a:t>
            </a:r>
            <a:r>
              <a:rPr lang="tr-TR" sz="1800" dirty="0"/>
              <a:t> gibi aminoasitlerin hidroksil gruplarına </a:t>
            </a:r>
            <a:r>
              <a:rPr lang="tr-TR" sz="1800" u="sng" dirty="0"/>
              <a:t>fosfatlar</a:t>
            </a:r>
            <a:r>
              <a:rPr lang="tr-TR" sz="1800" dirty="0"/>
              <a:t> takılabilir. Bazı </a:t>
            </a:r>
            <a:r>
              <a:rPr lang="tr-TR" sz="1800" dirty="0" err="1"/>
              <a:t>aminoasitlerede</a:t>
            </a:r>
            <a:r>
              <a:rPr lang="tr-TR" sz="1800" dirty="0"/>
              <a:t> </a:t>
            </a:r>
            <a:r>
              <a:rPr lang="tr-TR" sz="1800" u="sng" dirty="0"/>
              <a:t>metil</a:t>
            </a:r>
            <a:r>
              <a:rPr lang="tr-TR" sz="1800" dirty="0"/>
              <a:t> grubu takılabilir.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>
                <a:solidFill>
                  <a:srgbClr val="FF0000"/>
                </a:solidFill>
              </a:rPr>
              <a:t>3-Bazen karbonhidrat yan zinciri takılabilir.</a:t>
            </a:r>
            <a:r>
              <a:rPr lang="tr-TR" sz="1800" dirty="0"/>
              <a:t> </a:t>
            </a:r>
            <a:r>
              <a:rPr lang="tr-TR" sz="1800" u="sng" dirty="0" err="1"/>
              <a:t>Glikoproteinler</a:t>
            </a:r>
            <a:r>
              <a:rPr lang="tr-TR" sz="1800" dirty="0"/>
              <a:t> bu şekilde oluşturulur.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>
                <a:solidFill>
                  <a:srgbClr val="FF0000"/>
                </a:solidFill>
              </a:rPr>
              <a:t>4-Polipeptit zincirlerinde kırpılma olabilir.</a:t>
            </a:r>
            <a:r>
              <a:rPr lang="tr-TR" sz="1800" dirty="0"/>
              <a:t> </a:t>
            </a:r>
            <a:r>
              <a:rPr lang="tr-TR" sz="1800" dirty="0" err="1"/>
              <a:t>Örn</a:t>
            </a:r>
            <a:r>
              <a:rPr lang="tr-TR" sz="1800" dirty="0"/>
              <a:t> uzun bir </a:t>
            </a:r>
            <a:r>
              <a:rPr lang="tr-TR" sz="1800" dirty="0" err="1"/>
              <a:t>polipeptit</a:t>
            </a:r>
            <a:r>
              <a:rPr lang="tr-TR" sz="1800" dirty="0"/>
              <a:t> zinciri olarak sentezlenen insülin kesilerek 51 </a:t>
            </a:r>
            <a:r>
              <a:rPr lang="tr-TR" sz="1800" dirty="0" err="1"/>
              <a:t>aminoasitlik</a:t>
            </a:r>
            <a:r>
              <a:rPr lang="tr-TR" sz="1800" dirty="0"/>
              <a:t> son şeklini alır.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>
                <a:solidFill>
                  <a:srgbClr val="FF0000"/>
                </a:solidFill>
              </a:rPr>
              <a:t>5-Sinyal dizileri </a:t>
            </a:r>
            <a:r>
              <a:rPr lang="tr-TR" sz="1800" dirty="0" err="1">
                <a:solidFill>
                  <a:srgbClr val="FF0000"/>
                </a:solidFill>
              </a:rPr>
              <a:t>polipeptitten</a:t>
            </a:r>
            <a:r>
              <a:rPr lang="tr-TR" sz="1800" dirty="0">
                <a:solidFill>
                  <a:srgbClr val="FF0000"/>
                </a:solidFill>
              </a:rPr>
              <a:t> uzaklaştırılır.</a:t>
            </a:r>
            <a:r>
              <a:rPr lang="tr-TR" sz="1800" dirty="0"/>
              <a:t>  N-ucundaki proteinin işlev göreceği yere yönlendirilmesinde rol oynayan 30 </a:t>
            </a:r>
            <a:r>
              <a:rPr lang="tr-TR" sz="1800" dirty="0" err="1"/>
              <a:t>aminoasite</a:t>
            </a:r>
            <a:r>
              <a:rPr lang="tr-TR" sz="1800" dirty="0"/>
              <a:t> kadar olan bölge </a:t>
            </a:r>
            <a:r>
              <a:rPr lang="tr-TR" sz="1800" b="1" dirty="0">
                <a:solidFill>
                  <a:schemeClr val="accent2"/>
                </a:solidFill>
              </a:rPr>
              <a:t>sinyal dizisi</a:t>
            </a:r>
            <a:r>
              <a:rPr lang="tr-TR" sz="1800" dirty="0"/>
              <a:t> olarak adlandırılır ve </a:t>
            </a:r>
            <a:r>
              <a:rPr lang="tr-TR" sz="1800" b="1" dirty="0">
                <a:solidFill>
                  <a:schemeClr val="accent2"/>
                </a:solidFill>
              </a:rPr>
              <a:t>protein hedeflemesinde  (</a:t>
            </a:r>
            <a:r>
              <a:rPr lang="tr-TR" sz="1800" b="1" dirty="0" err="1">
                <a:solidFill>
                  <a:schemeClr val="accent2"/>
                </a:solidFill>
              </a:rPr>
              <a:t>targeting</a:t>
            </a:r>
            <a:r>
              <a:rPr lang="tr-TR" sz="1800" b="1" dirty="0">
                <a:solidFill>
                  <a:schemeClr val="accent2"/>
                </a:solidFill>
              </a:rPr>
              <a:t>)</a:t>
            </a:r>
            <a:r>
              <a:rPr lang="tr-TR" sz="1800" dirty="0"/>
              <a:t> görevlidir. Protein hedefe ulaştıktan sonra sinyal dizi </a:t>
            </a:r>
            <a:r>
              <a:rPr lang="tr-TR" sz="1800" dirty="0" err="1"/>
              <a:t>enzimatik</a:t>
            </a:r>
            <a:r>
              <a:rPr lang="tr-TR" sz="1800" dirty="0"/>
              <a:t> olarak uzaklaştırılır.</a:t>
            </a:r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tr-TR" sz="1800" dirty="0">
                <a:solidFill>
                  <a:srgbClr val="FF0000"/>
                </a:solidFill>
              </a:rPr>
              <a:t>6-Polipeptit zincirleri çoğunlukla metallerle kompleks yapmış olarak bulunur.</a:t>
            </a:r>
            <a:r>
              <a:rPr lang="tr-TR" sz="1800" dirty="0"/>
              <a:t> Hemoglobinde 4 demir atomu ve 4 </a:t>
            </a:r>
            <a:r>
              <a:rPr lang="tr-TR" sz="1800" dirty="0" err="1"/>
              <a:t>polipeptit</a:t>
            </a:r>
            <a:r>
              <a:rPr lang="tr-TR" sz="1800" dirty="0"/>
              <a:t> zinciri bulunur.</a:t>
            </a:r>
          </a:p>
          <a:p>
            <a:pPr marL="0" indent="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tr-TR" sz="1800" dirty="0"/>
          </a:p>
          <a:p>
            <a:pPr marL="274320" indent="-274320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1800" dirty="0"/>
              <a:t>Proteinlerin katlanmalarını </a:t>
            </a:r>
            <a:r>
              <a:rPr lang="tr-TR" sz="1800" b="1" dirty="0" err="1">
                <a:solidFill>
                  <a:schemeClr val="accent2"/>
                </a:solidFill>
              </a:rPr>
              <a:t>şaperonlar</a:t>
            </a:r>
            <a:r>
              <a:rPr lang="tr-TR" sz="1800" dirty="0"/>
              <a:t> adı verilen bir protein ailesi yönlendirir.</a:t>
            </a:r>
          </a:p>
          <a:p>
            <a:pPr marL="0" indent="0">
              <a:buNone/>
            </a:pPr>
            <a:endParaRPr lang="tr-TR" sz="1800" dirty="0"/>
          </a:p>
        </p:txBody>
      </p:sp>
    </p:spTree>
    <p:extLst>
      <p:ext uri="{BB962C8B-B14F-4D97-AF65-F5344CB8AC3E}">
        <p14:creationId xmlns:p14="http://schemas.microsoft.com/office/powerpoint/2010/main" val="1395591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28E0ED-DC24-4BEC-8610-11A1D49330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REPLİKASYONUN MOLEKÜLER MEKANİZMASI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608A9D9-B1F6-4530-A835-CA7DC70117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400" dirty="0" err="1"/>
              <a:t>Replikasyon</a:t>
            </a:r>
            <a:r>
              <a:rPr lang="tr-TR" sz="2400" dirty="0"/>
              <a:t> süreci ; başlama, uzama ve tamamlanma</a:t>
            </a:r>
          </a:p>
          <a:p>
            <a:r>
              <a:rPr lang="tr-TR" sz="2400" dirty="0" err="1"/>
              <a:t>Replikon</a:t>
            </a:r>
            <a:r>
              <a:rPr lang="tr-TR" sz="2400" dirty="0"/>
              <a:t>: </a:t>
            </a:r>
            <a:r>
              <a:rPr lang="tr-TR" sz="2400" dirty="0" err="1"/>
              <a:t>Replikasyonun</a:t>
            </a:r>
            <a:r>
              <a:rPr lang="tr-TR" sz="2400" dirty="0"/>
              <a:t> gerçekleştiği DNA birimine denir.</a:t>
            </a:r>
          </a:p>
          <a:p>
            <a:r>
              <a:rPr lang="tr-TR" sz="2400" dirty="0" err="1"/>
              <a:t>Herbir</a:t>
            </a:r>
            <a:r>
              <a:rPr lang="tr-TR" sz="2400" dirty="0"/>
              <a:t> </a:t>
            </a:r>
            <a:r>
              <a:rPr lang="tr-TR" sz="2400" dirty="0" err="1"/>
              <a:t>replikon</a:t>
            </a:r>
            <a:r>
              <a:rPr lang="tr-TR" sz="2400" dirty="0"/>
              <a:t> bir hücre döngüsünde sadece 1 kez </a:t>
            </a:r>
            <a:r>
              <a:rPr lang="tr-TR" sz="2400" dirty="0" err="1"/>
              <a:t>replikasyona</a:t>
            </a:r>
            <a:r>
              <a:rPr lang="tr-TR" sz="2400" dirty="0"/>
              <a:t> uğrar.</a:t>
            </a:r>
          </a:p>
          <a:p>
            <a:r>
              <a:rPr lang="tr-TR" sz="2400" dirty="0" err="1"/>
              <a:t>Replikon</a:t>
            </a:r>
            <a:r>
              <a:rPr lang="tr-TR" sz="2400" dirty="0"/>
              <a:t> </a:t>
            </a:r>
            <a:r>
              <a:rPr lang="tr-TR" sz="2400" dirty="0" err="1"/>
              <a:t>replikasyon</a:t>
            </a:r>
            <a:r>
              <a:rPr lang="tr-TR" sz="2400" dirty="0"/>
              <a:t> için gerekli olan kontrol elementlerinin tümüyle tanımlanır.</a:t>
            </a:r>
          </a:p>
          <a:p>
            <a:r>
              <a:rPr lang="tr-TR" sz="2400" dirty="0" err="1"/>
              <a:t>Orjin</a:t>
            </a:r>
            <a:r>
              <a:rPr lang="tr-TR" sz="2400" dirty="0"/>
              <a:t> noktası: </a:t>
            </a:r>
            <a:r>
              <a:rPr lang="tr-TR" sz="2400" dirty="0" err="1"/>
              <a:t>Replikasyonun</a:t>
            </a:r>
            <a:r>
              <a:rPr lang="tr-TR" sz="2400" dirty="0"/>
              <a:t> başladığı noktadır.</a:t>
            </a:r>
          </a:p>
          <a:p>
            <a:r>
              <a:rPr lang="tr-TR" sz="2400" dirty="0"/>
              <a:t>Terminus: </a:t>
            </a:r>
            <a:r>
              <a:rPr lang="tr-TR" sz="2400" dirty="0" err="1"/>
              <a:t>Replikasyonun</a:t>
            </a:r>
            <a:r>
              <a:rPr lang="tr-TR" sz="2400" dirty="0"/>
              <a:t> sonlandığı noktadır.</a:t>
            </a:r>
          </a:p>
          <a:p>
            <a:r>
              <a:rPr lang="tr-TR" sz="2400" dirty="0" err="1"/>
              <a:t>Replikonlar</a:t>
            </a:r>
            <a:r>
              <a:rPr lang="tr-TR" sz="2400" dirty="0"/>
              <a:t> doğrusal veya </a:t>
            </a:r>
            <a:r>
              <a:rPr lang="tr-TR" sz="2400" dirty="0" err="1"/>
              <a:t>halkasal</a:t>
            </a:r>
            <a:r>
              <a:rPr lang="tr-TR" sz="2400" dirty="0"/>
              <a:t> olabilir</a:t>
            </a:r>
          </a:p>
          <a:p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95336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CD8AB87-3A14-4D78-B633-27DB10956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/>
              <a:t>Replikasyon</a:t>
            </a:r>
            <a:r>
              <a:rPr lang="tr-TR" dirty="0"/>
              <a:t> Yarı </a:t>
            </a:r>
            <a:r>
              <a:rPr lang="tr-TR" dirty="0" err="1"/>
              <a:t>Korunumludur</a:t>
            </a:r>
            <a:br>
              <a:rPr lang="tr-TR" dirty="0"/>
            </a:br>
            <a:r>
              <a:rPr lang="tr-TR" dirty="0"/>
              <a:t>“Semi konservatif”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4BF8CB7D-5BF8-49B7-B1DE-3DFD469585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sz="2800" dirty="0" err="1"/>
              <a:t>Prokaryotik</a:t>
            </a:r>
            <a:r>
              <a:rPr lang="tr-TR" sz="2800" dirty="0"/>
              <a:t> ve </a:t>
            </a:r>
            <a:r>
              <a:rPr lang="tr-TR" sz="2800" dirty="0" err="1"/>
              <a:t>ökaryotik</a:t>
            </a:r>
            <a:r>
              <a:rPr lang="tr-TR" sz="2800" dirty="0"/>
              <a:t> organizmaların tümünde DNA </a:t>
            </a:r>
            <a:r>
              <a:rPr lang="tr-TR" sz="2800" dirty="0" err="1"/>
              <a:t>repikasyonunun</a:t>
            </a:r>
            <a:r>
              <a:rPr lang="tr-TR" sz="2800" dirty="0"/>
              <a:t> temel özelliği </a:t>
            </a:r>
            <a:r>
              <a:rPr lang="tr-TR" sz="2800" dirty="0">
                <a:solidFill>
                  <a:srgbClr val="FF0000"/>
                </a:solidFill>
              </a:rPr>
              <a:t>Yarı </a:t>
            </a:r>
            <a:r>
              <a:rPr lang="tr-TR" sz="2800" dirty="0" err="1">
                <a:solidFill>
                  <a:srgbClr val="FF0000"/>
                </a:solidFill>
              </a:rPr>
              <a:t>korunumlu</a:t>
            </a:r>
            <a:r>
              <a:rPr lang="tr-TR" sz="2800" dirty="0"/>
              <a:t> tipte olmasıdır. </a:t>
            </a:r>
          </a:p>
          <a:p>
            <a:r>
              <a:rPr lang="tr-TR" sz="2800" dirty="0"/>
              <a:t>Çift sarmal yapıdaki DNA molekülü bir ipliği yeni sentezlenmiş diğeri ana moleküle ait olan iki yeni çift sarmal DNA molekülü oluşur.</a:t>
            </a:r>
          </a:p>
          <a:p>
            <a:r>
              <a:rPr lang="tr-TR" sz="2800" dirty="0"/>
              <a:t>Bu yarı </a:t>
            </a:r>
            <a:r>
              <a:rPr lang="tr-TR" sz="2800" dirty="0" err="1"/>
              <a:t>korunumlu</a:t>
            </a:r>
            <a:r>
              <a:rPr lang="tr-TR" sz="2800" dirty="0"/>
              <a:t> tipte </a:t>
            </a:r>
            <a:r>
              <a:rPr lang="tr-TR" sz="2800" dirty="0" err="1"/>
              <a:t>replikasyonla</a:t>
            </a:r>
            <a:r>
              <a:rPr lang="tr-TR" sz="2800" dirty="0"/>
              <a:t> sağlanır.</a:t>
            </a:r>
          </a:p>
          <a:p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073277772"/>
      </p:ext>
    </p:extLst>
  </p:cSld>
  <p:clrMapOvr>
    <a:masterClrMapping/>
  </p:clrMapOvr>
</p:sld>
</file>

<file path=ppt/theme/theme1.xml><?xml version="1.0" encoding="utf-8"?>
<a:theme xmlns:a="http://schemas.openxmlformats.org/drawingml/2006/main" name="Varsayılan Tasarım">
  <a:themeElements>
    <a:clrScheme name="Varsayılan Tasarı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arsayılan Tasarı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Varsayılan Tasarım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arsayılan Tasarım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arsayılan Tasarım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Sunu1" id="{8726E870-6B55-4993-B173-C1955522032C}" vid="{39669771-7DC0-4038-AD34-67DC5E4A088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sunum_sablon</Template>
  <TotalTime>670</TotalTime>
  <Words>3521</Words>
  <Application>Microsoft Macintosh PowerPoint</Application>
  <PresentationFormat>Ekran Gösterisi (4:3)</PresentationFormat>
  <Paragraphs>312</Paragraphs>
  <Slides>77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77</vt:i4>
      </vt:variant>
    </vt:vector>
  </HeadingPairs>
  <TitlesOfParts>
    <vt:vector size="80" baseType="lpstr">
      <vt:lpstr>Arial</vt:lpstr>
      <vt:lpstr>Wingdings 2</vt:lpstr>
      <vt:lpstr>Varsayılan Tasarım</vt:lpstr>
      <vt:lpstr>PowerPoint Sunusu</vt:lpstr>
      <vt:lpstr>Replikasyon, Transkripsiyon ve Translasyon</vt:lpstr>
      <vt:lpstr>REPLİKASYON</vt:lpstr>
      <vt:lpstr>DNA’nın Replikasyonu</vt:lpstr>
      <vt:lpstr>DNA Replikasyonu</vt:lpstr>
      <vt:lpstr>Replikasyon İçin Gerekli Olan Moleküller</vt:lpstr>
      <vt:lpstr>PowerPoint Sunusu</vt:lpstr>
      <vt:lpstr>REPLİKASYONUN MOLEKÜLER MEKANİZMASI</vt:lpstr>
      <vt:lpstr>Replikasyon Yarı Korunumludur “Semi konservatif”</vt:lpstr>
      <vt:lpstr>PowerPoint Sunusu</vt:lpstr>
      <vt:lpstr>Yarı KorunumluTipte Replikasyon</vt:lpstr>
      <vt:lpstr>Replikasyon Çatalı</vt:lpstr>
      <vt:lpstr>Replikasyon Çatalı</vt:lpstr>
      <vt:lpstr>Replikasyon Çatalı</vt:lpstr>
      <vt:lpstr>Replikasyon Çatalı</vt:lpstr>
      <vt:lpstr>DNA polimeraz III Holoenziminin (replizom) Şematik Görünümü</vt:lpstr>
      <vt:lpstr>Replikasyonun Diğer Proteinleri</vt:lpstr>
      <vt:lpstr>Prokaryotlarda Replikasyon</vt:lpstr>
      <vt:lpstr>E.coli’de Replikasyon Teta Modeli</vt:lpstr>
      <vt:lpstr>Başlangıç Noktaları (orijin) ve Repliaksyonun Başlaması </vt:lpstr>
      <vt:lpstr>E.coli’de Replikasyon Orijini</vt:lpstr>
      <vt:lpstr>Bakteri Replikasyon Orijin Noktası</vt:lpstr>
      <vt:lpstr>Replikasyonun Doğruluğu</vt:lpstr>
      <vt:lpstr>Doğru ve Yanlış Eşleşmiş Baz Çiftlerinin Geometrisi</vt:lpstr>
      <vt:lpstr>Replikasyonun Doğruluğu</vt:lpstr>
      <vt:lpstr>Transkripsiyon</vt:lpstr>
      <vt:lpstr>TRANSKRİPSİYON</vt:lpstr>
      <vt:lpstr>PowerPoint Sunusu</vt:lpstr>
      <vt:lpstr>Replikasyon - Transkripsiyon Farkları</vt:lpstr>
      <vt:lpstr>RNA’nın DNA’ya Bağımlı Sentezi</vt:lpstr>
      <vt:lpstr>RNA Polimeraz ve RNA Sentezi</vt:lpstr>
      <vt:lpstr>Promotorlar, Kalıba Bağlanma ve Sigma Alt Birimi</vt:lpstr>
      <vt:lpstr>Promotor</vt:lpstr>
      <vt:lpstr>Transkripsiyonun Basamakları</vt:lpstr>
      <vt:lpstr>Ökaryotlarda Transkripsiyon</vt:lpstr>
      <vt:lpstr>Ökaryotlarda Transkripsiyonun Farkları</vt:lpstr>
      <vt:lpstr>mRNA İşlenme Basamakları</vt:lpstr>
      <vt:lpstr>Ökaryotlarda Parçalı Genler -Ekson ve İntronlar-</vt:lpstr>
      <vt:lpstr>Ökaryotik mRNA Oluşumuna Genel Bakış</vt:lpstr>
      <vt:lpstr>PowerPoint Sunusu</vt:lpstr>
      <vt:lpstr>PowerPoint Sunusu</vt:lpstr>
      <vt:lpstr>Genetik Şifrenin Karakteristik Özellikleri</vt:lpstr>
      <vt:lpstr>Başlangıçtaki Çalışmalar</vt:lpstr>
      <vt:lpstr>Şifrenin Temel İşleyiş Düzeni</vt:lpstr>
      <vt:lpstr>Genetik Şifredeki 64 Triplet</vt:lpstr>
      <vt:lpstr>Genetik Şifreleme Sözlüğü</vt:lpstr>
      <vt:lpstr>Dejenere Şifre ve Wobble Hipotezi</vt:lpstr>
      <vt:lpstr>Kodon-Antikodon Baz Eşleşme Kuralları</vt:lpstr>
      <vt:lpstr>Genetik Şifrenin Evrenselliği   Genetik şifre hemen hemen evrenseldir.</vt:lpstr>
      <vt:lpstr>TRANSLASYON</vt:lpstr>
      <vt:lpstr>Başlama, Sonlandırma ve Baskılama</vt:lpstr>
      <vt:lpstr>Genetik Şifrenin Özellikleri</vt:lpstr>
      <vt:lpstr>PowerPoint Sunusu</vt:lpstr>
      <vt:lpstr>PowerPoint Sunusu</vt:lpstr>
      <vt:lpstr>Genetik Şifre Hemen Hemen  EVRENSELDİR</vt:lpstr>
      <vt:lpstr>Evrensel Genetik Şifrenin İstisnaları</vt:lpstr>
      <vt:lpstr>PowerPoint Sunusu</vt:lpstr>
      <vt:lpstr>Protein Sentezine Genel Bakış</vt:lpstr>
      <vt:lpstr>PowerPoint Sunusu</vt:lpstr>
      <vt:lpstr>PowerPoint Sunusu</vt:lpstr>
      <vt:lpstr>PowerPoint Sunusu</vt:lpstr>
      <vt:lpstr>Protein Sentezi 4 Aşamada Olur</vt:lpstr>
      <vt:lpstr>PowerPoint Sunusu</vt:lpstr>
      <vt:lpstr>PowerPoint Sunusu</vt:lpstr>
      <vt:lpstr>PowerPoint Sunusu</vt:lpstr>
      <vt:lpstr>2. Başlama (Initiation) </vt:lpstr>
      <vt:lpstr>PowerPoint Sunusu</vt:lpstr>
      <vt:lpstr>PowerPoint Sunusu</vt:lpstr>
      <vt:lpstr>PowerPoint Sunusu</vt:lpstr>
      <vt:lpstr>3. Uzama (Elongation)</vt:lpstr>
      <vt:lpstr>PowerPoint Sunusu</vt:lpstr>
      <vt:lpstr>PowerPoint Sunusu</vt:lpstr>
      <vt:lpstr>4. Sonlanma (Termination)</vt:lpstr>
      <vt:lpstr>PowerPoint Sunusu</vt:lpstr>
      <vt:lpstr>Ökaryotlarda Translasyon Daha Karmaşıktır</vt:lpstr>
      <vt:lpstr>PowerPoint Sunusu</vt:lpstr>
      <vt:lpstr>Posttranslasyonel Modifikasyonlar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xxxx</dc:creator>
  <cp:lastModifiedBy>Levent MERCAN</cp:lastModifiedBy>
  <cp:revision>41</cp:revision>
  <cp:lastPrinted>1601-01-01T00:00:00Z</cp:lastPrinted>
  <dcterms:created xsi:type="dcterms:W3CDTF">2020-01-16T09:01:47Z</dcterms:created>
  <dcterms:modified xsi:type="dcterms:W3CDTF">2021-05-25T13:08:51Z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