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7" autoAdjust="0"/>
  </p:normalViewPr>
  <p:slideViewPr>
    <p:cSldViewPr>
      <p:cViewPr varScale="1">
        <p:scale>
          <a:sx n="111" d="100"/>
          <a:sy n="111" d="100"/>
        </p:scale>
        <p:origin x="15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7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4D3E8776-AB09-4EDC-BA1D-EF4E5378F2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C0ED28E-E00B-48F0-8DCE-0A0CDD4EA5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1730A-0A11-42E7-8CE9-6123E48B2DB5}" type="datetimeFigureOut">
              <a:rPr lang="tr-TR" smtClean="0"/>
              <a:t>21.03.2023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7EB4F14-AF67-4617-94A3-B44E02F469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1031D0F-BB1A-45A1-BB38-B8B30A1B3E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6F970-FFD7-4C47-8F4E-4A357BFA8F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573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7487D298-1B85-4809-8876-81D3304E2A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C37AB5C-7F07-47D8-A788-722AAEF2B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335F604-7929-4CDE-8A84-087B8DAF0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D46F884-D715-4ED2-875E-08FBCF8A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BE28AE-7438-4147-A44D-FD6BBB5A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8D3C9B-FEDD-4309-A91C-9CA1AC68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A2947-FA5D-453E-83C0-691EA497C3A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3098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88F26E1D-B5D5-467D-A732-7F9CA8F46E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2D9801B3-D8C9-443D-AFA1-C8E352C6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212BA58-6D5E-45A1-8BB2-B58B76433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7FAAEB-FF59-4AF9-B9AB-AEEDBF0F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A03263D-EBFC-4F3E-85B8-443336C1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D55F20-03AF-4AD6-857E-596F2A93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7DD90-68E9-4A4B-ABDD-0E8BBEF178D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7262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5C8FEA4F-139E-4BFA-9857-260A0F744E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ey Başlık 1">
            <a:extLst>
              <a:ext uri="{FF2B5EF4-FFF2-40B4-BE49-F238E27FC236}">
                <a16:creationId xmlns:a16="http://schemas.microsoft.com/office/drawing/2014/main" id="{F60D4DFA-8B07-484B-89F1-D97C917C1B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407E197-D18E-4AAA-98CB-38D89A2A0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C9DE15-502A-4510-8FD4-70242695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428F35-1D3B-46A8-B02C-CB5D1125A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DCC5110-F755-4AD6-805D-EAA8F7CE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A82F0-B3AF-4CB7-97F8-ACD6140A637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4784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9B78E955-A148-4354-AE04-7503133F73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42D4F82A-8FE9-41CF-A790-97BBBD58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F19FC7-2638-4BB7-A0CC-8A82FB887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A90686B-8279-46FB-B41F-E98E2231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DBFD0C-237B-4504-989F-BF2E7774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8678693-2296-4922-804D-9180843C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AFA7B-F565-4E90-89BF-5854C230462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2996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44F11540-A512-4E5B-A3F1-95331763FF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747B5DBF-EBBA-480D-A9DC-A7E10214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006CE3-0AD1-413F-909C-F58E44CAE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B13188-DE1D-4E11-8057-0402AED4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4A2D2F-79BB-400E-AA0F-B8760CBC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9E4D60-8FE9-4979-A580-405515C0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2CB6F-A420-4BBF-ACAC-AB0D809A336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3520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unu">
            <a:extLst>
              <a:ext uri="{FF2B5EF4-FFF2-40B4-BE49-F238E27FC236}">
                <a16:creationId xmlns:a16="http://schemas.microsoft.com/office/drawing/2014/main" id="{CCAFC7C3-4533-4FB6-8C78-99A4DB9E3D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30FE0336-BADE-47BD-BE6A-990E6F66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923556-F8E4-4F08-A1F2-94F024C0F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3FB7E4D-A16F-488A-B333-8301C7239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9A7BDA5-F376-4683-8C4B-CD8AFEAE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C91FAC-9B81-4CA7-A8E8-8F116CFF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C3AE39E-7FA5-490C-9137-88B17FB4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0633C-18C6-44E5-9903-E97B7A49D34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0436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unu">
            <a:extLst>
              <a:ext uri="{FF2B5EF4-FFF2-40B4-BE49-F238E27FC236}">
                <a16:creationId xmlns:a16="http://schemas.microsoft.com/office/drawing/2014/main" id="{050BA558-371F-47B7-8FA6-502B03CDF3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75389893-28F9-455C-A1FC-27E27109A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0662EFB-E91A-4B3A-B747-69A34EF5D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7A13075-96FD-4858-A466-15ABF6436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0984A82-D9D3-4F89-9465-A05B70E7D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87132E1-2F48-4174-8193-87E5C0AE1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58A4AAA-F04A-482D-8287-F06E79205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5471C06-8301-417F-A2AF-1B2E754E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B2A6F5A-071A-404C-BF92-792C6910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AF721-B687-4810-AD40-7C70B07FDF3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9165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1FB983A-9774-46FC-AB7D-63F42A52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674E93-5FA3-45AB-A711-AED667B2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E1F7518-33CD-4404-9F63-A885FF39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E3031B0-4789-45E8-A840-3AACBB04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CE01B-BC79-4EBF-AABB-9049824FFFEA}" type="slidenum">
              <a:rPr lang="tr-TR" altLang="tr-TR"/>
              <a:pPr/>
              <a:t>‹#›</a:t>
            </a:fld>
            <a:endParaRPr lang="tr-TR" altLang="tr-TR"/>
          </a:p>
        </p:txBody>
      </p:sp>
      <p:pic>
        <p:nvPicPr>
          <p:cNvPr id="6" name="Picture 4" descr="sunu">
            <a:extLst>
              <a:ext uri="{FF2B5EF4-FFF2-40B4-BE49-F238E27FC236}">
                <a16:creationId xmlns:a16="http://schemas.microsoft.com/office/drawing/2014/main" id="{B104AD21-30E9-4A01-8166-A5EE38AE71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2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nu">
            <a:extLst>
              <a:ext uri="{FF2B5EF4-FFF2-40B4-BE49-F238E27FC236}">
                <a16:creationId xmlns:a16="http://schemas.microsoft.com/office/drawing/2014/main" id="{60EF2FE9-5B91-4E83-A174-050677E2DB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D1FFAF3-7EFB-4987-8493-18708734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531664F-7100-4381-A309-4920AAE8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B0EDF4D-A215-4F4C-B721-92D3357A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B2017-C5EA-4040-AFCE-66D928E4D27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6379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unu">
            <a:extLst>
              <a:ext uri="{FF2B5EF4-FFF2-40B4-BE49-F238E27FC236}">
                <a16:creationId xmlns:a16="http://schemas.microsoft.com/office/drawing/2014/main" id="{2F46E11D-82FC-4A81-B285-A43A184953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2E54319-3A17-43C6-A602-9A1DD41A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F23EF2-C3E3-40B2-8607-968EF51F2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D9C3D52-DC02-4970-9D95-AF91DC6A9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6155F93-8516-4423-BB06-FE58C6BC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07077AC-5583-4387-953F-4136A5B05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5A4FE1-63E2-43CA-8B3E-66C7A4D5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5059F-8913-415E-B6EE-8A0C42125F0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1784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unu">
            <a:extLst>
              <a:ext uri="{FF2B5EF4-FFF2-40B4-BE49-F238E27FC236}">
                <a16:creationId xmlns:a16="http://schemas.microsoft.com/office/drawing/2014/main" id="{DA90758A-5C1B-417F-A445-9333CC1F7B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62BB14D-A81B-4BF0-9E5C-85B48DB3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9C027C4-3CCB-41BC-A1B0-C948BA7A7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EC9412D-38CF-44CA-AB58-109946B99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EED56E-5A68-4365-8B88-F5C974F7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66051D-8C40-41E1-9FAC-3333DEA1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F462AE5-A6F0-4C34-907D-1D343CF2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47004-EDAA-4BCF-9DE3-C7477122C22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4205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472F3F7-B9CC-4C99-93C4-E01C35479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73EF15F-EC6B-4E6E-BC68-97CFA2DF0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D7AB4DE-139B-43F0-B6A7-166B526EC0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205DE4-E68B-4831-96FC-7B4627FF13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B0B5E3-58EB-493C-B893-C9EDC94552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2AD343-42BE-4C0D-8C43-9BE1CB1E29F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sunu kapak">
            <a:extLst>
              <a:ext uri="{FF2B5EF4-FFF2-40B4-BE49-F238E27FC236}">
                <a16:creationId xmlns:a16="http://schemas.microsoft.com/office/drawing/2014/main" id="{95F6E267-728F-4FB0-8651-BFFD2B0EC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012"/>
            <a:ext cx="9392574" cy="68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8">
            <a:extLst>
              <a:ext uri="{FF2B5EF4-FFF2-40B4-BE49-F238E27FC236}">
                <a16:creationId xmlns:a16="http://schemas.microsoft.com/office/drawing/2014/main" id="{F38C432D-5372-448E-9829-E0F45631D4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0" y="3162300"/>
            <a:ext cx="60960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3200" b="1" dirty="0"/>
              <a:t>TARIMSAL BİYOTEKNOLOJİ BÖLÜMÜ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0919079-B759-42A8-9F3B-9A1143AB9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143000"/>
            <a:ext cx="609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altLang="tr-TR" sz="3200" b="1" dirty="0"/>
              <a:t>ZİRAAT FAKÜLTESİ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A81E1F3-CB27-487C-8780-092A73586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724400"/>
            <a:ext cx="609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altLang="tr-TR" b="1" i="1" dirty="0"/>
              <a:t>ZMT202-GENETİK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B89DD1B-66F7-4797-94FB-C51343EB1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334000"/>
            <a:ext cx="609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altLang="tr-TR" sz="2000" b="1" i="1" dirty="0">
                <a:solidFill>
                  <a:schemeClr val="bg1">
                    <a:lumMod val="50000"/>
                  </a:schemeClr>
                </a:solidFill>
              </a:rPr>
              <a:t>DOÇ. DR. LEVENT MERCAN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2EB949-0A91-4A85-A073-81ED3ED67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2193"/>
            <a:ext cx="8229600" cy="1143000"/>
          </a:xfrm>
        </p:spPr>
        <p:txBody>
          <a:bodyPr/>
          <a:lstStyle/>
          <a:p>
            <a:r>
              <a:rPr lang="tr-TR" sz="3600" dirty="0"/>
              <a:t>Tek gen çifti tarafından kontrol edilen özellikler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14F290C-6944-4459-A2F5-A1AFB1BC5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857582"/>
            <a:ext cx="1157039" cy="4163706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F463CAFC-2E5E-4999-BA13-39C309049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17638"/>
            <a:ext cx="8229600" cy="44012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 err="1"/>
              <a:t>genot</a:t>
            </a:r>
            <a:r>
              <a:rPr lang="tr-TR" sz="2800" u="sng" dirty="0"/>
              <a:t>ip</a:t>
            </a:r>
            <a:r>
              <a:rPr lang="en-US" sz="2800" dirty="0"/>
              <a:t> 	</a:t>
            </a:r>
            <a:r>
              <a:rPr lang="tr-TR" sz="2800" dirty="0"/>
              <a:t>      </a:t>
            </a:r>
            <a:r>
              <a:rPr lang="tr-TR" sz="2800" u="sng" dirty="0" err="1"/>
              <a:t>fenotip</a:t>
            </a:r>
            <a:r>
              <a:rPr lang="en-US" sz="2800" dirty="0"/>
              <a:t> 	</a:t>
            </a:r>
            <a:endParaRPr lang="tr-TR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DD 		</a:t>
            </a:r>
            <a:r>
              <a:rPr lang="tr-TR" sz="2800" dirty="0"/>
              <a:t>      Ayrı kulak lobları için  </a:t>
            </a:r>
            <a:r>
              <a:rPr lang="tr-TR" sz="2800" dirty="0" err="1"/>
              <a:t>homozigot</a:t>
            </a:r>
            <a:endParaRPr lang="en-US" sz="2800" dirty="0"/>
          </a:p>
          <a:p>
            <a:pPr>
              <a:spcBef>
                <a:spcPct val="50000"/>
              </a:spcBef>
            </a:pPr>
            <a:endParaRPr lang="tr-TR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Dd 		</a:t>
            </a:r>
            <a:r>
              <a:rPr lang="tr-TR" sz="2800" dirty="0"/>
              <a:t>      </a:t>
            </a:r>
            <a:r>
              <a:rPr lang="tr-TR" sz="2800" dirty="0" err="1"/>
              <a:t>Heterozigot</a:t>
            </a:r>
            <a:endParaRPr lang="tr-TR" sz="2800" dirty="0"/>
          </a:p>
          <a:p>
            <a:pPr>
              <a:spcBef>
                <a:spcPct val="50000"/>
              </a:spcBef>
            </a:pPr>
            <a:endParaRPr lang="tr-TR" sz="2800" dirty="0"/>
          </a:p>
          <a:p>
            <a:pPr>
              <a:spcBef>
                <a:spcPct val="50000"/>
              </a:spcBef>
            </a:pPr>
            <a:endParaRPr lang="tr-TR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dd 		</a:t>
            </a:r>
            <a:r>
              <a:rPr lang="tr-TR" sz="2800" dirty="0"/>
              <a:t>     Yapışık kulak için </a:t>
            </a:r>
            <a:r>
              <a:rPr lang="tr-TR" sz="2800" dirty="0" err="1"/>
              <a:t>homozigot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240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37842B-E414-44A0-A94B-FB3E3948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Pedigri</a:t>
            </a:r>
            <a:r>
              <a:rPr lang="tr-TR" dirty="0"/>
              <a:t> kartları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777C95-BB5B-49EF-B8A4-C93731217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Aile kayıtları özellikleri izlemede kolaylıklar sağlar</a:t>
            </a:r>
          </a:p>
          <a:p>
            <a:pPr marL="0" indent="0">
              <a:buNone/>
            </a:pPr>
            <a:r>
              <a:rPr lang="tr-TR" dirty="0"/>
              <a:t>      Dişiler</a:t>
            </a:r>
          </a:p>
          <a:p>
            <a:pPr marL="0" indent="0">
              <a:buNone/>
            </a:pPr>
            <a:r>
              <a:rPr lang="tr-TR" dirty="0"/>
              <a:t>      Erkekler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A9C34A1-072E-4FEB-AA85-46093CD5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81" y="2636913"/>
            <a:ext cx="6657409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9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3F52FF-4F9C-4D10-83C0-08AD9B35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29" y="62312"/>
            <a:ext cx="8229600" cy="1143000"/>
          </a:xfrm>
        </p:spPr>
        <p:txBody>
          <a:bodyPr/>
          <a:lstStyle/>
          <a:p>
            <a:r>
              <a:rPr lang="tr-TR" sz="3200" dirty="0" err="1"/>
              <a:t>Fenotip</a:t>
            </a:r>
            <a:r>
              <a:rPr lang="tr-TR" sz="3200" dirty="0"/>
              <a:t>  ve </a:t>
            </a:r>
            <a:r>
              <a:rPr lang="tr-TR" sz="3200" dirty="0" err="1"/>
              <a:t>Genotip</a:t>
            </a:r>
            <a:r>
              <a:rPr lang="tr-TR" sz="3200" dirty="0"/>
              <a:t> oranlarının tahmini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098137-3CA0-4E3D-ABB5-7447728C9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985" y="1205312"/>
            <a:ext cx="8507288" cy="1252735"/>
          </a:xfrm>
        </p:spPr>
        <p:txBody>
          <a:bodyPr/>
          <a:lstStyle/>
          <a:p>
            <a:r>
              <a:rPr lang="tr-TR" sz="2000" dirty="0"/>
              <a:t>Homolog kromozom çiftlerini oluşturan </a:t>
            </a:r>
            <a:r>
              <a:rPr lang="tr-TR" sz="2000" dirty="0" err="1"/>
              <a:t>herbir</a:t>
            </a:r>
            <a:r>
              <a:rPr lang="tr-TR" sz="2000" dirty="0"/>
              <a:t> kromozom ana ya da babadan geldiğini bildiğimizden ebeveynlerin </a:t>
            </a:r>
            <a:r>
              <a:rPr lang="tr-TR" sz="2000" dirty="0" err="1"/>
              <a:t>genotiplerini</a:t>
            </a:r>
            <a:r>
              <a:rPr lang="tr-TR" sz="2000" dirty="0"/>
              <a:t> biliyorsak </a:t>
            </a:r>
            <a:r>
              <a:rPr lang="tr-TR" sz="2000" dirty="0" err="1"/>
              <a:t>Punnett</a:t>
            </a:r>
            <a:r>
              <a:rPr lang="tr-TR" sz="2000" dirty="0"/>
              <a:t> karesinde yerine koyduğumuzda yavruların </a:t>
            </a:r>
            <a:r>
              <a:rPr lang="tr-TR" sz="2000" dirty="0" err="1"/>
              <a:t>genotiplerini</a:t>
            </a:r>
            <a:r>
              <a:rPr lang="tr-TR" sz="2000" dirty="0"/>
              <a:t>  tahmin edebiliriz.</a:t>
            </a:r>
          </a:p>
          <a:p>
            <a:endParaRPr lang="tr-TR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EEE8AB91-0A80-4703-A58E-00CBF8B8977F}"/>
              </a:ext>
            </a:extLst>
          </p:cNvPr>
          <p:cNvSpPr txBox="1">
            <a:spLocks/>
          </p:cNvSpPr>
          <p:nvPr/>
        </p:nvSpPr>
        <p:spPr bwMode="auto">
          <a:xfrm>
            <a:off x="5580112" y="3642715"/>
            <a:ext cx="1810544" cy="209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400" dirty="0" err="1"/>
              <a:t>Genotip</a:t>
            </a:r>
            <a:r>
              <a:rPr lang="tr-TR" sz="1400" dirty="0"/>
              <a:t> oranı:</a:t>
            </a:r>
          </a:p>
          <a:p>
            <a:pPr marL="0" indent="0">
              <a:buNone/>
            </a:pPr>
            <a:r>
              <a:rPr lang="tr-TR" sz="1400" dirty="0"/>
              <a:t>¼ = 25% DD</a:t>
            </a:r>
          </a:p>
          <a:p>
            <a:pPr marL="0" indent="0">
              <a:buNone/>
            </a:pPr>
            <a:r>
              <a:rPr lang="tr-TR" sz="1400" dirty="0"/>
              <a:t>2/4 = 50% </a:t>
            </a:r>
            <a:r>
              <a:rPr lang="tr-TR" sz="1400" dirty="0" err="1"/>
              <a:t>Dd</a:t>
            </a:r>
            <a:endParaRPr lang="tr-TR" sz="1400" dirty="0"/>
          </a:p>
          <a:p>
            <a:pPr marL="0" indent="0">
              <a:buNone/>
            </a:pPr>
            <a:r>
              <a:rPr lang="tr-TR" sz="1400" dirty="0"/>
              <a:t>¼ = 25% </a:t>
            </a:r>
            <a:r>
              <a:rPr lang="tr-TR" sz="1400" dirty="0" err="1"/>
              <a:t>dd</a:t>
            </a:r>
            <a:endParaRPr lang="tr-TR" sz="1400" dirty="0"/>
          </a:p>
          <a:p>
            <a:endParaRPr lang="tr-TR" sz="1400" dirty="0"/>
          </a:p>
          <a:p>
            <a:pPr marL="0" indent="0">
              <a:buNone/>
            </a:pPr>
            <a:r>
              <a:rPr lang="tr-TR" sz="1400" dirty="0" err="1"/>
              <a:t>Fenotip</a:t>
            </a:r>
            <a:r>
              <a:rPr lang="tr-TR" sz="1400" dirty="0"/>
              <a:t> oranı:</a:t>
            </a:r>
          </a:p>
          <a:p>
            <a:pPr marL="0" indent="0">
              <a:buNone/>
            </a:pPr>
            <a:r>
              <a:rPr lang="tr-TR" sz="1400" dirty="0"/>
              <a:t>¾ = 75% ayrık kulak</a:t>
            </a:r>
          </a:p>
          <a:p>
            <a:pPr marL="0" indent="0">
              <a:buNone/>
            </a:pPr>
            <a:r>
              <a:rPr lang="tr-TR" sz="1400" dirty="0"/>
              <a:t>¼ = 25% bitişik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8F13417-9A84-414A-93C7-4ECA7CC6A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155346"/>
            <a:ext cx="2399847" cy="306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82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36EFB4-D86E-441B-8901-A372C53A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3601"/>
            <a:ext cx="8229600" cy="1143000"/>
          </a:xfrm>
        </p:spPr>
        <p:txBody>
          <a:bodyPr/>
          <a:lstStyle/>
          <a:p>
            <a:pPr algn="l"/>
            <a:r>
              <a:rPr lang="tr-TR" dirty="0"/>
              <a:t>Örnek 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A693078-5728-4D8F-B215-22D46D05B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630" y="980728"/>
            <a:ext cx="6706737" cy="477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15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72BB7D-EAB8-466A-85A5-95F8580ED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Örneğin;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152488E-9566-4A96-95CB-1C2389619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00808"/>
            <a:ext cx="6449005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5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>
            <a:extLst>
              <a:ext uri="{FF2B5EF4-FFF2-40B4-BE49-F238E27FC236}">
                <a16:creationId xmlns:a16="http://schemas.microsoft.com/office/drawing/2014/main" id="{24E2FD60-9AE1-4AB6-AFD8-9ADECA1E0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84649"/>
            <a:ext cx="4114800" cy="28623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dirty="0"/>
              <a:t>Canlı ağırlık</a:t>
            </a:r>
            <a:r>
              <a:rPr lang="en-US" sz="2400" dirty="0"/>
              <a:t>: 	</a:t>
            </a:r>
            <a:r>
              <a:rPr lang="tr-TR" sz="2400" dirty="0"/>
              <a:t>Kromozom; </a:t>
            </a:r>
            <a:r>
              <a:rPr lang="en-US" sz="2400" dirty="0"/>
              <a:t>1,3,6,9…(?)</a:t>
            </a:r>
          </a:p>
          <a:p>
            <a:pPr>
              <a:spcBef>
                <a:spcPct val="50000"/>
              </a:spcBef>
            </a:pPr>
            <a:r>
              <a:rPr lang="tr-TR" sz="2400" dirty="0"/>
              <a:t>Süt verimi: Kromozom;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	3,4,6,10… (?)</a:t>
            </a:r>
          </a:p>
          <a:p>
            <a:pPr>
              <a:spcBef>
                <a:spcPct val="50000"/>
              </a:spcBef>
            </a:pPr>
            <a:r>
              <a:rPr lang="tr-TR" sz="2400" dirty="0"/>
              <a:t>Yumurta verimi</a:t>
            </a:r>
            <a:r>
              <a:rPr lang="en-US" sz="2400" dirty="0"/>
              <a:t>:  		</a:t>
            </a:r>
            <a:r>
              <a:rPr lang="tr-TR" sz="2400" dirty="0"/>
              <a:t> Kromozom; </a:t>
            </a:r>
            <a:r>
              <a:rPr lang="en-US" sz="2400" dirty="0"/>
              <a:t>2,17,22…(?)</a:t>
            </a:r>
            <a:endParaRPr lang="en-US" sz="1600" dirty="0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2667909-229D-463A-9AC9-CFB5AF1C2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15652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tr-TR"/>
          </a:p>
        </p:txBody>
      </p:sp>
      <p:pic>
        <p:nvPicPr>
          <p:cNvPr id="10" name="Picture 24" descr="Karyotype-Nick">
            <a:extLst>
              <a:ext uri="{FF2B5EF4-FFF2-40B4-BE49-F238E27FC236}">
                <a16:creationId xmlns:a16="http://schemas.microsoft.com/office/drawing/2014/main" id="{7E68CA04-CA04-4DF0-AFC5-3939B4E54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 bwMode="auto">
          <a:xfrm>
            <a:off x="4572000" y="2324961"/>
            <a:ext cx="2903240" cy="393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7">
            <a:extLst>
              <a:ext uri="{FF2B5EF4-FFF2-40B4-BE49-F238E27FC236}">
                <a16:creationId xmlns:a16="http://schemas.microsoft.com/office/drawing/2014/main" id="{D60694E1-0E3F-47E4-AC22-1B216ED28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70964"/>
            <a:ext cx="8229600" cy="11079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dirty="0"/>
              <a:t>Bazı özellikler farklı kromozomlar üzerindeki birden çok gen tarafından kontrol edilir.</a:t>
            </a:r>
            <a:endParaRPr lang="en-US" sz="2400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4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811CB880-3E35-42C8-AF6D-E42D4E722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00" y="1600200"/>
            <a:ext cx="8279399" cy="12464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u="sng" dirty="0"/>
              <a:t>Çoklu  genler</a:t>
            </a:r>
            <a:r>
              <a:rPr lang="en-US" sz="2400" u="sng" dirty="0"/>
              <a:t>:</a:t>
            </a:r>
            <a:r>
              <a:rPr lang="en-US" sz="2400" dirty="0"/>
              <a:t> </a:t>
            </a:r>
            <a:r>
              <a:rPr lang="tr-TR" sz="2400" dirty="0"/>
              <a:t>Karakterlerin içerdiği varyasyonun neden olduğunu açıklar.</a:t>
            </a:r>
            <a:endParaRPr lang="en-US" sz="2400" u="sng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6" name="Picture 5" descr="Karyotype-Nick">
            <a:extLst>
              <a:ext uri="{FF2B5EF4-FFF2-40B4-BE49-F238E27FC236}">
                <a16:creationId xmlns:a16="http://schemas.microsoft.com/office/drawing/2014/main" id="{E66C2411-B3F1-446D-8103-4FD2EAA1F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 bwMode="auto">
          <a:xfrm>
            <a:off x="4211960" y="2132856"/>
            <a:ext cx="3168352" cy="393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97D05545-1397-4EC4-A7DE-0194A6FEB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12" y="3499575"/>
            <a:ext cx="35814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tr-TR" sz="2400" dirty="0"/>
              <a:t>Süt  verimi</a:t>
            </a:r>
            <a:r>
              <a:rPr lang="en-US" sz="2400" dirty="0"/>
              <a:t>:  </a:t>
            </a:r>
          </a:p>
          <a:p>
            <a:r>
              <a:rPr lang="tr-TR" sz="2400" dirty="0"/>
              <a:t>Hangi kromozomlar?</a:t>
            </a:r>
          </a:p>
          <a:p>
            <a:r>
              <a:rPr lang="tr-TR" sz="2400" dirty="0"/>
              <a:t>Hangi bölgesinde?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3389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1292FD3-E854-4B99-9FDE-58E40389A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08720"/>
            <a:ext cx="8045152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u="sng" dirty="0"/>
              <a:t>Cinsiyetle ilgili genler</a:t>
            </a:r>
            <a:r>
              <a:rPr lang="en-US" sz="2400" u="sng" dirty="0"/>
              <a:t>:</a:t>
            </a:r>
            <a:r>
              <a:rPr lang="en-US" sz="2400" dirty="0"/>
              <a:t>  “</a:t>
            </a:r>
            <a:r>
              <a:rPr lang="tr-TR" sz="2400" dirty="0"/>
              <a:t>kırık genler</a:t>
            </a:r>
            <a:r>
              <a:rPr lang="en-US" sz="2400" dirty="0"/>
              <a:t>” </a:t>
            </a:r>
            <a:r>
              <a:rPr lang="tr-TR" sz="2400" dirty="0"/>
              <a:t>X kromozomunun üst yarısında bulunur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</a:pPr>
            <a:r>
              <a:rPr lang="tr-TR" sz="2400" dirty="0"/>
              <a:t>Örneğin</a:t>
            </a:r>
            <a:r>
              <a:rPr lang="en-US" sz="2400" dirty="0"/>
              <a:t>) </a:t>
            </a:r>
            <a:r>
              <a:rPr lang="tr-TR" sz="2400" dirty="0"/>
              <a:t>kırmızı</a:t>
            </a:r>
            <a:r>
              <a:rPr lang="en-US" sz="2400" dirty="0"/>
              <a:t>/</a:t>
            </a:r>
            <a:r>
              <a:rPr lang="tr-TR" sz="2400" dirty="0"/>
              <a:t>yeşil renk körlüğü, hemofili gibi</a:t>
            </a:r>
            <a:endParaRPr lang="en-US" dirty="0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7417AC16-C65B-4BB0-B28C-329E96473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820" y="2924944"/>
            <a:ext cx="1383912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52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41786A-C8C5-40B7-BAE2-89C2C5B7D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Mutasyonlar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A9F2F0-3BF5-4275-9BFF-41CBF5ED6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Genin orijinal yapısındaki değişikliklerdir</a:t>
            </a:r>
          </a:p>
          <a:p>
            <a:r>
              <a:rPr lang="tr-TR" sz="2800" dirty="0"/>
              <a:t>Genellikle organizmanın bütünü için zararlı değildirler. </a:t>
            </a:r>
          </a:p>
          <a:p>
            <a:r>
              <a:rPr lang="tr-TR" sz="2800" dirty="0"/>
              <a:t>Hücre ölümüne sebep olabilirler</a:t>
            </a:r>
          </a:p>
          <a:p>
            <a:r>
              <a:rPr lang="tr-TR" sz="2800" dirty="0"/>
              <a:t>Normalden fazla miktarda hücre üretimine neden olabilirler</a:t>
            </a:r>
          </a:p>
          <a:p>
            <a:r>
              <a:rPr lang="tr-TR" sz="2800" dirty="0"/>
              <a:t>Mutasyon yumurta ya da spermde gerçekleşirse yavrularda daha çok varyasyona neden olabilir. </a:t>
            </a:r>
          </a:p>
          <a:p>
            <a:r>
              <a:rPr lang="tr-TR" sz="2800" dirty="0"/>
              <a:t>Yavruda doğurganlıkla ilgili genetik arazlara neden olabilirler.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8089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ABD313-1C9D-4E30-8720-133AE24EB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Mutajenler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ECF38F-684A-4C55-8141-71A4D2B3D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/>
              <a:t>Mutasyona neden olurlar;</a:t>
            </a:r>
          </a:p>
          <a:p>
            <a:r>
              <a:rPr lang="tr-TR" sz="2800" dirty="0"/>
              <a:t>Pestisitler</a:t>
            </a:r>
          </a:p>
          <a:p>
            <a:r>
              <a:rPr lang="tr-TR" sz="2800" dirty="0"/>
              <a:t>Fabrika artıkları</a:t>
            </a:r>
          </a:p>
          <a:p>
            <a:r>
              <a:rPr lang="tr-TR" sz="2800" dirty="0"/>
              <a:t>Radyasyon</a:t>
            </a:r>
          </a:p>
          <a:p>
            <a:pPr marL="720725" indent="-360363"/>
            <a:r>
              <a:rPr lang="tr-TR" sz="2800" dirty="0"/>
              <a:t>Güneş</a:t>
            </a:r>
          </a:p>
          <a:p>
            <a:pPr marL="720725" indent="-360363"/>
            <a:r>
              <a:rPr lang="tr-TR" sz="2800" dirty="0"/>
              <a:t>TV</a:t>
            </a:r>
          </a:p>
          <a:p>
            <a:pPr marL="720725" indent="-360363"/>
            <a:r>
              <a:rPr lang="tr-TR" sz="2800" dirty="0"/>
              <a:t>Bilgisayar</a:t>
            </a:r>
          </a:p>
          <a:p>
            <a:pPr marL="720725" indent="-360363"/>
            <a:r>
              <a:rPr lang="tr-TR" sz="2800" dirty="0"/>
              <a:t>Cep telefonu</a:t>
            </a:r>
          </a:p>
          <a:p>
            <a:pPr marL="720725" indent="-360363"/>
            <a:r>
              <a:rPr lang="tr-TR" sz="2800" dirty="0"/>
              <a:t>Taşınabilir telefonlar…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020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280B79D-0B02-41AA-A0CB-21D933491A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 anchor="ctr"/>
          <a:lstStyle/>
          <a:p>
            <a:r>
              <a:rPr lang="tr-TR" altLang="tr-TR" sz="4400" dirty="0"/>
              <a:t>Genetiğin Temel Terminolojisi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905258F-F96C-4DD7-B132-3E7AE9EEAAA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82475"/>
            <a:ext cx="1676400" cy="762000"/>
          </a:xfrm>
        </p:spPr>
        <p:txBody>
          <a:bodyPr/>
          <a:lstStyle/>
          <a:p>
            <a:r>
              <a:rPr lang="tr-TR" altLang="tr-TR" sz="2800" i="1" dirty="0"/>
              <a:t>Hafta-2</a:t>
            </a:r>
          </a:p>
        </p:txBody>
      </p:sp>
      <p:pic>
        <p:nvPicPr>
          <p:cNvPr id="6148" name="Picture 4" descr="sunu">
            <a:extLst>
              <a:ext uri="{FF2B5EF4-FFF2-40B4-BE49-F238E27FC236}">
                <a16:creationId xmlns:a16="http://schemas.microsoft.com/office/drawing/2014/main" id="{571ECC9D-3C97-4A2E-A8AA-BEBCE23FD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CECEE48-2E7C-42F7-BDD0-3BE516D17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2957729"/>
            <a:ext cx="586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3200" i="1" dirty="0"/>
              <a:t>ZMT202-GENETİK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C886E2-2735-463D-A644-4B84245B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Genetik Mühendisliği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AB5C9E-7D3A-4FB1-BA54-E483F87C6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pPr marL="0" indent="0">
              <a:buNone/>
            </a:pPr>
            <a:r>
              <a:rPr lang="tr-TR" dirty="0" err="1"/>
              <a:t>Rekombinant</a:t>
            </a:r>
            <a:r>
              <a:rPr lang="tr-TR" dirty="0"/>
              <a:t> DNA:</a:t>
            </a:r>
          </a:p>
          <a:p>
            <a:r>
              <a:rPr lang="tr-TR" dirty="0"/>
              <a:t>Yabancı bir DNA’nın bir organizmadan diğerinin DNA’sına eklenmesidir. </a:t>
            </a:r>
          </a:p>
          <a:p>
            <a:r>
              <a:rPr lang="tr-TR" dirty="0"/>
              <a:t>İnsülin üretimi için insandan bakterilere gen transferi gibi.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B64C9EC-10BF-4AAA-82A4-B89383B2C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346" y="4251516"/>
            <a:ext cx="4837308" cy="20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32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8C5DCD-D3E1-462F-AE24-59DBCF94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Genetik Mühendisliği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9C928F-A703-47D1-8759-1DF23CB63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Klonlama:  Yapay olarak genetik ikizin üretilmesidir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4A15BB3-8324-4E95-92E0-A9EC3D79F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821072"/>
            <a:ext cx="2744587" cy="3246567"/>
          </a:xfrm>
          <a:prstGeom prst="rect">
            <a:avLst/>
          </a:prstGeom>
        </p:spPr>
      </p:pic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7E0426F7-BB9A-45E4-9559-3BEFAEC263DC}"/>
              </a:ext>
            </a:extLst>
          </p:cNvPr>
          <p:cNvSpPr txBox="1">
            <a:spLocks/>
          </p:cNvSpPr>
          <p:nvPr/>
        </p:nvSpPr>
        <p:spPr bwMode="auto">
          <a:xfrm>
            <a:off x="3851920" y="4137997"/>
            <a:ext cx="3688363" cy="6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tr-TR" dirty="0"/>
              <a:t>Kopya koyun </a:t>
            </a:r>
            <a:r>
              <a:rPr lang="tr-TR" dirty="0" err="1"/>
              <a:t>Dolly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859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Resim 40">
            <a:extLst>
              <a:ext uri="{FF2B5EF4-FFF2-40B4-BE49-F238E27FC236}">
                <a16:creationId xmlns:a16="http://schemas.microsoft.com/office/drawing/2014/main" id="{C7789FC9-E7D2-4347-8622-65DBA6CA1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516" y="2743201"/>
            <a:ext cx="5626968" cy="3489296"/>
          </a:xfrm>
          <a:prstGeom prst="rect">
            <a:avLst/>
          </a:prstGeom>
        </p:spPr>
      </p:pic>
      <p:pic>
        <p:nvPicPr>
          <p:cNvPr id="42" name="Resim 41">
            <a:extLst>
              <a:ext uri="{FF2B5EF4-FFF2-40B4-BE49-F238E27FC236}">
                <a16:creationId xmlns:a16="http://schemas.microsoft.com/office/drawing/2014/main" id="{453D8268-DBB8-4003-B877-104CCD396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115" y="5284231"/>
            <a:ext cx="166907" cy="166907"/>
          </a:xfrm>
          <a:prstGeom prst="rect">
            <a:avLst/>
          </a:prstGeom>
        </p:spPr>
      </p:pic>
      <p:pic>
        <p:nvPicPr>
          <p:cNvPr id="43" name="Resim 42">
            <a:extLst>
              <a:ext uri="{FF2B5EF4-FFF2-40B4-BE49-F238E27FC236}">
                <a16:creationId xmlns:a16="http://schemas.microsoft.com/office/drawing/2014/main" id="{9DA868D8-5F3E-42BE-9017-B4F64DB3E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6033255"/>
            <a:ext cx="164606" cy="164606"/>
          </a:xfrm>
          <a:prstGeom prst="rect">
            <a:avLst/>
          </a:prstGeom>
        </p:spPr>
      </p:pic>
      <p:pic>
        <p:nvPicPr>
          <p:cNvPr id="44" name="Resim 43">
            <a:extLst>
              <a:ext uri="{FF2B5EF4-FFF2-40B4-BE49-F238E27FC236}">
                <a16:creationId xmlns:a16="http://schemas.microsoft.com/office/drawing/2014/main" id="{78B4D832-79B0-412E-8354-95A58625A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5733256"/>
            <a:ext cx="164606" cy="164606"/>
          </a:xfrm>
          <a:prstGeom prst="rect">
            <a:avLst/>
          </a:prstGeom>
        </p:spPr>
      </p:pic>
      <p:pic>
        <p:nvPicPr>
          <p:cNvPr id="45" name="Resim 44">
            <a:extLst>
              <a:ext uri="{FF2B5EF4-FFF2-40B4-BE49-F238E27FC236}">
                <a16:creationId xmlns:a16="http://schemas.microsoft.com/office/drawing/2014/main" id="{216BAC6B-F404-4A25-AD34-D550E7AF3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122" y="5434974"/>
            <a:ext cx="164606" cy="164606"/>
          </a:xfrm>
          <a:prstGeom prst="rect">
            <a:avLst/>
          </a:prstGeom>
        </p:spPr>
      </p:pic>
      <p:pic>
        <p:nvPicPr>
          <p:cNvPr id="46" name="Resim 45">
            <a:extLst>
              <a:ext uri="{FF2B5EF4-FFF2-40B4-BE49-F238E27FC236}">
                <a16:creationId xmlns:a16="http://schemas.microsoft.com/office/drawing/2014/main" id="{71FF588F-6BDF-43CC-AEE2-1CB89B0C0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032" y="5937117"/>
            <a:ext cx="164606" cy="164606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10598" y="1028969"/>
            <a:ext cx="8229600" cy="2039507"/>
          </a:xfrm>
        </p:spPr>
        <p:txBody>
          <a:bodyPr/>
          <a:lstStyle/>
          <a:p>
            <a:pPr algn="l"/>
            <a:r>
              <a:rPr lang="tr-TR" sz="2400" dirty="0"/>
              <a:t>- Hücrelerin büyüklük ve şekilleri türden türe göre değişebilir.</a:t>
            </a:r>
            <a:br>
              <a:rPr lang="tr-TR" sz="2400" dirty="0"/>
            </a:br>
            <a:r>
              <a:rPr lang="tr-TR" sz="2400" dirty="0"/>
              <a:t>- Aynı bireyin çeşitli dokularında bile hücre şekilleri farklı olabilir. </a:t>
            </a:r>
            <a:br>
              <a:rPr lang="tr-TR" sz="2400" dirty="0"/>
            </a:br>
            <a:endParaRPr lang="tr-TR" sz="24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1758516" y="96325"/>
            <a:ext cx="5333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/>
              <a:t>Hücreler </a:t>
            </a:r>
          </a:p>
        </p:txBody>
      </p:sp>
    </p:spTree>
    <p:extLst>
      <p:ext uri="{BB962C8B-B14F-4D97-AF65-F5344CB8AC3E}">
        <p14:creationId xmlns:p14="http://schemas.microsoft.com/office/powerpoint/2010/main" val="332349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482FFA-C5F5-4A87-9043-2546EE41E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594" y="3431327"/>
            <a:ext cx="8229600" cy="2016224"/>
          </a:xfrm>
        </p:spPr>
        <p:txBody>
          <a:bodyPr/>
          <a:lstStyle/>
          <a:p>
            <a:r>
              <a:rPr lang="tr-TR" sz="2800" dirty="0"/>
              <a:t>Organizma </a:t>
            </a:r>
            <a:r>
              <a:rPr lang="tr-TR" sz="2800" dirty="0" err="1"/>
              <a:t>ökaryotik</a:t>
            </a:r>
            <a:r>
              <a:rPr lang="tr-TR" sz="2800" dirty="0"/>
              <a:t> ya da </a:t>
            </a:r>
            <a:r>
              <a:rPr lang="tr-TR" sz="2800" dirty="0" err="1"/>
              <a:t>prokaryotik</a:t>
            </a:r>
            <a:r>
              <a:rPr lang="tr-TR" sz="2800" dirty="0"/>
              <a:t> olsun DNA hücreyi proteinleri üretmek için yönetir.</a:t>
            </a:r>
          </a:p>
          <a:p>
            <a:r>
              <a:rPr lang="tr-TR" sz="2800" dirty="0">
                <a:solidFill>
                  <a:srgbClr val="FF0000"/>
                </a:solidFill>
              </a:rPr>
              <a:t>Proteinler:</a:t>
            </a:r>
            <a:r>
              <a:rPr lang="tr-TR" sz="2800" dirty="0"/>
              <a:t> dokuları, pigmentleri, hormonları, enzimleri, verim özelliklerini vs. meydana getirirler.</a:t>
            </a:r>
          </a:p>
          <a:p>
            <a:endParaRPr lang="en-US" sz="2800" dirty="0"/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336752" y="476672"/>
            <a:ext cx="87849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/>
              <a:t>Ökaryot</a:t>
            </a:r>
            <a:r>
              <a:rPr lang="tr-TR" sz="2400" dirty="0"/>
              <a:t> hücrenin temel özelliği genetik malzemelerinin zarla çevrili bir  çekirdek içinde yer almasıdır. </a:t>
            </a:r>
          </a:p>
          <a:p>
            <a:r>
              <a:rPr lang="tr-TR" sz="2400" dirty="0" err="1"/>
              <a:t>Prokaryotlarda</a:t>
            </a:r>
            <a:r>
              <a:rPr lang="tr-TR" sz="2400" dirty="0"/>
              <a:t> ise kalıtsal materyal sitoplazma içerisine dağılmıştır.</a:t>
            </a:r>
          </a:p>
          <a:p>
            <a:r>
              <a:rPr lang="tr-TR" sz="2400" dirty="0" err="1"/>
              <a:t>Ökaryotlar</a:t>
            </a:r>
            <a:r>
              <a:rPr lang="tr-TR" sz="2400" dirty="0"/>
              <a:t> zarlı ve zarsız </a:t>
            </a:r>
            <a:r>
              <a:rPr lang="tr-TR" sz="2400" dirty="0" err="1"/>
              <a:t>organellere</a:t>
            </a:r>
            <a:r>
              <a:rPr lang="tr-TR" sz="2400" dirty="0"/>
              <a:t> sahiptirler. </a:t>
            </a:r>
          </a:p>
          <a:p>
            <a:r>
              <a:rPr lang="tr-TR" sz="2400" dirty="0" err="1"/>
              <a:t>Prokaryotların</a:t>
            </a:r>
            <a:r>
              <a:rPr lang="tr-TR" sz="2400" dirty="0"/>
              <a:t> ise zarla çevrili </a:t>
            </a:r>
            <a:r>
              <a:rPr lang="tr-TR" sz="2400" dirty="0" err="1"/>
              <a:t>organelleri</a:t>
            </a:r>
            <a:r>
              <a:rPr lang="tr-TR" sz="2400" dirty="0"/>
              <a:t> (mitokondri, kloroplast gibi) yoktur. Sahip oldukları tek </a:t>
            </a:r>
            <a:r>
              <a:rPr lang="tr-TR" sz="2400" dirty="0" err="1"/>
              <a:t>organel</a:t>
            </a:r>
            <a:r>
              <a:rPr lang="tr-TR" sz="2400" dirty="0"/>
              <a:t> ribozomdur.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842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CCB9A1-01FB-4C3A-B7B2-05E7A782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tr-TR" dirty="0" err="1"/>
              <a:t>İnterfaz</a:t>
            </a:r>
            <a:r>
              <a:rPr lang="tr-TR" dirty="0"/>
              <a:t> sırasında </a:t>
            </a:r>
            <a:r>
              <a:rPr lang="en-US" dirty="0"/>
              <a:t>DNA </a:t>
            </a:r>
            <a:r>
              <a:rPr lang="tr-TR" dirty="0"/>
              <a:t>zinciri ip gibi uzun ve ince ancak çift sarmal şeklindedir.</a:t>
            </a:r>
            <a:r>
              <a:rPr lang="en-US" dirty="0"/>
              <a:t>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AF1AEDF-F882-42B1-82C3-3BE1FFCC5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536" y="2852936"/>
            <a:ext cx="5266928" cy="302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0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27FE1B-9398-49B7-B0CE-C160EC877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36512"/>
            <a:ext cx="8229600" cy="1324743"/>
          </a:xfrm>
        </p:spPr>
        <p:txBody>
          <a:bodyPr/>
          <a:lstStyle/>
          <a:p>
            <a:r>
              <a:rPr lang="tr-TR" sz="2800" u="sng" dirty="0" err="1"/>
              <a:t>Profaz</a:t>
            </a:r>
            <a:r>
              <a:rPr lang="en-US" sz="2800" dirty="0"/>
              <a:t> </a:t>
            </a:r>
            <a:r>
              <a:rPr lang="tr-TR" sz="2800" dirty="0"/>
              <a:t>sırasında </a:t>
            </a:r>
            <a:r>
              <a:rPr lang="en-US" sz="2800" dirty="0"/>
              <a:t>DNA</a:t>
            </a:r>
            <a:r>
              <a:rPr lang="tr-TR" sz="2800" dirty="0"/>
              <a:t> zincirleri topaklanarak daha yoğun ancak daha ince bir durum alırlar buna </a:t>
            </a:r>
            <a:r>
              <a:rPr lang="tr-TR" sz="2800" u="sng" dirty="0"/>
              <a:t>kromozom</a:t>
            </a:r>
            <a:r>
              <a:rPr lang="tr-TR" sz="2800" dirty="0"/>
              <a:t> denir</a:t>
            </a:r>
            <a:r>
              <a:rPr lang="en-US" sz="2800" dirty="0"/>
              <a:t>. 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3E58748-89A5-4BE6-A4A4-6B37BFFDE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107507"/>
            <a:ext cx="4114800" cy="2064863"/>
          </a:xfrm>
          <a:prstGeom prst="rect">
            <a:avLst/>
          </a:prstGeom>
        </p:spPr>
      </p:pic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0655BF56-FF13-4404-AEDF-F2504E2E7B77}"/>
              </a:ext>
            </a:extLst>
          </p:cNvPr>
          <p:cNvSpPr txBox="1">
            <a:spLocks/>
          </p:cNvSpPr>
          <p:nvPr/>
        </p:nvSpPr>
        <p:spPr bwMode="auto">
          <a:xfrm>
            <a:off x="457200" y="5285514"/>
            <a:ext cx="8507288" cy="77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/>
              <a:t>Her tür kendine özgü sayıda homolog kromozom içerir.   </a:t>
            </a:r>
          </a:p>
          <a:p>
            <a:r>
              <a:rPr lang="tr-TR" sz="2000" dirty="0" err="1"/>
              <a:t>Diploid</a:t>
            </a:r>
            <a:r>
              <a:rPr lang="tr-TR" sz="2000" dirty="0"/>
              <a:t> eşeysel üreyen türlerde kromozom çiftlerini oluşturan homolog kromozomlardan her biri ebeveynlerin birinden gelir)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933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FF0DD4-C4C7-4D38-B0E5-ADA8A56B5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36712"/>
            <a:ext cx="4474840" cy="3312367"/>
          </a:xfrm>
        </p:spPr>
        <p:txBody>
          <a:bodyPr/>
          <a:lstStyle/>
          <a:p>
            <a:r>
              <a:rPr lang="tr-TR" sz="2400" dirty="0"/>
              <a:t>Homolog kromozom çiftleri </a:t>
            </a:r>
            <a:r>
              <a:rPr lang="tr-TR" sz="2400" dirty="0" err="1"/>
              <a:t>karyotipleme</a:t>
            </a:r>
            <a:r>
              <a:rPr lang="tr-TR" sz="2400" dirty="0"/>
              <a:t> esnasında en büyükten en küçüğe doğru sıralanarak isimlendirilirler.</a:t>
            </a:r>
          </a:p>
          <a:p>
            <a:r>
              <a:rPr lang="tr-TR" sz="2400" b="1" dirty="0"/>
              <a:t>Homolog kromozom çiftlerinden her biri ana ve babadan gelir.</a:t>
            </a:r>
            <a:endParaRPr lang="en-US" sz="2400" dirty="0"/>
          </a:p>
          <a:p>
            <a:endParaRPr lang="tr-TR" sz="2800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1EA36D2-9FD0-47BA-AA9C-D2AC35BF1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-1621769"/>
            <a:ext cx="6625306" cy="822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9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2A8C22-E027-4553-8860-B7F522359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1503382"/>
            <a:ext cx="4978896" cy="1833067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/>
              <a:t>Genler, spesifik proteinlerin yapılmasını sağlayan talimatları veren kromozomlar üzerindeki bölümlerdir.</a:t>
            </a:r>
          </a:p>
          <a:p>
            <a:endParaRPr lang="tr-TR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17927C32-F43B-4471-876D-A3B3EAF6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629" y="1925657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107982DE-D8FA-4CC1-9C8E-62A0A0E60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304" y="1503382"/>
            <a:ext cx="228600" cy="1143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9B55A2F8-C971-4D37-832A-61B753D58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304" y="2646382"/>
            <a:ext cx="228600" cy="1143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25D7D171-D70B-455E-88E0-1BAA2BB85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904" y="2722582"/>
            <a:ext cx="228600" cy="1143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17EC8CA9-83B0-44CF-AEED-1B9E42A7E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3904" y="1579582"/>
            <a:ext cx="228600" cy="1143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FC22D0CC-4D09-4725-9ACA-30E2DCCCE4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1904" y="1884382"/>
            <a:ext cx="1219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0CBEA9AF-094B-4889-BF71-F6F5740693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1904" y="2189182"/>
            <a:ext cx="1219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54DA4F35-0F1A-4391-96DB-BBD819A2F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1904" y="2874982"/>
            <a:ext cx="1219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899F2D65-A460-4AE5-9AEE-611165210D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1904" y="3332182"/>
            <a:ext cx="12192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E4349B11-B42A-4C1F-82EE-21D1DB6CF7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1904" y="3636982"/>
            <a:ext cx="1219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59E5E319-9225-4C41-AAEC-A6E024BDDE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1904" y="3103582"/>
            <a:ext cx="1219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AA429902-9FC8-4CB0-9DFD-9139A8DF9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1904" y="2341582"/>
            <a:ext cx="1219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4E2A8BE9-F6DF-4F35-B045-E6C951E9D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4304" y="2493982"/>
            <a:ext cx="1219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8149FCA9-4744-42BA-BEA0-1F4B9BCEC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1904" y="1731982"/>
            <a:ext cx="1219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BF5D55FB-FCE3-4108-83E1-1D165ECA2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1904" y="2036782"/>
            <a:ext cx="1219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0" name="AutoShape 21">
            <a:extLst>
              <a:ext uri="{FF2B5EF4-FFF2-40B4-BE49-F238E27FC236}">
                <a16:creationId xmlns:a16="http://schemas.microsoft.com/office/drawing/2014/main" id="{0E26F153-8F12-445B-A057-A287EA441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104" y="1884382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" name="İçerik Yer Tutucusu 2">
            <a:extLst>
              <a:ext uri="{FF2B5EF4-FFF2-40B4-BE49-F238E27FC236}">
                <a16:creationId xmlns:a16="http://schemas.microsoft.com/office/drawing/2014/main" id="{3F72F0D1-28E2-4B23-B12D-28323F40D941}"/>
              </a:ext>
            </a:extLst>
          </p:cNvPr>
          <p:cNvSpPr txBox="1">
            <a:spLocks/>
          </p:cNvSpPr>
          <p:nvPr/>
        </p:nvSpPr>
        <p:spPr bwMode="auto">
          <a:xfrm>
            <a:off x="457200" y="4391890"/>
            <a:ext cx="8229600" cy="198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tr-TR" sz="2800" dirty="0"/>
              <a:t>Örneğin: Tohum rengi, tohum şekli, koçandaki sıra sayısı,  kürk rengi, yapağı </a:t>
            </a:r>
            <a:r>
              <a:rPr lang="tr-TR" sz="2800" dirty="0" err="1"/>
              <a:t>tekstürü</a:t>
            </a:r>
            <a:r>
              <a:rPr lang="tr-TR" sz="2800" dirty="0"/>
              <a:t>, göz rengi, boy uzunluğu, deri rengi… gibi özellikler bu genler tarafından kontrol edilir.</a:t>
            </a:r>
          </a:p>
        </p:txBody>
      </p:sp>
    </p:spTree>
    <p:extLst>
      <p:ext uri="{BB962C8B-B14F-4D97-AF65-F5344CB8AC3E}">
        <p14:creationId xmlns:p14="http://schemas.microsoft.com/office/powerpoint/2010/main" val="298678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CE9999-EB96-49C5-B14F-395846A97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06" y="908719"/>
            <a:ext cx="8229600" cy="1396752"/>
          </a:xfrm>
        </p:spPr>
        <p:txBody>
          <a:bodyPr/>
          <a:lstStyle/>
          <a:p>
            <a:r>
              <a:rPr lang="tr-TR" dirty="0"/>
              <a:t>Bazı özellikler bir kromozom çifti üzerindeki tek bir gen tarafından kontrol edilir. Örneğin;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2A40C91-F74F-4324-A6A9-9F77C1A6E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1"/>
            <a:ext cx="2098576" cy="2520280"/>
          </a:xfrm>
          <a:prstGeom prst="rect">
            <a:avLst/>
          </a:prstGeom>
        </p:spPr>
      </p:pic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97AA453B-5359-4842-991D-404BD35098C9}"/>
              </a:ext>
            </a:extLst>
          </p:cNvPr>
          <p:cNvSpPr txBox="1">
            <a:spLocks/>
          </p:cNvSpPr>
          <p:nvPr/>
        </p:nvSpPr>
        <p:spPr bwMode="auto">
          <a:xfrm>
            <a:off x="2483768" y="3246464"/>
            <a:ext cx="6203032" cy="291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/>
              <a:t>İnsanda ayrık kulak (D), yapışık kulak (d)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Uzun başparmak (H), Normal başparmak (h)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spcBef>
                <a:spcPct val="50000"/>
              </a:spcBef>
              <a:buNone/>
            </a:pPr>
            <a:r>
              <a:rPr lang="tr-TR" sz="2400" dirty="0"/>
              <a:t>Yarık damak </a:t>
            </a:r>
            <a:r>
              <a:rPr lang="en-US" sz="2400" dirty="0"/>
              <a:t>(C)</a:t>
            </a:r>
            <a:r>
              <a:rPr lang="tr-TR" sz="2400" dirty="0"/>
              <a:t>, Normal damak </a:t>
            </a:r>
            <a:r>
              <a:rPr lang="en-US" sz="2400" dirty="0"/>
              <a:t>(c)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301568733"/>
      </p:ext>
    </p:extLst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unu1" id="{8726E870-6B55-4993-B173-C1955522032C}" vid="{39669771-7DC0-4038-AD34-67DC5E4A088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sunum_sablon</Template>
  <TotalTime>418</TotalTime>
  <Words>581</Words>
  <Application>Microsoft Office PowerPoint</Application>
  <PresentationFormat>Ekran Gösterisi (4:3)</PresentationFormat>
  <Paragraphs>89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3" baseType="lpstr">
      <vt:lpstr>Arial</vt:lpstr>
      <vt:lpstr>Varsayılan Tasarım</vt:lpstr>
      <vt:lpstr>PowerPoint Sunusu</vt:lpstr>
      <vt:lpstr>Genetiğin Temel Terminolojisi</vt:lpstr>
      <vt:lpstr>- Hücrelerin büyüklük ve şekilleri türden türe göre değişebilir. - Aynı bireyin çeşitli dokularında bile hücre şekilleri farklı olabilir.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Tek gen çifti tarafından kontrol edilen özellikler</vt:lpstr>
      <vt:lpstr>Pedigri kartları</vt:lpstr>
      <vt:lpstr>Fenotip  ve Genotip oranlarının tahmini</vt:lpstr>
      <vt:lpstr>Örnek </vt:lpstr>
      <vt:lpstr>PowerPoint Sunusu</vt:lpstr>
      <vt:lpstr>PowerPoint Sunusu</vt:lpstr>
      <vt:lpstr>PowerPoint Sunusu</vt:lpstr>
      <vt:lpstr>PowerPoint Sunusu</vt:lpstr>
      <vt:lpstr>Mutasyonlar</vt:lpstr>
      <vt:lpstr>Mutajenler</vt:lpstr>
      <vt:lpstr>Genetik Mühendisliği</vt:lpstr>
      <vt:lpstr>Genetik Mühendisliği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xxxx</dc:creator>
  <cp:lastModifiedBy>XXX</cp:lastModifiedBy>
  <cp:revision>18</cp:revision>
  <cp:lastPrinted>1601-01-01T00:00:00Z</cp:lastPrinted>
  <dcterms:created xsi:type="dcterms:W3CDTF">2020-01-16T09:01:47Z</dcterms:created>
  <dcterms:modified xsi:type="dcterms:W3CDTF">2023-03-21T13:32:23Z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