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75" r:id="rId10"/>
    <p:sldId id="276" r:id="rId11"/>
    <p:sldId id="277" r:id="rId12"/>
    <p:sldId id="279" r:id="rId13"/>
    <p:sldId id="280" r:id="rId1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111" d="100"/>
          <a:sy n="111" d="100"/>
        </p:scale>
        <p:origin x="151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TARIMSAL BİYOTEKNOLOJİ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ZİRAAT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ZMT302-MOLEKÜLER GENETİK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DOÇ. DR. LEVENT MERCAN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RNA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Hafta-6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ZMT302-MOLEKÜLER GENETİK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8DE4F1-B854-4C61-BED4-1AE241027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RNA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F75557-1596-41E9-A018-D6F437777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/>
          <a:lstStyle/>
          <a:p>
            <a:r>
              <a:rPr lang="tr-TR" dirty="0"/>
              <a:t>RNA (</a:t>
            </a:r>
            <a:r>
              <a:rPr lang="tr-TR" dirty="0" err="1"/>
              <a:t>Ribonükleik</a:t>
            </a:r>
            <a:r>
              <a:rPr lang="tr-TR" dirty="0"/>
              <a:t> Asit) </a:t>
            </a:r>
            <a:r>
              <a:rPr lang="tr-TR" dirty="0" err="1"/>
              <a:t>fosfodiester</a:t>
            </a:r>
            <a:r>
              <a:rPr lang="tr-TR" dirty="0"/>
              <a:t> bağları yoluyla bağlı </a:t>
            </a:r>
            <a:r>
              <a:rPr lang="tr-TR" dirty="0" err="1"/>
              <a:t>ribonükleotid</a:t>
            </a:r>
            <a:r>
              <a:rPr lang="tr-TR" dirty="0"/>
              <a:t> polimeridir. 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2B3030E-3D00-4353-ADD2-208E819CC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462927"/>
            <a:ext cx="3295650" cy="342900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58B354B-C852-43E1-BB61-A820659838CF}"/>
              </a:ext>
            </a:extLst>
          </p:cNvPr>
          <p:cNvSpPr txBox="1"/>
          <p:nvPr/>
        </p:nvSpPr>
        <p:spPr>
          <a:xfrm>
            <a:off x="5580112" y="501317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Ribonükleotid yapısı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797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1E96AF-AA2B-4ECE-9BB6-6E6A6616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RNA’nın YAPISI ve RNA ÇEŞİTLERİ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7AF2D7A-72A1-4EF5-B251-1EC1FE134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72816"/>
            <a:ext cx="8163252" cy="42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64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940BF7-4818-4600-BE35-9837956B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0FFF646-E045-4893-A6CA-58466EC6E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16" y="1556792"/>
            <a:ext cx="6898567" cy="420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94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5336BC-623E-4635-B6E3-B4C3B4294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BAZI  RNA TİPLERİ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4A5403C-A1DC-4EA7-B1BC-DE3782326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28" y="1340768"/>
            <a:ext cx="7484344" cy="457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39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85105F-1384-4698-9FA4-404433C3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839A2EE-2280-44E4-B0E4-14EE532C8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93" y="1700808"/>
            <a:ext cx="7195013" cy="380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04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908720"/>
            <a:ext cx="9134830" cy="5616624"/>
          </a:xfrm>
        </p:spPr>
        <p:txBody>
          <a:bodyPr/>
          <a:lstStyle/>
          <a:p>
            <a:r>
              <a:rPr lang="tr-TR" sz="2400" dirty="0" err="1"/>
              <a:t>Ökaryotik</a:t>
            </a:r>
            <a:r>
              <a:rPr lang="tr-TR" sz="2400" dirty="0"/>
              <a:t> hücrelerde; çekirdek, sitoplazma, mitokondri, kloroplastlarda ve ribozomun yapısında bulunan tek zincirli </a:t>
            </a:r>
            <a:r>
              <a:rPr lang="tr-TR" sz="2400" dirty="0" err="1"/>
              <a:t>polinükleotittir</a:t>
            </a:r>
            <a:r>
              <a:rPr lang="tr-TR" sz="2400" dirty="0"/>
              <a:t>.</a:t>
            </a:r>
          </a:p>
          <a:p>
            <a:r>
              <a:rPr lang="tr-TR" sz="2400" dirty="0" err="1"/>
              <a:t>Prokaryotik</a:t>
            </a:r>
            <a:r>
              <a:rPr lang="tr-TR" sz="2400" dirty="0"/>
              <a:t> hücrelerde; sitoplazmada ve ribozomun yapısında yer alır. </a:t>
            </a:r>
          </a:p>
          <a:p>
            <a:r>
              <a:rPr lang="tr-TR" sz="2400" dirty="0"/>
              <a:t>RNA’nın yapısında (DNA’dan farklı olarak) </a:t>
            </a:r>
            <a:r>
              <a:rPr lang="tr-TR" sz="2400" dirty="0" err="1"/>
              <a:t>deoksiriboz</a:t>
            </a:r>
            <a:r>
              <a:rPr lang="tr-TR" sz="2400" dirty="0"/>
              <a:t> şekeri yerine </a:t>
            </a:r>
            <a:r>
              <a:rPr lang="tr-TR" sz="2400" dirty="0" err="1"/>
              <a:t>riboz</a:t>
            </a:r>
            <a:r>
              <a:rPr lang="tr-TR" sz="2400" dirty="0"/>
              <a:t> şekeri bulunur.  Azotlu baz olarak da Timin yerine </a:t>
            </a:r>
            <a:r>
              <a:rPr lang="tr-TR" sz="2400" dirty="0" err="1"/>
              <a:t>Urasil</a:t>
            </a:r>
            <a:r>
              <a:rPr lang="tr-TR" sz="2400" dirty="0"/>
              <a:t> bulunur.</a:t>
            </a:r>
          </a:p>
          <a:p>
            <a:r>
              <a:rPr lang="tr-TR" sz="2400" dirty="0"/>
              <a:t>RNA’da; </a:t>
            </a:r>
            <a:r>
              <a:rPr lang="tr-TR" sz="2400" dirty="0" err="1"/>
              <a:t>adenin</a:t>
            </a:r>
            <a:r>
              <a:rPr lang="tr-TR" sz="2400" dirty="0"/>
              <a:t>, </a:t>
            </a:r>
            <a:r>
              <a:rPr lang="tr-TR" sz="2400" dirty="0" err="1"/>
              <a:t>guanin</a:t>
            </a:r>
            <a:r>
              <a:rPr lang="tr-TR" sz="2400" dirty="0"/>
              <a:t>, </a:t>
            </a:r>
            <a:r>
              <a:rPr lang="tr-TR" sz="2400" dirty="0" err="1"/>
              <a:t>sitozin</a:t>
            </a:r>
            <a:r>
              <a:rPr lang="tr-TR" sz="2400" dirty="0"/>
              <a:t> ve </a:t>
            </a:r>
            <a:r>
              <a:rPr lang="tr-TR" sz="2400" dirty="0" err="1"/>
              <a:t>urasil</a:t>
            </a:r>
            <a:r>
              <a:rPr lang="tr-TR" sz="2400" dirty="0"/>
              <a:t> bazları yer alır. RNA oluşurken bu bazları içeren dört çeşit </a:t>
            </a:r>
            <a:r>
              <a:rPr lang="tr-TR" sz="2400" dirty="0" err="1"/>
              <a:t>nükleotit</a:t>
            </a:r>
            <a:r>
              <a:rPr lang="tr-TR" sz="2400" dirty="0"/>
              <a:t>, </a:t>
            </a:r>
            <a:r>
              <a:rPr lang="tr-TR" sz="2400" dirty="0" err="1"/>
              <a:t>fosfodiester</a:t>
            </a:r>
            <a:r>
              <a:rPr lang="tr-TR" sz="2400" dirty="0"/>
              <a:t> bağlarıyla birbirine bağlanır. </a:t>
            </a:r>
          </a:p>
          <a:p>
            <a:pPr marL="0" indent="0">
              <a:buNone/>
            </a:pPr>
            <a:r>
              <a:rPr lang="tr-TR" sz="2400" dirty="0"/>
              <a:t>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51520" y="1246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RNA; </a:t>
            </a:r>
          </a:p>
        </p:txBody>
      </p:sp>
    </p:spTree>
    <p:extLst>
      <p:ext uri="{BB962C8B-B14F-4D97-AF65-F5344CB8AC3E}">
        <p14:creationId xmlns:p14="http://schemas.microsoft.com/office/powerpoint/2010/main" val="1019377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/>
          <a:lstStyle/>
          <a:p>
            <a:pPr lvl="0"/>
            <a:r>
              <a:rPr lang="tr-TR" sz="2400" dirty="0">
                <a:solidFill>
                  <a:srgbClr val="000000"/>
                </a:solidFill>
              </a:rPr>
              <a:t>RNA, katlanma yapabilir. </a:t>
            </a:r>
          </a:p>
          <a:p>
            <a:pPr lvl="0"/>
            <a:r>
              <a:rPr lang="tr-TR" sz="2400" dirty="0">
                <a:solidFill>
                  <a:srgbClr val="000000"/>
                </a:solidFill>
              </a:rPr>
              <a:t>Katlanmalar sırasında </a:t>
            </a:r>
            <a:r>
              <a:rPr lang="tr-TR" sz="2400" dirty="0" err="1">
                <a:solidFill>
                  <a:srgbClr val="000000"/>
                </a:solidFill>
              </a:rPr>
              <a:t>guanin</a:t>
            </a:r>
            <a:r>
              <a:rPr lang="tr-TR" sz="2400" dirty="0">
                <a:solidFill>
                  <a:srgbClr val="000000"/>
                </a:solidFill>
              </a:rPr>
              <a:t>, </a:t>
            </a:r>
            <a:r>
              <a:rPr lang="tr-TR" sz="2400" dirty="0" err="1">
                <a:solidFill>
                  <a:srgbClr val="000000"/>
                </a:solidFill>
              </a:rPr>
              <a:t>sitozinle</a:t>
            </a:r>
            <a:r>
              <a:rPr lang="tr-TR" sz="2400" dirty="0">
                <a:solidFill>
                  <a:srgbClr val="000000"/>
                </a:solidFill>
              </a:rPr>
              <a:t>; </a:t>
            </a:r>
            <a:r>
              <a:rPr lang="tr-TR" sz="2400" dirty="0" err="1">
                <a:solidFill>
                  <a:srgbClr val="000000"/>
                </a:solidFill>
              </a:rPr>
              <a:t>adenin</a:t>
            </a:r>
            <a:r>
              <a:rPr lang="tr-TR" sz="2400" dirty="0">
                <a:solidFill>
                  <a:srgbClr val="000000"/>
                </a:solidFill>
              </a:rPr>
              <a:t>, </a:t>
            </a:r>
            <a:r>
              <a:rPr lang="tr-TR" sz="2400" dirty="0" err="1">
                <a:solidFill>
                  <a:srgbClr val="000000"/>
                </a:solidFill>
              </a:rPr>
              <a:t>urasille</a:t>
            </a:r>
            <a:r>
              <a:rPr lang="tr-TR" sz="2400" dirty="0">
                <a:solidFill>
                  <a:srgbClr val="000000"/>
                </a:solidFill>
              </a:rPr>
              <a:t> karşılıklı olarak eşleşebilir. </a:t>
            </a:r>
          </a:p>
          <a:p>
            <a:pPr lvl="0"/>
            <a:r>
              <a:rPr lang="tr-TR" sz="2400" dirty="0">
                <a:solidFill>
                  <a:srgbClr val="000000"/>
                </a:solidFill>
              </a:rPr>
              <a:t>RNA, kendini eşleyemez.</a:t>
            </a:r>
          </a:p>
          <a:p>
            <a:pPr lvl="0"/>
            <a:r>
              <a:rPr lang="tr-TR" sz="2400" dirty="0">
                <a:solidFill>
                  <a:srgbClr val="000000"/>
                </a:solidFill>
              </a:rPr>
              <a:t>Bütün RNA çeşitleri genler tarafından sentezlenir. </a:t>
            </a:r>
          </a:p>
          <a:p>
            <a:pPr lvl="0"/>
            <a:r>
              <a:rPr lang="tr-TR" sz="2400" dirty="0">
                <a:solidFill>
                  <a:srgbClr val="000000"/>
                </a:solidFill>
              </a:rPr>
              <a:t>RNA aynı zamanda bazı virüslerde bilginin yeni nesillere aktarılmasını da sağlar. Örneğin AIDS’e neden olan </a:t>
            </a:r>
            <a:r>
              <a:rPr lang="tr-TR" sz="2400" dirty="0" err="1">
                <a:solidFill>
                  <a:srgbClr val="000000"/>
                </a:solidFill>
              </a:rPr>
              <a:t>HIV’in</a:t>
            </a:r>
            <a:r>
              <a:rPr lang="tr-TR" sz="2400" dirty="0">
                <a:solidFill>
                  <a:srgbClr val="000000"/>
                </a:solidFill>
              </a:rPr>
              <a:t> kalıtsal özellikleri, RNA üzerinde taşınır.</a:t>
            </a:r>
          </a:p>
          <a:p>
            <a:pPr lvl="0"/>
            <a:endParaRPr lang="tr-TR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205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Mesajcı RNA (</a:t>
            </a:r>
            <a:r>
              <a:rPr lang="tr-TR" dirty="0" err="1"/>
              <a:t>mRNA</a:t>
            </a:r>
            <a:r>
              <a:rPr lang="tr-TR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/>
              <a:t>Ökaryotik</a:t>
            </a:r>
            <a:r>
              <a:rPr lang="tr-TR" sz="2400" dirty="0"/>
              <a:t> hücrelerde DNA, hücre çekirdeğinde bulunur. Ancak DNA üzerindeki gen bölgelerinden protein sentezlenebilmesi için bu bilginin çekirdekten dışarı çıkması gerekir. RNA’nın görevlerinden biri de bu bilgi mesajını iletmektir.</a:t>
            </a:r>
          </a:p>
          <a:p>
            <a:r>
              <a:rPr lang="tr-TR" sz="2400" dirty="0" err="1"/>
              <a:t>mRNA</a:t>
            </a:r>
            <a:r>
              <a:rPr lang="tr-TR" sz="2400" dirty="0"/>
              <a:t>, genden aldığı bilgiyi ribozoma taşır ve ribozoma bağlanır. Protein sentezi için kalıp görevi görür. RNA’nın taşıdığı bilgi, sentezlenecek proteinin amino asit dizilerinin çeşidini, sırasını ve sayısını belirler.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503481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3071"/>
            <a:ext cx="8229600" cy="545609"/>
          </a:xfrm>
        </p:spPr>
        <p:txBody>
          <a:bodyPr/>
          <a:lstStyle/>
          <a:p>
            <a:r>
              <a:rPr lang="tr-TR" sz="3600" dirty="0"/>
              <a:t>Taşıyıcı RNA (</a:t>
            </a:r>
            <a:r>
              <a:rPr lang="tr-TR" sz="3600" dirty="0" err="1"/>
              <a:t>tRNA</a:t>
            </a:r>
            <a:r>
              <a:rPr lang="tr-TR" sz="3600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230" y="692696"/>
            <a:ext cx="8579296" cy="1800200"/>
          </a:xfrm>
        </p:spPr>
        <p:txBody>
          <a:bodyPr/>
          <a:lstStyle/>
          <a:p>
            <a:r>
              <a:rPr lang="tr-TR" sz="2000" dirty="0" err="1"/>
              <a:t>tRNA</a:t>
            </a:r>
            <a:r>
              <a:rPr lang="tr-TR" sz="2000" dirty="0"/>
              <a:t>, protein sentezinde kullanılacak olan amino asitleri sitoplazmadan ribozoma taşımakla görevlidir. </a:t>
            </a:r>
          </a:p>
          <a:p>
            <a:r>
              <a:rPr lang="tr-TR" sz="2000" dirty="0"/>
              <a:t>Böylece protein sentezi için gerekli amino asitleri sağlar. Çekirdekten tek zincir hâlinde sentezlenen </a:t>
            </a:r>
            <a:r>
              <a:rPr lang="tr-TR" sz="2000" dirty="0" err="1"/>
              <a:t>tRNA’lar</a:t>
            </a:r>
            <a:r>
              <a:rPr lang="tr-TR" sz="2000" dirty="0"/>
              <a:t>, sitoplazmada kendilerine özgü katlanmalar yaparak çift zincirli yapılarına dönüşürler.</a:t>
            </a:r>
          </a:p>
          <a:p>
            <a:endParaRPr lang="tr-TR" dirty="0"/>
          </a:p>
        </p:txBody>
      </p:sp>
      <p:pic>
        <p:nvPicPr>
          <p:cNvPr id="1026" name="Picture 2" descr="https://www.fikir.gen.tr/wp-content/uploads/2018/09/G%C3%B6rsel-1.16-tRNA%E2%80%99n%C4%B1n-yap%C4%B1s%C4%B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92896"/>
            <a:ext cx="4694461" cy="375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326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5040" y="188640"/>
            <a:ext cx="8229600" cy="634082"/>
          </a:xfrm>
        </p:spPr>
        <p:txBody>
          <a:bodyPr/>
          <a:lstStyle/>
          <a:p>
            <a:r>
              <a:rPr lang="tr-TR" sz="3200" dirty="0" err="1"/>
              <a:t>Ribozomal</a:t>
            </a:r>
            <a:r>
              <a:rPr lang="tr-TR" sz="3200" dirty="0"/>
              <a:t> RNA (</a:t>
            </a:r>
            <a:r>
              <a:rPr lang="tr-TR" sz="3200" dirty="0" err="1"/>
              <a:t>rRNA</a:t>
            </a:r>
            <a:r>
              <a:rPr lang="tr-TR" sz="3200" dirty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052737"/>
            <a:ext cx="8229600" cy="3744416"/>
          </a:xfrm>
        </p:spPr>
        <p:txBody>
          <a:bodyPr/>
          <a:lstStyle/>
          <a:p>
            <a:r>
              <a:rPr lang="tr-TR" sz="2000" dirty="0" err="1"/>
              <a:t>rRNA</a:t>
            </a:r>
            <a:r>
              <a:rPr lang="tr-TR" sz="2000" dirty="0"/>
              <a:t>, </a:t>
            </a:r>
            <a:r>
              <a:rPr lang="tr-TR" sz="2000" dirty="0" err="1"/>
              <a:t>ökaryotik</a:t>
            </a:r>
            <a:r>
              <a:rPr lang="tr-TR" sz="2000" dirty="0"/>
              <a:t> hücrelerde çekirdekte sentezlenir. </a:t>
            </a:r>
          </a:p>
          <a:p>
            <a:r>
              <a:rPr lang="tr-TR" sz="2000" dirty="0"/>
              <a:t>Proteinlerle birlikte ribozomların yapısında bulunur. Ribozomun yapısının yaklaşık 2/3’ü </a:t>
            </a:r>
            <a:r>
              <a:rPr lang="tr-TR" sz="2000" dirty="0" err="1"/>
              <a:t>rRNA’dan</a:t>
            </a:r>
            <a:r>
              <a:rPr lang="tr-TR" sz="2000" dirty="0"/>
              <a:t> meydana gelir.</a:t>
            </a:r>
          </a:p>
          <a:p>
            <a:r>
              <a:rPr lang="tr-TR" sz="2000" dirty="0" err="1"/>
              <a:t>rRNA</a:t>
            </a:r>
            <a:r>
              <a:rPr lang="tr-TR" sz="2000" dirty="0"/>
              <a:t>, hücrede en çok bulunan RNA çeşididir. Hücredeki toplam RNA’ların yaklaşık %80’ini oluşturur. </a:t>
            </a:r>
          </a:p>
          <a:p>
            <a:r>
              <a:rPr lang="tr-TR" sz="2000" dirty="0" err="1"/>
              <a:t>rRNA</a:t>
            </a:r>
            <a:r>
              <a:rPr lang="tr-TR" sz="2000" dirty="0"/>
              <a:t>, ribozomlarda </a:t>
            </a:r>
            <a:r>
              <a:rPr lang="tr-TR" sz="2000" dirty="0" err="1"/>
              <a:t>mRNA</a:t>
            </a:r>
            <a:r>
              <a:rPr lang="tr-TR" sz="2000" dirty="0"/>
              <a:t> ve </a:t>
            </a:r>
            <a:r>
              <a:rPr lang="tr-TR" sz="2000" dirty="0" err="1"/>
              <a:t>tRNA</a:t>
            </a:r>
            <a:r>
              <a:rPr lang="tr-TR" sz="2000" dirty="0"/>
              <a:t> arasındaki etkileşimi sağlar. Amino asitlerin </a:t>
            </a:r>
            <a:r>
              <a:rPr lang="tr-TR" sz="2000" dirty="0" err="1"/>
              <a:t>peptit</a:t>
            </a:r>
            <a:r>
              <a:rPr lang="tr-TR" sz="2000" dirty="0"/>
              <a:t> bağlarıyla birbirine bağlanmasında görev alır. Protein sentezi bu sayede meydana gelir.</a:t>
            </a:r>
          </a:p>
        </p:txBody>
      </p:sp>
    </p:spTree>
    <p:extLst>
      <p:ext uri="{BB962C8B-B14F-4D97-AF65-F5344CB8AC3E}">
        <p14:creationId xmlns:p14="http://schemas.microsoft.com/office/powerpoint/2010/main" val="1509921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rna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488832" cy="596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693896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21</TotalTime>
  <Words>360</Words>
  <Application>Microsoft Office PowerPoint</Application>
  <PresentationFormat>Ekran Gösterisi (4:3)</PresentationFormat>
  <Paragraphs>34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5" baseType="lpstr">
      <vt:lpstr>Arial</vt:lpstr>
      <vt:lpstr>Varsayılan Tasarım</vt:lpstr>
      <vt:lpstr>PowerPoint Sunusu</vt:lpstr>
      <vt:lpstr>RNA</vt:lpstr>
      <vt:lpstr>RNA</vt:lpstr>
      <vt:lpstr> RNA’nın YAPISI ve RNA ÇEŞİTLERİ</vt:lpstr>
      <vt:lpstr>PowerPoint Sunusu</vt:lpstr>
      <vt:lpstr>BAZI  RNA TİPLERİ</vt:lpstr>
      <vt:lpstr>PowerPoint Sunusu</vt:lpstr>
      <vt:lpstr>PowerPoint Sunusu</vt:lpstr>
      <vt:lpstr>PowerPoint Sunusu</vt:lpstr>
      <vt:lpstr>Mesajcı RNA (mRNA)</vt:lpstr>
      <vt:lpstr>Taşıyıcı RNA (tRNA)</vt:lpstr>
      <vt:lpstr>Ribozomal RNA (rRNA)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xxxx</dc:creator>
  <cp:lastModifiedBy>Fatih Bilgi</cp:lastModifiedBy>
  <cp:revision>9</cp:revision>
  <cp:lastPrinted>1601-01-01T00:00:00Z</cp:lastPrinted>
  <dcterms:created xsi:type="dcterms:W3CDTF">2020-01-16T09:01:47Z</dcterms:created>
  <dcterms:modified xsi:type="dcterms:W3CDTF">2020-03-19T23:20:01Z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