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>
      <p:cViewPr varScale="1">
        <p:scale>
          <a:sx n="111" d="100"/>
          <a:sy n="111" d="100"/>
        </p:scale>
        <p:origin x="151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19.03.2020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TARIMSAL BİYOTEKNOLOJİ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ZİRAAT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ZMT302-MOLEKÜLER GENETİK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DOÇ. DR. LEVENT MERCAN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dirty="0" err="1"/>
              <a:t>Prokaryotlarda</a:t>
            </a:r>
            <a:r>
              <a:rPr lang="tr-TR" altLang="tr-TR" sz="4400" dirty="0"/>
              <a:t> Gen İfadesinin Düzenlenmesi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676400" cy="762000"/>
          </a:xfrm>
        </p:spPr>
        <p:txBody>
          <a:bodyPr/>
          <a:lstStyle/>
          <a:p>
            <a:r>
              <a:rPr lang="tr-TR" altLang="tr-TR" sz="2800" i="1" dirty="0"/>
              <a:t>Hafta-1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957729"/>
            <a:ext cx="5867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ZMT302-MOLEKÜLER GENETİK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12039F-C9C0-414E-B542-A32DE550F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 İfadesinin Düzenlenmesi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56AD57-2E9C-4AFB-B6BA-2C81C727C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08919"/>
          </a:xfrm>
        </p:spPr>
        <p:txBody>
          <a:bodyPr/>
          <a:lstStyle/>
          <a:p>
            <a:r>
              <a:rPr lang="tr-TR" sz="2000" dirty="0"/>
              <a:t>Her bir hücre bir organizmanın sahip olduğu tüm genomu içerir.</a:t>
            </a:r>
          </a:p>
          <a:p>
            <a:r>
              <a:rPr lang="tr-TR" sz="2000" dirty="0"/>
              <a:t>Gen ekspresyonu = genin transkripsiyonu ve </a:t>
            </a:r>
            <a:r>
              <a:rPr lang="tr-TR" sz="2000" dirty="0" err="1"/>
              <a:t>translasyonu</a:t>
            </a:r>
            <a:endParaRPr lang="tr-TR" sz="2000" dirty="0"/>
          </a:p>
          <a:p>
            <a:r>
              <a:rPr lang="tr-TR" sz="2000" dirty="0"/>
              <a:t>“Düzenleme” bir organizmaya sadece ihtiyaç duyulan genler bakımından seçici transkripsiyon (sonra da </a:t>
            </a:r>
            <a:r>
              <a:rPr lang="tr-TR" sz="2000" dirty="0" err="1"/>
              <a:t>translasyon</a:t>
            </a:r>
            <a:r>
              <a:rPr lang="tr-TR" sz="2000" dirty="0"/>
              <a:t>) imkanı verir.</a:t>
            </a:r>
          </a:p>
          <a:p>
            <a:r>
              <a:rPr lang="tr-TR" sz="2000" dirty="0"/>
              <a:t>Eksprese olan genler </a:t>
            </a:r>
          </a:p>
          <a:p>
            <a:pPr marL="534988" indent="-173038"/>
            <a:r>
              <a:rPr lang="tr-TR" sz="2000" dirty="0"/>
              <a:t>Hücrenin tipine </a:t>
            </a:r>
          </a:p>
          <a:p>
            <a:pPr marL="534988" indent="-173038"/>
            <a:r>
              <a:rPr lang="tr-TR" sz="2000" dirty="0"/>
              <a:t>Hücrenin o anda ihtiyaç duyduğu özel gereksinimlere göre belirlenir. </a:t>
            </a:r>
          </a:p>
          <a:p>
            <a:endParaRPr lang="tr-TR" sz="2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A1775FF-607B-4FCB-880E-8874B3CF3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4653136"/>
            <a:ext cx="4032448" cy="158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5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A919EF-AC10-4B1A-AB38-97229626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Prokaryotlarda</a:t>
            </a:r>
            <a:r>
              <a:rPr lang="tr-TR" dirty="0"/>
              <a:t> Gen Regülasyonu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533267-EB6D-4FE9-ACC5-377CFBC2D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/>
          <a:lstStyle/>
          <a:p>
            <a:r>
              <a:rPr lang="tr-TR" sz="2400" dirty="0" err="1"/>
              <a:t>Prokaryotların</a:t>
            </a:r>
            <a:r>
              <a:rPr lang="tr-TR" sz="2400" dirty="0"/>
              <a:t> genomları </a:t>
            </a:r>
            <a:r>
              <a:rPr lang="tr-TR" sz="2400" dirty="0" err="1"/>
              <a:t>operonlar</a:t>
            </a:r>
            <a:r>
              <a:rPr lang="tr-TR" sz="2400" dirty="0"/>
              <a:t> şeklinde organize olmuşlardır.</a:t>
            </a:r>
          </a:p>
          <a:p>
            <a:pPr marL="534988" indent="-173038"/>
            <a:r>
              <a:rPr lang="tr-TR" sz="2400" dirty="0" err="1"/>
              <a:t>Operon</a:t>
            </a:r>
            <a:r>
              <a:rPr lang="tr-TR" sz="2400" dirty="0"/>
              <a:t> = bir grup ilgili gen</a:t>
            </a:r>
          </a:p>
          <a:p>
            <a:pPr marL="534988" indent="-173038"/>
            <a:r>
              <a:rPr lang="tr-TR" sz="2400" dirty="0"/>
              <a:t>Başlangıçta bir </a:t>
            </a:r>
            <a:r>
              <a:rPr lang="tr-TR" sz="2400" dirty="0" err="1"/>
              <a:t>promotör</a:t>
            </a:r>
            <a:r>
              <a:rPr lang="tr-TR" sz="2400" dirty="0"/>
              <a:t> dizilişi </a:t>
            </a:r>
          </a:p>
          <a:p>
            <a:pPr marL="534988" indent="-173038"/>
            <a:r>
              <a:rPr lang="tr-TR" sz="2400" dirty="0"/>
              <a:t>Tüm genler birlikte </a:t>
            </a:r>
            <a:r>
              <a:rPr lang="tr-TR" sz="2400" dirty="0" err="1"/>
              <a:t>transkribe</a:t>
            </a:r>
            <a:r>
              <a:rPr lang="tr-TR" sz="2400" dirty="0"/>
              <a:t> edilirler (bir uzun zincir RNA şeklinde).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4D8A3F6-A5B6-4CBE-B0B1-F6DDF61E9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627" y="4149081"/>
            <a:ext cx="4104745" cy="19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3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3D4479-1F78-47F6-8B07-AE66E3BC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Baskılanabilir </a:t>
            </a:r>
            <a:r>
              <a:rPr lang="tr-TR" dirty="0" err="1"/>
              <a:t>Operon</a:t>
            </a:r>
            <a:r>
              <a:rPr lang="tr-TR" dirty="0"/>
              <a:t>: </a:t>
            </a:r>
            <a:r>
              <a:rPr lang="tr-TR" dirty="0" err="1"/>
              <a:t>Trp</a:t>
            </a:r>
            <a:r>
              <a:rPr lang="tr-TR" dirty="0"/>
              <a:t> </a:t>
            </a:r>
            <a:r>
              <a:rPr lang="tr-TR" dirty="0" err="1"/>
              <a:t>Operonu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80AFE5-9E46-44ED-B8D4-811E7424A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64903"/>
          </a:xfrm>
        </p:spPr>
        <p:txBody>
          <a:bodyPr/>
          <a:lstStyle/>
          <a:p>
            <a:r>
              <a:rPr lang="tr-TR" sz="2000" dirty="0" err="1"/>
              <a:t>Prokaryotik</a:t>
            </a:r>
            <a:r>
              <a:rPr lang="tr-TR" sz="2000" dirty="0"/>
              <a:t> genomların </a:t>
            </a:r>
            <a:r>
              <a:rPr lang="tr-TR" sz="2000" dirty="0" err="1"/>
              <a:t>operonlar</a:t>
            </a:r>
            <a:r>
              <a:rPr lang="tr-TR" sz="2000" dirty="0"/>
              <a:t> şeklinde organize olması belirli bir işlem için bir transkripsiyonun yeterli olmasını sağlar.</a:t>
            </a:r>
          </a:p>
          <a:p>
            <a:r>
              <a:rPr lang="tr-TR" sz="2000" dirty="0"/>
              <a:t>Baskılanabilir </a:t>
            </a:r>
            <a:r>
              <a:rPr lang="tr-TR" sz="2000" dirty="0" err="1"/>
              <a:t>Operon</a:t>
            </a:r>
            <a:r>
              <a:rPr lang="tr-TR" sz="2000" dirty="0"/>
              <a:t> = Genellikle “açık” olan ancak “</a:t>
            </a:r>
            <a:r>
              <a:rPr lang="tr-TR" sz="2000" dirty="0" err="1"/>
              <a:t>ihhibe</a:t>
            </a:r>
            <a:r>
              <a:rPr lang="tr-TR" sz="2000" dirty="0"/>
              <a:t>” edilebilir </a:t>
            </a:r>
            <a:r>
              <a:rPr lang="tr-TR" sz="2000" dirty="0" err="1"/>
              <a:t>operondur</a:t>
            </a:r>
            <a:endParaRPr lang="tr-TR" sz="2000" dirty="0"/>
          </a:p>
          <a:p>
            <a:r>
              <a:rPr lang="tr-TR" sz="2000" dirty="0" err="1"/>
              <a:t>Trp</a:t>
            </a:r>
            <a:r>
              <a:rPr lang="tr-TR" sz="2000" dirty="0"/>
              <a:t> </a:t>
            </a:r>
            <a:r>
              <a:rPr lang="tr-TR" sz="2000" dirty="0" err="1"/>
              <a:t>Operonu</a:t>
            </a:r>
            <a:endParaRPr lang="tr-TR" sz="2000" dirty="0"/>
          </a:p>
          <a:p>
            <a:pPr marL="534988" indent="-173038"/>
            <a:r>
              <a:rPr lang="tr-TR" sz="2000" dirty="0"/>
              <a:t>Baskılanabilir </a:t>
            </a:r>
            <a:r>
              <a:rPr lang="tr-TR" sz="2000" dirty="0" err="1"/>
              <a:t>operon</a:t>
            </a:r>
            <a:r>
              <a:rPr lang="tr-TR" sz="2000" dirty="0"/>
              <a:t> örneğidir</a:t>
            </a:r>
          </a:p>
          <a:p>
            <a:pPr marL="534988" indent="-173038"/>
            <a:r>
              <a:rPr lang="tr-TR" sz="2000" dirty="0" err="1"/>
              <a:t>Triptofan</a:t>
            </a:r>
            <a:r>
              <a:rPr lang="tr-TR" sz="2000" dirty="0"/>
              <a:t> amino </a:t>
            </a:r>
            <a:r>
              <a:rPr lang="tr-TR" sz="2000" dirty="0" err="1"/>
              <a:t>asitinin</a:t>
            </a:r>
            <a:r>
              <a:rPr lang="tr-TR" sz="2000" dirty="0"/>
              <a:t> üretilmesi için gerekli enzimleri kodlayan genleri içerir</a:t>
            </a:r>
          </a:p>
          <a:p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A1E16C4-F0F9-457F-B3D0-40AD42DB2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690" y="4259825"/>
            <a:ext cx="3890619" cy="19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41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D6C75F-351D-40D9-83CB-73458842F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TrpR</a:t>
            </a:r>
            <a:r>
              <a:rPr lang="tr-TR" dirty="0"/>
              <a:t> Geni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60EE98-D7D1-421A-BA5A-C8CAE5BBD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err="1"/>
              <a:t>TrpR</a:t>
            </a:r>
            <a:r>
              <a:rPr lang="tr-TR" sz="1800" dirty="0"/>
              <a:t> geni </a:t>
            </a:r>
            <a:r>
              <a:rPr lang="tr-TR" sz="1800" dirty="0" err="1"/>
              <a:t>Trp</a:t>
            </a:r>
            <a:r>
              <a:rPr lang="tr-TR" sz="1800" dirty="0"/>
              <a:t> </a:t>
            </a:r>
            <a:r>
              <a:rPr lang="tr-TR" sz="1800" dirty="0" err="1"/>
              <a:t>operonu</a:t>
            </a:r>
            <a:r>
              <a:rPr lang="tr-TR" sz="1800" dirty="0"/>
              <a:t> için regülatör gendir</a:t>
            </a:r>
          </a:p>
          <a:p>
            <a:r>
              <a:rPr lang="tr-TR" sz="1800" dirty="0"/>
              <a:t>Genomun başka bölgelerinde bulunur </a:t>
            </a:r>
          </a:p>
          <a:p>
            <a:r>
              <a:rPr lang="tr-TR" sz="1800" dirty="0" err="1"/>
              <a:t>Trp</a:t>
            </a:r>
            <a:r>
              <a:rPr lang="tr-TR" sz="1800" dirty="0"/>
              <a:t> </a:t>
            </a:r>
            <a:r>
              <a:rPr lang="tr-TR" sz="1800" dirty="0" err="1"/>
              <a:t>operonunun</a:t>
            </a:r>
            <a:r>
              <a:rPr lang="tr-TR" sz="1800" dirty="0"/>
              <a:t> bir parçası değildir</a:t>
            </a:r>
          </a:p>
          <a:p>
            <a:r>
              <a:rPr lang="tr-TR" sz="1800" dirty="0" err="1"/>
              <a:t>TrpR</a:t>
            </a:r>
            <a:r>
              <a:rPr lang="tr-TR" sz="1800" dirty="0"/>
              <a:t> geni bir protein kodlar  = </a:t>
            </a:r>
            <a:r>
              <a:rPr lang="tr-TR" sz="1800" dirty="0" err="1"/>
              <a:t>TrpR</a:t>
            </a:r>
            <a:r>
              <a:rPr lang="tr-TR" sz="1800" dirty="0"/>
              <a:t> </a:t>
            </a:r>
            <a:r>
              <a:rPr lang="tr-TR" sz="1800" dirty="0" err="1"/>
              <a:t>represör</a:t>
            </a:r>
            <a:r>
              <a:rPr lang="tr-TR" sz="1800" dirty="0"/>
              <a:t> proteini</a:t>
            </a:r>
          </a:p>
          <a:p>
            <a:r>
              <a:rPr lang="tr-TR" sz="1800" dirty="0" err="1"/>
              <a:t>TrpR</a:t>
            </a:r>
            <a:r>
              <a:rPr lang="tr-TR" sz="1800" dirty="0"/>
              <a:t> geni,  </a:t>
            </a:r>
            <a:r>
              <a:rPr lang="tr-TR" sz="1800" dirty="0" err="1"/>
              <a:t>Trp</a:t>
            </a:r>
            <a:r>
              <a:rPr lang="tr-TR" sz="1800" dirty="0"/>
              <a:t> </a:t>
            </a:r>
            <a:r>
              <a:rPr lang="tr-TR" sz="1800" dirty="0" err="1"/>
              <a:t>operon</a:t>
            </a:r>
            <a:r>
              <a:rPr lang="tr-TR" sz="1800" dirty="0"/>
              <a:t> genlerinden ayrı olarak </a:t>
            </a:r>
            <a:r>
              <a:rPr lang="tr-TR" sz="1800" dirty="0" err="1"/>
              <a:t>transkribe</a:t>
            </a:r>
            <a:r>
              <a:rPr lang="tr-TR" sz="1800" dirty="0"/>
              <a:t> edilir ve </a:t>
            </a:r>
            <a:r>
              <a:rPr lang="tr-TR" sz="1800" dirty="0" err="1"/>
              <a:t>translasyona</a:t>
            </a:r>
            <a:r>
              <a:rPr lang="tr-TR" sz="1800" dirty="0"/>
              <a:t> uğrar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FBFD122-0038-43D2-8540-6B87B4E19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1772816"/>
            <a:ext cx="4089896" cy="294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3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FAB1DA-8652-48A2-B322-3DD70D89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TrpR</a:t>
            </a:r>
            <a:r>
              <a:rPr lang="tr-TR" dirty="0"/>
              <a:t> </a:t>
            </a:r>
            <a:r>
              <a:rPr lang="tr-TR" dirty="0" err="1"/>
              <a:t>Represörü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5317A4-A9A9-4606-99EA-C3497D2E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/>
          <a:lstStyle/>
          <a:p>
            <a:r>
              <a:rPr lang="tr-TR" sz="2800" dirty="0" err="1"/>
              <a:t>Represör</a:t>
            </a:r>
            <a:r>
              <a:rPr lang="tr-TR" sz="2800" dirty="0"/>
              <a:t> protein </a:t>
            </a:r>
            <a:r>
              <a:rPr lang="tr-TR" sz="2800" dirty="0" err="1"/>
              <a:t>inaktif</a:t>
            </a:r>
            <a:r>
              <a:rPr lang="tr-TR" sz="2800" dirty="0"/>
              <a:t> bir form olarak </a:t>
            </a:r>
            <a:r>
              <a:rPr lang="tr-TR" sz="2800" dirty="0" err="1"/>
              <a:t>translasyona</a:t>
            </a:r>
            <a:r>
              <a:rPr lang="tr-TR" sz="2800" dirty="0"/>
              <a:t> uğrar </a:t>
            </a:r>
          </a:p>
          <a:p>
            <a:r>
              <a:rPr lang="tr-TR" sz="2800" dirty="0" err="1"/>
              <a:t>Triptofan</a:t>
            </a:r>
            <a:r>
              <a:rPr lang="tr-TR" sz="2800" dirty="0"/>
              <a:t> </a:t>
            </a:r>
            <a:r>
              <a:rPr lang="tr-TR" sz="2800" dirty="0" err="1"/>
              <a:t>corepresör</a:t>
            </a:r>
            <a:r>
              <a:rPr lang="tr-TR" sz="2800" dirty="0"/>
              <a:t> olarak adlandırılır</a:t>
            </a:r>
          </a:p>
          <a:p>
            <a:pPr marL="534988" indent="-173038"/>
            <a:r>
              <a:rPr lang="tr-TR" sz="2800" dirty="0" err="1"/>
              <a:t>Triptofan</a:t>
            </a:r>
            <a:r>
              <a:rPr lang="tr-TR" sz="2800" dirty="0"/>
              <a:t> </a:t>
            </a:r>
            <a:r>
              <a:rPr lang="tr-TR" sz="2800" dirty="0" err="1"/>
              <a:t>TrpR</a:t>
            </a:r>
            <a:r>
              <a:rPr lang="tr-TR" sz="2800" dirty="0"/>
              <a:t> </a:t>
            </a:r>
            <a:r>
              <a:rPr lang="tr-TR" sz="2800" dirty="0" err="1"/>
              <a:t>represörüne</a:t>
            </a:r>
            <a:r>
              <a:rPr lang="tr-TR" sz="2800" dirty="0"/>
              <a:t> bağlandığında bu protein aktif formuna dönüşür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56A52DC-42A7-4A3B-84EC-AC0A0DBF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90" y="4005065"/>
            <a:ext cx="5792620" cy="179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7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AFF7C0-B8C7-479E-BCC1-6DC20FCC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Operatör Bölge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89A664-85C2-4852-869E-B845C748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 err="1"/>
              <a:t>Trp</a:t>
            </a:r>
            <a:r>
              <a:rPr lang="tr-TR" sz="2400" dirty="0"/>
              <a:t> </a:t>
            </a:r>
            <a:r>
              <a:rPr lang="tr-TR" sz="2400" dirty="0" err="1"/>
              <a:t>Operonu</a:t>
            </a:r>
            <a:r>
              <a:rPr lang="tr-TR" sz="2400" dirty="0"/>
              <a:t> içinde bir operatör DNA bölgesi bulunur. </a:t>
            </a:r>
          </a:p>
          <a:p>
            <a:r>
              <a:rPr lang="tr-TR" sz="2400" dirty="0" err="1"/>
              <a:t>Promotör</a:t>
            </a:r>
            <a:r>
              <a:rPr lang="tr-TR" sz="2400" dirty="0"/>
              <a:t> bölgeden hemen sonra </a:t>
            </a:r>
          </a:p>
          <a:p>
            <a:r>
              <a:rPr lang="tr-TR" sz="2400" dirty="0" err="1"/>
              <a:t>TrpR</a:t>
            </a:r>
            <a:r>
              <a:rPr lang="tr-TR" sz="2400" dirty="0"/>
              <a:t> </a:t>
            </a:r>
            <a:r>
              <a:rPr lang="tr-TR" sz="2400" dirty="0" err="1"/>
              <a:t>Represörü</a:t>
            </a:r>
            <a:r>
              <a:rPr lang="tr-TR" sz="2400" dirty="0"/>
              <a:t>  aktif formda ise operatöre bağlanabilir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B718ABF-D8B9-4D47-828C-100BC2AB3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335" y="3107508"/>
            <a:ext cx="5681330" cy="22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76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58DA92-7582-4D74-8921-D123909F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Trp</a:t>
            </a:r>
            <a:r>
              <a:rPr lang="tr-TR" dirty="0"/>
              <a:t> </a:t>
            </a:r>
            <a:r>
              <a:rPr lang="tr-TR" dirty="0" err="1"/>
              <a:t>Operonu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413DE5-D85E-427B-8DCE-F9D8B245C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/>
              <a:t>Transkripsiyon “açık”</a:t>
            </a:r>
          </a:p>
          <a:p>
            <a:r>
              <a:rPr lang="tr-TR" sz="2400" dirty="0"/>
              <a:t>Hücrede </a:t>
            </a:r>
            <a:r>
              <a:rPr lang="tr-TR" sz="2400" dirty="0" err="1"/>
              <a:t>triptofan</a:t>
            </a:r>
            <a:r>
              <a:rPr lang="tr-TR" sz="2400" dirty="0"/>
              <a:t> yoksa görülür.</a:t>
            </a:r>
          </a:p>
          <a:p>
            <a:r>
              <a:rPr lang="tr-TR" sz="2400" dirty="0" err="1"/>
              <a:t>Represör</a:t>
            </a:r>
            <a:r>
              <a:rPr lang="tr-TR" sz="2400" dirty="0"/>
              <a:t> </a:t>
            </a:r>
            <a:r>
              <a:rPr lang="tr-TR" sz="2400" dirty="0" err="1"/>
              <a:t>inaktif</a:t>
            </a:r>
            <a:r>
              <a:rPr lang="tr-TR" sz="2400" dirty="0"/>
              <a:t> formdadır </a:t>
            </a:r>
          </a:p>
          <a:p>
            <a:r>
              <a:rPr lang="tr-TR" sz="2400" dirty="0"/>
              <a:t>RNA </a:t>
            </a:r>
            <a:r>
              <a:rPr lang="tr-TR" sz="2400" dirty="0" err="1"/>
              <a:t>Polimeraz</a:t>
            </a:r>
            <a:r>
              <a:rPr lang="tr-TR" sz="2400" dirty="0"/>
              <a:t> </a:t>
            </a:r>
            <a:r>
              <a:rPr lang="tr-TR" sz="2400" dirty="0" err="1"/>
              <a:t>promotöre</a:t>
            </a:r>
            <a:r>
              <a:rPr lang="tr-TR" sz="2400" dirty="0"/>
              <a:t> bağlanabilir ve genleri </a:t>
            </a:r>
            <a:r>
              <a:rPr lang="tr-TR" sz="2400" dirty="0" err="1"/>
              <a:t>transkribe</a:t>
            </a:r>
            <a:r>
              <a:rPr lang="tr-TR" sz="2400" dirty="0"/>
              <a:t> edebilir.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5A19096-8F1F-4101-AA9E-CD2529FF1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33" y="3895195"/>
            <a:ext cx="6751734" cy="18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8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46301F-1413-4DFE-8800-CE04EB714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5BAA54-1C86-421C-A4A9-8E38C68CA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7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/>
              <a:t>Transkripsiyon “Kapalı”</a:t>
            </a:r>
          </a:p>
          <a:p>
            <a:r>
              <a:rPr lang="tr-TR" sz="1800" dirty="0" err="1"/>
              <a:t>Triptofan</a:t>
            </a:r>
            <a:r>
              <a:rPr lang="tr-TR" sz="1800" dirty="0"/>
              <a:t> hücrede var olduğunda görülür</a:t>
            </a:r>
          </a:p>
          <a:p>
            <a:r>
              <a:rPr lang="tr-TR" sz="1800" dirty="0" err="1"/>
              <a:t>Triptofan</a:t>
            </a:r>
            <a:r>
              <a:rPr lang="tr-TR" sz="1800" dirty="0"/>
              <a:t> </a:t>
            </a:r>
            <a:r>
              <a:rPr lang="tr-TR" sz="1800" dirty="0" err="1"/>
              <a:t>TrpR</a:t>
            </a:r>
            <a:r>
              <a:rPr lang="tr-TR" sz="1800" dirty="0"/>
              <a:t> </a:t>
            </a:r>
            <a:r>
              <a:rPr lang="tr-TR" sz="1800" dirty="0" err="1"/>
              <a:t>represörüne</a:t>
            </a:r>
            <a:r>
              <a:rPr lang="tr-TR" sz="1800" dirty="0"/>
              <a:t> bağlanır </a:t>
            </a:r>
            <a:r>
              <a:rPr lang="en-US" altLang="tr-TR" sz="18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1800" dirty="0"/>
              <a:t> aktif forma dönüştürür</a:t>
            </a:r>
          </a:p>
          <a:p>
            <a:r>
              <a:rPr lang="tr-TR" sz="1800" dirty="0" err="1"/>
              <a:t>TrpR</a:t>
            </a:r>
            <a:r>
              <a:rPr lang="tr-TR" sz="1800" dirty="0"/>
              <a:t> proteini operatöre bağlanır </a:t>
            </a:r>
            <a:r>
              <a:rPr lang="en-US" altLang="tr-TR" sz="18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1800" dirty="0"/>
              <a:t> RNA </a:t>
            </a:r>
            <a:r>
              <a:rPr lang="tr-TR" sz="1800" dirty="0" err="1"/>
              <a:t>Polimerazı</a:t>
            </a:r>
            <a:r>
              <a:rPr lang="tr-TR" sz="1800" dirty="0"/>
              <a:t> bloke eder </a:t>
            </a:r>
            <a:r>
              <a:rPr lang="en-US" altLang="tr-TR" sz="18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1800" dirty="0"/>
              <a:t> transkripsiyon gerçekleşmez</a:t>
            </a:r>
          </a:p>
          <a:p>
            <a:r>
              <a:rPr lang="tr-TR" sz="1800" dirty="0"/>
              <a:t>Hücrede </a:t>
            </a:r>
            <a:r>
              <a:rPr lang="tr-TR" sz="1800" dirty="0" err="1"/>
              <a:t>triptofan</a:t>
            </a:r>
            <a:r>
              <a:rPr lang="tr-TR" sz="1800" dirty="0"/>
              <a:t> yokluğunda yeniden </a:t>
            </a:r>
            <a:r>
              <a:rPr lang="tr-TR" sz="1800" dirty="0" err="1"/>
              <a:t>trp</a:t>
            </a:r>
            <a:r>
              <a:rPr lang="tr-TR" sz="1800" dirty="0"/>
              <a:t> </a:t>
            </a:r>
            <a:r>
              <a:rPr lang="tr-TR" sz="1800" dirty="0" err="1"/>
              <a:t>operonu</a:t>
            </a:r>
            <a:r>
              <a:rPr lang="tr-TR" sz="1800" dirty="0"/>
              <a:t> “kapalı” konumdan “açık” konuma geçer</a:t>
            </a:r>
          </a:p>
          <a:p>
            <a:endParaRPr lang="tr-TR" sz="1800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A06A5FC-8609-41EB-A9D4-D571B319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790200"/>
            <a:ext cx="4068452" cy="240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1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274B7B-ACAC-41AD-A392-DC5D962A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Inducible (Uyarılabilir) Operon: Lac Operonu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A0A505-745F-4DAF-BEA8-F8AB8B2A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/>
          <a:lstStyle/>
          <a:p>
            <a:r>
              <a:rPr lang="tr-TR" sz="2400" dirty="0"/>
              <a:t>İndüklenebilir </a:t>
            </a:r>
            <a:r>
              <a:rPr lang="tr-TR" sz="2400" dirty="0" err="1"/>
              <a:t>operon</a:t>
            </a:r>
            <a:r>
              <a:rPr lang="tr-TR" sz="2400" dirty="0"/>
              <a:t> = </a:t>
            </a:r>
            <a:r>
              <a:rPr lang="tr-TR" sz="2400" dirty="0" err="1"/>
              <a:t>operon</a:t>
            </a:r>
            <a:r>
              <a:rPr lang="tr-TR" sz="2400" dirty="0"/>
              <a:t> genellikle “kapalı” fakat uyarılabilir/etkinleştirilebilir</a:t>
            </a:r>
          </a:p>
          <a:p>
            <a:r>
              <a:rPr lang="tr-TR" sz="2400" dirty="0" err="1"/>
              <a:t>Lac</a:t>
            </a:r>
            <a:r>
              <a:rPr lang="tr-TR" sz="2400" dirty="0"/>
              <a:t> </a:t>
            </a:r>
            <a:r>
              <a:rPr lang="tr-TR" sz="2400" dirty="0" err="1"/>
              <a:t>Operonu</a:t>
            </a:r>
            <a:endParaRPr lang="tr-TR" sz="2400" dirty="0"/>
          </a:p>
          <a:p>
            <a:pPr marL="534988" indent="-153988"/>
            <a:r>
              <a:rPr lang="tr-TR" sz="2400" dirty="0"/>
              <a:t>Uyarılabilir </a:t>
            </a:r>
            <a:r>
              <a:rPr lang="tr-TR" sz="2400" dirty="0" err="1"/>
              <a:t>operon</a:t>
            </a:r>
            <a:r>
              <a:rPr lang="tr-TR" sz="2400" dirty="0"/>
              <a:t> örneğidir</a:t>
            </a:r>
          </a:p>
          <a:p>
            <a:pPr marL="534988" indent="-153988"/>
            <a:r>
              <a:rPr lang="tr-TR" sz="2400" dirty="0"/>
              <a:t>Laktozu parçalayan enzimleri kodlayan genler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5CDF389-5A41-45EE-AC3C-9F149C353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607" y="3861048"/>
            <a:ext cx="4464785" cy="21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1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A05F81-D406-4F80-8062-A6BB3762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Lac</a:t>
            </a:r>
            <a:r>
              <a:rPr lang="tr-TR" dirty="0"/>
              <a:t> I geni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052BBC-98C9-499A-AD00-624B4B71A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pPr marL="0" indent="0">
              <a:buNone/>
            </a:pPr>
            <a:r>
              <a:rPr lang="tr-TR" sz="1800" dirty="0" err="1"/>
              <a:t>Lac</a:t>
            </a:r>
            <a:r>
              <a:rPr lang="tr-TR" sz="1800" dirty="0"/>
              <a:t> I,  </a:t>
            </a:r>
            <a:r>
              <a:rPr lang="tr-TR" sz="1800" dirty="0" err="1"/>
              <a:t>lac</a:t>
            </a:r>
            <a:r>
              <a:rPr lang="tr-TR" sz="1800" dirty="0"/>
              <a:t> </a:t>
            </a:r>
            <a:r>
              <a:rPr lang="tr-TR" sz="1800" dirty="0" err="1"/>
              <a:t>operonu</a:t>
            </a:r>
            <a:r>
              <a:rPr lang="tr-TR" sz="1800" dirty="0"/>
              <a:t> için düzenleyici bir gendir</a:t>
            </a:r>
          </a:p>
          <a:p>
            <a:r>
              <a:rPr lang="tr-TR" sz="1800" dirty="0"/>
              <a:t>Genomun başka bölgelerinde bulunur</a:t>
            </a:r>
          </a:p>
          <a:p>
            <a:r>
              <a:rPr lang="tr-TR" sz="1800" dirty="0" err="1"/>
              <a:t>lac</a:t>
            </a:r>
            <a:r>
              <a:rPr lang="tr-TR" sz="1800" dirty="0"/>
              <a:t> </a:t>
            </a:r>
            <a:r>
              <a:rPr lang="tr-TR" sz="1800" dirty="0" err="1"/>
              <a:t>operonunun</a:t>
            </a:r>
            <a:r>
              <a:rPr lang="tr-TR" sz="1800" dirty="0"/>
              <a:t> bir parçası değildir</a:t>
            </a:r>
          </a:p>
          <a:p>
            <a:r>
              <a:rPr lang="tr-TR" sz="1800" dirty="0" err="1"/>
              <a:t>LacI</a:t>
            </a:r>
            <a:r>
              <a:rPr lang="tr-TR" sz="1800" dirty="0"/>
              <a:t> geni bir proteini kodlar  = </a:t>
            </a:r>
            <a:r>
              <a:rPr lang="tr-TR" sz="1800" dirty="0" err="1"/>
              <a:t>lacI</a:t>
            </a:r>
            <a:r>
              <a:rPr lang="tr-TR" sz="1800" dirty="0"/>
              <a:t> </a:t>
            </a:r>
            <a:r>
              <a:rPr lang="tr-TR" sz="1800" dirty="0" err="1"/>
              <a:t>represörü</a:t>
            </a:r>
            <a:endParaRPr lang="tr-TR" sz="1800" dirty="0"/>
          </a:p>
          <a:p>
            <a:r>
              <a:rPr lang="tr-TR" sz="1800" dirty="0" err="1"/>
              <a:t>LacI</a:t>
            </a:r>
            <a:r>
              <a:rPr lang="tr-TR" sz="1800" dirty="0"/>
              <a:t> geni  </a:t>
            </a:r>
            <a:r>
              <a:rPr lang="tr-TR" sz="1800" dirty="0" err="1"/>
              <a:t>lac</a:t>
            </a:r>
            <a:r>
              <a:rPr lang="tr-TR" sz="1800" dirty="0"/>
              <a:t> </a:t>
            </a:r>
            <a:r>
              <a:rPr lang="tr-TR" sz="1800" dirty="0" err="1"/>
              <a:t>operon</a:t>
            </a:r>
            <a:r>
              <a:rPr lang="tr-TR" sz="1800" dirty="0"/>
              <a:t> genlerinden ayrı olarak </a:t>
            </a:r>
            <a:r>
              <a:rPr lang="tr-TR" sz="1800" dirty="0" err="1"/>
              <a:t>transkribe</a:t>
            </a:r>
            <a:r>
              <a:rPr lang="tr-TR" sz="1800" dirty="0"/>
              <a:t> edilir ve </a:t>
            </a:r>
            <a:r>
              <a:rPr lang="tr-TR" sz="1800" dirty="0" err="1"/>
              <a:t>translasyona</a:t>
            </a:r>
            <a:r>
              <a:rPr lang="tr-TR" sz="1800" dirty="0"/>
              <a:t> uğrar.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E6D4159-B440-4B6E-9A08-E738F3A04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284984"/>
            <a:ext cx="2273384" cy="290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5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15C701-982C-4254-B515-74A8A121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LacI</a:t>
            </a:r>
            <a:r>
              <a:rPr lang="tr-TR" dirty="0"/>
              <a:t> </a:t>
            </a:r>
            <a:r>
              <a:rPr lang="tr-TR" dirty="0" err="1"/>
              <a:t>Represörü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72E2C4-B853-4363-8DA5-E16B65A2D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 err="1"/>
              <a:t>lacI</a:t>
            </a:r>
            <a:r>
              <a:rPr lang="tr-TR" sz="2000" dirty="0"/>
              <a:t> </a:t>
            </a:r>
            <a:r>
              <a:rPr lang="tr-TR" sz="2000" dirty="0" err="1"/>
              <a:t>represör</a:t>
            </a:r>
            <a:r>
              <a:rPr lang="tr-TR" sz="2000" dirty="0"/>
              <a:t> proteini aktif formuna tercüme (</a:t>
            </a:r>
            <a:r>
              <a:rPr lang="tr-TR" sz="2000" dirty="0" err="1"/>
              <a:t>translate</a:t>
            </a:r>
            <a:r>
              <a:rPr lang="tr-TR" sz="2000" dirty="0"/>
              <a:t>) edilir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err="1"/>
              <a:t>lacI</a:t>
            </a:r>
            <a:r>
              <a:rPr lang="tr-TR" sz="2000" dirty="0"/>
              <a:t> </a:t>
            </a:r>
            <a:r>
              <a:rPr lang="tr-TR" sz="2000" dirty="0" err="1"/>
              <a:t>represörü</a:t>
            </a:r>
            <a:r>
              <a:rPr lang="tr-TR" sz="2000" dirty="0"/>
              <a:t> laktoz (</a:t>
            </a:r>
            <a:r>
              <a:rPr lang="tr-TR" sz="2000" dirty="0" err="1"/>
              <a:t>allolaktoz</a:t>
            </a:r>
            <a:r>
              <a:rPr lang="tr-TR" sz="2000" dirty="0"/>
              <a:t> da denir) ile bağlandığında </a:t>
            </a:r>
            <a:r>
              <a:rPr lang="tr-TR" sz="2000" dirty="0" err="1"/>
              <a:t>inaktif</a:t>
            </a:r>
            <a:r>
              <a:rPr lang="tr-TR" sz="2000" dirty="0"/>
              <a:t>  olur</a:t>
            </a:r>
          </a:p>
          <a:p>
            <a:endParaRPr lang="tr-TR" sz="2000" dirty="0"/>
          </a:p>
          <a:p>
            <a:r>
              <a:rPr lang="tr-TR" sz="2000" dirty="0"/>
              <a:t>Laktoz uyarıcıdır (</a:t>
            </a:r>
            <a:r>
              <a:rPr lang="tr-TR" sz="2000" dirty="0" err="1"/>
              <a:t>inducer</a:t>
            </a:r>
            <a:r>
              <a:rPr lang="tr-TR" sz="2000" dirty="0"/>
              <a:t>)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386034F-44E9-421D-8441-2BD9A9D93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37" y="1196752"/>
            <a:ext cx="4320480" cy="392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73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D2C8C0-552F-45A2-8743-0405E2006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Lac</a:t>
            </a:r>
            <a:r>
              <a:rPr lang="tr-TR" dirty="0"/>
              <a:t> </a:t>
            </a:r>
            <a:r>
              <a:rPr lang="tr-TR" dirty="0" err="1"/>
              <a:t>Operonu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73879B-1A3B-46A9-B440-5FA280A4E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/>
          <a:lstStyle/>
          <a:p>
            <a:r>
              <a:rPr lang="tr-TR" sz="2000" dirty="0"/>
              <a:t>Transkripsiyon “kapalı”</a:t>
            </a:r>
          </a:p>
          <a:p>
            <a:r>
              <a:rPr lang="tr-TR" sz="2000" dirty="0"/>
              <a:t>Parçalanması gereken laktoz ortamda bulunmadığında</a:t>
            </a:r>
          </a:p>
          <a:p>
            <a:r>
              <a:rPr lang="tr-TR" sz="2000" dirty="0" err="1"/>
              <a:t>lacI</a:t>
            </a:r>
            <a:r>
              <a:rPr lang="tr-TR" sz="2000" dirty="0"/>
              <a:t> </a:t>
            </a:r>
            <a:r>
              <a:rPr lang="tr-TR" sz="2000" dirty="0" err="1"/>
              <a:t>represörü</a:t>
            </a:r>
            <a:r>
              <a:rPr lang="tr-TR" sz="2000" dirty="0"/>
              <a:t> aktif formdur 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2000" dirty="0"/>
              <a:t> operatöre bağlanır 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2000" dirty="0"/>
              <a:t> RNA </a:t>
            </a:r>
            <a:r>
              <a:rPr lang="tr-TR" sz="2000" dirty="0" err="1"/>
              <a:t>Polimerazı</a:t>
            </a:r>
            <a:r>
              <a:rPr lang="tr-TR" sz="2000" dirty="0"/>
              <a:t> bloke eder 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2000" dirty="0"/>
              <a:t> transkripsiyon gerçekleşmez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E056B3B-7DCE-4E4A-A35C-7CE53D87F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399" y="3140969"/>
            <a:ext cx="4561201" cy="291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07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0993BA-F260-4EAB-A75E-A1A9816C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Lac</a:t>
            </a:r>
            <a:r>
              <a:rPr lang="tr-TR" dirty="0"/>
              <a:t> </a:t>
            </a:r>
            <a:r>
              <a:rPr lang="tr-TR" dirty="0" err="1"/>
              <a:t>Operonu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D67C83-FEA4-4D4A-908F-B036FF8D8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59"/>
          </a:xfrm>
        </p:spPr>
        <p:txBody>
          <a:bodyPr/>
          <a:lstStyle/>
          <a:p>
            <a:pPr marL="0" indent="0">
              <a:buNone/>
            </a:pPr>
            <a:r>
              <a:rPr lang="tr-TR" sz="2000" dirty="0"/>
              <a:t>Transkripsiyon “açık”</a:t>
            </a:r>
          </a:p>
          <a:p>
            <a:r>
              <a:rPr lang="tr-TR" sz="2000" dirty="0"/>
              <a:t>Parçalanması gereken laktozun varlığında</a:t>
            </a:r>
          </a:p>
          <a:p>
            <a:r>
              <a:rPr lang="tr-TR" sz="2000" dirty="0"/>
              <a:t>Laktoz, </a:t>
            </a:r>
            <a:r>
              <a:rPr lang="tr-TR" sz="2000" dirty="0" err="1"/>
              <a:t>lacI</a:t>
            </a:r>
            <a:r>
              <a:rPr lang="tr-TR" sz="2000" dirty="0"/>
              <a:t> </a:t>
            </a:r>
            <a:r>
              <a:rPr lang="tr-TR" sz="2000" dirty="0" err="1"/>
              <a:t>represörüne</a:t>
            </a:r>
            <a:r>
              <a:rPr lang="tr-TR" sz="2000" dirty="0"/>
              <a:t> bağlanır 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2000" dirty="0"/>
              <a:t> </a:t>
            </a:r>
            <a:r>
              <a:rPr lang="tr-TR" sz="2000" dirty="0" err="1"/>
              <a:t>inaktif</a:t>
            </a:r>
            <a:r>
              <a:rPr lang="tr-TR" sz="2000" dirty="0"/>
              <a:t> hale getirir</a:t>
            </a:r>
          </a:p>
          <a:p>
            <a:r>
              <a:rPr lang="tr-TR" sz="2000" dirty="0"/>
              <a:t>RNA </a:t>
            </a:r>
            <a:r>
              <a:rPr lang="tr-TR" sz="2000" dirty="0" err="1"/>
              <a:t>Polimeraz</a:t>
            </a:r>
            <a:r>
              <a:rPr lang="tr-TR" sz="2000" dirty="0"/>
              <a:t> </a:t>
            </a:r>
            <a:r>
              <a:rPr lang="tr-TR" sz="2000" dirty="0" err="1"/>
              <a:t>promotöre</a:t>
            </a:r>
            <a:r>
              <a:rPr lang="tr-TR" sz="2000" dirty="0"/>
              <a:t> bağlanabilir 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sz="2000" dirty="0"/>
              <a:t> genler </a:t>
            </a:r>
            <a:r>
              <a:rPr lang="tr-TR" sz="2000" dirty="0" err="1"/>
              <a:t>transkribe</a:t>
            </a:r>
            <a:r>
              <a:rPr lang="tr-TR" sz="2000" dirty="0"/>
              <a:t> edilir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A734EED-3565-4261-A8A3-27358900F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754" y="3251523"/>
            <a:ext cx="597849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10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A8BF7A-9BD3-491D-BB77-C14EE474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Tüm </a:t>
            </a:r>
            <a:r>
              <a:rPr lang="tr-TR" dirty="0" err="1"/>
              <a:t>operonlar</a:t>
            </a:r>
            <a:r>
              <a:rPr lang="tr-TR" dirty="0"/>
              <a:t> operatör bölgeye sahip midir?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9C6D3A-DF3F-49C1-BED1-90773071E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Hayır</a:t>
            </a:r>
          </a:p>
          <a:p>
            <a:r>
              <a:rPr lang="tr-TR" dirty="0"/>
              <a:t>Bazı genler daima </a:t>
            </a:r>
            <a:r>
              <a:rPr lang="tr-TR" dirty="0" err="1"/>
              <a:t>transkribe</a:t>
            </a:r>
            <a:r>
              <a:rPr lang="tr-TR" dirty="0"/>
              <a:t> edilmelidir </a:t>
            </a:r>
            <a:r>
              <a:rPr lang="en-US" altLang="tr-TR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</a:t>
            </a:r>
            <a:r>
              <a:rPr lang="tr-TR" dirty="0"/>
              <a:t> bu yüzden operatör gereksinimleri yoktur</a:t>
            </a:r>
          </a:p>
          <a:p>
            <a:r>
              <a:rPr lang="tr-TR" dirty="0" err="1"/>
              <a:t>Örn</a:t>
            </a:r>
            <a:r>
              <a:rPr lang="tr-TR" dirty="0"/>
              <a:t>, Hücresel solunuma katılan genler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7585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7BA93F-E084-490C-B4C1-73BD4083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Pozitif Gen Regülasyonu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7E4404-AC22-4D4E-8AAA-395C44A5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/>
          <a:lstStyle/>
          <a:p>
            <a:r>
              <a:rPr lang="tr-TR" dirty="0" err="1"/>
              <a:t>lac</a:t>
            </a:r>
            <a:r>
              <a:rPr lang="tr-TR" dirty="0"/>
              <a:t> </a:t>
            </a:r>
            <a:r>
              <a:rPr lang="tr-TR" dirty="0" err="1"/>
              <a:t>operonunda</a:t>
            </a:r>
            <a:r>
              <a:rPr lang="tr-TR" dirty="0"/>
              <a:t> transkripsiyonu </a:t>
            </a:r>
            <a:r>
              <a:rPr lang="tr-TR" dirty="0" err="1"/>
              <a:t>stimüle</a:t>
            </a:r>
            <a:r>
              <a:rPr lang="tr-TR" dirty="0"/>
              <a:t> eden başka moleküller de vardır.</a:t>
            </a:r>
          </a:p>
          <a:p>
            <a:r>
              <a:rPr lang="tr-TR" dirty="0"/>
              <a:t>Laktoz sadece ortamda yeterince </a:t>
            </a:r>
            <a:r>
              <a:rPr lang="tr-TR" dirty="0" err="1"/>
              <a:t>glukoz</a:t>
            </a:r>
            <a:r>
              <a:rPr lang="tr-TR" dirty="0"/>
              <a:t> yoksa parçalanır.</a:t>
            </a:r>
          </a:p>
          <a:p>
            <a:r>
              <a:rPr lang="tr-TR" dirty="0" err="1"/>
              <a:t>Glukoz</a:t>
            </a:r>
            <a:r>
              <a:rPr lang="tr-TR" dirty="0"/>
              <a:t> seviyesi düşük ise </a:t>
            </a:r>
            <a:r>
              <a:rPr lang="tr-TR" dirty="0" err="1"/>
              <a:t>cAMP</a:t>
            </a:r>
            <a:r>
              <a:rPr lang="tr-TR" dirty="0"/>
              <a:t> molekülü  miktarı artar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11D88C5-B105-4F80-8629-22817239C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535360"/>
            <a:ext cx="4035902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74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C625B4-9559-4A05-9FA4-76FEEE73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cAMP</a:t>
            </a:r>
            <a:r>
              <a:rPr lang="tr-TR" dirty="0"/>
              <a:t> ve CAP (</a:t>
            </a:r>
            <a:r>
              <a:rPr lang="tr-TR" dirty="0" err="1"/>
              <a:t>Catabolit</a:t>
            </a:r>
            <a:r>
              <a:rPr lang="tr-TR" dirty="0"/>
              <a:t> </a:t>
            </a:r>
            <a:r>
              <a:rPr lang="tr-TR" dirty="0" err="1"/>
              <a:t>Activator</a:t>
            </a:r>
            <a:r>
              <a:rPr lang="tr-TR" dirty="0"/>
              <a:t>  Pr.)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EF79EB-8E07-4F4F-854A-1ACC6C4BE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r>
              <a:rPr lang="tr-TR" dirty="0"/>
              <a:t>CAP =  </a:t>
            </a:r>
            <a:r>
              <a:rPr lang="tr-TR" dirty="0" err="1"/>
              <a:t>cAMP’ye</a:t>
            </a:r>
            <a:r>
              <a:rPr lang="tr-TR" dirty="0"/>
              <a:t> bağlanan regülatör protein</a:t>
            </a:r>
          </a:p>
          <a:p>
            <a:endParaRPr lang="tr-TR" dirty="0"/>
          </a:p>
          <a:p>
            <a:r>
              <a:rPr lang="tr-TR" dirty="0"/>
              <a:t>CAP, </a:t>
            </a:r>
            <a:r>
              <a:rPr lang="tr-TR" dirty="0" err="1"/>
              <a:t>cAMP</a:t>
            </a:r>
            <a:r>
              <a:rPr lang="tr-TR" dirty="0"/>
              <a:t> bağlanana kadar </a:t>
            </a:r>
            <a:r>
              <a:rPr lang="tr-TR" dirty="0" err="1"/>
              <a:t>inaktiftir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A473E92-321C-4157-B74A-FC3FC81C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852936"/>
            <a:ext cx="3657917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33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B443FF-E679-48FE-8ECB-CEB42CD94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Pozitif Gen Regülasyonu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EC7BE8-BA7D-4B31-9E5D-A62A93F23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r>
              <a:rPr lang="tr-TR" sz="2400" dirty="0"/>
              <a:t>Ortamda fazla </a:t>
            </a:r>
            <a:r>
              <a:rPr lang="tr-TR" sz="2400" dirty="0" err="1"/>
              <a:t>glukoz</a:t>
            </a:r>
            <a:r>
              <a:rPr lang="tr-TR" sz="2400" dirty="0"/>
              <a:t> yoksa</a:t>
            </a:r>
            <a:r>
              <a:rPr lang="en-US" altLang="tr-TR" sz="24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 </a:t>
            </a:r>
            <a:r>
              <a:rPr lang="tr-TR" sz="2400" dirty="0"/>
              <a:t> yüksek seviyede </a:t>
            </a:r>
            <a:r>
              <a:rPr lang="tr-TR" sz="2400" dirty="0" err="1"/>
              <a:t>cAMP</a:t>
            </a:r>
            <a:endParaRPr lang="tr-TR" sz="2400" dirty="0"/>
          </a:p>
          <a:p>
            <a:r>
              <a:rPr lang="tr-TR" sz="2400" dirty="0"/>
              <a:t>CAP ve </a:t>
            </a:r>
            <a:r>
              <a:rPr lang="tr-TR" sz="2400" dirty="0" err="1"/>
              <a:t>cAMP</a:t>
            </a:r>
            <a:r>
              <a:rPr lang="tr-TR" sz="2400" dirty="0"/>
              <a:t> bağlanır</a:t>
            </a:r>
            <a:r>
              <a:rPr lang="en-US" altLang="tr-TR" sz="24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 </a:t>
            </a:r>
            <a:r>
              <a:rPr lang="tr-TR" sz="2400" dirty="0"/>
              <a:t> CAP </a:t>
            </a:r>
            <a:r>
              <a:rPr lang="tr-TR" sz="2400" dirty="0" err="1"/>
              <a:t>promotöre</a:t>
            </a:r>
            <a:r>
              <a:rPr lang="tr-TR" sz="2400" dirty="0"/>
              <a:t> bağlanabilir</a:t>
            </a:r>
            <a:r>
              <a:rPr lang="en-US" altLang="tr-TR" sz="24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 </a:t>
            </a:r>
            <a:r>
              <a:rPr lang="tr-TR" sz="2400" dirty="0"/>
              <a:t> RNA </a:t>
            </a:r>
            <a:r>
              <a:rPr lang="tr-TR" sz="2400" dirty="0" err="1"/>
              <a:t>polimerazın</a:t>
            </a:r>
            <a:r>
              <a:rPr lang="tr-TR" sz="2400" dirty="0"/>
              <a:t> bağlanmasını </a:t>
            </a:r>
            <a:r>
              <a:rPr lang="tr-TR" sz="2400" dirty="0" err="1"/>
              <a:t>stimüle</a:t>
            </a:r>
            <a:r>
              <a:rPr lang="tr-TR" sz="2400" dirty="0"/>
              <a:t> eder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1A71B6B-CDDC-40A3-91DA-7282A5D2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852937"/>
            <a:ext cx="5086631" cy="319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2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AA6772-191A-4999-8C7A-0077010E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Pozitif Gen Regülasyonu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0884F0-37D3-47F4-8640-C47C2BF4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1"/>
          </a:xfrm>
        </p:spPr>
        <p:txBody>
          <a:bodyPr/>
          <a:lstStyle/>
          <a:p>
            <a:r>
              <a:rPr lang="tr-TR" sz="2000" dirty="0" err="1"/>
              <a:t>Glukoz</a:t>
            </a:r>
            <a:r>
              <a:rPr lang="tr-TR" sz="2000" dirty="0"/>
              <a:t> seviyesi yeniden arttığında </a:t>
            </a:r>
            <a:r>
              <a:rPr lang="tr-TR" sz="2000" dirty="0" err="1"/>
              <a:t>cAMP</a:t>
            </a:r>
            <a:r>
              <a:rPr lang="tr-TR" sz="2000" dirty="0"/>
              <a:t> seviyesi düşer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 </a:t>
            </a:r>
            <a:r>
              <a:rPr lang="tr-TR" sz="2000" dirty="0"/>
              <a:t> </a:t>
            </a:r>
            <a:r>
              <a:rPr lang="tr-TR" sz="2000" dirty="0" err="1"/>
              <a:t>CAP’a</a:t>
            </a:r>
            <a:r>
              <a:rPr lang="tr-TR" sz="2000" dirty="0"/>
              <a:t> bağlanamaz</a:t>
            </a:r>
          </a:p>
          <a:p>
            <a:r>
              <a:rPr lang="tr-TR" sz="2000" dirty="0"/>
              <a:t>CAP </a:t>
            </a:r>
            <a:r>
              <a:rPr lang="tr-TR" sz="2000" dirty="0" err="1"/>
              <a:t>promotöre</a:t>
            </a:r>
            <a:r>
              <a:rPr lang="tr-TR" sz="2000" dirty="0"/>
              <a:t> bağlanamaz</a:t>
            </a:r>
            <a:r>
              <a:rPr lang="en-US" altLang="tr-TR" sz="2000" kern="0" dirty="0">
                <a:solidFill>
                  <a:srgbClr val="000000"/>
                </a:solidFill>
                <a:latin typeface="Times New Roman"/>
                <a:sym typeface="Wingdings" panose="05000000000000000000" pitchFamily="2" charset="2"/>
              </a:rPr>
              <a:t> </a:t>
            </a:r>
            <a:r>
              <a:rPr lang="tr-TR" sz="2000" dirty="0"/>
              <a:t> transkripsiyon azalır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7DC43C8-19A3-4DB6-83A0-2D4AA10AC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903018"/>
            <a:ext cx="5072888" cy="320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17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8B4B66-7E34-4980-9312-117757E21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Pozitif Gen Regülasyonu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AA3F7B-0167-4D35-BE1A-6B6FB534D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lac</a:t>
            </a:r>
            <a:r>
              <a:rPr lang="tr-TR" dirty="0"/>
              <a:t> </a:t>
            </a:r>
            <a:r>
              <a:rPr lang="tr-TR" dirty="0" err="1"/>
              <a:t>operonu</a:t>
            </a:r>
            <a:r>
              <a:rPr lang="tr-TR" dirty="0"/>
              <a:t> iki seviyede kontrol edilir:</a:t>
            </a:r>
          </a:p>
          <a:p>
            <a:r>
              <a:rPr lang="tr-TR" dirty="0"/>
              <a:t>Laktozun varlığı transkripsiyonun gerçekleşip gerçekleşmemesini belirler</a:t>
            </a:r>
          </a:p>
          <a:p>
            <a:r>
              <a:rPr lang="tr-TR" dirty="0"/>
              <a:t>Aktif formdaki CAP transkripsiyonun düzeyini belirler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8782836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38</TotalTime>
  <Words>605</Words>
  <Application>Microsoft Office PowerPoint</Application>
  <PresentationFormat>Ekran Gösterisi (4:3)</PresentationFormat>
  <Paragraphs>97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Arial</vt:lpstr>
      <vt:lpstr>Times New Roman</vt:lpstr>
      <vt:lpstr>Varsayılan Tasarım</vt:lpstr>
      <vt:lpstr>PowerPoint Sunusu</vt:lpstr>
      <vt:lpstr>Prokaryotlarda Gen İfadesinin Düzenlenmesi</vt:lpstr>
      <vt:lpstr>Gen İfadesinin Düzenlenmesi</vt:lpstr>
      <vt:lpstr>Prokaryotlarda Gen Regülasyonu</vt:lpstr>
      <vt:lpstr>Baskılanabilir Operon: Trp Operonu</vt:lpstr>
      <vt:lpstr>TrpR Geni</vt:lpstr>
      <vt:lpstr>TrpR Represörü</vt:lpstr>
      <vt:lpstr>Operatör Bölge</vt:lpstr>
      <vt:lpstr>Trp Operonu</vt:lpstr>
      <vt:lpstr>PowerPoint Sunusu</vt:lpstr>
      <vt:lpstr>Inducible (Uyarılabilir) Operon: Lac Operonu</vt:lpstr>
      <vt:lpstr>Lac I geni</vt:lpstr>
      <vt:lpstr>LacI Represörü</vt:lpstr>
      <vt:lpstr>Lac Operonu</vt:lpstr>
      <vt:lpstr>Lac Operonu</vt:lpstr>
      <vt:lpstr>Tüm operonlar operatör bölgeye sahip midir?</vt:lpstr>
      <vt:lpstr>Pozitif Gen Regülasyonu</vt:lpstr>
      <vt:lpstr>cAMP ve CAP (Catabolit Activator  Pr.)</vt:lpstr>
      <vt:lpstr>Pozitif Gen Regülasyonu</vt:lpstr>
      <vt:lpstr>Pozitif Gen Regülasyonu</vt:lpstr>
      <vt:lpstr>Pozitif Gen Regülasyonu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xxxx</dc:creator>
  <cp:lastModifiedBy>Fatih Bilgi</cp:lastModifiedBy>
  <cp:revision>10</cp:revision>
  <cp:lastPrinted>1601-01-01T00:00:00Z</cp:lastPrinted>
  <dcterms:created xsi:type="dcterms:W3CDTF">2020-01-16T09:01:47Z</dcterms:created>
  <dcterms:modified xsi:type="dcterms:W3CDTF">2020-03-19T20:46:45Z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