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5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9102-AA2E-43D9-9C5F-439C2095B7AD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1/14/2020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26FC-0879-42D5-89A3-1B0F0779F005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65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9102-AA2E-43D9-9C5F-439C2095B7AD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1/14/2020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26FC-0879-42D5-89A3-1B0F0779F005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669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9102-AA2E-43D9-9C5F-439C2095B7AD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1/14/2020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26FC-0879-42D5-89A3-1B0F0779F005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875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9102-AA2E-43D9-9C5F-439C2095B7AD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1/14/2020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26FC-0879-42D5-89A3-1B0F0779F005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697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9102-AA2E-43D9-9C5F-439C2095B7AD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1/14/2020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26FC-0879-42D5-89A3-1B0F0779F005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654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9102-AA2E-43D9-9C5F-439C2095B7AD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1/14/2020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26FC-0879-42D5-89A3-1B0F0779F005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006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9102-AA2E-43D9-9C5F-439C2095B7AD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1/14/2020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26FC-0879-42D5-89A3-1B0F0779F005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800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9102-AA2E-43D9-9C5F-439C2095B7AD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1/14/2020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26FC-0879-42D5-89A3-1B0F0779F005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2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9102-AA2E-43D9-9C5F-439C2095B7AD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1/14/2020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AA026FC-0879-42D5-89A3-1B0F0779F005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24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9102-AA2E-43D9-9C5F-439C2095B7AD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1/14/2020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26FC-0879-42D5-89A3-1B0F0779F005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518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9102-AA2E-43D9-9C5F-439C2095B7AD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1/14/2020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26FC-0879-42D5-89A3-1B0F0779F005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119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C5CE7-DEF7-4761-9AD7-29B1F7849AEB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456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14C20-B873-4D05-94F4-4DF267330CA3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157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2365A-3F0D-478F-BAB8-5DB61765EE54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805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8569A-9CB9-4F36-AA1D-51A5554DE730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040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20766-09D1-4B29-B7C2-4192A41DC243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152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87F68-714A-4521-A3A4-1BDEE756C8A5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390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96FAE-84D3-4F02-B459-348202FEE9E9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831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5CCD-D155-46EC-8CBD-5007054F239F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2392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tr-T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722E4-83FF-4E21-B35E-3D855B924E59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1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DEEAC-C59C-4C8E-BF61-324EE6E5252C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048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A3451-C52C-402F-A853-0A4ACA8E5DD2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91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0D9102-AA2E-43D9-9C5F-439C2095B7AD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1/14/2020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AA026FC-0879-42D5-89A3-1B0F0779F005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5011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title style</a:t>
            </a:r>
            <a:endParaRPr lang="tr-TR" altLang="tr-TR"/>
          </a:p>
        </p:txBody>
      </p:sp>
      <p:sp>
        <p:nvSpPr>
          <p:cNvPr id="2051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text styles</a:t>
            </a:r>
          </a:p>
          <a:p>
            <a:pPr lvl="1"/>
            <a:r>
              <a:rPr lang="en-US" altLang="tr-TR"/>
              <a:t>Second level</a:t>
            </a:r>
          </a:p>
          <a:p>
            <a:pPr lvl="2"/>
            <a:r>
              <a:rPr lang="en-US" altLang="tr-TR"/>
              <a:t>Third level</a:t>
            </a:r>
          </a:p>
          <a:p>
            <a:pPr lvl="3"/>
            <a:r>
              <a:rPr lang="en-US" altLang="tr-TR"/>
              <a:t>Fourth level</a:t>
            </a:r>
          </a:p>
          <a:p>
            <a:pPr lvl="4"/>
            <a:r>
              <a:rPr lang="en-US" altLang="tr-TR"/>
              <a:t>Fifth level</a:t>
            </a:r>
            <a:endParaRPr lang="tr-TR" alt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A4EC1-91B2-4FA2-AF4F-16A68D6238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C5E93-59BF-405A-81D7-6A3C1CAE7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C7FB8-3A0A-458A-AC9F-EE9370DBB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905C4A5-4559-4E2C-9C8C-C63135D71990}" type="slidenum">
              <a:rPr lang="tr-TR" altLang="tr-TR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632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8"/>
          <p:cNvSpPr txBox="1">
            <a:spLocks noChangeArrowheads="1"/>
          </p:cNvSpPr>
          <p:nvPr/>
        </p:nvSpPr>
        <p:spPr bwMode="auto">
          <a:xfrm>
            <a:off x="0" y="1379056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TBT409 HAYVAN GEN KAYNAKLARI</a:t>
            </a:r>
          </a:p>
        </p:txBody>
      </p:sp>
      <p:sp>
        <p:nvSpPr>
          <p:cNvPr id="4099" name="Text Box 9"/>
          <p:cNvSpPr txBox="1">
            <a:spLocks noChangeArrowheads="1"/>
          </p:cNvSpPr>
          <p:nvPr/>
        </p:nvSpPr>
        <p:spPr bwMode="auto">
          <a:xfrm>
            <a:off x="0" y="4693396"/>
            <a:ext cx="9143999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Doç. Dr. Levent MERCAN</a:t>
            </a:r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0" y="5451936"/>
            <a:ext cx="914399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O.M.Ü Ziraat Fakültesi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Tarımsal Biyoteknoloji Bölümü</a:t>
            </a:r>
          </a:p>
        </p:txBody>
      </p:sp>
      <p:pic>
        <p:nvPicPr>
          <p:cNvPr id="410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098355"/>
            <a:ext cx="114617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47" y="1098354"/>
            <a:ext cx="11811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5">
            <a:extLst>
              <a:ext uri="{FF2B5EF4-FFF2-40B4-BE49-F238E27FC236}">
                <a16:creationId xmlns:a16="http://schemas.microsoft.com/office/drawing/2014/main" id="{876CDA32-916B-4FEE-9597-439F74556B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91679" y="6411204"/>
            <a:ext cx="5760640" cy="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563C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0" y="3078128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r-TR" sz="2800" b="1" dirty="0">
                <a:solidFill>
                  <a:prstClr val="black"/>
                </a:solidFill>
                <a:latin typeface="Calibri Light" panose="020F0302020204030204"/>
              </a:rPr>
              <a:t>Temel Genetik Çeşitlilik Analizi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68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Temel Genetik Çeşitlilik Analizi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" y="1988840"/>
            <a:ext cx="4427970" cy="11109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1. </a:t>
            </a:r>
            <a:r>
              <a:rPr lang="tr-TR" sz="2000" dirty="0"/>
              <a:t>Popülasyon içi-arası,  bölge içi-arası vb. varyasyonların tanımlanması.</a:t>
            </a:r>
            <a:endParaRPr lang="en-US" sz="2000" dirty="0"/>
          </a:p>
        </p:txBody>
      </p:sp>
      <p:sp>
        <p:nvSpPr>
          <p:cNvPr id="5" name="Dikdörtgen 4"/>
          <p:cNvSpPr/>
          <p:nvPr/>
        </p:nvSpPr>
        <p:spPr>
          <a:xfrm>
            <a:off x="4427971" y="1988840"/>
            <a:ext cx="47160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DBF5F9">
                    <a:lumMod val="25000"/>
                  </a:srgbClr>
                </a:solidFill>
              </a:rPr>
              <a:t>2. </a:t>
            </a:r>
            <a:r>
              <a:rPr lang="tr-TR" sz="2000" dirty="0">
                <a:solidFill>
                  <a:srgbClr val="DBF5F9">
                    <a:lumMod val="25000"/>
                  </a:srgbClr>
                </a:solidFill>
              </a:rPr>
              <a:t>Bireyler, popülasyonlar, bölgeler arası ilişkinin belirlenmesi.</a:t>
            </a:r>
            <a:endParaRPr lang="en-US" sz="2000" dirty="0">
              <a:solidFill>
                <a:srgbClr val="DBF5F9">
                  <a:lumMod val="25000"/>
                </a:srgbClr>
              </a:solidFill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4427984" y="1988840"/>
            <a:ext cx="0" cy="424847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44" y="3498380"/>
            <a:ext cx="3776684" cy="28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699" y="3731775"/>
            <a:ext cx="4048572" cy="242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296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dirty="0">
                <a:solidFill>
                  <a:schemeClr val="bg1"/>
                </a:solidFill>
              </a:rPr>
              <a:t>3. 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Farklı karakter setlerinden elde edilen sonuçlara göre kurulan ilişkinin ifadesi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6" name="Picture 2" descr="C:\Users\coral\Dropbox\AJAS\Fig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4864"/>
            <a:ext cx="5465947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888940"/>
            <a:ext cx="2970896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21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10952"/>
          </a:xfrm>
        </p:spPr>
        <p:txBody>
          <a:bodyPr>
            <a:normAutofit/>
          </a:bodyPr>
          <a:lstStyle/>
          <a:p>
            <a:r>
              <a:rPr lang="en-US" sz="3600" dirty="0"/>
              <a:t>GENETİK ÇEŞİTLİLİĞİN BELİRLENMESİ</a:t>
            </a:r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755576" y="1556792"/>
            <a:ext cx="7632848" cy="468052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u="sng" dirty="0" err="1"/>
              <a:t>Çeşitliliğin</a:t>
            </a:r>
            <a:r>
              <a:rPr lang="en-US" u="sng" dirty="0"/>
              <a:t> </a:t>
            </a:r>
            <a:r>
              <a:rPr lang="en-US" u="sng" dirty="0" err="1"/>
              <a:t>tanımlanması</a:t>
            </a:r>
            <a:endParaRPr lang="en-US" u="sng" dirty="0"/>
          </a:p>
          <a:p>
            <a:pPr marL="0" indent="0" algn="just">
              <a:buNone/>
            </a:pPr>
            <a:r>
              <a:rPr lang="en-US" dirty="0" err="1"/>
              <a:t>Popülasyon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popülasyonlar</a:t>
            </a:r>
            <a:r>
              <a:rPr lang="en-US" dirty="0"/>
              <a:t> </a:t>
            </a:r>
            <a:r>
              <a:rPr lang="en-US" dirty="0" err="1"/>
              <a:t>arısında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ünitelerde</a:t>
            </a:r>
            <a:r>
              <a:rPr lang="en-US" dirty="0"/>
              <a:t> (</a:t>
            </a:r>
            <a:r>
              <a:rPr lang="en-US" dirty="0" err="1"/>
              <a:t>alanlar</a:t>
            </a:r>
            <a:r>
              <a:rPr lang="en-US" dirty="0"/>
              <a:t>, </a:t>
            </a:r>
            <a:r>
              <a:rPr lang="en-US" dirty="0" err="1"/>
              <a:t>bölgeler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)</a:t>
            </a:r>
          </a:p>
          <a:p>
            <a:pPr marL="0" indent="0" algn="just">
              <a:buNone/>
            </a:pPr>
            <a:endParaRPr lang="tr-TR" u="sng" dirty="0"/>
          </a:p>
          <a:p>
            <a:pPr marL="0" indent="0" algn="just">
              <a:buNone/>
            </a:pPr>
            <a:r>
              <a:rPr lang="en-US" u="sng" dirty="0" err="1"/>
              <a:t>Üniteler</a:t>
            </a:r>
            <a:r>
              <a:rPr lang="en-US" u="sng" dirty="0"/>
              <a:t> </a:t>
            </a:r>
            <a:r>
              <a:rPr lang="en-US" u="sng" dirty="0" err="1"/>
              <a:t>arasındaki</a:t>
            </a:r>
            <a:r>
              <a:rPr lang="en-US" u="sng" dirty="0"/>
              <a:t> </a:t>
            </a:r>
            <a:r>
              <a:rPr lang="en-US" u="sng" dirty="0" err="1"/>
              <a:t>ilişkinin</a:t>
            </a:r>
            <a:r>
              <a:rPr lang="en-US" u="sng" dirty="0"/>
              <a:t> </a:t>
            </a:r>
            <a:r>
              <a:rPr lang="en-US" u="sng" dirty="0" err="1"/>
              <a:t>hesaplanması</a:t>
            </a:r>
            <a:endParaRPr lang="en-US" u="sng" dirty="0"/>
          </a:p>
          <a:p>
            <a:pPr marL="0" indent="0" algn="just">
              <a:buNone/>
            </a:pPr>
            <a:r>
              <a:rPr lang="en-US" dirty="0" err="1"/>
              <a:t>Çalışmaya</a:t>
            </a:r>
            <a:r>
              <a:rPr lang="en-US" dirty="0"/>
              <a:t> </a:t>
            </a:r>
            <a:r>
              <a:rPr lang="en-US" dirty="0" err="1"/>
              <a:t>konu</a:t>
            </a:r>
            <a:r>
              <a:rPr lang="en-US" dirty="0"/>
              <a:t> her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çift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genetik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geometrik</a:t>
            </a:r>
            <a:r>
              <a:rPr lang="en-US" dirty="0"/>
              <a:t> </a:t>
            </a:r>
            <a:r>
              <a:rPr lang="en-US" dirty="0" err="1"/>
              <a:t>uzaklıkların</a:t>
            </a:r>
            <a:r>
              <a:rPr lang="en-US" dirty="0"/>
              <a:t> </a:t>
            </a:r>
            <a:r>
              <a:rPr lang="en-US" dirty="0" err="1"/>
              <a:t>hesaplanması</a:t>
            </a:r>
            <a:endParaRPr lang="en-US" dirty="0"/>
          </a:p>
          <a:p>
            <a:pPr marL="0" indent="0" algn="just">
              <a:buNone/>
            </a:pPr>
            <a:endParaRPr lang="tr-TR" u="sng" dirty="0"/>
          </a:p>
          <a:p>
            <a:pPr marL="0" indent="0" algn="just">
              <a:buNone/>
            </a:pPr>
            <a:r>
              <a:rPr lang="en-US" u="sng" dirty="0"/>
              <a:t>Bu </a:t>
            </a:r>
            <a:r>
              <a:rPr lang="en-US" u="sng" dirty="0" err="1"/>
              <a:t>ilişkilerin</a:t>
            </a:r>
            <a:r>
              <a:rPr lang="en-US" u="sng" dirty="0"/>
              <a:t> </a:t>
            </a:r>
            <a:r>
              <a:rPr lang="en-US" u="sng" dirty="0" err="1"/>
              <a:t>kümeleme</a:t>
            </a:r>
            <a:r>
              <a:rPr lang="en-US" u="sng" dirty="0"/>
              <a:t> </a:t>
            </a:r>
            <a:r>
              <a:rPr lang="en-US" u="sng" dirty="0" err="1"/>
              <a:t>ve</a:t>
            </a:r>
            <a:r>
              <a:rPr lang="en-US" u="sng" dirty="0"/>
              <a:t>/</a:t>
            </a:r>
            <a:r>
              <a:rPr lang="en-US" u="sng" dirty="0" err="1"/>
              <a:t>veya</a:t>
            </a:r>
            <a:r>
              <a:rPr lang="en-US" u="sng" dirty="0"/>
              <a:t> </a:t>
            </a:r>
            <a:r>
              <a:rPr lang="en-US" u="sng" dirty="0" err="1"/>
              <a:t>çok</a:t>
            </a:r>
            <a:r>
              <a:rPr lang="en-US" u="sng" dirty="0"/>
              <a:t> </a:t>
            </a:r>
            <a:r>
              <a:rPr lang="en-US" u="sng" dirty="0" err="1"/>
              <a:t>boyutlu</a:t>
            </a:r>
            <a:r>
              <a:rPr lang="en-US" u="sng" dirty="0"/>
              <a:t> </a:t>
            </a:r>
            <a:r>
              <a:rPr lang="en-US" u="sng" dirty="0" err="1"/>
              <a:t>uzayda</a:t>
            </a:r>
            <a:r>
              <a:rPr lang="en-US" u="sng" dirty="0"/>
              <a:t> </a:t>
            </a:r>
            <a:r>
              <a:rPr lang="en-US" u="sng" dirty="0" err="1"/>
              <a:t>gösterim</a:t>
            </a:r>
            <a:r>
              <a:rPr lang="en-US" u="sng" dirty="0"/>
              <a:t> (</a:t>
            </a:r>
            <a:r>
              <a:rPr lang="en-US" u="sng" dirty="0" err="1"/>
              <a:t>ordinasyon</a:t>
            </a:r>
            <a:r>
              <a:rPr lang="en-US" u="sng" dirty="0"/>
              <a:t>) </a:t>
            </a:r>
            <a:r>
              <a:rPr lang="en-US" u="sng" dirty="0" err="1"/>
              <a:t>metodlarıyla</a:t>
            </a:r>
            <a:r>
              <a:rPr lang="en-US" u="sng" dirty="0"/>
              <a:t> </a:t>
            </a:r>
            <a:r>
              <a:rPr lang="en-US" u="sng" dirty="0" err="1"/>
              <a:t>ifadelenmesi</a:t>
            </a:r>
            <a:endParaRPr lang="en-US" u="sng" dirty="0"/>
          </a:p>
          <a:p>
            <a:pPr marL="0" indent="0" algn="just">
              <a:buNone/>
            </a:pPr>
            <a:r>
              <a:rPr lang="en-US" dirty="0"/>
              <a:t>Bu </a:t>
            </a:r>
            <a:r>
              <a:rPr lang="en-US" dirty="0" err="1"/>
              <a:t>yöntemlerin</a:t>
            </a:r>
            <a:r>
              <a:rPr lang="en-US" dirty="0"/>
              <a:t> </a:t>
            </a:r>
            <a:r>
              <a:rPr lang="en-US" dirty="0" err="1"/>
              <a:t>bazıları</a:t>
            </a:r>
            <a:r>
              <a:rPr lang="en-US" dirty="0"/>
              <a:t> </a:t>
            </a:r>
            <a:r>
              <a:rPr lang="en-US" dirty="0" err="1"/>
              <a:t>moleküler</a:t>
            </a:r>
            <a:r>
              <a:rPr lang="en-US" dirty="0"/>
              <a:t> </a:t>
            </a:r>
            <a:r>
              <a:rPr lang="en-US" dirty="0" err="1"/>
              <a:t>çalışmanın</a:t>
            </a:r>
            <a:r>
              <a:rPr lang="en-US" dirty="0"/>
              <a:t> </a:t>
            </a:r>
            <a:r>
              <a:rPr lang="en-US" dirty="0" err="1"/>
              <a:t>sonuçlarının</a:t>
            </a:r>
            <a:r>
              <a:rPr lang="en-US" dirty="0"/>
              <a:t> </a:t>
            </a:r>
            <a:r>
              <a:rPr lang="en-US" dirty="0" err="1"/>
              <a:t>diğer</a:t>
            </a:r>
            <a:r>
              <a:rPr lang="en-US" dirty="0"/>
              <a:t> </a:t>
            </a:r>
            <a:r>
              <a:rPr lang="en-US" dirty="0" err="1"/>
              <a:t>verilerle</a:t>
            </a:r>
            <a:r>
              <a:rPr lang="en-US" dirty="0"/>
              <a:t> (</a:t>
            </a:r>
            <a:r>
              <a:rPr lang="en-US" dirty="0" err="1"/>
              <a:t>örneğin</a:t>
            </a:r>
            <a:r>
              <a:rPr lang="en-US" dirty="0"/>
              <a:t> </a:t>
            </a:r>
            <a:r>
              <a:rPr lang="en-US" dirty="0" err="1"/>
              <a:t>coğrafik</a:t>
            </a:r>
            <a:r>
              <a:rPr lang="en-US" dirty="0"/>
              <a:t>) </a:t>
            </a:r>
            <a:r>
              <a:rPr lang="en-US" dirty="0" err="1"/>
              <a:t>mukayesesine</a:t>
            </a:r>
            <a:r>
              <a:rPr lang="en-US" dirty="0"/>
              <a:t> </a:t>
            </a:r>
            <a:r>
              <a:rPr lang="en-US" dirty="0" err="1"/>
              <a:t>imkan</a:t>
            </a:r>
            <a:r>
              <a:rPr lang="en-US" dirty="0"/>
              <a:t> </a:t>
            </a:r>
            <a:r>
              <a:rPr lang="en-US" dirty="0" err="1"/>
              <a:t>verir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194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301" y="620688"/>
            <a:ext cx="4924425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79" y="3149840"/>
            <a:ext cx="4279918" cy="331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631" y="3308126"/>
            <a:ext cx="4347481" cy="3159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7244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1043608" y="0"/>
            <a:ext cx="69127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400" dirty="0">
                <a:solidFill>
                  <a:srgbClr val="DBF5F9">
                    <a:lumMod val="25000"/>
                  </a:srgbClr>
                </a:solidFill>
              </a:rPr>
              <a:t>Değişken çeşitleri</a:t>
            </a:r>
            <a:endParaRPr lang="en-US" sz="3400" dirty="0">
              <a:solidFill>
                <a:srgbClr val="DBF5F9">
                  <a:lumMod val="25000"/>
                </a:srgbClr>
              </a:solidFill>
            </a:endParaRPr>
          </a:p>
        </p:txBody>
      </p: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579358"/>
            <a:ext cx="9144000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4013" indent="-3540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Kalitatif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Nitel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Karakter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ya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özellikler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kategorik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binary,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var-yok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(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Örn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Boynuzluluk-boynuzsuzluk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lang="tr-TR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4013" indent="-354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en-US" sz="2000" dirty="0">
                <a:solidFill>
                  <a:srgbClr val="DBF5F9">
                    <a:lumMod val="25000"/>
                  </a:srgbClr>
                </a:solidFill>
                <a:latin typeface="Arial" pitchFamily="34" charset="0"/>
                <a:cs typeface="Arial" pitchFamily="34" charset="0"/>
              </a:rPr>
              <a:t>Binary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sadece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iki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değer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alır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(1-var, 0-yok)</a:t>
            </a:r>
            <a:endParaRPr lang="tr-TR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4013" indent="-354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en-US" sz="2000" dirty="0" err="1">
                <a:solidFill>
                  <a:srgbClr val="DBF5F9">
                    <a:lumMod val="25000"/>
                  </a:srgbClr>
                </a:solidFill>
                <a:latin typeface="Arial" pitchFamily="34" charset="0"/>
                <a:cs typeface="Arial" pitchFamily="34" charset="0"/>
              </a:rPr>
              <a:t>Kategorik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bir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çok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olasılık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arasından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tek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bir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değerin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alınması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tr-TR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4013" indent="-354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Ordinal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Belli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bir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sıra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düzenindeki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kategoriler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Örn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Kuyruk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 1-uzun, 2-kısa, 3-yağlı)</a:t>
            </a:r>
            <a:endParaRPr lang="tr-TR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4013" indent="-354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Nominal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İlişkisiz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kategoriler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Örn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Tüy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rengi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1-Beyaz, 2-Kahverengi, 3-Siyah, 4-Kırçıl)</a:t>
            </a:r>
            <a:endParaRPr lang="tr-TR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4013" indent="-354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Kantitatif</a:t>
            </a:r>
            <a:r>
              <a:rPr lang="en-US" sz="24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en-US" sz="2400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Nicel</a:t>
            </a:r>
            <a:r>
              <a:rPr lang="en-US" sz="24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):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Kesikli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ya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sürekli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olabilen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sayısal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değerlerdir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tr-TR" sz="2000" dirty="0">
              <a:solidFill>
                <a:prstClr val="blac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54013" indent="-354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US" sz="2000" dirty="0" err="1">
                <a:solidFill>
                  <a:srgbClr val="DBF5F9">
                    <a:lumMod val="25000"/>
                  </a:srgb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Sürekli</a:t>
            </a:r>
            <a:r>
              <a:rPr lang="en-US" sz="2000" dirty="0">
                <a:solidFill>
                  <a:srgbClr val="DBF5F9">
                    <a:lumMod val="25000"/>
                  </a:srgb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Belli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bir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aralıktan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alınan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değer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Örn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Canlı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ağırlık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(kg),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Boynuz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uzunluğu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(cm))</a:t>
            </a:r>
            <a:endParaRPr lang="tr-TR" sz="2000" dirty="0">
              <a:solidFill>
                <a:prstClr val="blac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54013" indent="-35401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US" sz="2000" dirty="0" err="1">
                <a:solidFill>
                  <a:srgbClr val="DBF5F9">
                    <a:lumMod val="25000"/>
                  </a:srgb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Kesikli</a:t>
            </a:r>
            <a:r>
              <a:rPr lang="en-US" sz="2000" dirty="0">
                <a:solidFill>
                  <a:srgbClr val="DBF5F9">
                    <a:lumMod val="25000"/>
                  </a:srgb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Tam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ya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ondalık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sayıların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alınması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Örn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Batın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genişliği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tekiz,ikiz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üçüz</a:t>
            </a:r>
            <a:r>
              <a:rPr lang="en-US" sz="20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847997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95536" y="548680"/>
            <a:ext cx="8496944" cy="63093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u="sng" dirty="0" err="1"/>
              <a:t>Kategorik</a:t>
            </a:r>
            <a:r>
              <a:rPr lang="en-US" sz="2400" u="sng" dirty="0"/>
              <a:t> </a:t>
            </a:r>
            <a:r>
              <a:rPr lang="en-US" sz="2400" u="sng" dirty="0" err="1"/>
              <a:t>değişkenler</a:t>
            </a:r>
            <a:r>
              <a:rPr lang="en-US" sz="2400" u="sng" dirty="0"/>
              <a:t> binary </a:t>
            </a:r>
            <a:r>
              <a:rPr lang="en-US" sz="2400" u="sng" dirty="0" err="1"/>
              <a:t>değişkenlere</a:t>
            </a:r>
            <a:r>
              <a:rPr lang="en-US" sz="2400" u="sng" dirty="0"/>
              <a:t> </a:t>
            </a:r>
            <a:r>
              <a:rPr lang="en-US" sz="2400" u="sng" dirty="0" err="1"/>
              <a:t>dönüştürülebilirler</a:t>
            </a:r>
            <a:r>
              <a:rPr lang="en-US" sz="2400" u="sng" dirty="0"/>
              <a:t>.</a:t>
            </a:r>
            <a:endParaRPr lang="tr-TR" sz="2400" u="sng" dirty="0"/>
          </a:p>
          <a:p>
            <a:pPr marL="0" indent="0">
              <a:buNone/>
            </a:pPr>
            <a:r>
              <a:rPr lang="tr-TR" sz="2400" dirty="0"/>
              <a:t>S</a:t>
            </a:r>
            <a:r>
              <a:rPr lang="en-US" sz="2400" dirty="0" err="1"/>
              <a:t>ınırlandırıcıları</a:t>
            </a:r>
            <a:r>
              <a:rPr lang="en-US" sz="2400" dirty="0"/>
              <a:t> </a:t>
            </a:r>
            <a:r>
              <a:rPr lang="en-US" sz="2400" dirty="0" err="1"/>
              <a:t>vardır</a:t>
            </a:r>
            <a:r>
              <a:rPr lang="en-US" sz="2400" dirty="0"/>
              <a:t>. </a:t>
            </a:r>
            <a:r>
              <a:rPr lang="tr-TR" sz="2400" dirty="0"/>
              <a:t>B</a:t>
            </a:r>
            <a:r>
              <a:rPr lang="en-US" sz="2400" dirty="0" err="1"/>
              <a:t>azı</a:t>
            </a:r>
            <a:r>
              <a:rPr lang="en-US" sz="2400" dirty="0"/>
              <a:t> </a:t>
            </a:r>
            <a:r>
              <a:rPr lang="en-US" sz="2400" dirty="0" err="1"/>
              <a:t>benzerlik</a:t>
            </a:r>
            <a:r>
              <a:rPr lang="en-US" sz="2400" dirty="0"/>
              <a:t> </a:t>
            </a:r>
            <a:r>
              <a:rPr lang="en-US" sz="2400" dirty="0" err="1"/>
              <a:t>katsayıları</a:t>
            </a:r>
            <a:r>
              <a:rPr lang="en-US" sz="2400" dirty="0"/>
              <a:t> belli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karakter</a:t>
            </a:r>
            <a:r>
              <a:rPr lang="en-US" sz="2400" dirty="0"/>
              <a:t> </a:t>
            </a:r>
            <a:r>
              <a:rPr lang="en-US" sz="2400" dirty="0" err="1"/>
              <a:t>kategorisine</a:t>
            </a:r>
            <a:r>
              <a:rPr lang="en-US" sz="2400" dirty="0"/>
              <a:t> </a:t>
            </a:r>
            <a:r>
              <a:rPr lang="en-US" sz="2400" dirty="0" err="1"/>
              <a:t>değerlendirmeye</a:t>
            </a:r>
            <a:r>
              <a:rPr lang="en-US" sz="2400" dirty="0"/>
              <a:t> </a:t>
            </a:r>
            <a:r>
              <a:rPr lang="en-US" sz="2400" dirty="0" err="1"/>
              <a:t>alınan</a:t>
            </a:r>
            <a:r>
              <a:rPr lang="en-US" sz="2400" dirty="0"/>
              <a:t> </a:t>
            </a:r>
            <a:r>
              <a:rPr lang="en-US" sz="2400" dirty="0" err="1"/>
              <a:t>diğer</a:t>
            </a:r>
            <a:r>
              <a:rPr lang="en-US" sz="2400" dirty="0"/>
              <a:t> </a:t>
            </a:r>
            <a:r>
              <a:rPr lang="en-US" sz="2400" dirty="0" err="1"/>
              <a:t>karakterlerden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fazla</a:t>
            </a:r>
            <a:r>
              <a:rPr lang="en-US" sz="2400" dirty="0"/>
              <a:t> </a:t>
            </a:r>
            <a:r>
              <a:rPr lang="en-US" sz="2400" dirty="0" err="1"/>
              <a:t>ağırlık</a:t>
            </a:r>
            <a:r>
              <a:rPr lang="en-US" sz="2400" dirty="0"/>
              <a:t> </a:t>
            </a:r>
            <a:r>
              <a:rPr lang="en-US" sz="2400" dirty="0" err="1"/>
              <a:t>verir</a:t>
            </a:r>
            <a:r>
              <a:rPr lang="en-US" sz="2400" dirty="0"/>
              <a:t>. </a:t>
            </a:r>
            <a:r>
              <a:rPr lang="tr-TR" sz="2400" dirty="0"/>
              <a:t>B</a:t>
            </a:r>
            <a:r>
              <a:rPr lang="en-US" sz="2400" dirty="0" err="1"/>
              <a:t>irden</a:t>
            </a:r>
            <a:r>
              <a:rPr lang="en-US" sz="2400" dirty="0"/>
              <a:t> </a:t>
            </a:r>
            <a:r>
              <a:rPr lang="en-US" sz="2400" dirty="0" err="1"/>
              <a:t>fazla</a:t>
            </a:r>
            <a:r>
              <a:rPr lang="en-US" sz="2400" dirty="0"/>
              <a:t> </a:t>
            </a:r>
            <a:r>
              <a:rPr lang="en-US" sz="2400" dirty="0" err="1"/>
              <a:t>kategorinin</a:t>
            </a:r>
            <a:r>
              <a:rPr lang="en-US" sz="2400" dirty="0"/>
              <a:t> </a:t>
            </a:r>
            <a:r>
              <a:rPr lang="en-US" sz="2400" dirty="0" err="1"/>
              <a:t>aynı</a:t>
            </a:r>
            <a:r>
              <a:rPr lang="en-US" sz="2400" dirty="0"/>
              <a:t> </a:t>
            </a:r>
            <a:r>
              <a:rPr lang="en-US" sz="2400" dirty="0" err="1"/>
              <a:t>değişkeni</a:t>
            </a:r>
            <a:r>
              <a:rPr lang="en-US" sz="2400" dirty="0"/>
              <a:t> </a:t>
            </a:r>
            <a:r>
              <a:rPr lang="en-US" sz="2400" dirty="0" err="1"/>
              <a:t>içermesinden</a:t>
            </a:r>
            <a:r>
              <a:rPr lang="en-US" sz="2400" dirty="0"/>
              <a:t> </a:t>
            </a:r>
            <a:r>
              <a:rPr lang="en-US" sz="2400" dirty="0" err="1"/>
              <a:t>dolayı</a:t>
            </a:r>
            <a:r>
              <a:rPr lang="en-US" sz="2400" dirty="0"/>
              <a:t> </a:t>
            </a:r>
            <a:r>
              <a:rPr lang="en-US" sz="2400" dirty="0" err="1"/>
              <a:t>bazı</a:t>
            </a:r>
            <a:r>
              <a:rPr lang="en-US" sz="2400" dirty="0"/>
              <a:t> </a:t>
            </a:r>
            <a:r>
              <a:rPr lang="en-US" sz="2400" dirty="0" err="1"/>
              <a:t>değişkenlerin</a:t>
            </a:r>
            <a:r>
              <a:rPr lang="en-US" sz="2400" dirty="0"/>
              <a:t> </a:t>
            </a:r>
            <a:r>
              <a:rPr lang="en-US" sz="2400" dirty="0" err="1"/>
              <a:t>sonuç</a:t>
            </a:r>
            <a:r>
              <a:rPr lang="en-US" sz="2400" dirty="0"/>
              <a:t> </a:t>
            </a:r>
            <a:r>
              <a:rPr lang="en-US" sz="2400" dirty="0" err="1"/>
              <a:t>üzerine</a:t>
            </a:r>
            <a:r>
              <a:rPr lang="en-US" sz="2400" dirty="0"/>
              <a:t> </a:t>
            </a:r>
            <a:r>
              <a:rPr lang="en-US" sz="2400" dirty="0" err="1"/>
              <a:t>olması</a:t>
            </a:r>
            <a:r>
              <a:rPr lang="en-US" sz="2400" dirty="0"/>
              <a:t> </a:t>
            </a:r>
            <a:r>
              <a:rPr lang="en-US" sz="2400" dirty="0" err="1"/>
              <a:t>gerekenden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fazla</a:t>
            </a:r>
            <a:r>
              <a:rPr lang="en-US" sz="2400" dirty="0"/>
              <a:t> </a:t>
            </a:r>
            <a:r>
              <a:rPr lang="en-US" sz="2400" dirty="0" err="1"/>
              <a:t>etki</a:t>
            </a:r>
            <a:r>
              <a:rPr lang="en-US" sz="2400" dirty="0"/>
              <a:t> </a:t>
            </a:r>
            <a:r>
              <a:rPr lang="en-US" sz="2400" dirty="0" err="1"/>
              <a:t>yapması</a:t>
            </a:r>
            <a:r>
              <a:rPr lang="en-US" sz="2400" dirty="0"/>
              <a:t> </a:t>
            </a:r>
            <a:r>
              <a:rPr lang="en-US" sz="2400" dirty="0" err="1"/>
              <a:t>mümkün</a:t>
            </a:r>
            <a:r>
              <a:rPr lang="en-US" sz="2400" dirty="0"/>
              <a:t> </a:t>
            </a:r>
            <a:r>
              <a:rPr lang="en-US" sz="2400" dirty="0" err="1"/>
              <a:t>olabilir</a:t>
            </a:r>
            <a:r>
              <a:rPr lang="en-US" sz="2400" dirty="0"/>
              <a:t>.</a:t>
            </a:r>
            <a:endParaRPr lang="tr-TR" sz="2400" dirty="0"/>
          </a:p>
          <a:p>
            <a:pPr>
              <a:buNone/>
            </a:pPr>
            <a:endParaRPr lang="tr-TR" sz="2400" dirty="0"/>
          </a:p>
          <a:p>
            <a:pPr>
              <a:buNone/>
            </a:pPr>
            <a:r>
              <a:rPr lang="en-US" sz="2400" dirty="0" err="1"/>
              <a:t>Kategorik</a:t>
            </a:r>
            <a:r>
              <a:rPr lang="en-US" sz="2400" dirty="0"/>
              <a:t> </a:t>
            </a:r>
            <a:r>
              <a:rPr lang="en-US" sz="2400" dirty="0" err="1"/>
              <a:t>örnek</a:t>
            </a:r>
            <a:r>
              <a:rPr lang="en-US" sz="2400" dirty="0"/>
              <a:t>;</a:t>
            </a:r>
            <a:endParaRPr lang="tr-TR" sz="2400" dirty="0"/>
          </a:p>
          <a:p>
            <a:r>
              <a:rPr lang="en-US" sz="2400" dirty="0" err="1"/>
              <a:t>Kısa</a:t>
            </a:r>
            <a:r>
              <a:rPr lang="en-US" sz="2400" dirty="0"/>
              <a:t> </a:t>
            </a:r>
            <a:r>
              <a:rPr lang="en-US" sz="2400" dirty="0" err="1"/>
              <a:t>kuyruk</a:t>
            </a:r>
            <a:r>
              <a:rPr lang="en-US" sz="2400" dirty="0"/>
              <a:t>:  </a:t>
            </a:r>
            <a:r>
              <a:rPr lang="en-US" sz="2400" dirty="0" err="1"/>
              <a:t>var</a:t>
            </a:r>
            <a:r>
              <a:rPr lang="en-US" sz="2400" dirty="0"/>
              <a:t> (1), </a:t>
            </a:r>
            <a:r>
              <a:rPr lang="en-US" sz="2400" dirty="0" err="1"/>
              <a:t>yok</a:t>
            </a:r>
            <a:r>
              <a:rPr lang="en-US" sz="2400" dirty="0"/>
              <a:t> (0)</a:t>
            </a:r>
            <a:endParaRPr lang="tr-TR" sz="2400" dirty="0"/>
          </a:p>
          <a:p>
            <a:r>
              <a:rPr lang="en-US" sz="2400" dirty="0" err="1"/>
              <a:t>Uzun</a:t>
            </a:r>
            <a:r>
              <a:rPr lang="en-US" sz="2400" dirty="0"/>
              <a:t> </a:t>
            </a:r>
            <a:r>
              <a:rPr lang="en-US" sz="2400" dirty="0" err="1"/>
              <a:t>kuyruk</a:t>
            </a:r>
            <a:r>
              <a:rPr lang="en-US" sz="2400" dirty="0"/>
              <a:t>: </a:t>
            </a:r>
            <a:r>
              <a:rPr lang="en-US" sz="2400" dirty="0" err="1"/>
              <a:t>var</a:t>
            </a:r>
            <a:r>
              <a:rPr lang="en-US" sz="2400" dirty="0"/>
              <a:t> (1), </a:t>
            </a:r>
            <a:r>
              <a:rPr lang="en-US" sz="2400" dirty="0" err="1"/>
              <a:t>yok</a:t>
            </a:r>
            <a:r>
              <a:rPr lang="en-US" sz="2400" dirty="0"/>
              <a:t> (0)</a:t>
            </a:r>
            <a:endParaRPr lang="tr-TR" sz="2400" dirty="0"/>
          </a:p>
          <a:p>
            <a:r>
              <a:rPr lang="en-US" sz="2400" dirty="0" err="1"/>
              <a:t>Yağlı</a:t>
            </a:r>
            <a:r>
              <a:rPr lang="en-US" sz="2400" dirty="0"/>
              <a:t> </a:t>
            </a:r>
            <a:r>
              <a:rPr lang="en-US" sz="2400" dirty="0" err="1"/>
              <a:t>kuyruk</a:t>
            </a:r>
            <a:r>
              <a:rPr lang="en-US" sz="2400" dirty="0"/>
              <a:t>: </a:t>
            </a:r>
            <a:r>
              <a:rPr lang="en-US" sz="2400" dirty="0" err="1"/>
              <a:t>var</a:t>
            </a:r>
            <a:r>
              <a:rPr lang="en-US" sz="2400" dirty="0"/>
              <a:t> (1), </a:t>
            </a:r>
            <a:r>
              <a:rPr lang="en-US" sz="2400" dirty="0" err="1"/>
              <a:t>yok</a:t>
            </a:r>
            <a:r>
              <a:rPr lang="en-US" sz="2400" dirty="0"/>
              <a:t> (0)</a:t>
            </a: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r>
              <a:rPr lang="en-US" sz="2400" dirty="0" err="1"/>
              <a:t>Kantitatif</a:t>
            </a:r>
            <a:r>
              <a:rPr lang="en-US" sz="2400" dirty="0"/>
              <a:t> </a:t>
            </a:r>
            <a:r>
              <a:rPr lang="en-US" sz="2400" dirty="0" err="1"/>
              <a:t>değişkenler</a:t>
            </a:r>
            <a:r>
              <a:rPr lang="en-US" sz="2400" dirty="0"/>
              <a:t> de binary </a:t>
            </a:r>
            <a:r>
              <a:rPr lang="en-US" sz="2400" dirty="0" err="1"/>
              <a:t>değişkenlere</a:t>
            </a:r>
            <a:r>
              <a:rPr lang="en-US" sz="2400" dirty="0"/>
              <a:t> </a:t>
            </a:r>
            <a:r>
              <a:rPr lang="en-US" sz="2400" dirty="0" err="1"/>
              <a:t>dönüştürülebilirler</a:t>
            </a:r>
            <a:r>
              <a:rPr lang="en-US" sz="2400" dirty="0"/>
              <a:t>.</a:t>
            </a:r>
            <a:r>
              <a:rPr lang="tr-TR" sz="2400" dirty="0"/>
              <a:t> </a:t>
            </a:r>
            <a:r>
              <a:rPr lang="en-US" sz="2400" dirty="0" err="1"/>
              <a:t>Örneğin</a:t>
            </a:r>
            <a:r>
              <a:rPr lang="en-US" sz="2400" dirty="0"/>
              <a:t>; </a:t>
            </a:r>
            <a:endParaRPr lang="tr-TR" sz="2400" dirty="0"/>
          </a:p>
          <a:p>
            <a:r>
              <a:rPr lang="en-US" sz="2400" dirty="0"/>
              <a:t>0-50 </a:t>
            </a:r>
            <a:r>
              <a:rPr lang="en-US" sz="2400" dirty="0" err="1"/>
              <a:t>yumurta</a:t>
            </a:r>
            <a:r>
              <a:rPr lang="en-US" sz="2400" dirty="0"/>
              <a:t> : </a:t>
            </a:r>
            <a:r>
              <a:rPr lang="en-US" sz="2400" dirty="0" err="1"/>
              <a:t>var</a:t>
            </a:r>
            <a:r>
              <a:rPr lang="en-US" sz="2400" dirty="0"/>
              <a:t> (1), </a:t>
            </a:r>
            <a:r>
              <a:rPr lang="en-US" sz="2400" dirty="0" err="1"/>
              <a:t>yok</a:t>
            </a:r>
            <a:r>
              <a:rPr lang="en-US" sz="2400" dirty="0"/>
              <a:t> (0)</a:t>
            </a:r>
            <a:endParaRPr lang="tr-TR" sz="2400" dirty="0"/>
          </a:p>
          <a:p>
            <a:r>
              <a:rPr lang="en-US" sz="2400" dirty="0"/>
              <a:t>51-100 </a:t>
            </a:r>
            <a:r>
              <a:rPr lang="en-US" sz="2400" dirty="0" err="1"/>
              <a:t>yumurta</a:t>
            </a:r>
            <a:r>
              <a:rPr lang="en-US" sz="2400" dirty="0"/>
              <a:t> : </a:t>
            </a:r>
            <a:r>
              <a:rPr lang="en-US" sz="2400" dirty="0" err="1"/>
              <a:t>var</a:t>
            </a:r>
            <a:r>
              <a:rPr lang="en-US" sz="2400" dirty="0"/>
              <a:t> (1), </a:t>
            </a:r>
            <a:r>
              <a:rPr lang="en-US" sz="2400" dirty="0" err="1"/>
              <a:t>yok</a:t>
            </a:r>
            <a:r>
              <a:rPr lang="en-US" sz="2400" dirty="0"/>
              <a:t> (0)</a:t>
            </a:r>
            <a:endParaRPr lang="tr-TR" sz="2400" dirty="0"/>
          </a:p>
          <a:p>
            <a:r>
              <a:rPr lang="en-US" sz="2400" dirty="0"/>
              <a:t>101-150 </a:t>
            </a:r>
            <a:r>
              <a:rPr lang="en-US" sz="2400" dirty="0" err="1"/>
              <a:t>yumurta</a:t>
            </a:r>
            <a:r>
              <a:rPr lang="en-US" sz="2400" dirty="0"/>
              <a:t> : </a:t>
            </a:r>
            <a:r>
              <a:rPr lang="en-US" sz="2400" dirty="0" err="1"/>
              <a:t>var</a:t>
            </a:r>
            <a:r>
              <a:rPr lang="en-US" sz="2400" dirty="0"/>
              <a:t> (1), </a:t>
            </a:r>
            <a:r>
              <a:rPr lang="en-US" sz="2400" dirty="0" err="1"/>
              <a:t>yok</a:t>
            </a:r>
            <a:r>
              <a:rPr lang="en-US" sz="2400" dirty="0"/>
              <a:t> (0)</a:t>
            </a:r>
            <a:endParaRPr lang="tr-TR" sz="2400" dirty="0"/>
          </a:p>
          <a:p>
            <a:r>
              <a:rPr lang="en-US" sz="2400" dirty="0"/>
              <a:t>151-200 </a:t>
            </a:r>
            <a:r>
              <a:rPr lang="en-US" sz="2400" dirty="0" err="1"/>
              <a:t>yumurta</a:t>
            </a:r>
            <a:r>
              <a:rPr lang="en-US" sz="2400" dirty="0"/>
              <a:t> : </a:t>
            </a:r>
            <a:r>
              <a:rPr lang="en-US" sz="2400" dirty="0" err="1"/>
              <a:t>var</a:t>
            </a:r>
            <a:r>
              <a:rPr lang="en-US" sz="2400" dirty="0"/>
              <a:t> (1), </a:t>
            </a:r>
            <a:r>
              <a:rPr lang="en-US" sz="2400" dirty="0" err="1"/>
              <a:t>yok</a:t>
            </a:r>
            <a:r>
              <a:rPr lang="en-US" sz="2400" dirty="0"/>
              <a:t> (0)</a:t>
            </a:r>
            <a:endParaRPr lang="tr-TR" sz="2400" dirty="0"/>
          </a:p>
          <a:p>
            <a:r>
              <a:rPr lang="en-US" sz="2400" dirty="0"/>
              <a:t>...</a:t>
            </a:r>
            <a:endParaRPr lang="tr-TR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1965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407</Words>
  <Application>Microsoft Office PowerPoint</Application>
  <PresentationFormat>Ekran Gösterisi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7</vt:i4>
      </vt:variant>
    </vt:vector>
  </HeadingPairs>
  <TitlesOfParts>
    <vt:vector size="16" baseType="lpstr">
      <vt:lpstr>Arial</vt:lpstr>
      <vt:lpstr>Arial Unicode MS</vt:lpstr>
      <vt:lpstr>Calibri</vt:lpstr>
      <vt:lpstr>Calibri Light</vt:lpstr>
      <vt:lpstr>Constantia</vt:lpstr>
      <vt:lpstr>Wingdings</vt:lpstr>
      <vt:lpstr>Wingdings 2</vt:lpstr>
      <vt:lpstr>Akış</vt:lpstr>
      <vt:lpstr>1_Office Theme</vt:lpstr>
      <vt:lpstr>PowerPoint Sunusu</vt:lpstr>
      <vt:lpstr>Temel Genetik Çeşitlilik Analizi</vt:lpstr>
      <vt:lpstr>PowerPoint Sunusu</vt:lpstr>
      <vt:lpstr>GENETİK ÇEŞİTLİLİĞİN BELİRLENMESİ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Temel Genetik Çeşitlilik Analizi</dc:title>
  <dc:creator>SAS</dc:creator>
  <cp:lastModifiedBy>Fatih Bilgi</cp:lastModifiedBy>
  <cp:revision>8</cp:revision>
  <dcterms:created xsi:type="dcterms:W3CDTF">2020-01-14T08:05:00Z</dcterms:created>
  <dcterms:modified xsi:type="dcterms:W3CDTF">2020-01-14T09:30:02Z</dcterms:modified>
</cp:coreProperties>
</file>