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293" y="1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1CC3BD-A172-43B7-A52F-646390430B20}" type="datetimeFigureOut">
              <a:rPr lang="tr-TR" smtClean="0"/>
              <a:t>18.11.2020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FAFBBF-1EBD-4E4C-97AF-8F5ABEEBCB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6190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AFBBF-1EBD-4E4C-97AF-8F5ABEEBCBEE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138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Az çok herkes</a:t>
            </a:r>
            <a:r>
              <a:rPr lang="tr-TR" baseline="0" dirty="0" smtClean="0"/>
              <a:t> bu yeteneklere sahiptir. Bunlar, mühendislik tasarımı sayesinde belli bir zaman zarfında geliştirilirler ve bu gelişim genelde mühendislik tasarımı pratiği ve tasarım oluşumunun ortaya çıkmasıyla gerçekleşir.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AFBBF-1EBD-4E4C-97AF-8F5ABEEBCBEE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3184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69DE-4603-46F0-B3D0-C59BE7D77EB9}" type="datetimeFigureOut">
              <a:rPr lang="tr-TR" smtClean="0"/>
              <a:t>18.11.2020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0FE1A-70EB-4234-806C-F3542E500BC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2786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69DE-4603-46F0-B3D0-C59BE7D77EB9}" type="datetimeFigureOut">
              <a:rPr lang="tr-TR" smtClean="0"/>
              <a:t>18.11.2020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0FE1A-70EB-4234-806C-F3542E500BC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7045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69DE-4603-46F0-B3D0-C59BE7D77EB9}" type="datetimeFigureOut">
              <a:rPr lang="tr-TR" smtClean="0"/>
              <a:t>18.11.2020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0FE1A-70EB-4234-806C-F3542E500BC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4656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69DE-4603-46F0-B3D0-C59BE7D77EB9}" type="datetimeFigureOut">
              <a:rPr lang="tr-TR" smtClean="0"/>
              <a:t>18.11.2020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0FE1A-70EB-4234-806C-F3542E500BC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967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69DE-4603-46F0-B3D0-C59BE7D77EB9}" type="datetimeFigureOut">
              <a:rPr lang="tr-TR" smtClean="0"/>
              <a:t>18.11.2020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0FE1A-70EB-4234-806C-F3542E500BC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6945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69DE-4603-46F0-B3D0-C59BE7D77EB9}" type="datetimeFigureOut">
              <a:rPr lang="tr-TR" smtClean="0"/>
              <a:t>18.11.2020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0FE1A-70EB-4234-806C-F3542E500BC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5938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69DE-4603-46F0-B3D0-C59BE7D77EB9}" type="datetimeFigureOut">
              <a:rPr lang="tr-TR" smtClean="0"/>
              <a:t>18.11.2020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0FE1A-70EB-4234-806C-F3542E500BC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6479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69DE-4603-46F0-B3D0-C59BE7D77EB9}" type="datetimeFigureOut">
              <a:rPr lang="tr-TR" smtClean="0"/>
              <a:t>18.11.2020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0FE1A-70EB-4234-806C-F3542E500BC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1318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69DE-4603-46F0-B3D0-C59BE7D77EB9}" type="datetimeFigureOut">
              <a:rPr lang="tr-TR" smtClean="0"/>
              <a:t>18.11.2020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0FE1A-70EB-4234-806C-F3542E500BC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7633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69DE-4603-46F0-B3D0-C59BE7D77EB9}" type="datetimeFigureOut">
              <a:rPr lang="tr-TR" smtClean="0"/>
              <a:t>18.11.2020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0FE1A-70EB-4234-806C-F3542E500BC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353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69DE-4603-46F0-B3D0-C59BE7D77EB9}" type="datetimeFigureOut">
              <a:rPr lang="tr-TR" smtClean="0"/>
              <a:t>18.11.2020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0FE1A-70EB-4234-806C-F3542E500BC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0417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DD69DE-4603-46F0-B3D0-C59BE7D77EB9}" type="datetimeFigureOut">
              <a:rPr lang="tr-TR" smtClean="0"/>
              <a:t>18.11.2020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0FE1A-70EB-4234-806C-F3542E500BC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0949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Mühendislik Tasarımına Giriş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74192" y="2063369"/>
            <a:ext cx="10515600" cy="281038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tr-TR" dirty="0" smtClean="0"/>
              <a:t>Mühendislik tasarımının tanımı</a:t>
            </a:r>
          </a:p>
          <a:p>
            <a:pPr marL="514350" indent="-514350">
              <a:buAutoNum type="arabicPeriod"/>
            </a:pPr>
            <a:r>
              <a:rPr lang="tr-TR" dirty="0" smtClean="0"/>
              <a:t>Mühendislik tasarım süreci</a:t>
            </a:r>
          </a:p>
          <a:p>
            <a:pPr marL="514350" indent="-514350">
              <a:buAutoNum type="arabicPeriod"/>
            </a:pPr>
            <a:r>
              <a:rPr lang="tr-TR" dirty="0" smtClean="0"/>
              <a:t>Genel bir örnek</a:t>
            </a:r>
          </a:p>
          <a:p>
            <a:pPr marL="514350" indent="-514350">
              <a:buAutoNum type="arabicPeriod"/>
            </a:pPr>
            <a:r>
              <a:rPr lang="tr-TR" dirty="0" smtClean="0"/>
              <a:t>Mühendislik tasarım </a:t>
            </a:r>
            <a:r>
              <a:rPr lang="tr-TR" dirty="0" err="1" smtClean="0"/>
              <a:t>arayüzleri</a:t>
            </a:r>
            <a:endParaRPr lang="tr-TR" dirty="0" smtClean="0"/>
          </a:p>
          <a:p>
            <a:pPr marL="514350" indent="-514350">
              <a:buAutoNum type="arabicPeriod"/>
            </a:pPr>
            <a:r>
              <a:rPr lang="tr-TR" dirty="0" smtClean="0"/>
              <a:t>Prensipler </a:t>
            </a:r>
            <a:endParaRPr lang="tr-TR" dirty="0"/>
          </a:p>
        </p:txBody>
      </p:sp>
      <p:pic>
        <p:nvPicPr>
          <p:cNvPr id="4" name="Picture 4" descr="sun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559972"/>
            <a:ext cx="12192000" cy="1298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Ses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334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588"/>
    </mc:Choice>
    <mc:Fallback>
      <p:transition spd="slow" advTm="515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10184" y="320041"/>
            <a:ext cx="10515600" cy="1042416"/>
          </a:xfrm>
        </p:spPr>
        <p:txBody>
          <a:bodyPr/>
          <a:lstStyle/>
          <a:p>
            <a:r>
              <a:rPr lang="tr-TR" b="1" dirty="0" smtClean="0"/>
              <a:t>Mühendislik Tasarımının Tanımı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19328" y="1828800"/>
            <a:ext cx="10515600" cy="3118104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Mühendislik tasarımı oldukça farklıdır çünkü teoriler ve varsayımlar laboratuvar deneyleri ile geliştirilemez ya da test edilemez. Mühendislik tasarımı, insanların ve organizasyonların ele alınması gibi daha geniş olayları içerir. </a:t>
            </a:r>
            <a:r>
              <a:rPr lang="tr-TR" b="1" dirty="0" smtClean="0"/>
              <a:t>Bu yüzden mühendislik tasarımı bir nevi teknoloji olarak anılmalıdır.</a:t>
            </a:r>
            <a:r>
              <a:rPr lang="tr-TR" dirty="0" smtClean="0"/>
              <a:t> Bu durumun böyle olmasının sebebi; hem tasarım kararlarını hem de tasarım uyuşmalarını içeren probleme ait kesin tek bir cevabın olmamasıdır.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endParaRPr lang="tr-TR" dirty="0"/>
          </a:p>
        </p:txBody>
      </p:sp>
      <p:pic>
        <p:nvPicPr>
          <p:cNvPr id="4" name="Picture 4" descr="sun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59972"/>
            <a:ext cx="12192000" cy="1298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1684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5904" y="81661"/>
            <a:ext cx="10515600" cy="1325563"/>
          </a:xfrm>
        </p:spPr>
        <p:txBody>
          <a:bodyPr/>
          <a:lstStyle/>
          <a:p>
            <a:r>
              <a:rPr lang="tr-TR" b="1" dirty="0"/>
              <a:t>Mühendislik Tasarımının Tanımı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4622483"/>
          </a:xfrm>
        </p:spPr>
        <p:txBody>
          <a:bodyPr/>
          <a:lstStyle/>
          <a:p>
            <a:pPr marL="0" indent="0" algn="just">
              <a:buNone/>
            </a:pPr>
            <a:r>
              <a:rPr lang="tr-TR" b="1" dirty="0"/>
              <a:t>M</a:t>
            </a:r>
            <a:r>
              <a:rPr lang="tr-TR" b="1" dirty="0" smtClean="0"/>
              <a:t>ühendislik tasarımının sözlükteki sınırlı tanımı </a:t>
            </a:r>
            <a:r>
              <a:rPr lang="tr-TR" b="1" dirty="0" smtClean="0">
                <a:solidFill>
                  <a:srgbClr val="FF0000"/>
                </a:solidFill>
              </a:rPr>
              <a:t>‘belirli bir plana göre yapılan biçimlendirme ve yenilemedir’</a:t>
            </a:r>
            <a:r>
              <a:rPr lang="tr-TR" b="1" dirty="0" smtClean="0"/>
              <a:t>. </a:t>
            </a:r>
          </a:p>
          <a:p>
            <a:pPr marL="0" indent="0" algn="just">
              <a:buNone/>
            </a:pPr>
            <a:endParaRPr lang="tr-TR" b="1" dirty="0"/>
          </a:p>
          <a:p>
            <a:pPr marL="0" indent="0" algn="just">
              <a:buNone/>
            </a:pPr>
            <a:r>
              <a:rPr lang="tr-TR" b="1" dirty="0" smtClean="0"/>
              <a:t>Mühendislik tasarımı; önceden çözümlenmemiş problemlere çözüm üretmek için ya da önceden başka yollarla çözümlenmiş problemlere yeni çözümler getirmek için gerekli çalışmaların tamamıdır. </a:t>
            </a:r>
          </a:p>
          <a:p>
            <a:pPr marL="0" indent="0" algn="just">
              <a:buNone/>
            </a:pPr>
            <a:endParaRPr lang="tr-TR" b="1" dirty="0"/>
          </a:p>
          <a:p>
            <a:pPr marL="0" indent="0" algn="just">
              <a:buNone/>
            </a:pPr>
            <a:r>
              <a:rPr lang="tr-TR" dirty="0" smtClean="0"/>
              <a:t>Mühendislik tasarımcısı zekasını; bilimsel bilgileri kullanmada, piyasada kabul görecek ürün tasarımında ve üreticinin en uygun yöntemi kullanarak üretimini yapmasını sağlamada kullanır.</a:t>
            </a:r>
            <a:endParaRPr lang="tr-TR" dirty="0"/>
          </a:p>
        </p:txBody>
      </p:sp>
      <p:pic>
        <p:nvPicPr>
          <p:cNvPr id="4" name="Picture 4" descr="sun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59972"/>
            <a:ext cx="12192000" cy="1298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3886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01040" y="154813"/>
            <a:ext cx="10515600" cy="933323"/>
          </a:xfrm>
        </p:spPr>
        <p:txBody>
          <a:bodyPr/>
          <a:lstStyle/>
          <a:p>
            <a:r>
              <a:rPr lang="tr-TR" b="1" dirty="0"/>
              <a:t>Mühendislik Tasarımının Tanımı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28472" y="1208634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Tasarım kavramının daha iyi anlaşılması için bu tanımlamaları genişletmek ve mühendislik tasarımının önemli özelliklerini belirtmek gerekir. Bu özellikler;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İleri derecede disiplin</a:t>
            </a:r>
          </a:p>
          <a:p>
            <a:pPr algn="just"/>
            <a:r>
              <a:rPr lang="tr-TR" dirty="0" smtClean="0"/>
              <a:t>Oldukça karmaşık olması</a:t>
            </a:r>
          </a:p>
          <a:p>
            <a:pPr algn="just"/>
            <a:r>
              <a:rPr lang="tr-TR" dirty="0" smtClean="0"/>
              <a:t>Tekrarlamalı olması</a:t>
            </a:r>
          </a:p>
          <a:p>
            <a:pPr marL="0" indent="0" algn="just">
              <a:buNone/>
            </a:pPr>
            <a:endParaRPr lang="tr-TR" dirty="0"/>
          </a:p>
        </p:txBody>
      </p:sp>
      <p:pic>
        <p:nvPicPr>
          <p:cNvPr id="4" name="Picture 4" descr="sun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59972"/>
            <a:ext cx="12192000" cy="1298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8819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2467"/>
          </a:xfrm>
        </p:spPr>
        <p:txBody>
          <a:bodyPr/>
          <a:lstStyle/>
          <a:p>
            <a:r>
              <a:rPr lang="tr-TR" b="1" dirty="0"/>
              <a:t>Mühendislik Tasarımının Tanımı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340993"/>
            <a:ext cx="10262616" cy="66154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 smtClean="0"/>
              <a:t>Bir tasarım mühendisinin sahip olması gereken özellikler;</a:t>
            </a:r>
          </a:p>
          <a:p>
            <a:pPr marL="0" indent="0" algn="just">
              <a:buNone/>
            </a:pPr>
            <a:endParaRPr lang="tr-TR" dirty="0"/>
          </a:p>
        </p:txBody>
      </p:sp>
      <p:pic>
        <p:nvPicPr>
          <p:cNvPr id="4" name="Picture 4" descr="sun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59972"/>
            <a:ext cx="12192000" cy="1298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Metin kutusu 4"/>
          <p:cNvSpPr txBox="1"/>
          <p:nvPr/>
        </p:nvSpPr>
        <p:spPr>
          <a:xfrm>
            <a:off x="987552" y="2057400"/>
            <a:ext cx="51084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sz="2400" dirty="0"/>
              <a:t>Problemleri teşhis etme yeteneği,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sz="2400" dirty="0"/>
              <a:t>P</a:t>
            </a:r>
            <a:r>
              <a:rPr lang="tr-TR" sz="2400" dirty="0" smtClean="0"/>
              <a:t>roblemleri </a:t>
            </a:r>
            <a:r>
              <a:rPr lang="tr-TR" sz="2400" dirty="0"/>
              <a:t>sadeleştirme yeteneği,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sz="2400" dirty="0"/>
              <a:t>Yaratıcılık yeteneği,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sz="2400" dirty="0"/>
              <a:t>Anlamsal teknik bilgi birikimi,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sz="2400" dirty="0"/>
              <a:t>Israrcılık duygusu,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sz="2400" dirty="0"/>
              <a:t>Analitik beceri,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sz="2400" dirty="0"/>
              <a:t>Anlam yargısı,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sz="2400" dirty="0"/>
              <a:t>Kesinlik,</a:t>
            </a:r>
          </a:p>
          <a:p>
            <a:endParaRPr lang="tr-TR" sz="2400" dirty="0"/>
          </a:p>
        </p:txBody>
      </p:sp>
      <p:sp>
        <p:nvSpPr>
          <p:cNvPr id="6" name="Metin kutusu 5"/>
          <p:cNvSpPr txBox="1"/>
          <p:nvPr/>
        </p:nvSpPr>
        <p:spPr>
          <a:xfrm>
            <a:off x="5952744" y="2057400"/>
            <a:ext cx="53126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tr-TR" sz="2400" dirty="0" smtClean="0"/>
              <a:t>Açık görüşlülük,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2400" dirty="0" smtClean="0"/>
              <a:t>İletişim kabiliyeti,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2400" dirty="0" smtClean="0"/>
              <a:t>Müzakere becerisi,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2400" dirty="0" smtClean="0"/>
              <a:t>Yöneticilik yeteneği.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662670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0443"/>
          </a:xfrm>
        </p:spPr>
        <p:txBody>
          <a:bodyPr/>
          <a:lstStyle/>
          <a:p>
            <a:r>
              <a:rPr lang="tr-TR" b="1" dirty="0" smtClean="0"/>
              <a:t>Mühendislik Tasarım Süreci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29640" y="1208634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tr-TR" b="1" dirty="0" smtClean="0"/>
              <a:t>Mühendislik tasarımı süreci en basit şekilde; sadece kendi alanında değil bir çok alandaki problemlere uygulanabilen problem çözme işlemidir. </a:t>
            </a:r>
          </a:p>
          <a:p>
            <a:pPr marL="0" indent="0" algn="just">
              <a:buNone/>
            </a:pPr>
            <a:r>
              <a:rPr lang="tr-TR" dirty="0" smtClean="0"/>
              <a:t>Yani tasarım sürecinin herhangi bir tasarım çözümü üretmeyeceği kesinlikle unutulmamalıdır. Böyle bir sürecin benimsenmesinin tavsiye edilmesindeki amaç ; tasarımcıya kadro ve yöntem sağlayarak onu desteklemektir. </a:t>
            </a:r>
          </a:p>
          <a:p>
            <a:pPr marL="0" indent="0" algn="just">
              <a:buNone/>
            </a:pPr>
            <a:r>
              <a:rPr lang="tr-TR" dirty="0" smtClean="0">
                <a:solidFill>
                  <a:srgbClr val="FF0000"/>
                </a:solidFill>
              </a:rPr>
              <a:t>Böyle bir süreç yaşanmadan, genç bir tasarımcı bir tasarım problemi ile ya da boş bir kağıt ile karşılaştığı zaman nasıl başlayacağını bilemeyecek ve bu durum gerçek bir tehlike yaratacaktır.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4" name="Picture 4" descr="sun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59972"/>
            <a:ext cx="12192000" cy="1298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51542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un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59972"/>
            <a:ext cx="12192000" cy="1298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3" b="3008"/>
          <a:stretch/>
        </p:blipFill>
        <p:spPr>
          <a:xfrm>
            <a:off x="118872" y="146304"/>
            <a:ext cx="5833872" cy="5934666"/>
          </a:xfrm>
        </p:spPr>
      </p:pic>
      <p:sp>
        <p:nvSpPr>
          <p:cNvPr id="8" name="Metin kutusu 7"/>
          <p:cNvSpPr txBox="1"/>
          <p:nvPr/>
        </p:nvSpPr>
        <p:spPr>
          <a:xfrm>
            <a:off x="6263640" y="908864"/>
            <a:ext cx="570585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200" dirty="0" smtClean="0"/>
              <a:t>Yanda </a:t>
            </a:r>
            <a:r>
              <a:rPr lang="tr-TR" sz="2200" dirty="0" err="1" smtClean="0"/>
              <a:t>Pahl</a:t>
            </a:r>
            <a:r>
              <a:rPr lang="tr-TR" sz="2200" dirty="0" smtClean="0"/>
              <a:t> ve </a:t>
            </a:r>
            <a:r>
              <a:rPr lang="tr-TR" sz="2200" dirty="0" err="1" smtClean="0"/>
              <a:t>Beitz’in</a:t>
            </a:r>
            <a:r>
              <a:rPr lang="tr-TR" sz="2200" dirty="0" smtClean="0"/>
              <a:t> tasarım süreci modeli verilmiştir. Şekilde, </a:t>
            </a:r>
          </a:p>
          <a:p>
            <a:pPr algn="just"/>
            <a:endParaRPr lang="tr-TR" sz="2200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sz="2200" dirty="0" smtClean="0"/>
              <a:t>tasarım sürecinde problemin belirlenmesi,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sz="2200" dirty="0" smtClean="0"/>
              <a:t>potansiyel çözüm üretilmesi,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sz="2200" dirty="0" smtClean="0"/>
              <a:t>çözümler arasında seçim yapılması,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sz="2200" dirty="0" smtClean="0"/>
              <a:t>seçilen konseptin incelenmesi ve düzeltilmesi,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sz="2200" dirty="0" smtClean="0"/>
              <a:t>detaylı tasarımın yapılması ve ürün tasarımı tanımlarının yapılması aktarılmıştır. </a:t>
            </a:r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val="1036378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19328" y="191389"/>
            <a:ext cx="10515600" cy="750443"/>
          </a:xfrm>
        </p:spPr>
        <p:txBody>
          <a:bodyPr/>
          <a:lstStyle/>
          <a:p>
            <a:r>
              <a:rPr lang="tr-TR" b="1" dirty="0"/>
              <a:t>Mühendislik Tasarım Süreci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01040" y="929512"/>
            <a:ext cx="10515600" cy="484949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b="1" dirty="0" smtClean="0"/>
              <a:t>Tekrarlama prensibi </a:t>
            </a:r>
            <a:r>
              <a:rPr lang="tr-TR" dirty="0" smtClean="0"/>
              <a:t>tasarım sürecinin temel ilkesidir. 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Yeni bir şey tasarlamanın yeni bir keşif yolculuğu olduğu düşünülürse tasarım ilerledikçe daha çok bilgi edinilir ve tecrübe artar. </a:t>
            </a:r>
            <a:r>
              <a:rPr lang="tr-TR" dirty="0" smtClean="0">
                <a:solidFill>
                  <a:srgbClr val="FF0000"/>
                </a:solidFill>
              </a:rPr>
              <a:t>Eğer ki tasarımcı yeni bilgiyi tekrarlamazsa ortaya çıkan konseptler ilerletilemez. 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Sistematik yaklaşım körü körüne takip edilecek bir talimat serisi değildir ve asla kesin bir sonuç yoktur.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Tasarım süreci her zaman aynıdır ve problemin büyüklüğüne ya da karmaşıklığına bağlı değildir. Fakat bu süreçte her zaman beklenmeyen karmaşıklıklara maruz kalmıştır ve esnek bir tasarım yönetimi gereklidir.</a:t>
            </a:r>
            <a:endParaRPr lang="tr-TR" dirty="0"/>
          </a:p>
        </p:txBody>
      </p:sp>
      <p:pic>
        <p:nvPicPr>
          <p:cNvPr id="4" name="Picture 4" descr="sun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59972"/>
            <a:ext cx="12192000" cy="1298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95683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99872" y="99949"/>
            <a:ext cx="10515600" cy="1043051"/>
          </a:xfrm>
        </p:spPr>
        <p:txBody>
          <a:bodyPr/>
          <a:lstStyle/>
          <a:p>
            <a:r>
              <a:rPr lang="tr-TR" b="1" dirty="0" smtClean="0"/>
              <a:t>Mühendislik Tasarımın </a:t>
            </a:r>
            <a:r>
              <a:rPr lang="tr-TR" b="1" dirty="0" err="1" smtClean="0"/>
              <a:t>Arayüzleri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7888" y="1121537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sz="2400" b="1" dirty="0" smtClean="0"/>
              <a:t>Satış; </a:t>
            </a:r>
            <a:r>
              <a:rPr lang="tr-TR" sz="2400" dirty="0" smtClean="0"/>
              <a:t>satış ve tasarım bölümleri arasında iki türlü ilişki vardır. Satış bölümü müşteri ihtiyaçlarını karşılar ve tasarım bölümü de teknik tanımlamaları, performans bilgilerini ve tahminleri elde eder.</a:t>
            </a:r>
          </a:p>
          <a:p>
            <a:pPr marL="0" indent="0" algn="just">
              <a:buNone/>
            </a:pPr>
            <a:endParaRPr lang="tr-TR" sz="2400" dirty="0"/>
          </a:p>
          <a:p>
            <a:pPr marL="0" indent="0" algn="just">
              <a:buNone/>
            </a:pPr>
            <a:r>
              <a:rPr lang="tr-TR" sz="2400" b="1" dirty="0" err="1" smtClean="0"/>
              <a:t>Satınalma</a:t>
            </a:r>
            <a:r>
              <a:rPr lang="tr-TR" sz="2400" b="1" dirty="0" smtClean="0"/>
              <a:t>;</a:t>
            </a:r>
            <a:r>
              <a:rPr lang="tr-TR" sz="2400" dirty="0" smtClean="0"/>
              <a:t> burada genelde tek yönlü bir iletişim vardır. Tasarım bölümü </a:t>
            </a:r>
            <a:r>
              <a:rPr lang="tr-TR" sz="2400" dirty="0" err="1" smtClean="0"/>
              <a:t>satınalma</a:t>
            </a:r>
            <a:r>
              <a:rPr lang="tr-TR" sz="2400" dirty="0" smtClean="0"/>
              <a:t> bölümünde, parçalar için gerekli olan teknik bilgileri sağlar.</a:t>
            </a:r>
          </a:p>
          <a:p>
            <a:pPr marL="0" indent="0" algn="just">
              <a:buNone/>
            </a:pPr>
            <a:endParaRPr lang="tr-TR" sz="2400" dirty="0" smtClean="0"/>
          </a:p>
          <a:p>
            <a:pPr marL="0" indent="0" algn="just">
              <a:buNone/>
            </a:pPr>
            <a:r>
              <a:rPr lang="tr-TR" sz="2400" b="1" dirty="0" smtClean="0"/>
              <a:t>Analiz/Uzmanlık; </a:t>
            </a:r>
            <a:r>
              <a:rPr lang="tr-TR" sz="2400" dirty="0" smtClean="0"/>
              <a:t>şirketlerde genellikle tasarım ekibinin kimi zamanlar başvurduğu uzmanlar bulunur ve bu uzmanlar genel ya da malzeme uzmanları olabilirler. </a:t>
            </a:r>
          </a:p>
          <a:p>
            <a:pPr marL="0" indent="0" algn="just">
              <a:buNone/>
            </a:pPr>
            <a:endParaRPr lang="tr-TR" sz="2400" dirty="0"/>
          </a:p>
          <a:p>
            <a:pPr marL="0" indent="0" algn="just">
              <a:buNone/>
            </a:pPr>
            <a:r>
              <a:rPr lang="tr-TR" sz="2400" b="1" dirty="0" smtClean="0"/>
              <a:t>Üretim; </a:t>
            </a:r>
            <a:r>
              <a:rPr lang="tr-TR" sz="2400" dirty="0" smtClean="0"/>
              <a:t>tüm tasarım sunumlarında, tasarım ekibinin en uygun üretim yöntemlerini sağladığından emin olmak için en az bir üretim bölümü temsilcisi vardır.  Bu uzmanlar üretimi kolaylaştırmak amacıyla tasarım bölümlerine geri bildirim sağlarlar.</a:t>
            </a:r>
          </a:p>
        </p:txBody>
      </p:sp>
      <p:pic>
        <p:nvPicPr>
          <p:cNvPr id="4" name="Picture 4" descr="sun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59972"/>
            <a:ext cx="12192000" cy="1298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22748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008505"/>
            <a:ext cx="10515600" cy="29841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 smtClean="0"/>
              <a:t>Görevlendirme/destek; </a:t>
            </a:r>
            <a:r>
              <a:rPr lang="tr-TR" sz="2400" dirty="0" smtClean="0"/>
              <a:t>bir problemin olması durumunda oluşan ve genelde tasarım bölümüne geribildirim olarak gerçekleşen tek yönlü bir süreç vardır. </a:t>
            </a:r>
          </a:p>
          <a:p>
            <a:pPr marL="0" indent="0">
              <a:buNone/>
            </a:pPr>
            <a:endParaRPr lang="tr-TR" sz="2400" b="1" dirty="0"/>
          </a:p>
          <a:p>
            <a:pPr marL="0" indent="0">
              <a:buNone/>
            </a:pPr>
            <a:r>
              <a:rPr lang="tr-TR" sz="2400" b="1" dirty="0" smtClean="0"/>
              <a:t>Gelişim; </a:t>
            </a:r>
            <a:r>
              <a:rPr lang="tr-TR" sz="2400" dirty="0" smtClean="0"/>
              <a:t>bu bölümde testler tasarım konseptlerinin değişik yönleri üzerine yapılır. Daha sonra test sonuçları tasarım bölümüne iletilir.</a:t>
            </a:r>
          </a:p>
          <a:p>
            <a:pPr marL="0" indent="0">
              <a:buNone/>
            </a:pPr>
            <a:endParaRPr lang="tr-TR" sz="2400" b="1" dirty="0"/>
          </a:p>
        </p:txBody>
      </p:sp>
      <p:pic>
        <p:nvPicPr>
          <p:cNvPr id="4" name="Picture 4" descr="sun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59972"/>
            <a:ext cx="12192000" cy="1298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Mühendislik Tasarımın </a:t>
            </a:r>
            <a:r>
              <a:rPr lang="tr-TR" b="1" dirty="0" err="1" smtClean="0"/>
              <a:t>Arayüzleri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3015487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Giriş Prensipleri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27048"/>
            <a:ext cx="10515600" cy="4649915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tr-TR" sz="2200" b="1" dirty="0" smtClean="0"/>
              <a:t>Tekrarlama</a:t>
            </a:r>
            <a:r>
              <a:rPr lang="tr-TR" sz="2200" dirty="0" smtClean="0"/>
              <a:t> : Bir çözüme yönelik olan süreç, tüm aşamaları belirtilen sırada içermelidir. Fakat geri dönüşümlerinde olması gereklidir. Bu, mühendislik tasarımının doğasında vardır.</a:t>
            </a:r>
          </a:p>
          <a:p>
            <a:pPr marL="514350" indent="-514350">
              <a:buFont typeface="+mj-lt"/>
              <a:buAutoNum type="arabicPeriod"/>
            </a:pPr>
            <a:endParaRPr lang="tr-TR" sz="2200" dirty="0" smtClean="0"/>
          </a:p>
          <a:p>
            <a:pPr marL="514350" indent="-514350">
              <a:buFont typeface="+mj-lt"/>
              <a:buAutoNum type="arabicPeriod"/>
            </a:pPr>
            <a:r>
              <a:rPr lang="tr-TR" sz="2200" b="1" dirty="0" smtClean="0"/>
              <a:t>Uzlaşma</a:t>
            </a:r>
            <a:r>
              <a:rPr lang="tr-TR" sz="2200" dirty="0" smtClean="0"/>
              <a:t> : Mükemmel ya da tek bir çözüm oldukça nadir ortaya çıkar ve elde edilenin en iyisi en uygun çözümdür. </a:t>
            </a:r>
          </a:p>
          <a:p>
            <a:pPr marL="514350" indent="-514350">
              <a:buFont typeface="+mj-lt"/>
              <a:buAutoNum type="arabicPeriod"/>
            </a:pPr>
            <a:endParaRPr lang="tr-TR" sz="2200" dirty="0" smtClean="0"/>
          </a:p>
          <a:p>
            <a:pPr marL="514350" indent="-514350">
              <a:buFont typeface="+mj-lt"/>
              <a:buAutoNum type="arabicPeriod"/>
            </a:pPr>
            <a:r>
              <a:rPr lang="tr-TR" sz="2200" b="1" dirty="0" smtClean="0"/>
              <a:t>Zorluk </a:t>
            </a:r>
            <a:r>
              <a:rPr lang="tr-TR" sz="2200" dirty="0" smtClean="0"/>
              <a:t>: Mühendislik bir bilim değil bir teknolojidir. Bu yüzden mühendislik bilimi bilgisi ile iletişim, takım çalışması, proje yönetimi ve ergonomi gibi konular hafife alınmamalıdır.</a:t>
            </a:r>
          </a:p>
          <a:p>
            <a:pPr marL="514350" indent="-514350">
              <a:buFont typeface="+mj-lt"/>
              <a:buAutoNum type="arabicPeriod"/>
            </a:pPr>
            <a:endParaRPr lang="tr-TR" sz="2200" dirty="0" smtClean="0"/>
          </a:p>
          <a:p>
            <a:pPr marL="514350" indent="-514350">
              <a:buFont typeface="+mj-lt"/>
              <a:buAutoNum type="arabicPeriod"/>
            </a:pPr>
            <a:r>
              <a:rPr lang="tr-TR" sz="2200" b="1" dirty="0" smtClean="0"/>
              <a:t>Sorumluluk </a:t>
            </a:r>
            <a:r>
              <a:rPr lang="tr-TR" sz="2200" dirty="0" smtClean="0"/>
              <a:t>: Güvenli ve doğru ürün için gerekli sorumluluğun hafife alınması ya da gözden kaçırılması durumunda başarısız olma ihtimali yüksektir. </a:t>
            </a:r>
            <a:endParaRPr lang="tr-TR" sz="2200" dirty="0"/>
          </a:p>
        </p:txBody>
      </p:sp>
      <p:pic>
        <p:nvPicPr>
          <p:cNvPr id="4" name="Picture 4" descr="sun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59972"/>
            <a:ext cx="12192000" cy="1298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67386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052733" y="1769533"/>
            <a:ext cx="4876800" cy="4033308"/>
          </a:xfrm>
        </p:spPr>
        <p:txBody>
          <a:bodyPr/>
          <a:lstStyle/>
          <a:p>
            <a:pPr marL="514350" indent="-514350">
              <a:buAutoNum type="arabicPeriod" startAt="5"/>
            </a:pPr>
            <a:r>
              <a:rPr lang="tr-TR" b="1" dirty="0" smtClean="0"/>
              <a:t>Basitleştirme</a:t>
            </a:r>
            <a:r>
              <a:rPr lang="tr-TR" dirty="0" smtClean="0"/>
              <a:t> :  Genel olarak en kolay çözüm en iyisidir ve tüm profesyonel tasarımcılar düzenli ve basit çözüm ararlar. </a:t>
            </a:r>
          </a:p>
          <a:p>
            <a:pPr marL="514350" indent="-514350">
              <a:buAutoNum type="arabicPeriod" startAt="5"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Yandaki şekilde </a:t>
            </a:r>
            <a:r>
              <a:rPr lang="tr-TR" dirty="0" err="1" smtClean="0"/>
              <a:t>arayüzyerin</a:t>
            </a:r>
            <a:r>
              <a:rPr lang="tr-TR" dirty="0" smtClean="0"/>
              <a:t> uygulamasına dair bir </a:t>
            </a:r>
            <a:r>
              <a:rPr lang="tr-TR" smtClean="0"/>
              <a:t>örnek verilmiştir. </a:t>
            </a:r>
            <a:endParaRPr lang="tr-TR" dirty="0"/>
          </a:p>
        </p:txBody>
      </p:sp>
      <p:pic>
        <p:nvPicPr>
          <p:cNvPr id="4" name="Picture 4" descr="sun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59972"/>
            <a:ext cx="12192000" cy="1298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Giriş Prensipleri</a:t>
            </a:r>
            <a:endParaRPr lang="tr-TR" b="1" dirty="0"/>
          </a:p>
        </p:txBody>
      </p:sp>
      <p:pic>
        <p:nvPicPr>
          <p:cNvPr id="1026" name="Picture 2" descr="C:\Users\meric\OneDrive\Masaüstü\MERİÇ\DERSLERİM\mühendislikte tasarım yöntemleri\ppt\00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91" b="29731"/>
          <a:stretch/>
        </p:blipFill>
        <p:spPr bwMode="auto">
          <a:xfrm>
            <a:off x="694267" y="1496590"/>
            <a:ext cx="5579533" cy="406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369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759</Words>
  <Application>Microsoft Office PowerPoint</Application>
  <PresentationFormat>Özel</PresentationFormat>
  <Paragraphs>80</Paragraphs>
  <Slides>12</Slides>
  <Notes>2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3" baseType="lpstr">
      <vt:lpstr>Office Teması</vt:lpstr>
      <vt:lpstr>Mühendislik Tasarımına Giriş</vt:lpstr>
      <vt:lpstr>Mühendislik Tasarımının Tanımı </vt:lpstr>
      <vt:lpstr>Mühendislik Tasarımının Tanımı </vt:lpstr>
      <vt:lpstr>Mühendislik Tasarımının Tanımı </vt:lpstr>
      <vt:lpstr>Mühendislik Tasarımının Tanımı </vt:lpstr>
      <vt:lpstr>Mühendislik Tasarım Süreci</vt:lpstr>
      <vt:lpstr>PowerPoint Sunusu</vt:lpstr>
      <vt:lpstr>Mühendislik Tasarım Süreci</vt:lpstr>
      <vt:lpstr>Mühendislik Tasarımın Arayüzleri</vt:lpstr>
      <vt:lpstr>Mühendislik Tasarımın Arayüzleri</vt:lpstr>
      <vt:lpstr>Giriş Prensipleri</vt:lpstr>
      <vt:lpstr>Giriş Prensipleri</vt:lpstr>
    </vt:vector>
  </TitlesOfParts>
  <Company>Silentall Unattended Installer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Mühendislik Tasarımına Giriş</dc:title>
  <dc:creator>meriç</dc:creator>
  <cp:lastModifiedBy>meriç kübra kalın</cp:lastModifiedBy>
  <cp:revision>16</cp:revision>
  <dcterms:created xsi:type="dcterms:W3CDTF">2020-10-08T08:04:13Z</dcterms:created>
  <dcterms:modified xsi:type="dcterms:W3CDTF">2020-11-18T08:27:36Z</dcterms:modified>
</cp:coreProperties>
</file>