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83" r:id="rId4"/>
    <p:sldId id="281" r:id="rId5"/>
    <p:sldId id="257" r:id="rId6"/>
    <p:sldId id="261" r:id="rId7"/>
    <p:sldId id="262" r:id="rId8"/>
    <p:sldId id="258" r:id="rId9"/>
    <p:sldId id="280" r:id="rId10"/>
    <p:sldId id="259" r:id="rId11"/>
    <p:sldId id="260" r:id="rId12"/>
    <p:sldId id="265" r:id="rId13"/>
    <p:sldId id="266" r:id="rId14"/>
    <p:sldId id="267" r:id="rId15"/>
    <p:sldId id="268" r:id="rId16"/>
    <p:sldId id="270" r:id="rId17"/>
    <p:sldId id="271" r:id="rId18"/>
    <p:sldId id="272" r:id="rId19"/>
    <p:sldId id="273" r:id="rId20"/>
    <p:sldId id="274" r:id="rId21"/>
    <p:sldId id="279" r:id="rId22"/>
    <p:sldId id="276" r:id="rId23"/>
    <p:sldId id="282" r:id="rId24"/>
    <p:sldId id="277"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4" autoAdjust="0"/>
    <p:restoredTop sz="94660"/>
  </p:normalViewPr>
  <p:slideViewPr>
    <p:cSldViewPr snapToGrid="0">
      <p:cViewPr>
        <p:scale>
          <a:sx n="76" d="100"/>
          <a:sy n="76" d="100"/>
        </p:scale>
        <p:origin x="-504" y="18"/>
      </p:cViewPr>
      <p:guideLst>
        <p:guide orient="horz" pos="2160"/>
        <p:guide pos="3840"/>
      </p:guideLst>
    </p:cSldViewPr>
  </p:slideViewPr>
  <p:outlineViewPr>
    <p:cViewPr>
      <p:scale>
        <a:sx n="33" d="100"/>
        <a:sy n="33" d="100"/>
      </p:scale>
      <p:origin x="0" y="-123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BC9E2A42-ADA9-4FED-BBE1-93867B7E080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355794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C9E2A42-ADA9-4FED-BBE1-93867B7E080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1499288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C9E2A42-ADA9-4FED-BBE1-93867B7E080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39475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BC9E2A42-ADA9-4FED-BBE1-93867B7E080B}" type="datetimeFigureOut">
              <a:rPr lang="tr-TR" smtClean="0"/>
              <a:t>22.12.2020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1586436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BC9E2A42-ADA9-4FED-BBE1-93867B7E080B}" type="datetimeFigureOut">
              <a:rPr lang="tr-TR" smtClean="0"/>
              <a:t>22.12.2020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167632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BC9E2A42-ADA9-4FED-BBE1-93867B7E080B}" type="datetimeFigureOut">
              <a:rPr lang="tr-TR" smtClean="0"/>
              <a:t>22.12.2020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645424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9E2A42-ADA9-4FED-BBE1-93867B7E080B}" type="datetimeFigureOut">
              <a:rPr lang="tr-TR" smtClean="0"/>
              <a:t>22.12.2020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4099358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9E2A42-ADA9-4FED-BBE1-93867B7E080B}" type="datetimeFigureOut">
              <a:rPr lang="tr-TR" smtClean="0"/>
              <a:t>22.12.2020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2555754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9E2A42-ADA9-4FED-BBE1-93867B7E080B}" type="datetimeFigureOut">
              <a:rPr lang="tr-TR" smtClean="0"/>
              <a:t>22.12.2020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2385504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C9E2A42-ADA9-4FED-BBE1-93867B7E080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273722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C9E2A42-ADA9-4FED-BBE1-93867B7E080B}" type="datetimeFigureOut">
              <a:rPr lang="tr-TR" smtClean="0"/>
              <a:t>22.12.2020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BCCBF12-C8C7-4C5A-8A61-210E0727DC47}" type="slidenum">
              <a:rPr lang="tr-TR" smtClean="0"/>
              <a:t>‹#›</a:t>
            </a:fld>
            <a:endParaRPr lang="tr-TR"/>
          </a:p>
        </p:txBody>
      </p:sp>
    </p:spTree>
    <p:extLst>
      <p:ext uri="{BB962C8B-B14F-4D97-AF65-F5344CB8AC3E}">
        <p14:creationId xmlns:p14="http://schemas.microsoft.com/office/powerpoint/2010/main" val="2514860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9E2A42-ADA9-4FED-BBE1-93867B7E080B}" type="datetimeFigureOut">
              <a:rPr lang="tr-TR" smtClean="0"/>
              <a:t>22.12.2020</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CBF12-C8C7-4C5A-8A61-210E0727DC47}" type="slidenum">
              <a:rPr lang="tr-TR" smtClean="0"/>
              <a:t>‹#›</a:t>
            </a:fld>
            <a:endParaRPr lang="tr-TR"/>
          </a:p>
        </p:txBody>
      </p:sp>
    </p:spTree>
    <p:extLst>
      <p:ext uri="{BB962C8B-B14F-4D97-AF65-F5344CB8AC3E}">
        <p14:creationId xmlns:p14="http://schemas.microsoft.com/office/powerpoint/2010/main" val="1341038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nap.edu/read/9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dirty="0">
                <a:latin typeface="Sakkal Majalla" panose="02000000000000000000" pitchFamily="2" charset="-78"/>
                <a:cs typeface="Sakkal Majalla" panose="02000000000000000000" pitchFamily="2" charset="-78"/>
              </a:rPr>
              <a:t>ERGOTERAPİYE GİRİŞ </a:t>
            </a:r>
          </a:p>
        </p:txBody>
      </p:sp>
      <p:sp>
        <p:nvSpPr>
          <p:cNvPr id="3" name="Subtitle 2"/>
          <p:cNvSpPr>
            <a:spLocks noGrp="1"/>
          </p:cNvSpPr>
          <p:nvPr>
            <p:ph type="subTitle" idx="1"/>
          </p:nvPr>
        </p:nvSpPr>
        <p:spPr/>
        <p:txBody>
          <a:bodyPr>
            <a:noAutofit/>
          </a:bodyPr>
          <a:lstStyle/>
          <a:p>
            <a:r>
              <a:rPr lang="tr-TR" sz="4800" dirty="0">
                <a:latin typeface="Sakkal Majalla" panose="02000000000000000000" pitchFamily="2" charset="-78"/>
                <a:cs typeface="Sakkal Majalla" panose="02000000000000000000" pitchFamily="2" charset="-78"/>
              </a:rPr>
              <a:t>ERGOTERAPİ </a:t>
            </a:r>
          </a:p>
          <a:p>
            <a:pPr algn="r"/>
            <a:endParaRPr lang="tr-TR" sz="3200" dirty="0">
              <a:latin typeface="Sakkal Majalla" panose="02000000000000000000" pitchFamily="2" charset="-78"/>
              <a:cs typeface="Sakkal Majalla" panose="02000000000000000000" pitchFamily="2" charset="-78"/>
            </a:endParaRPr>
          </a:p>
          <a:p>
            <a:pPr algn="r"/>
            <a:r>
              <a:rPr lang="tr-TR" sz="3200" dirty="0">
                <a:latin typeface="Sakkal Majalla" panose="02000000000000000000" pitchFamily="2" charset="-78"/>
                <a:cs typeface="Sakkal Majalla" panose="02000000000000000000" pitchFamily="2" charset="-78"/>
              </a:rPr>
              <a:t>Dr. </a:t>
            </a:r>
            <a:r>
              <a:rPr lang="tr-TR" sz="3200" dirty="0" err="1">
                <a:latin typeface="Sakkal Majalla" panose="02000000000000000000" pitchFamily="2" charset="-78"/>
                <a:cs typeface="Sakkal Majalla" panose="02000000000000000000" pitchFamily="2" charset="-78"/>
              </a:rPr>
              <a:t>Öğr</a:t>
            </a:r>
            <a:r>
              <a:rPr lang="tr-TR" sz="3200" dirty="0">
                <a:latin typeface="Sakkal Majalla" panose="02000000000000000000" pitchFamily="2" charset="-78"/>
                <a:cs typeface="Sakkal Majalla" panose="02000000000000000000" pitchFamily="2" charset="-78"/>
              </a:rPr>
              <a:t>. </a:t>
            </a:r>
            <a:r>
              <a:rPr lang="tr-TR" sz="3200" dirty="0" smtClean="0">
                <a:latin typeface="Sakkal Majalla" panose="02000000000000000000" pitchFamily="2" charset="-78"/>
                <a:cs typeface="Sakkal Majalla" panose="02000000000000000000" pitchFamily="2" charset="-78"/>
              </a:rPr>
              <a:t>Üyesi Mahmut YARAN</a:t>
            </a:r>
            <a:endParaRPr lang="tr-TR" sz="32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75425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a:xfrm>
            <a:off x="5591432" y="1892945"/>
            <a:ext cx="6114535" cy="4795301"/>
          </a:xfrm>
        </p:spPr>
        <p:txBody>
          <a:bodyPr/>
          <a:lstStyle/>
          <a:p>
            <a:pPr algn="just"/>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herhangi bir nedenle rol- aktivite dengesi (</a:t>
            </a:r>
            <a:r>
              <a:rPr lang="tr-TR" dirty="0" err="1">
                <a:latin typeface="Sakkal Majalla" panose="02000000000000000000" pitchFamily="2" charset="-78"/>
                <a:cs typeface="Sakkal Majalla" panose="02000000000000000000" pitchFamily="2" charset="-78"/>
              </a:rPr>
              <a:t>occupational</a:t>
            </a:r>
            <a:r>
              <a:rPr lang="tr-TR" dirty="0">
                <a:latin typeface="Sakkal Majalla" panose="02000000000000000000" pitchFamily="2" charset="-78"/>
                <a:cs typeface="Sakkal Majalla" panose="02000000000000000000" pitchFamily="2" charset="-78"/>
              </a:rPr>
              <a:t> </a:t>
            </a:r>
            <a:r>
              <a:rPr lang="tr-TR" dirty="0" err="1">
                <a:latin typeface="Sakkal Majalla" panose="02000000000000000000" pitchFamily="2" charset="-78"/>
                <a:cs typeface="Sakkal Majalla" panose="02000000000000000000" pitchFamily="2" charset="-78"/>
              </a:rPr>
              <a:t>balance</a:t>
            </a:r>
            <a:r>
              <a:rPr lang="tr-TR" dirty="0">
                <a:latin typeface="Sakkal Majalla" panose="02000000000000000000" pitchFamily="2" charset="-78"/>
                <a:cs typeface="Sakkal Majalla" panose="02000000000000000000" pitchFamily="2" charset="-78"/>
              </a:rPr>
              <a:t>) bozulmuş olan bireylerin,  iş, ev, okul gibi tüm çevrelerde anlamlı ve amaçlı aktivitelere katılımını sağlayarak rol-aktivite (</a:t>
            </a:r>
            <a:r>
              <a:rPr lang="tr-TR" dirty="0" err="1">
                <a:latin typeface="Sakkal Majalla" panose="02000000000000000000" pitchFamily="2" charset="-78"/>
                <a:cs typeface="Sakkal Majalla" panose="02000000000000000000" pitchFamily="2" charset="-78"/>
              </a:rPr>
              <a:t>occupational</a:t>
            </a:r>
            <a:r>
              <a:rPr lang="tr-TR" dirty="0">
                <a:latin typeface="Sakkal Majalla" panose="02000000000000000000" pitchFamily="2" charset="-78"/>
                <a:cs typeface="Sakkal Majalla" panose="02000000000000000000" pitchFamily="2" charset="-78"/>
              </a:rPr>
              <a:t>) performansının ve bireyin iyilik halinin gelişmesini hedefleyen bir meslektir.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13" y="499419"/>
            <a:ext cx="5414319" cy="5728426"/>
          </a:xfrm>
          <a:prstGeom prst="rect">
            <a:avLst/>
          </a:prstGeom>
        </p:spPr>
      </p:pic>
    </p:spTree>
    <p:extLst>
      <p:ext uri="{BB962C8B-B14F-4D97-AF65-F5344CB8AC3E}">
        <p14:creationId xmlns:p14="http://schemas.microsoft.com/office/powerpoint/2010/main" val="3595028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sp>
        <p:nvSpPr>
          <p:cNvPr id="3" name="Content Placeholder 2"/>
          <p:cNvSpPr>
            <a:spLocks noGrp="1"/>
          </p:cNvSpPr>
          <p:nvPr>
            <p:ph idx="1"/>
          </p:nvPr>
        </p:nvSpPr>
        <p:spPr/>
        <p:txBody>
          <a:bodyPr>
            <a:normAutofit/>
          </a:bodyPr>
          <a:lstStyle/>
          <a:p>
            <a:pPr algn="ctr"/>
            <a:r>
              <a:rPr lang="tr-TR" sz="3200" dirty="0">
                <a:latin typeface="Sakkal Majalla" panose="02000000000000000000" pitchFamily="2" charset="-78"/>
                <a:cs typeface="Sakkal Majalla" panose="02000000000000000000" pitchFamily="2" charset="-78"/>
              </a:rPr>
              <a:t>Roller kültür tarafından şekillendirilmiş normatif modeller olarak düşünülebilir.  Örneğin, roller “iyi” bir anne, baba ya da öğrenci olmanın nelerden oluştuğuna ve bu konumdaki kişilerin sergilemesi gereken aktivite ve </a:t>
            </a:r>
            <a:r>
              <a:rPr lang="tr-TR" sz="3200" dirty="0" err="1">
                <a:latin typeface="Sakkal Majalla" panose="02000000000000000000" pitchFamily="2" charset="-78"/>
                <a:cs typeface="Sakkal Majalla" panose="02000000000000000000" pitchFamily="2" charset="-78"/>
              </a:rPr>
              <a:t>occupationlara</a:t>
            </a:r>
            <a:r>
              <a:rPr lang="tr-TR" sz="3200" dirty="0">
                <a:latin typeface="Sakkal Majalla" panose="02000000000000000000" pitchFamily="2" charset="-78"/>
                <a:cs typeface="Sakkal Majalla" panose="02000000000000000000" pitchFamily="2" charset="-78"/>
              </a:rPr>
              <a:t> dair beklentileri ifade etmeye yardımcı olur. </a:t>
            </a:r>
          </a:p>
        </p:txBody>
      </p:sp>
    </p:spTree>
    <p:extLst>
      <p:ext uri="{BB962C8B-B14F-4D97-AF65-F5344CB8AC3E}">
        <p14:creationId xmlns:p14="http://schemas.microsoft.com/office/powerpoint/2010/main" val="3799677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a:t>
            </a:r>
          </a:p>
        </p:txBody>
      </p:sp>
      <p:sp>
        <p:nvSpPr>
          <p:cNvPr id="3" name="Content Placeholder 2"/>
          <p:cNvSpPr>
            <a:spLocks noGrp="1"/>
          </p:cNvSpPr>
          <p:nvPr>
            <p:ph idx="1"/>
          </p:nvPr>
        </p:nvSpPr>
        <p:spPr>
          <a:xfrm>
            <a:off x="1104900" y="2067570"/>
            <a:ext cx="8662085" cy="4345587"/>
          </a:xfrm>
        </p:spPr>
        <p:txBody>
          <a:bodyPr>
            <a:normAutofit fontScale="92500" lnSpcReduction="20000"/>
          </a:bodyPr>
          <a:lstStyle/>
          <a:p>
            <a:pPr algn="just"/>
            <a:r>
              <a:rPr lang="tr-TR" dirty="0">
                <a:latin typeface="Sakkal Majalla" panose="02000000000000000000" pitchFamily="2" charset="-78"/>
                <a:cs typeface="Sakkal Majalla" panose="02000000000000000000" pitchFamily="2" charset="-78"/>
              </a:rPr>
              <a:t>Evde, okulda, iş yerinde, toplumda ve diğer alanlarda  bireylerin rollerine katılım sağlamaları amacıyla bireylerle ya da gruplarla günlük yaşam aktivitelerinin </a:t>
            </a:r>
            <a:r>
              <a:rPr lang="tr-TR" dirty="0" err="1">
                <a:latin typeface="Sakkal Majalla" panose="02000000000000000000" pitchFamily="2" charset="-78"/>
                <a:cs typeface="Sakkal Majalla" panose="02000000000000000000" pitchFamily="2" charset="-78"/>
              </a:rPr>
              <a:t>terapatik</a:t>
            </a:r>
            <a:r>
              <a:rPr lang="tr-TR" dirty="0">
                <a:latin typeface="Sakkal Majalla" panose="02000000000000000000" pitchFamily="2" charset="-78"/>
                <a:cs typeface="Sakkal Majalla" panose="02000000000000000000" pitchFamily="2" charset="-78"/>
              </a:rPr>
              <a:t> kullanılmasıdır. </a:t>
            </a:r>
          </a:p>
          <a:p>
            <a:pPr algn="just"/>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servisleri rahatsızlık, yaralanma, hastalık, bozukluk, engellilik, aktivite </a:t>
            </a:r>
            <a:r>
              <a:rPr lang="tr-TR" dirty="0" err="1">
                <a:latin typeface="Sakkal Majalla" panose="02000000000000000000" pitchFamily="2" charset="-78"/>
                <a:cs typeface="Sakkal Majalla" panose="02000000000000000000" pitchFamily="2" charset="-78"/>
              </a:rPr>
              <a:t>limitasyonu</a:t>
            </a:r>
            <a:r>
              <a:rPr lang="tr-TR" dirty="0">
                <a:latin typeface="Sakkal Majalla" panose="02000000000000000000" pitchFamily="2" charset="-78"/>
                <a:cs typeface="Sakkal Majalla" panose="02000000000000000000" pitchFamily="2" charset="-78"/>
              </a:rPr>
              <a:t>, katılım kısıtlılığı görülme riski olan bireylerde sağlık ve iyilik halinin geliştirilmesini amaçlar.</a:t>
            </a:r>
          </a:p>
          <a:p>
            <a:pPr algn="just"/>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sağlığı, iyilik halini ve yaşam kalitesini etkileyen günlük yaşam aktivitelerine katılımı desteklemek için çeşitli durumlarda ki performansın fiziksel, kognitif ve </a:t>
            </a:r>
            <a:r>
              <a:rPr lang="tr-TR" dirty="0" err="1">
                <a:latin typeface="Sakkal Majalla" panose="02000000000000000000" pitchFamily="2" charset="-78"/>
                <a:cs typeface="Sakkal Majalla" panose="02000000000000000000" pitchFamily="2" charset="-78"/>
              </a:rPr>
              <a:t>psikososyal</a:t>
            </a:r>
            <a:r>
              <a:rPr lang="tr-TR" dirty="0">
                <a:latin typeface="Sakkal Majalla" panose="02000000000000000000" pitchFamily="2" charset="-78"/>
                <a:cs typeface="Sakkal Majalla" panose="02000000000000000000" pitchFamily="2" charset="-78"/>
              </a:rPr>
              <a:t> yönlerini ele alır.</a:t>
            </a:r>
          </a:p>
          <a:p>
            <a:pPr marL="0" indent="0" algn="ctr">
              <a:buNone/>
            </a:pPr>
            <a:r>
              <a:rPr lang="tr-TR" sz="1600" dirty="0">
                <a:latin typeface="Sakkal Majalla" panose="02000000000000000000" pitchFamily="2" charset="-78"/>
                <a:cs typeface="Sakkal Majalla" panose="02000000000000000000" pitchFamily="2" charset="-78"/>
              </a:rPr>
              <a:t>(AOTA, Definition of </a:t>
            </a:r>
            <a:r>
              <a:rPr lang="tr-TR" sz="1600" dirty="0" err="1">
                <a:latin typeface="Sakkal Majalla" panose="02000000000000000000" pitchFamily="2" charset="-78"/>
                <a:cs typeface="Sakkal Majalla" panose="02000000000000000000" pitchFamily="2" charset="-78"/>
              </a:rPr>
              <a:t>occupational</a:t>
            </a:r>
            <a:r>
              <a:rPr lang="tr-TR" sz="1600" dirty="0">
                <a:latin typeface="Sakkal Majalla" panose="02000000000000000000" pitchFamily="2" charset="-78"/>
                <a:cs typeface="Sakkal Majalla" panose="02000000000000000000" pitchFamily="2" charset="-78"/>
              </a:rPr>
              <a:t> </a:t>
            </a:r>
            <a:r>
              <a:rPr lang="tr-TR" sz="1600" dirty="0" err="1">
                <a:latin typeface="Sakkal Majalla" panose="02000000000000000000" pitchFamily="2" charset="-78"/>
                <a:cs typeface="Sakkal Majalla" panose="02000000000000000000" pitchFamily="2" charset="-78"/>
              </a:rPr>
              <a:t>therapy</a:t>
            </a:r>
            <a:r>
              <a:rPr lang="tr-TR" sz="1600" dirty="0">
                <a:latin typeface="Sakkal Majalla" panose="02000000000000000000" pitchFamily="2" charset="-78"/>
                <a:cs typeface="Sakkal Majalla" panose="02000000000000000000" pitchFamily="2" charset="-78"/>
              </a:rPr>
              <a:t> </a:t>
            </a:r>
            <a:r>
              <a:rPr lang="tr-TR" sz="1600" dirty="0" err="1">
                <a:latin typeface="Sakkal Majalla" panose="02000000000000000000" pitchFamily="2" charset="-78"/>
                <a:cs typeface="Sakkal Majalla" panose="02000000000000000000" pitchFamily="2" charset="-78"/>
              </a:rPr>
              <a:t>practice</a:t>
            </a:r>
            <a:r>
              <a:rPr lang="tr-TR" sz="1600" dirty="0">
                <a:latin typeface="Sakkal Majalla" panose="02000000000000000000" pitchFamily="2" charset="-78"/>
                <a:cs typeface="Sakkal Majalla" panose="02000000000000000000" pitchFamily="2" charset="-78"/>
              </a:rPr>
              <a:t> </a:t>
            </a:r>
            <a:r>
              <a:rPr lang="tr-TR" sz="1600" dirty="0" err="1">
                <a:latin typeface="Sakkal Majalla" panose="02000000000000000000" pitchFamily="2" charset="-78"/>
                <a:cs typeface="Sakkal Majalla" panose="02000000000000000000" pitchFamily="2" charset="-78"/>
              </a:rPr>
              <a:t>for</a:t>
            </a:r>
            <a:r>
              <a:rPr lang="tr-TR" sz="1600" dirty="0">
                <a:latin typeface="Sakkal Majalla" panose="02000000000000000000" pitchFamily="2" charset="-78"/>
                <a:cs typeface="Sakkal Majalla" panose="02000000000000000000" pitchFamily="2" charset="-78"/>
              </a:rPr>
              <a:t> </a:t>
            </a:r>
            <a:r>
              <a:rPr lang="tr-TR" sz="1600" dirty="0" err="1">
                <a:latin typeface="Sakkal Majalla" panose="02000000000000000000" pitchFamily="2" charset="-78"/>
                <a:cs typeface="Sakkal Majalla" panose="02000000000000000000" pitchFamily="2" charset="-78"/>
              </a:rPr>
              <a:t>the</a:t>
            </a:r>
            <a:r>
              <a:rPr lang="tr-TR" sz="1600" dirty="0">
                <a:latin typeface="Sakkal Majalla" panose="02000000000000000000" pitchFamily="2" charset="-78"/>
                <a:cs typeface="Sakkal Majalla" panose="02000000000000000000" pitchFamily="2" charset="-78"/>
              </a:rPr>
              <a:t> AOTA model </a:t>
            </a:r>
            <a:r>
              <a:rPr lang="tr-TR" sz="1600" dirty="0" err="1">
                <a:latin typeface="Sakkal Majalla" panose="02000000000000000000" pitchFamily="2" charset="-78"/>
                <a:cs typeface="Sakkal Majalla" panose="02000000000000000000" pitchFamily="2" charset="-78"/>
              </a:rPr>
              <a:t>practice</a:t>
            </a:r>
            <a:r>
              <a:rPr lang="tr-TR" sz="1600" dirty="0">
                <a:latin typeface="Sakkal Majalla" panose="02000000000000000000" pitchFamily="2" charset="-78"/>
                <a:cs typeface="Sakkal Majalla" panose="02000000000000000000" pitchFamily="2" charset="-78"/>
              </a:rPr>
              <a:t> </a:t>
            </a:r>
            <a:r>
              <a:rPr lang="tr-TR" sz="1600" dirty="0" err="1">
                <a:latin typeface="Sakkal Majalla" panose="02000000000000000000" pitchFamily="2" charset="-78"/>
                <a:cs typeface="Sakkal Majalla" panose="02000000000000000000" pitchFamily="2" charset="-78"/>
              </a:rPr>
              <a:t>act</a:t>
            </a:r>
            <a:r>
              <a:rPr lang="tr-TR" sz="1600" dirty="0">
                <a:latin typeface="Sakkal Majalla" panose="02000000000000000000" pitchFamily="2" charset="-78"/>
                <a:cs typeface="Sakkal Majalla" panose="02000000000000000000" pitchFamily="2" charset="-78"/>
              </a:rPr>
              <a:t>. 2004)</a:t>
            </a:r>
          </a:p>
        </p:txBody>
      </p:sp>
      <p:pic>
        <p:nvPicPr>
          <p:cNvPr id="4" name="Picture 3"/>
          <p:cNvPicPr>
            <a:picLocks noChangeAspect="1"/>
          </p:cNvPicPr>
          <p:nvPr/>
        </p:nvPicPr>
        <p:blipFill>
          <a:blip r:embed="rId2"/>
          <a:stretch>
            <a:fillRect/>
          </a:stretch>
        </p:blipFill>
        <p:spPr>
          <a:xfrm>
            <a:off x="10033685" y="365125"/>
            <a:ext cx="1803654" cy="1798516"/>
          </a:xfrm>
          <a:prstGeom prst="rect">
            <a:avLst/>
          </a:prstGeom>
        </p:spPr>
      </p:pic>
    </p:spTree>
    <p:extLst>
      <p:ext uri="{BB962C8B-B14F-4D97-AF65-F5344CB8AC3E}">
        <p14:creationId xmlns:p14="http://schemas.microsoft.com/office/powerpoint/2010/main" val="2332551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latin typeface="Sakkal Majalla" panose="02000000000000000000" pitchFamily="2" charset="-78"/>
                <a:cs typeface="Sakkal Majalla" panose="02000000000000000000" pitchFamily="2" charset="-78"/>
              </a:rPr>
              <a:t>Egoterapi</a:t>
            </a:r>
            <a:r>
              <a:rPr lang="tr-TR" dirty="0">
                <a:latin typeface="Sakkal Majalla" panose="02000000000000000000" pitchFamily="2" charset="-78"/>
                <a:cs typeface="Sakkal Majalla" panose="02000000000000000000" pitchFamily="2" charset="-78"/>
              </a:rPr>
              <a:t> Uygulayıcısı Kimdir?</a:t>
            </a:r>
          </a:p>
        </p:txBody>
      </p:sp>
      <p:sp>
        <p:nvSpPr>
          <p:cNvPr id="3" name="Content Placeholder 2"/>
          <p:cNvSpPr>
            <a:spLocks noGrp="1"/>
          </p:cNvSpPr>
          <p:nvPr>
            <p:ph idx="1"/>
          </p:nvPr>
        </p:nvSpPr>
        <p:spPr/>
        <p:txBody>
          <a:bodyPr>
            <a:normAutofit/>
          </a:bodyPr>
          <a:lstStyle/>
          <a:p>
            <a:pPr marL="0" indent="0" algn="just">
              <a:buNone/>
            </a:pP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uygulayıcılarını iki başlık altında ele alabiliriz: </a:t>
            </a:r>
            <a:r>
              <a:rPr lang="tr-TR" dirty="0" err="1">
                <a:latin typeface="Sakkal Majalla" panose="02000000000000000000" pitchFamily="2" charset="-78"/>
                <a:cs typeface="Sakkal Majalla" panose="02000000000000000000" pitchFamily="2" charset="-78"/>
              </a:rPr>
              <a:t>ergoterapist</a:t>
            </a:r>
            <a:r>
              <a:rPr lang="tr-TR" dirty="0">
                <a:latin typeface="Sakkal Majalla" panose="02000000000000000000" pitchFamily="2" charset="-78"/>
                <a:cs typeface="Sakkal Majalla" panose="02000000000000000000" pitchFamily="2" charset="-78"/>
              </a:rPr>
              <a:t> (</a:t>
            </a:r>
            <a:r>
              <a:rPr lang="tr-TR" dirty="0" err="1">
                <a:latin typeface="Sakkal Majalla" panose="02000000000000000000" pitchFamily="2" charset="-78"/>
                <a:cs typeface="Sakkal Majalla" panose="02000000000000000000" pitchFamily="2" charset="-78"/>
              </a:rPr>
              <a:t>occupational</a:t>
            </a:r>
            <a:r>
              <a:rPr lang="tr-TR" dirty="0">
                <a:latin typeface="Sakkal Majalla" panose="02000000000000000000" pitchFamily="2" charset="-78"/>
                <a:cs typeface="Sakkal Majalla" panose="02000000000000000000" pitchFamily="2" charset="-78"/>
              </a:rPr>
              <a:t> </a:t>
            </a:r>
            <a:r>
              <a:rPr lang="tr-TR" dirty="0" err="1">
                <a:latin typeface="Sakkal Majalla" panose="02000000000000000000" pitchFamily="2" charset="-78"/>
                <a:cs typeface="Sakkal Majalla" panose="02000000000000000000" pitchFamily="2" charset="-78"/>
              </a:rPr>
              <a:t>therapist</a:t>
            </a:r>
            <a:r>
              <a:rPr lang="tr-TR" dirty="0">
                <a:latin typeface="Sakkal Majalla" panose="02000000000000000000" pitchFamily="2" charset="-78"/>
                <a:cs typeface="Sakkal Majalla" panose="02000000000000000000" pitchFamily="2" charset="-78"/>
              </a:rPr>
              <a:t>-OT) ve </a:t>
            </a:r>
            <a:r>
              <a:rPr lang="tr-TR" dirty="0" err="1">
                <a:latin typeface="Sakkal Majalla" panose="02000000000000000000" pitchFamily="2" charset="-78"/>
                <a:cs typeface="Sakkal Majalla" panose="02000000000000000000" pitchFamily="2" charset="-78"/>
              </a:rPr>
              <a:t>ergoterapi</a:t>
            </a:r>
            <a:r>
              <a:rPr lang="tr-TR">
                <a:latin typeface="Sakkal Majalla" panose="02000000000000000000" pitchFamily="2" charset="-78"/>
                <a:cs typeface="Sakkal Majalla" panose="02000000000000000000" pitchFamily="2" charset="-78"/>
              </a:rPr>
              <a:t> teknikeri </a:t>
            </a:r>
            <a:r>
              <a:rPr lang="tr-TR" dirty="0">
                <a:latin typeface="Sakkal Majalla" panose="02000000000000000000" pitchFamily="2" charset="-78"/>
                <a:cs typeface="Sakkal Majalla" panose="02000000000000000000" pitchFamily="2" charset="-78"/>
              </a:rPr>
              <a:t>(</a:t>
            </a:r>
            <a:r>
              <a:rPr lang="tr-TR" dirty="0" err="1">
                <a:latin typeface="Sakkal Majalla" panose="02000000000000000000" pitchFamily="2" charset="-78"/>
                <a:cs typeface="Sakkal Majalla" panose="02000000000000000000" pitchFamily="2" charset="-78"/>
              </a:rPr>
              <a:t>occupational</a:t>
            </a:r>
            <a:r>
              <a:rPr lang="tr-TR" dirty="0">
                <a:latin typeface="Sakkal Majalla" panose="02000000000000000000" pitchFamily="2" charset="-78"/>
                <a:cs typeface="Sakkal Majalla" panose="02000000000000000000" pitchFamily="2" charset="-78"/>
              </a:rPr>
              <a:t> </a:t>
            </a:r>
            <a:r>
              <a:rPr lang="tr-TR" dirty="0" err="1">
                <a:latin typeface="Sakkal Majalla" panose="02000000000000000000" pitchFamily="2" charset="-78"/>
                <a:cs typeface="Sakkal Majalla" panose="02000000000000000000" pitchFamily="2" charset="-78"/>
              </a:rPr>
              <a:t>therapy</a:t>
            </a:r>
            <a:r>
              <a:rPr lang="tr-TR" dirty="0">
                <a:latin typeface="Sakkal Majalla" panose="02000000000000000000" pitchFamily="2" charset="-78"/>
                <a:cs typeface="Sakkal Majalla" panose="02000000000000000000" pitchFamily="2" charset="-78"/>
              </a:rPr>
              <a:t> </a:t>
            </a:r>
            <a:r>
              <a:rPr lang="tr-TR" dirty="0" err="1">
                <a:latin typeface="Sakkal Majalla" panose="02000000000000000000" pitchFamily="2" charset="-78"/>
                <a:cs typeface="Sakkal Majalla" panose="02000000000000000000" pitchFamily="2" charset="-78"/>
              </a:rPr>
              <a:t>assistant</a:t>
            </a:r>
            <a:r>
              <a:rPr lang="tr-TR" dirty="0">
                <a:latin typeface="Sakkal Majalla" panose="02000000000000000000" pitchFamily="2" charset="-78"/>
                <a:cs typeface="Sakkal Majalla" panose="02000000000000000000" pitchFamily="2" charset="-78"/>
              </a:rPr>
              <a:t>-OTA)</a:t>
            </a:r>
          </a:p>
          <a:p>
            <a:pPr algn="just"/>
            <a:r>
              <a:rPr lang="tr-TR" dirty="0" err="1">
                <a:latin typeface="Sakkal Majalla" panose="02000000000000000000" pitchFamily="2" charset="-78"/>
                <a:cs typeface="Sakkal Majalla" panose="02000000000000000000" pitchFamily="2" charset="-78"/>
              </a:rPr>
              <a:t>Ergoterapist</a:t>
            </a:r>
            <a:r>
              <a:rPr lang="tr-TR" dirty="0">
                <a:latin typeface="Sakkal Majalla" panose="02000000000000000000" pitchFamily="2" charset="-78"/>
                <a:cs typeface="Sakkal Majalla" panose="02000000000000000000" pitchFamily="2" charset="-78"/>
              </a:rPr>
              <a:t> </a:t>
            </a:r>
          </a:p>
          <a:p>
            <a:pPr marL="0" indent="0" algn="just">
              <a:buNone/>
            </a:pPr>
            <a:r>
              <a:rPr lang="tr-TR" dirty="0">
                <a:latin typeface="Sakkal Majalla" panose="02000000000000000000" pitchFamily="2" charset="-78"/>
                <a:cs typeface="Sakkal Majalla" panose="02000000000000000000" pitchFamily="2" charset="-78"/>
              </a:rPr>
              <a:t>Zihinsel, fiziksel veya </a:t>
            </a:r>
            <a:r>
              <a:rPr lang="tr-TR" dirty="0" err="1">
                <a:latin typeface="Sakkal Majalla" panose="02000000000000000000" pitchFamily="2" charset="-78"/>
                <a:cs typeface="Sakkal Majalla" panose="02000000000000000000" pitchFamily="2" charset="-78"/>
              </a:rPr>
              <a:t>emosyonel</a:t>
            </a:r>
            <a:r>
              <a:rPr lang="tr-TR" dirty="0">
                <a:latin typeface="Sakkal Majalla" panose="02000000000000000000" pitchFamily="2" charset="-78"/>
                <a:cs typeface="Sakkal Majalla" panose="02000000000000000000" pitchFamily="2" charset="-78"/>
              </a:rPr>
              <a:t> engelli bireylerin – dezavantajlı bireylerin gelişimini ve rehabilitasyonunu kolaylaştırmak için hastane, kurum veya toplum ortamında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programını planlar, organize eder ve uygular:</a:t>
            </a:r>
          </a:p>
        </p:txBody>
      </p:sp>
    </p:spTree>
    <p:extLst>
      <p:ext uri="{BB962C8B-B14F-4D97-AF65-F5344CB8AC3E}">
        <p14:creationId xmlns:p14="http://schemas.microsoft.com/office/powerpoint/2010/main" val="3310106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latin typeface="Sakkal Majalla" panose="02000000000000000000" pitchFamily="2" charset="-78"/>
                <a:cs typeface="Sakkal Majalla" panose="02000000000000000000" pitchFamily="2" charset="-78"/>
              </a:rPr>
              <a:t>Ergoterapist</a:t>
            </a:r>
            <a:r>
              <a:rPr lang="tr-TR" dirty="0">
                <a:latin typeface="Sakkal Majalla" panose="02000000000000000000" pitchFamily="2" charset="-78"/>
                <a:cs typeface="Sakkal Majalla" panose="02000000000000000000" pitchFamily="2" charset="-78"/>
              </a:rPr>
              <a:t> </a:t>
            </a:r>
          </a:p>
        </p:txBody>
      </p:sp>
      <p:sp>
        <p:nvSpPr>
          <p:cNvPr id="3" name="Content Placeholder 2"/>
          <p:cNvSpPr>
            <a:spLocks noGrp="1"/>
          </p:cNvSpPr>
          <p:nvPr>
            <p:ph idx="1"/>
          </p:nvPr>
        </p:nvSpPr>
        <p:spPr>
          <a:xfrm>
            <a:off x="838200" y="1825625"/>
            <a:ext cx="6878595" cy="4351338"/>
          </a:xfrm>
        </p:spPr>
        <p:txBody>
          <a:bodyPr/>
          <a:lstStyle/>
          <a:p>
            <a:pPr algn="just"/>
            <a:r>
              <a:rPr lang="tr-TR" dirty="0">
                <a:latin typeface="Sakkal Majalla" panose="02000000000000000000" pitchFamily="2" charset="-78"/>
                <a:cs typeface="Sakkal Majalla" panose="02000000000000000000" pitchFamily="2" charset="-78"/>
              </a:rPr>
              <a:t>El becerileri gibi aktiviteleri içeren programı planlar; iş öncesi ve iş becerileri, ev içi ve günlük yaşam aktivitelerinde gerekli olan beceriler ile ilgili fonksiyonelliği artırıcı yönde uygulamalar yapar.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171" y="1905794"/>
            <a:ext cx="2790629" cy="26809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499" y="4026310"/>
            <a:ext cx="4109424" cy="2698955"/>
          </a:xfrm>
          <a:prstGeom prst="rect">
            <a:avLst/>
          </a:prstGeom>
        </p:spPr>
      </p:pic>
    </p:spTree>
    <p:extLst>
      <p:ext uri="{BB962C8B-B14F-4D97-AF65-F5344CB8AC3E}">
        <p14:creationId xmlns:p14="http://schemas.microsoft.com/office/powerpoint/2010/main" val="3555933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latin typeface="Sakkal Majalla" panose="02000000000000000000" pitchFamily="2" charset="-78"/>
                <a:cs typeface="Sakkal Majalla" panose="02000000000000000000" pitchFamily="2" charset="-78"/>
              </a:rPr>
              <a:t>Ergoterapist</a:t>
            </a:r>
            <a:r>
              <a:rPr lang="tr-TR" dirty="0">
                <a:latin typeface="Sakkal Majalla" panose="02000000000000000000" pitchFamily="2" charset="-78"/>
                <a:cs typeface="Sakkal Majalla" panose="02000000000000000000" pitchFamily="2" charset="-78"/>
              </a:rPr>
              <a:t> </a:t>
            </a:r>
          </a:p>
        </p:txBody>
      </p:sp>
      <p:sp>
        <p:nvSpPr>
          <p:cNvPr id="3" name="Content Placeholder 2"/>
          <p:cNvSpPr>
            <a:spLocks noGrp="1"/>
          </p:cNvSpPr>
          <p:nvPr>
            <p:ph idx="1"/>
          </p:nvPr>
        </p:nvSpPr>
        <p:spPr/>
        <p:txBody>
          <a:bodyPr/>
          <a:lstStyle/>
          <a:p>
            <a:pPr algn="just"/>
            <a:r>
              <a:rPr lang="tr-TR" dirty="0">
                <a:latin typeface="Sakkal Majalla" panose="02000000000000000000" pitchFamily="2" charset="-78"/>
                <a:cs typeface="Sakkal Majalla" panose="02000000000000000000" pitchFamily="2" charset="-78"/>
              </a:rPr>
              <a:t>Aynı zamanda </a:t>
            </a:r>
            <a:r>
              <a:rPr lang="tr-TR" dirty="0" err="1">
                <a:latin typeface="Sakkal Majalla" panose="02000000000000000000" pitchFamily="2" charset="-78"/>
                <a:cs typeface="Sakkal Majalla" panose="02000000000000000000" pitchFamily="2" charset="-78"/>
              </a:rPr>
              <a:t>sensorimotor</a:t>
            </a:r>
            <a:r>
              <a:rPr lang="tr-TR" dirty="0">
                <a:latin typeface="Sakkal Majalla" panose="02000000000000000000" pitchFamily="2" charset="-78"/>
                <a:cs typeface="Sakkal Majalla" panose="02000000000000000000" pitchFamily="2" charset="-78"/>
              </a:rPr>
              <a:t>, eğitim, rekreasyon ve sosyal aktivitelere katılımı düzenlemede bireyin fiziksel ve </a:t>
            </a:r>
            <a:r>
              <a:rPr lang="tr-TR" dirty="0" err="1">
                <a:latin typeface="Sakkal Majalla" panose="02000000000000000000" pitchFamily="2" charset="-78"/>
                <a:cs typeface="Sakkal Majalla" panose="02000000000000000000" pitchFamily="2" charset="-78"/>
              </a:rPr>
              <a:t>mental</a:t>
            </a:r>
            <a:r>
              <a:rPr lang="tr-TR" dirty="0">
                <a:latin typeface="Sakkal Majalla" panose="02000000000000000000" pitchFamily="2" charset="-78"/>
                <a:cs typeface="Sakkal Majalla" panose="02000000000000000000" pitchFamily="2" charset="-78"/>
              </a:rPr>
              <a:t> işlevselliğini geliştirmesi/yeniden kazanması ya da engeline uyum sağlaması konusunda yardım eder.</a:t>
            </a:r>
          </a:p>
          <a:p>
            <a:endParaRPr lang="tr-TR" dirty="0">
              <a:latin typeface="Sakkal Majalla" panose="02000000000000000000" pitchFamily="2" charset="-78"/>
              <a:cs typeface="Sakkal Majalla" panose="020000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6899" y="3731751"/>
            <a:ext cx="3248324" cy="21616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0234" y="3707836"/>
            <a:ext cx="3284262" cy="2185527"/>
          </a:xfrm>
          <a:prstGeom prst="rect">
            <a:avLst/>
          </a:prstGeom>
        </p:spPr>
      </p:pic>
    </p:spTree>
    <p:extLst>
      <p:ext uri="{BB962C8B-B14F-4D97-AF65-F5344CB8AC3E}">
        <p14:creationId xmlns:p14="http://schemas.microsoft.com/office/powerpoint/2010/main" val="2498745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latin typeface="Sakkal Majalla" panose="02000000000000000000" pitchFamily="2" charset="-78"/>
                <a:cs typeface="Sakkal Majalla" panose="02000000000000000000" pitchFamily="2" charset="-78"/>
              </a:rPr>
              <a:t>Ergoterapist</a:t>
            </a: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normAutofit fontScale="92500" lnSpcReduction="20000"/>
          </a:bodyPr>
          <a:lstStyle/>
          <a:p>
            <a:pPr algn="just"/>
            <a:r>
              <a:rPr lang="tr-TR" dirty="0">
                <a:latin typeface="Sakkal Majalla" panose="02000000000000000000" pitchFamily="2" charset="-78"/>
                <a:cs typeface="Sakkal Majalla" panose="02000000000000000000" pitchFamily="2" charset="-78"/>
              </a:rPr>
              <a:t>Bireylere aktivitelere katılmaları için gerekli olan beceri ve teknikleri öğretir ve bireyin gelişimini değerlendirir. </a:t>
            </a:r>
          </a:p>
          <a:p>
            <a:pPr algn="just"/>
            <a:r>
              <a:rPr lang="tr-TR" dirty="0">
                <a:latin typeface="Sakkal Majalla" panose="02000000000000000000" pitchFamily="2" charset="-78"/>
                <a:cs typeface="Sakkal Majalla" panose="02000000000000000000" pitchFamily="2" charset="-78"/>
              </a:rPr>
              <a:t>Bireysel özel ekipman tasarlar ve oluşturur.</a:t>
            </a:r>
          </a:p>
          <a:p>
            <a:pPr algn="just"/>
            <a:r>
              <a:rPr lang="tr-TR" dirty="0">
                <a:latin typeface="Sakkal Majalla" panose="02000000000000000000" pitchFamily="2" charset="-78"/>
                <a:cs typeface="Sakkal Majalla" panose="02000000000000000000" pitchFamily="2" charset="-78"/>
              </a:rPr>
              <a:t>Bireyin çalışma ve yaşam ortamının uyarlanmasını önerir. </a:t>
            </a:r>
          </a:p>
          <a:p>
            <a:pPr algn="just"/>
            <a:r>
              <a:rPr lang="tr-TR" dirty="0">
                <a:latin typeface="Sakkal Majalla" panose="02000000000000000000" pitchFamily="2" charset="-78"/>
                <a:cs typeface="Sakkal Majalla" panose="02000000000000000000" pitchFamily="2" charset="-78"/>
              </a:rPr>
              <a:t>Gerekli malzemeleri ve </a:t>
            </a:r>
            <a:r>
              <a:rPr lang="tr-TR" dirty="0" err="1">
                <a:latin typeface="Sakkal Majalla" panose="02000000000000000000" pitchFamily="2" charset="-78"/>
                <a:cs typeface="Sakkal Majalla" panose="02000000000000000000" pitchFamily="2" charset="-78"/>
              </a:rPr>
              <a:t>teçhizati</a:t>
            </a:r>
            <a:r>
              <a:rPr lang="tr-TR" dirty="0">
                <a:latin typeface="Sakkal Majalla" panose="02000000000000000000" pitchFamily="2" charset="-78"/>
                <a:cs typeface="Sakkal Majalla" panose="02000000000000000000" pitchFamily="2" charset="-78"/>
              </a:rPr>
              <a:t> talep eder. </a:t>
            </a:r>
          </a:p>
          <a:p>
            <a:pPr algn="just"/>
            <a:r>
              <a:rPr lang="tr-TR" dirty="0">
                <a:latin typeface="Sakkal Majalla" panose="02000000000000000000" pitchFamily="2" charset="-78"/>
                <a:cs typeface="Sakkal Majalla" panose="02000000000000000000" pitchFamily="2" charset="-78"/>
              </a:rPr>
              <a:t>Malzemeleri bireyin kullanımına hazırlar ve seans sonrası bakımını yapar. </a:t>
            </a:r>
          </a:p>
          <a:p>
            <a:pPr algn="just"/>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teknikleri ve hedefleri konusunda eğitim programları düzenleyebilir veya bu eğitimlere katılabilir.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programını planlayabilir, yönlendirebilir ve koordine edebilir ve belirlenebilir.</a:t>
            </a:r>
          </a:p>
          <a:p>
            <a:pPr marL="0" indent="0">
              <a:buNone/>
            </a:pPr>
            <a:r>
              <a:rPr lang="tr-TR" sz="1500" dirty="0">
                <a:latin typeface="Sakkal Majalla" panose="02000000000000000000" pitchFamily="2" charset="-78"/>
                <a:cs typeface="Sakkal Majalla" panose="02000000000000000000" pitchFamily="2" charset="-78"/>
              </a:rPr>
              <a:t>(</a:t>
            </a:r>
            <a:r>
              <a:rPr lang="tr-TR" sz="1500" dirty="0" err="1">
                <a:latin typeface="Sakkal Majalla" panose="02000000000000000000" pitchFamily="2" charset="-78"/>
                <a:cs typeface="Sakkal Majalla" panose="02000000000000000000" pitchFamily="2" charset="-78"/>
                <a:hlinkClick r:id="rId2"/>
              </a:rPr>
              <a:t>Work</a:t>
            </a:r>
            <a:r>
              <a:rPr lang="tr-TR" sz="1500" dirty="0">
                <a:latin typeface="Sakkal Majalla" panose="02000000000000000000" pitchFamily="2" charset="-78"/>
                <a:cs typeface="Sakkal Majalla" panose="02000000000000000000" pitchFamily="2" charset="-78"/>
                <a:hlinkClick r:id="rId2"/>
              </a:rPr>
              <a:t>, </a:t>
            </a:r>
            <a:r>
              <a:rPr lang="tr-TR" sz="1500" dirty="0" err="1">
                <a:latin typeface="Sakkal Majalla" panose="02000000000000000000" pitchFamily="2" charset="-78"/>
                <a:cs typeface="Sakkal Majalla" panose="02000000000000000000" pitchFamily="2" charset="-78"/>
                <a:hlinkClick r:id="rId2"/>
              </a:rPr>
              <a:t>Jobs</a:t>
            </a:r>
            <a:r>
              <a:rPr lang="tr-TR" sz="1500" dirty="0">
                <a:latin typeface="Sakkal Majalla" panose="02000000000000000000" pitchFamily="2" charset="-78"/>
                <a:cs typeface="Sakkal Majalla" panose="02000000000000000000" pitchFamily="2" charset="-78"/>
                <a:hlinkClick r:id="rId2"/>
              </a:rPr>
              <a:t>, </a:t>
            </a:r>
            <a:r>
              <a:rPr lang="tr-TR" sz="1500" dirty="0" err="1">
                <a:latin typeface="Sakkal Majalla" panose="02000000000000000000" pitchFamily="2" charset="-78"/>
                <a:cs typeface="Sakkal Majalla" panose="02000000000000000000" pitchFamily="2" charset="-78"/>
                <a:hlinkClick r:id="rId2"/>
              </a:rPr>
              <a:t>and</a:t>
            </a:r>
            <a:r>
              <a:rPr lang="tr-TR" sz="1500" dirty="0">
                <a:latin typeface="Sakkal Majalla" panose="02000000000000000000" pitchFamily="2" charset="-78"/>
                <a:cs typeface="Sakkal Majalla" panose="02000000000000000000" pitchFamily="2" charset="-78"/>
                <a:hlinkClick r:id="rId2"/>
              </a:rPr>
              <a:t> </a:t>
            </a:r>
            <a:r>
              <a:rPr lang="tr-TR" sz="1500" dirty="0" err="1">
                <a:latin typeface="Sakkal Majalla" panose="02000000000000000000" pitchFamily="2" charset="-78"/>
                <a:cs typeface="Sakkal Majalla" panose="02000000000000000000" pitchFamily="2" charset="-78"/>
                <a:hlinkClick r:id="rId2"/>
              </a:rPr>
              <a:t>Occupations</a:t>
            </a:r>
            <a:r>
              <a:rPr lang="tr-TR" sz="1500" dirty="0">
                <a:latin typeface="Sakkal Majalla" panose="02000000000000000000" pitchFamily="2" charset="-78"/>
                <a:cs typeface="Sakkal Majalla" panose="02000000000000000000" pitchFamily="2" charset="-78"/>
                <a:hlinkClick r:id="rId2"/>
              </a:rPr>
              <a:t>:</a:t>
            </a:r>
            <a:r>
              <a:rPr lang="tr-TR" sz="1500" dirty="0">
                <a:latin typeface="Sakkal Majalla" panose="02000000000000000000" pitchFamily="2" charset="-78"/>
                <a:cs typeface="Sakkal Majalla" panose="02000000000000000000" pitchFamily="2" charset="-78"/>
              </a:rPr>
              <a:t> A Critical </a:t>
            </a:r>
            <a:r>
              <a:rPr lang="tr-TR" sz="1500" dirty="0" err="1">
                <a:latin typeface="Sakkal Majalla" panose="02000000000000000000" pitchFamily="2" charset="-78"/>
                <a:cs typeface="Sakkal Majalla" panose="02000000000000000000" pitchFamily="2" charset="-78"/>
              </a:rPr>
              <a:t>Review</a:t>
            </a:r>
            <a:r>
              <a:rPr lang="tr-TR" sz="1500" dirty="0">
                <a:latin typeface="Sakkal Majalla" panose="02000000000000000000" pitchFamily="2" charset="-78"/>
                <a:cs typeface="Sakkal Majalla" panose="02000000000000000000" pitchFamily="2" charset="-78"/>
              </a:rPr>
              <a:t> of </a:t>
            </a:r>
            <a:r>
              <a:rPr lang="tr-TR" sz="1500" dirty="0" err="1">
                <a:latin typeface="Sakkal Majalla" panose="02000000000000000000" pitchFamily="2" charset="-78"/>
                <a:cs typeface="Sakkal Majalla" panose="02000000000000000000" pitchFamily="2" charset="-78"/>
              </a:rPr>
              <a:t>the</a:t>
            </a:r>
            <a:r>
              <a:rPr lang="tr-TR" sz="1500" dirty="0">
                <a:latin typeface="Sakkal Majalla" panose="02000000000000000000" pitchFamily="2" charset="-78"/>
                <a:cs typeface="Sakkal Majalla" panose="02000000000000000000" pitchFamily="2" charset="-78"/>
              </a:rPr>
              <a:t> Dictionary of </a:t>
            </a:r>
            <a:r>
              <a:rPr lang="tr-TR" sz="1500" dirty="0" err="1">
                <a:latin typeface="Sakkal Majalla" panose="02000000000000000000" pitchFamily="2" charset="-78"/>
                <a:cs typeface="Sakkal Majalla" panose="02000000000000000000" pitchFamily="2" charset="-78"/>
              </a:rPr>
              <a:t>Occupational</a:t>
            </a:r>
            <a:r>
              <a:rPr lang="tr-TR" sz="1500" dirty="0">
                <a:latin typeface="Sakkal Majalla" panose="02000000000000000000" pitchFamily="2" charset="-78"/>
                <a:cs typeface="Sakkal Majalla" panose="02000000000000000000" pitchFamily="2" charset="-78"/>
              </a:rPr>
              <a:t> </a:t>
            </a:r>
            <a:r>
              <a:rPr lang="tr-TR" sz="1500" dirty="0" err="1">
                <a:latin typeface="Sakkal Majalla" panose="02000000000000000000" pitchFamily="2" charset="-78"/>
                <a:cs typeface="Sakkal Majalla" panose="02000000000000000000" pitchFamily="2" charset="-78"/>
              </a:rPr>
              <a:t>Titles</a:t>
            </a:r>
            <a:r>
              <a:rPr lang="tr-TR" sz="1500" dirty="0">
                <a:latin typeface="Sakkal Majalla" panose="02000000000000000000" pitchFamily="2" charset="-78"/>
                <a:cs typeface="Sakkal Majalla" panose="02000000000000000000" pitchFamily="2" charset="-78"/>
              </a:rPr>
              <a:t> (1991) </a:t>
            </a:r>
            <a:r>
              <a:rPr lang="tr-TR" sz="1500" dirty="0" err="1">
                <a:latin typeface="Sakkal Majalla" panose="02000000000000000000" pitchFamily="2" charset="-78"/>
                <a:cs typeface="Sakkal Majalla" panose="02000000000000000000" pitchFamily="2" charset="-78"/>
              </a:rPr>
              <a:t>National</a:t>
            </a:r>
            <a:r>
              <a:rPr lang="tr-TR" sz="1500" dirty="0">
                <a:latin typeface="Sakkal Majalla" panose="02000000000000000000" pitchFamily="2" charset="-78"/>
                <a:cs typeface="Sakkal Majalla" panose="02000000000000000000" pitchFamily="2" charset="-78"/>
              </a:rPr>
              <a:t> </a:t>
            </a:r>
            <a:r>
              <a:rPr lang="tr-TR" sz="1500" dirty="0" err="1">
                <a:latin typeface="Sakkal Majalla" panose="02000000000000000000" pitchFamily="2" charset="-78"/>
                <a:cs typeface="Sakkal Majalla" panose="02000000000000000000" pitchFamily="2" charset="-78"/>
              </a:rPr>
              <a:t>Academic</a:t>
            </a:r>
            <a:r>
              <a:rPr lang="tr-TR" sz="1500" dirty="0">
                <a:latin typeface="Sakkal Majalla" panose="02000000000000000000" pitchFamily="2" charset="-78"/>
                <a:cs typeface="Sakkal Majalla" panose="02000000000000000000" pitchFamily="2" charset="-78"/>
              </a:rPr>
              <a:t> </a:t>
            </a:r>
            <a:r>
              <a:rPr lang="tr-TR" sz="1500" dirty="0" err="1">
                <a:latin typeface="Sakkal Majalla" panose="02000000000000000000" pitchFamily="2" charset="-78"/>
                <a:cs typeface="Sakkal Majalla" panose="02000000000000000000" pitchFamily="2" charset="-78"/>
              </a:rPr>
              <a:t>Press</a:t>
            </a:r>
            <a:r>
              <a:rPr lang="tr-TR" sz="1500" dirty="0">
                <a:latin typeface="Sakkal Majalla" panose="02000000000000000000" pitchFamily="2" charset="-78"/>
                <a:cs typeface="Sakkal Majalla" panose="02000000000000000000" pitchFamily="2" charset="-78"/>
              </a:rPr>
              <a:t>. Washington D.C.)</a:t>
            </a:r>
          </a:p>
          <a:p>
            <a:endParaRPr lang="tr-T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267618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latin typeface="Sakkal Majalla" panose="02000000000000000000" pitchFamily="2" charset="-78"/>
              <a:cs typeface="Sakkal Majalla" panose="02000000000000000000" pitchFamily="2" charset="-78"/>
            </a:endParaRPr>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859709" y="515466"/>
            <a:ext cx="6018620" cy="6018620"/>
          </a:xfrm>
        </p:spPr>
      </p:pic>
      <p:sp>
        <p:nvSpPr>
          <p:cNvPr id="7" name="Content Placeholder 6"/>
          <p:cNvSpPr>
            <a:spLocks noGrp="1"/>
          </p:cNvSpPr>
          <p:nvPr>
            <p:ph sz="half" idx="1"/>
          </p:nvPr>
        </p:nvSpPr>
        <p:spPr/>
        <p:txBody>
          <a:bodyPr/>
          <a:lstStyle/>
          <a:p>
            <a:endParaRPr lang="tr-TR"/>
          </a:p>
        </p:txBody>
      </p:sp>
    </p:spTree>
    <p:extLst>
      <p:ext uri="{BB962C8B-B14F-4D97-AF65-F5344CB8AC3E}">
        <p14:creationId xmlns:p14="http://schemas.microsoft.com/office/powerpoint/2010/main" val="127078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normAutofit fontScale="92500"/>
          </a:bodyPr>
          <a:lstStyle/>
          <a:p>
            <a:pPr marL="0" indent="0" algn="just">
              <a:buNone/>
            </a:pPr>
            <a:r>
              <a:rPr lang="tr-TR" dirty="0">
                <a:latin typeface="Sakkal Majalla" panose="02000000000000000000" pitchFamily="2" charset="-78"/>
                <a:cs typeface="Sakkal Majalla" panose="02000000000000000000" pitchFamily="2" charset="-78"/>
              </a:rPr>
              <a:t>26.04.2011 tarihli 27916 sayılı resmi gazeteye göre:</a:t>
            </a:r>
          </a:p>
          <a:p>
            <a:pPr algn="just"/>
            <a:r>
              <a:rPr lang="tr-TR" dirty="0">
                <a:latin typeface="Sakkal Majalla" panose="02000000000000000000" pitchFamily="2" charset="-78"/>
                <a:cs typeface="Sakkal Majalla" panose="02000000000000000000" pitchFamily="2" charset="-78"/>
              </a:rPr>
              <a:t> İş ve uğraşı terapisti (</a:t>
            </a:r>
            <a:r>
              <a:rPr lang="tr-TR" dirty="0" err="1">
                <a:latin typeface="Sakkal Majalla" panose="02000000000000000000" pitchFamily="2" charset="-78"/>
                <a:cs typeface="Sakkal Majalla" panose="02000000000000000000" pitchFamily="2" charset="-78"/>
              </a:rPr>
              <a:t>Ergoterapist</a:t>
            </a:r>
            <a:r>
              <a:rPr lang="tr-TR" dirty="0">
                <a:latin typeface="Sakkal Majalla" panose="02000000000000000000" pitchFamily="2" charset="-78"/>
                <a:cs typeface="Sakkal Majalla" panose="02000000000000000000" pitchFamily="2" charset="-78"/>
              </a:rPr>
              <a:t>); iş ve uğraşı terapisi alanında lisans eğitimi veren fakülte veya yüksekokullardan mezun, sağlıklı kişilerde mesleği ile ilgili ölçüm ve testleri yaparak, mesleği ile ilgili koruyucu ve geliştirici programları planlayan ve uygulayan; hasta kişiler için uzman tabibin teşhisine bağlı olarak bireylerin günlük yaşam, iş ve üretkenlik, boş zaman aktivitelerine katılımını artırmak, sağlık durumlarını iyileştirmek, özürlülüğü önlemek ve çevreyi düzenleyerek katılımı artırmak için gerekli iş ve uğraşı terapisi yöntemlerini uygulayan sağlık meslek mensubudur.</a:t>
            </a:r>
          </a:p>
        </p:txBody>
      </p:sp>
    </p:spTree>
    <p:extLst>
      <p:ext uri="{BB962C8B-B14F-4D97-AF65-F5344CB8AC3E}">
        <p14:creationId xmlns:p14="http://schemas.microsoft.com/office/powerpoint/2010/main" val="283055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lstStyle/>
          <a:p>
            <a:pPr marL="0" indent="0" algn="just">
              <a:buNone/>
            </a:pPr>
            <a:r>
              <a:rPr lang="tr-TR" dirty="0">
                <a:latin typeface="Sakkal Majalla" panose="02000000000000000000" pitchFamily="2" charset="-78"/>
                <a:cs typeface="Sakkal Majalla" panose="02000000000000000000" pitchFamily="2" charset="-78"/>
              </a:rPr>
              <a:t>26.04.2011 tarihli 27916 sayılı resmi gazeteye göre:</a:t>
            </a:r>
          </a:p>
          <a:p>
            <a:pPr algn="just"/>
            <a:r>
              <a:rPr lang="tr-TR" dirty="0">
                <a:latin typeface="Sakkal Majalla" panose="02000000000000000000" pitchFamily="2" charset="-78"/>
                <a:cs typeface="Sakkal Majalla" panose="02000000000000000000" pitchFamily="2" charset="-78"/>
              </a:rPr>
              <a:t>İş ve uğraşı teknikeri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teknikeri); meslek yüksekokullarının iş ve uğraşı terapisi bölümlerinden mezun, uzman tabibin tedavi planına bağlı olarak, uzman tabip veya iş ve uğraşı terapisti gözetiminde iş ve uğraşı terapisi programını uygulayan sağlık teknikeridir.</a:t>
            </a:r>
          </a:p>
          <a:p>
            <a:endParaRPr lang="tr-T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88150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normAutofit/>
          </a:bodyPr>
          <a:lstStyle/>
          <a:p>
            <a:pPr marL="0" indent="0" algn="just">
              <a:buNone/>
            </a:pP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lisans programının amacı;</a:t>
            </a:r>
          </a:p>
          <a:p>
            <a:pPr algn="just"/>
            <a:r>
              <a:rPr lang="tr-TR" dirty="0">
                <a:latin typeface="Sakkal Majalla" panose="02000000000000000000" pitchFamily="2" charset="-78"/>
                <a:cs typeface="Sakkal Majalla" panose="02000000000000000000" pitchFamily="2" charset="-78"/>
              </a:rPr>
              <a:t>edindiği kuramsal ve uygulamalı bilgileri sentezleyebilen, </a:t>
            </a:r>
          </a:p>
          <a:p>
            <a:pPr algn="just"/>
            <a:r>
              <a:rPr lang="tr-TR" dirty="0">
                <a:latin typeface="Sakkal Majalla" panose="02000000000000000000" pitchFamily="2" charset="-78"/>
                <a:cs typeface="Sakkal Majalla" panose="02000000000000000000" pitchFamily="2" charset="-78"/>
              </a:rPr>
              <a:t>kişi merkezli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değerlendirme ve müdahalelerini planlayıp uygulayabilen, </a:t>
            </a:r>
          </a:p>
          <a:p>
            <a:pPr algn="just"/>
            <a:r>
              <a:rPr lang="tr-TR" dirty="0">
                <a:latin typeface="Sakkal Majalla" panose="02000000000000000000" pitchFamily="2" charset="-78"/>
                <a:cs typeface="Sakkal Majalla" panose="02000000000000000000" pitchFamily="2" charset="-78"/>
              </a:rPr>
              <a:t>kişilerin anlamlı ve amaçlı aktiviteler yolu ile bağımsızlığını ve yaşam kalitesini artırarak toplumsal katılımlarını sağlayan ve </a:t>
            </a:r>
          </a:p>
          <a:p>
            <a:pPr algn="just"/>
            <a:r>
              <a:rPr lang="tr-TR" dirty="0">
                <a:latin typeface="Sakkal Majalla" panose="02000000000000000000" pitchFamily="2" charset="-78"/>
                <a:cs typeface="Sakkal Majalla" panose="02000000000000000000" pitchFamily="2" charset="-78"/>
              </a:rPr>
              <a:t>yaşam boyu öğrenme, klinik muhakeme etme, eleştirel düşünme ve </a:t>
            </a:r>
            <a:r>
              <a:rPr lang="tr-TR" dirty="0" err="1">
                <a:latin typeface="Sakkal Majalla" panose="02000000000000000000" pitchFamily="2" charset="-78"/>
                <a:cs typeface="Sakkal Majalla" panose="02000000000000000000" pitchFamily="2" charset="-78"/>
              </a:rPr>
              <a:t>interdisipliner</a:t>
            </a:r>
            <a:r>
              <a:rPr lang="tr-TR" dirty="0">
                <a:latin typeface="Sakkal Majalla" panose="02000000000000000000" pitchFamily="2" charset="-78"/>
                <a:cs typeface="Sakkal Majalla" panose="02000000000000000000" pitchFamily="2" charset="-78"/>
              </a:rPr>
              <a:t> çalışma becerisi ile kanıta dayalı uygulamalar yapabilen, mesleki etik ve yetkinliğe sahip </a:t>
            </a:r>
            <a:r>
              <a:rPr lang="tr-TR" dirty="0" err="1">
                <a:latin typeface="Sakkal Majalla" panose="02000000000000000000" pitchFamily="2" charset="-78"/>
                <a:cs typeface="Sakkal Majalla" panose="02000000000000000000" pitchFamily="2" charset="-78"/>
              </a:rPr>
              <a:t>ergoterapistler</a:t>
            </a:r>
            <a:r>
              <a:rPr lang="tr-TR" dirty="0">
                <a:latin typeface="Sakkal Majalla" panose="02000000000000000000" pitchFamily="2" charset="-78"/>
                <a:cs typeface="Sakkal Majalla" panose="02000000000000000000" pitchFamily="2" charset="-78"/>
              </a:rPr>
              <a:t> yetiştirmektir. </a:t>
            </a:r>
          </a:p>
          <a:p>
            <a:pPr algn="just"/>
            <a:endParaRPr lang="tr-T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1501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lstStyle/>
          <a:p>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Bölümüne giriş için lise eğitimini tamamladıktan sonra Ulusal LYS ( lisans yerleştirme) sınavında MF 3 puan türünde yeterli puanı almış olmak gerekmektedir. </a:t>
            </a:r>
          </a:p>
          <a:p>
            <a:endParaRPr lang="tr-T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16049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normAutofit lnSpcReduction="10000"/>
          </a:bodyPr>
          <a:lstStyle/>
          <a:p>
            <a:pPr algn="just"/>
            <a:r>
              <a:rPr lang="tr-TR" dirty="0">
                <a:latin typeface="Sakkal Majalla" panose="02000000000000000000" pitchFamily="2" charset="-78"/>
                <a:cs typeface="Sakkal Majalla" panose="02000000000000000000" pitchFamily="2" charset="-78"/>
              </a:rPr>
              <a:t>Dört yıllık süren lisans eğitimi boyunca toplamda 240 AKTS' </a:t>
            </a:r>
            <a:r>
              <a:rPr lang="tr-TR" dirty="0" err="1">
                <a:latin typeface="Sakkal Majalla" panose="02000000000000000000" pitchFamily="2" charset="-78"/>
                <a:cs typeface="Sakkal Majalla" panose="02000000000000000000" pitchFamily="2" charset="-78"/>
              </a:rPr>
              <a:t>lik</a:t>
            </a:r>
            <a:r>
              <a:rPr lang="tr-TR" dirty="0">
                <a:latin typeface="Sakkal Majalla" panose="02000000000000000000" pitchFamily="2" charset="-78"/>
                <a:cs typeface="Sakkal Majalla" panose="02000000000000000000" pitchFamily="2" charset="-78"/>
              </a:rPr>
              <a:t> ders kredilerini tamamlamak gereklidir.</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pPr algn="just"/>
            <a:r>
              <a:rPr lang="tr-TR" dirty="0">
                <a:latin typeface="Sakkal Majalla" panose="02000000000000000000" pitchFamily="2" charset="-78"/>
                <a:cs typeface="Sakkal Majalla" panose="02000000000000000000" pitchFamily="2" charset="-78"/>
              </a:rPr>
              <a:t>Bölüm öğrencileri, duyu bütünleme, onkolojik rehabilitasyon, pediatrik rehabilitasyon, mesleki rehabilitasyon, az gören rehabilitasyonu, </a:t>
            </a:r>
            <a:r>
              <a:rPr lang="tr-TR" dirty="0" err="1">
                <a:latin typeface="Sakkal Majalla" panose="02000000000000000000" pitchFamily="2" charset="-78"/>
                <a:cs typeface="Sakkal Majalla" panose="02000000000000000000" pitchFamily="2" charset="-78"/>
              </a:rPr>
              <a:t>geriatrik</a:t>
            </a:r>
            <a:r>
              <a:rPr lang="tr-TR" dirty="0">
                <a:latin typeface="Sakkal Majalla" panose="02000000000000000000" pitchFamily="2" charset="-78"/>
                <a:cs typeface="Sakkal Majalla" panose="02000000000000000000" pitchFamily="2" charset="-78"/>
              </a:rPr>
              <a:t> rehabilitasyon, psikiyatride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toplum ruh sağlığı, sürücü rehabilitasyonu, ev rehabilitasyonu, halk sağlığı uygulamaları, okullarda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ergonomi, bel ve boyun sağlığı, sanal gerçeklik </a:t>
            </a:r>
            <a:r>
              <a:rPr lang="tr-TR" dirty="0" err="1">
                <a:latin typeface="Sakkal Majalla" panose="02000000000000000000" pitchFamily="2" charset="-78"/>
                <a:cs typeface="Sakkal Majalla" panose="02000000000000000000" pitchFamily="2" charset="-78"/>
              </a:rPr>
              <a:t>vb</a:t>
            </a:r>
            <a:r>
              <a:rPr lang="tr-TR" dirty="0">
                <a:latin typeface="Sakkal Majalla" panose="02000000000000000000" pitchFamily="2" charset="-78"/>
                <a:cs typeface="Sakkal Majalla" panose="02000000000000000000" pitchFamily="2" charset="-78"/>
              </a:rPr>
              <a:t> eğitim, </a:t>
            </a:r>
          </a:p>
          <a:p>
            <a:pPr algn="just"/>
            <a:r>
              <a:rPr lang="tr-TR" dirty="0">
                <a:latin typeface="Sakkal Majalla" panose="02000000000000000000" pitchFamily="2" charset="-78"/>
                <a:cs typeface="Sakkal Majalla" panose="02000000000000000000" pitchFamily="2" charset="-78"/>
              </a:rPr>
              <a:t>araştırma ve uygulama üniteleri ile drama, müzik, animasyon, dans ve hareket tedavisi atölye ve farklı saha çalışmalarında aldıkları teorik eğitimi  2. ve 3. sınıf yaz stajında ve son sınıf stajında pratik etme imkânı bulmaktadırlar. </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69346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Ülkemizde </a:t>
            </a:r>
            <a:r>
              <a:rPr lang="tr-TR" b="1" dirty="0" err="1">
                <a:latin typeface="Sakkal Majalla" panose="02000000000000000000" pitchFamily="2" charset="-78"/>
                <a:cs typeface="Sakkal Majalla" panose="02000000000000000000" pitchFamily="2" charset="-78"/>
              </a:rPr>
              <a:t>Ergoterapi</a:t>
            </a:r>
            <a:r>
              <a:rPr lang="tr-TR" b="1" dirty="0">
                <a:latin typeface="Sakkal Majalla" panose="02000000000000000000" pitchFamily="2" charset="-78"/>
                <a:cs typeface="Sakkal Majalla" panose="02000000000000000000" pitchFamily="2" charset="-78"/>
              </a:rPr>
              <a:t> Eğitiminin Tarihçesi</a:t>
            </a:r>
            <a:r>
              <a:rPr lang="tr-TR" dirty="0">
                <a:latin typeface="Sakkal Majalla" panose="02000000000000000000" pitchFamily="2" charset="-78"/>
                <a:cs typeface="Sakkal Majalla" panose="02000000000000000000" pitchFamily="2" charset="-78"/>
              </a:rPr>
              <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normAutofit/>
          </a:bodyPr>
          <a:lstStyle/>
          <a:p>
            <a:pPr algn="just"/>
            <a:r>
              <a:rPr lang="tr-TR" dirty="0">
                <a:latin typeface="Sakkal Majalla" panose="02000000000000000000" pitchFamily="2" charset="-78"/>
                <a:cs typeface="Sakkal Majalla" panose="02000000000000000000" pitchFamily="2" charset="-78"/>
              </a:rPr>
              <a:t>Dünyada 100 yıllık bir geçmişi bulunan </a:t>
            </a:r>
            <a:r>
              <a:rPr lang="tr-TR" b="1" dirty="0" err="1">
                <a:latin typeface="Sakkal Majalla" panose="02000000000000000000" pitchFamily="2" charset="-78"/>
                <a:cs typeface="Sakkal Majalla" panose="02000000000000000000" pitchFamily="2" charset="-78"/>
              </a:rPr>
              <a:t>Ergoterapi</a:t>
            </a:r>
            <a:r>
              <a:rPr lang="tr-TR" b="1" dirty="0">
                <a:latin typeface="Sakkal Majalla" panose="02000000000000000000" pitchFamily="2" charset="-78"/>
                <a:cs typeface="Sakkal Majalla" panose="02000000000000000000" pitchFamily="2" charset="-78"/>
              </a:rPr>
              <a:t> (</a:t>
            </a:r>
            <a:r>
              <a:rPr lang="tr-TR" b="1" dirty="0" err="1">
                <a:latin typeface="Sakkal Majalla" panose="02000000000000000000" pitchFamily="2" charset="-78"/>
                <a:cs typeface="Sakkal Majalla" panose="02000000000000000000" pitchFamily="2" charset="-78"/>
              </a:rPr>
              <a:t>Occupational</a:t>
            </a:r>
            <a:r>
              <a:rPr lang="tr-TR" b="1" dirty="0">
                <a:latin typeface="Sakkal Majalla" panose="02000000000000000000" pitchFamily="2" charset="-78"/>
                <a:cs typeface="Sakkal Majalla" panose="02000000000000000000" pitchFamily="2" charset="-78"/>
              </a:rPr>
              <a:t> </a:t>
            </a:r>
            <a:r>
              <a:rPr lang="tr-TR" b="1" dirty="0" err="1">
                <a:latin typeface="Sakkal Majalla" panose="02000000000000000000" pitchFamily="2" charset="-78"/>
                <a:cs typeface="Sakkal Majalla" panose="02000000000000000000" pitchFamily="2" charset="-78"/>
              </a:rPr>
              <a:t>Therapy</a:t>
            </a:r>
            <a:r>
              <a:rPr lang="tr-TR" b="1" dirty="0">
                <a:latin typeface="Sakkal Majalla" panose="02000000000000000000" pitchFamily="2" charset="-78"/>
                <a:cs typeface="Sakkal Majalla" panose="02000000000000000000" pitchFamily="2" charset="-78"/>
              </a:rPr>
              <a:t>, İş ve Uğraşı Tedavisi) </a:t>
            </a:r>
            <a:r>
              <a:rPr lang="tr-TR" dirty="0">
                <a:latin typeface="Sakkal Majalla" panose="02000000000000000000" pitchFamily="2" charset="-78"/>
                <a:cs typeface="Sakkal Majalla" panose="02000000000000000000" pitchFamily="2" charset="-78"/>
              </a:rPr>
              <a:t>mesleğinin temelleri ilk kez Hacettepe Tıp ve Sağlık Bilimleri Fakültesine bağlı Fizik Tedavi ve Rehabilitasyon Yüksekokulunun kuruluşu ile atılmıştır. </a:t>
            </a:r>
            <a:r>
              <a:rPr lang="tr-TR" dirty="0" err="1">
                <a:latin typeface="Sakkal Majalla" panose="02000000000000000000" pitchFamily="2" charset="-78"/>
                <a:cs typeface="Sakkal Majalla" panose="02000000000000000000" pitchFamily="2" charset="-78"/>
              </a:rPr>
              <a:t>Prof</a:t>
            </a:r>
            <a:r>
              <a:rPr lang="tr-TR" dirty="0">
                <a:latin typeface="Sakkal Majalla" panose="02000000000000000000" pitchFamily="2" charset="-78"/>
                <a:cs typeface="Sakkal Majalla" panose="02000000000000000000" pitchFamily="2" charset="-78"/>
              </a:rPr>
              <a:t> </a:t>
            </a:r>
            <a:r>
              <a:rPr lang="tr-TR" dirty="0" err="1">
                <a:latin typeface="Sakkal Majalla" panose="02000000000000000000" pitchFamily="2" charset="-78"/>
                <a:cs typeface="Sakkal Majalla" panose="02000000000000000000" pitchFamily="2" charset="-78"/>
              </a:rPr>
              <a:t>Dr</a:t>
            </a:r>
            <a:r>
              <a:rPr lang="tr-TR" dirty="0">
                <a:latin typeface="Sakkal Majalla" panose="02000000000000000000" pitchFamily="2" charset="-78"/>
                <a:cs typeface="Sakkal Majalla" panose="02000000000000000000" pitchFamily="2" charset="-78"/>
              </a:rPr>
              <a:t> İhsan Doğramacı tarafından rehabilitasyon terapistleri yetiştirmek üzere açılan okulun 24 Temmuz 1964 tarihli Resmî </a:t>
            </a:r>
            <a:r>
              <a:rPr lang="tr-TR" dirty="0" err="1">
                <a:latin typeface="Sakkal Majalla" panose="02000000000000000000" pitchFamily="2" charset="-78"/>
                <a:cs typeface="Sakkal Majalla" panose="02000000000000000000" pitchFamily="2" charset="-78"/>
              </a:rPr>
              <a:t>Gazete'de</a:t>
            </a:r>
            <a:r>
              <a:rPr lang="tr-TR" dirty="0">
                <a:latin typeface="Sakkal Majalla" panose="02000000000000000000" pitchFamily="2" charset="-78"/>
                <a:cs typeface="Sakkal Majalla" panose="02000000000000000000" pitchFamily="2" charset="-78"/>
              </a:rPr>
              <a:t> yayımlanan yönetmeliğinde belirtilen bölümleri arasında Mesleki Tedavi ve Meşguliyet tedavisi bölümleri vardır. Bu konularda yapılan çalışmalar yüksekokulun iş ve uğraşı tedavisi ünitesinin kurulması ile gerçekleşmiştir.</a:t>
            </a:r>
          </a:p>
        </p:txBody>
      </p:sp>
    </p:spTree>
    <p:extLst>
      <p:ext uri="{BB962C8B-B14F-4D97-AF65-F5344CB8AC3E}">
        <p14:creationId xmlns:p14="http://schemas.microsoft.com/office/powerpoint/2010/main" val="2843024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Ülkemizde </a:t>
            </a:r>
            <a:r>
              <a:rPr lang="tr-TR" b="1" dirty="0" err="1">
                <a:latin typeface="Sakkal Majalla" panose="02000000000000000000" pitchFamily="2" charset="-78"/>
                <a:cs typeface="Sakkal Majalla" panose="02000000000000000000" pitchFamily="2" charset="-78"/>
              </a:rPr>
              <a:t>Ergoterapi</a:t>
            </a:r>
            <a:r>
              <a:rPr lang="tr-TR" b="1" dirty="0">
                <a:latin typeface="Sakkal Majalla" panose="02000000000000000000" pitchFamily="2" charset="-78"/>
                <a:cs typeface="Sakkal Majalla" panose="02000000000000000000" pitchFamily="2" charset="-78"/>
              </a:rPr>
              <a:t> Eğitiminin Tarihçesi</a:t>
            </a: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lstStyle/>
          <a:p>
            <a:pPr algn="just"/>
            <a:r>
              <a:rPr lang="tr-TR" dirty="0">
                <a:latin typeface="Sakkal Majalla" panose="02000000000000000000" pitchFamily="2" charset="-78"/>
                <a:cs typeface="Sakkal Majalla" panose="02000000000000000000" pitchFamily="2" charset="-78"/>
              </a:rPr>
              <a:t>İş ve Uğraşı Tedavi Ünitesi ilk olarak Hacettepe Üniversitesi Hastaneleri Fiziksel Tıp ve Rehabilitasyon Ana Bilim Dalında ve Fizik Tedavi ve Rehabilitasyon Yüksekokulunda açılmış, bir süre faaliyet gösterdikten sonra kapatılmıştır. </a:t>
            </a:r>
            <a:r>
              <a:rPr lang="tr-TR" b="1" dirty="0">
                <a:latin typeface="Sakkal Majalla" panose="02000000000000000000" pitchFamily="2" charset="-78"/>
                <a:cs typeface="Sakkal Majalla" panose="02000000000000000000" pitchFamily="2" charset="-78"/>
              </a:rPr>
              <a:t>1981 </a:t>
            </a:r>
            <a:r>
              <a:rPr lang="tr-TR" dirty="0">
                <a:latin typeface="Sakkal Majalla" panose="02000000000000000000" pitchFamily="2" charset="-78"/>
                <a:cs typeface="Sakkal Majalla" panose="02000000000000000000" pitchFamily="2" charset="-78"/>
              </a:rPr>
              <a:t>yılından itibaren tekrar Hacettepe Üniversitesi Hastaneleri Fiziksel Tıp ve Rehabilitasyon Ana Bilim Dalında faaliyet göstermeye başlamış, </a:t>
            </a:r>
            <a:r>
              <a:rPr lang="tr-TR" b="1" dirty="0">
                <a:latin typeface="Sakkal Majalla" panose="02000000000000000000" pitchFamily="2" charset="-78"/>
                <a:cs typeface="Sakkal Majalla" panose="02000000000000000000" pitchFamily="2" charset="-78"/>
              </a:rPr>
              <a:t>1983</a:t>
            </a:r>
            <a:r>
              <a:rPr lang="tr-TR" dirty="0">
                <a:latin typeface="Sakkal Majalla" panose="02000000000000000000" pitchFamily="2" charset="-78"/>
                <a:cs typeface="Sakkal Majalla" panose="02000000000000000000" pitchFamily="2" charset="-78"/>
              </a:rPr>
              <a:t> yılından itibaren ise Fizik Tedavi ve Rehabilitasyon Yüksekokulunda faaliyetlerine devam etmiştir.</a:t>
            </a:r>
          </a:p>
        </p:txBody>
      </p:sp>
    </p:spTree>
    <p:extLst>
      <p:ext uri="{BB962C8B-B14F-4D97-AF65-F5344CB8AC3E}">
        <p14:creationId xmlns:p14="http://schemas.microsoft.com/office/powerpoint/2010/main" val="1370535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Ülkemizde </a:t>
            </a:r>
            <a:r>
              <a:rPr lang="tr-TR" b="1" dirty="0" err="1">
                <a:latin typeface="Sakkal Majalla" panose="02000000000000000000" pitchFamily="2" charset="-78"/>
                <a:cs typeface="Sakkal Majalla" panose="02000000000000000000" pitchFamily="2" charset="-78"/>
              </a:rPr>
              <a:t>Ergoterapi</a:t>
            </a:r>
            <a:r>
              <a:rPr lang="tr-TR" b="1" dirty="0">
                <a:latin typeface="Sakkal Majalla" panose="02000000000000000000" pitchFamily="2" charset="-78"/>
                <a:cs typeface="Sakkal Majalla" panose="02000000000000000000" pitchFamily="2" charset="-78"/>
              </a:rPr>
              <a:t> Eğitiminin Tarihçesi</a:t>
            </a: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p:txBody>
          <a:bodyPr/>
          <a:lstStyle/>
          <a:p>
            <a:pPr algn="just"/>
            <a:r>
              <a:rPr lang="tr-TR" dirty="0">
                <a:latin typeface="Sakkal Majalla" panose="02000000000000000000" pitchFamily="2" charset="-78"/>
                <a:cs typeface="Sakkal Majalla" panose="02000000000000000000" pitchFamily="2" charset="-78"/>
              </a:rPr>
              <a:t>1996 yılında Hacettepe Üniversitesi Sağlık Bilimleri Enstitüsü Fizik Tedavi ve Rehabilitasyon Ana Bilim Dalına bağlı </a:t>
            </a:r>
            <a:r>
              <a:rPr lang="tr-TR" i="1" dirty="0">
                <a:latin typeface="Sakkal Majalla" panose="02000000000000000000" pitchFamily="2" charset="-78"/>
                <a:cs typeface="Sakkal Majalla" panose="02000000000000000000" pitchFamily="2" charset="-78"/>
              </a:rPr>
              <a:t>İş ve Uğraşı Tedavisi Yüksek Lisans ve Doktora Programları</a:t>
            </a:r>
            <a:r>
              <a:rPr lang="tr-TR" dirty="0">
                <a:latin typeface="Sakkal Majalla" panose="02000000000000000000" pitchFamily="2" charset="-78"/>
                <a:cs typeface="Sakkal Majalla" panose="02000000000000000000" pitchFamily="2" charset="-78"/>
              </a:rPr>
              <a:t> açılmıştır.</a:t>
            </a:r>
          </a:p>
          <a:p>
            <a:pPr algn="just"/>
            <a:r>
              <a:rPr lang="tr-TR" dirty="0">
                <a:latin typeface="Sakkal Majalla" panose="02000000000000000000" pitchFamily="2" charset="-78"/>
                <a:cs typeface="Sakkal Majalla" panose="02000000000000000000" pitchFamily="2" charset="-78"/>
              </a:rPr>
              <a:t>Yükseköğretim Kurulu Başkanlığı tarafından 2547 sayılı Kanun'un 2880 sayılı Kanun'la değişiklik 7/d-2 maddesi uyarınca 18.02.2009 tarihinde Hacettepe Üniversitesi Sağlık Bilimleri Fakültesine bağlı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Bölümü ve buna bağlı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Ana Bilim Dalı açılmıştır.</a:t>
            </a:r>
          </a:p>
          <a:p>
            <a:pPr marL="0" indent="0">
              <a:buNone/>
            </a:pPr>
            <a:endParaRPr lang="tr-T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998785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b="1" dirty="0">
                <a:latin typeface="Sakkal Majalla" panose="02000000000000000000" pitchFamily="2" charset="-78"/>
                <a:cs typeface="Sakkal Majalla" panose="02000000000000000000" pitchFamily="2" charset="-78"/>
              </a:rPr>
              <a:t>Ülkemizde </a:t>
            </a:r>
            <a:r>
              <a:rPr lang="tr-TR" sz="3600" b="1" dirty="0" err="1">
                <a:latin typeface="Sakkal Majalla" panose="02000000000000000000" pitchFamily="2" charset="-78"/>
                <a:cs typeface="Sakkal Majalla" panose="02000000000000000000" pitchFamily="2" charset="-78"/>
              </a:rPr>
              <a:t>Ergoterapi</a:t>
            </a:r>
            <a:r>
              <a:rPr lang="tr-TR" sz="3600" b="1" dirty="0">
                <a:latin typeface="Sakkal Majalla" panose="02000000000000000000" pitchFamily="2" charset="-78"/>
                <a:cs typeface="Sakkal Majalla" panose="02000000000000000000" pitchFamily="2" charset="-78"/>
              </a:rPr>
              <a:t> Bölümü Olan Üniversiteler</a:t>
            </a:r>
          </a:p>
        </p:txBody>
      </p:sp>
      <p:sp>
        <p:nvSpPr>
          <p:cNvPr id="3" name="Content Placeholder 2"/>
          <p:cNvSpPr>
            <a:spLocks noGrp="1"/>
          </p:cNvSpPr>
          <p:nvPr>
            <p:ph idx="1"/>
          </p:nvPr>
        </p:nvSpPr>
        <p:spPr/>
        <p:txBody>
          <a:bodyPr>
            <a:normAutofit fontScale="62500" lnSpcReduction="20000"/>
          </a:bodyPr>
          <a:lstStyle/>
          <a:p>
            <a:r>
              <a:rPr lang="tr-TR" dirty="0">
                <a:latin typeface="Sakkal Majalla" panose="02000000000000000000" pitchFamily="2" charset="-78"/>
                <a:cs typeface="Sakkal Majalla" panose="02000000000000000000" pitchFamily="2" charset="-78"/>
              </a:rPr>
              <a:t>Hacettepe Üniversitesi (Ankara)</a:t>
            </a:r>
          </a:p>
          <a:p>
            <a:r>
              <a:rPr lang="tr-TR" dirty="0">
                <a:latin typeface="Sakkal Majalla" panose="02000000000000000000" pitchFamily="2" charset="-78"/>
                <a:cs typeface="Sakkal Majalla" panose="02000000000000000000" pitchFamily="2" charset="-78"/>
              </a:rPr>
              <a:t>Sağlık Bilimleri Üniversitesi  (İstanbul-Ankara)</a:t>
            </a:r>
          </a:p>
          <a:p>
            <a:r>
              <a:rPr lang="tr-TR" dirty="0">
                <a:latin typeface="Sakkal Majalla" panose="02000000000000000000" pitchFamily="2" charset="-78"/>
                <a:cs typeface="Sakkal Majalla" panose="02000000000000000000" pitchFamily="2" charset="-78"/>
              </a:rPr>
              <a:t>Trakya Üniversitesi (Edirne)</a:t>
            </a:r>
          </a:p>
          <a:p>
            <a:r>
              <a:rPr lang="tr-TR" dirty="0">
                <a:latin typeface="Sakkal Majalla" panose="02000000000000000000" pitchFamily="2" charset="-78"/>
                <a:cs typeface="Sakkal Majalla" panose="02000000000000000000" pitchFamily="2" charset="-78"/>
              </a:rPr>
              <a:t>Atatürk Üniversitesi (Erzurum) </a:t>
            </a:r>
          </a:p>
          <a:p>
            <a:r>
              <a:rPr lang="tr-TR" dirty="0" err="1">
                <a:latin typeface="Sakkal Majalla" panose="02000000000000000000" pitchFamily="2" charset="-78"/>
                <a:cs typeface="Sakkal Majalla" panose="02000000000000000000" pitchFamily="2" charset="-78"/>
              </a:rPr>
              <a:t>Bezmi</a:t>
            </a:r>
            <a:r>
              <a:rPr lang="tr-TR" dirty="0">
                <a:latin typeface="Sakkal Majalla" panose="02000000000000000000" pitchFamily="2" charset="-78"/>
                <a:cs typeface="Sakkal Majalla" panose="02000000000000000000" pitchFamily="2" charset="-78"/>
              </a:rPr>
              <a:t> Alem Üniversitesi</a:t>
            </a:r>
          </a:p>
          <a:p>
            <a:r>
              <a:rPr lang="tr-TR" dirty="0" err="1">
                <a:latin typeface="Sakkal Majalla" panose="02000000000000000000" pitchFamily="2" charset="-78"/>
                <a:cs typeface="Sakkal Majalla" panose="02000000000000000000" pitchFamily="2" charset="-78"/>
              </a:rPr>
              <a:t>Medipol</a:t>
            </a:r>
            <a:r>
              <a:rPr lang="tr-TR" dirty="0">
                <a:latin typeface="Sakkal Majalla" panose="02000000000000000000" pitchFamily="2" charset="-78"/>
                <a:cs typeface="Sakkal Majalla" panose="02000000000000000000" pitchFamily="2" charset="-78"/>
              </a:rPr>
              <a:t> Üniversitesi</a:t>
            </a:r>
          </a:p>
          <a:p>
            <a:r>
              <a:rPr lang="tr-TR" dirty="0">
                <a:latin typeface="Sakkal Majalla" panose="02000000000000000000" pitchFamily="2" charset="-78"/>
                <a:cs typeface="Sakkal Majalla" panose="02000000000000000000" pitchFamily="2" charset="-78"/>
              </a:rPr>
              <a:t>İstanbul Bilgi Üniversitesi</a:t>
            </a:r>
          </a:p>
          <a:p>
            <a:r>
              <a:rPr lang="tr-TR" dirty="0">
                <a:latin typeface="Sakkal Majalla" panose="02000000000000000000" pitchFamily="2" charset="-78"/>
                <a:cs typeface="Sakkal Majalla" panose="02000000000000000000" pitchFamily="2" charset="-78"/>
              </a:rPr>
              <a:t>Üsküdar Üniversitesi</a:t>
            </a:r>
          </a:p>
          <a:p>
            <a:r>
              <a:rPr lang="tr-TR" dirty="0" err="1">
                <a:latin typeface="Sakkal Majalla" panose="02000000000000000000" pitchFamily="2" charset="-78"/>
                <a:cs typeface="Sakkal Majalla" panose="02000000000000000000" pitchFamily="2" charset="-78"/>
              </a:rPr>
              <a:t>Biruni</a:t>
            </a:r>
            <a:r>
              <a:rPr lang="tr-TR" dirty="0">
                <a:latin typeface="Sakkal Majalla" panose="02000000000000000000" pitchFamily="2" charset="-78"/>
                <a:cs typeface="Sakkal Majalla" panose="02000000000000000000" pitchFamily="2" charset="-78"/>
              </a:rPr>
              <a:t> Üniversitesi</a:t>
            </a:r>
          </a:p>
          <a:p>
            <a:r>
              <a:rPr lang="tr-TR" dirty="0">
                <a:latin typeface="Sakkal Majalla" panose="02000000000000000000" pitchFamily="2" charset="-78"/>
                <a:cs typeface="Sakkal Majalla" panose="02000000000000000000" pitchFamily="2" charset="-78"/>
              </a:rPr>
              <a:t>İstanbul Gelişim Üniversitesi</a:t>
            </a:r>
          </a:p>
          <a:p>
            <a:r>
              <a:rPr lang="tr-TR" dirty="0">
                <a:latin typeface="Sakkal Majalla" panose="02000000000000000000" pitchFamily="2" charset="-78"/>
                <a:cs typeface="Sakkal Majalla" panose="02000000000000000000" pitchFamily="2" charset="-78"/>
              </a:rPr>
              <a:t>İstanbul </a:t>
            </a:r>
            <a:r>
              <a:rPr lang="tr-TR" dirty="0" err="1">
                <a:latin typeface="Sakkal Majalla" panose="02000000000000000000" pitchFamily="2" charset="-78"/>
                <a:cs typeface="Sakkal Majalla" panose="02000000000000000000" pitchFamily="2" charset="-78"/>
              </a:rPr>
              <a:t>Bahçeşehir</a:t>
            </a:r>
            <a:r>
              <a:rPr lang="tr-TR" dirty="0">
                <a:latin typeface="Sakkal Majalla" panose="02000000000000000000" pitchFamily="2" charset="-78"/>
                <a:cs typeface="Sakkal Majalla" panose="02000000000000000000" pitchFamily="2" charset="-78"/>
              </a:rPr>
              <a:t> Üniversitesi </a:t>
            </a:r>
          </a:p>
          <a:p>
            <a:r>
              <a:rPr lang="tr-TR" dirty="0">
                <a:latin typeface="Sakkal Majalla" panose="02000000000000000000" pitchFamily="2" charset="-78"/>
                <a:cs typeface="Sakkal Majalla" panose="02000000000000000000" pitchFamily="2" charset="-78"/>
              </a:rPr>
              <a:t>Girne Amerikan Üniversitesi (</a:t>
            </a:r>
            <a:r>
              <a:rPr lang="tr-TR" dirty="0" err="1">
                <a:latin typeface="Sakkal Majalla" panose="02000000000000000000" pitchFamily="2" charset="-78"/>
                <a:cs typeface="Sakkal Majalla" panose="02000000000000000000" pitchFamily="2" charset="-78"/>
              </a:rPr>
              <a:t>Kktc</a:t>
            </a:r>
            <a:r>
              <a:rPr lang="tr-TR" dirty="0">
                <a:latin typeface="Sakkal Majalla" panose="02000000000000000000" pitchFamily="2" charset="-78"/>
                <a:cs typeface="Sakkal Majalla" panose="02000000000000000000" pitchFamily="2" charset="-78"/>
              </a:rPr>
              <a:t>-Girne) </a:t>
            </a:r>
          </a:p>
          <a:p>
            <a:r>
              <a:rPr lang="tr-TR" dirty="0">
                <a:latin typeface="Sakkal Majalla" panose="02000000000000000000" pitchFamily="2" charset="-78"/>
                <a:cs typeface="Sakkal Majalla" panose="02000000000000000000" pitchFamily="2" charset="-78"/>
              </a:rPr>
              <a:t>Yakın Doğu Üniversitesi (</a:t>
            </a:r>
            <a:r>
              <a:rPr lang="tr-TR" dirty="0" err="1">
                <a:latin typeface="Sakkal Majalla" panose="02000000000000000000" pitchFamily="2" charset="-78"/>
                <a:cs typeface="Sakkal Majalla" panose="02000000000000000000" pitchFamily="2" charset="-78"/>
              </a:rPr>
              <a:t>Kktc</a:t>
            </a:r>
            <a:r>
              <a:rPr lang="tr-TR" dirty="0">
                <a:latin typeface="Sakkal Majalla" panose="02000000000000000000" pitchFamily="2" charset="-78"/>
                <a:cs typeface="Sakkal Majalla" panose="02000000000000000000" pitchFamily="2" charset="-78"/>
              </a:rPr>
              <a:t>-Lefkoşa)</a:t>
            </a:r>
            <a:r>
              <a:rPr lang="tr-TR" b="1" u="sng" dirty="0">
                <a:latin typeface="Sakkal Majalla" panose="02000000000000000000" pitchFamily="2" charset="-78"/>
                <a:cs typeface="Sakkal Majalla" panose="02000000000000000000" pitchFamily="2" charset="-78"/>
              </a:rPr>
              <a:t> </a:t>
            </a:r>
            <a:endParaRPr lang="tr-TR" dirty="0">
              <a:latin typeface="Sakkal Majalla" panose="02000000000000000000" pitchFamily="2" charset="-78"/>
              <a:cs typeface="Sakkal Majalla" panose="02000000000000000000" pitchFamily="2" charset="-78"/>
            </a:endParaRPr>
          </a:p>
          <a:p>
            <a:endParaRPr lang="tr-T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18705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Çalışma Alanları - Çocuklar ve gençler</a:t>
            </a:r>
            <a:r>
              <a:rPr lang="tr-TR" dirty="0">
                <a:latin typeface="Sakkal Majalla" panose="02000000000000000000" pitchFamily="2" charset="-78"/>
                <a:cs typeface="Sakkal Majalla" panose="02000000000000000000" pitchFamily="2" charset="-78"/>
              </a:rPr>
              <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a:xfrm>
            <a:off x="2335426" y="2041868"/>
            <a:ext cx="9246973" cy="4351338"/>
          </a:xfrm>
        </p:spPr>
        <p:txBody>
          <a:bodyPr>
            <a:normAutofit fontScale="85000" lnSpcReduction="20000"/>
          </a:bodyPr>
          <a:lstStyle/>
          <a:p>
            <a:pPr marL="0" indent="0">
              <a:buNone/>
            </a:pP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Çocukluk çağı </a:t>
            </a:r>
            <a:r>
              <a:rPr lang="tr-TR" dirty="0" err="1">
                <a:latin typeface="Sakkal Majalla" panose="02000000000000000000" pitchFamily="2" charset="-78"/>
                <a:cs typeface="Sakkal Majalla" panose="02000000000000000000" pitchFamily="2" charset="-78"/>
              </a:rPr>
              <a:t>obezitesi</a:t>
            </a:r>
            <a:r>
              <a:rPr lang="tr-TR" dirty="0">
                <a:latin typeface="Sakkal Majalla" panose="02000000000000000000" pitchFamily="2" charset="-78"/>
                <a:cs typeface="Sakkal Majalla" panose="02000000000000000000" pitchFamily="2" charset="-78"/>
              </a:rPr>
              <a:t> önlemek için okullarda sağlıklı yaşam programına teşvik edici programlar</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Okul yaşındaki çocukların gelişme yazı yazma yeteneğinin geliştirilmesi</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Gelişimsel yetersizliği olan çocuklara yönelik fonksiyonel becerilerin geliştirilmesi,</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Duyusal işlem zorlukları için bireyselleştirilmiş tedavilerin  sağlanması</a:t>
            </a:r>
          </a:p>
          <a:p>
            <a:pPr marL="0" indent="0">
              <a:buNone/>
            </a:pP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Oyun, sosyal beceriler ve eğitim</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05184"/>
            <a:ext cx="2419350" cy="1828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2192" y="145179"/>
            <a:ext cx="2143125" cy="2143125"/>
          </a:xfrm>
          <a:prstGeom prst="rect">
            <a:avLst/>
          </a:prstGeom>
        </p:spPr>
      </p:pic>
    </p:spTree>
    <p:extLst>
      <p:ext uri="{BB962C8B-B14F-4D97-AF65-F5344CB8AC3E}">
        <p14:creationId xmlns:p14="http://schemas.microsoft.com/office/powerpoint/2010/main" val="3195158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Çalışma Alanları - Sağlık ve sağlıklı yaşam:</a:t>
            </a:r>
            <a:r>
              <a:rPr lang="tr-TR" dirty="0">
                <a:latin typeface="Sakkal Majalla" panose="02000000000000000000" pitchFamily="2" charset="-78"/>
                <a:cs typeface="Sakkal Majalla" panose="02000000000000000000" pitchFamily="2" charset="-78"/>
              </a:rPr>
              <a:t>  </a:t>
            </a:r>
          </a:p>
        </p:txBody>
      </p:sp>
      <p:sp>
        <p:nvSpPr>
          <p:cNvPr id="3" name="Content Placeholder 2"/>
          <p:cNvSpPr>
            <a:spLocks noGrp="1"/>
          </p:cNvSpPr>
          <p:nvPr>
            <p:ph idx="1"/>
          </p:nvPr>
        </p:nvSpPr>
        <p:spPr>
          <a:xfrm>
            <a:off x="2883243" y="2035690"/>
            <a:ext cx="6830961" cy="4351338"/>
          </a:xfrm>
        </p:spPr>
        <p:txBody>
          <a:bodyPr>
            <a:normAutofit/>
          </a:bodyPr>
          <a:lstStyle/>
          <a:p>
            <a:r>
              <a:rPr lang="tr-TR" dirty="0">
                <a:latin typeface="Sakkal Majalla" panose="02000000000000000000" pitchFamily="2" charset="-78"/>
                <a:cs typeface="Sakkal Majalla" panose="02000000000000000000" pitchFamily="2" charset="-78"/>
              </a:rPr>
              <a:t>Hastalık ve yaralanmaların önlenmesi</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Kronik hastalığı olanların rehabilitasyonu (uyku yönetimi, ağrı yönetimi vb. yaklaşımlar)</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Yaşam kalitesini  etkileyen </a:t>
            </a:r>
            <a:r>
              <a:rPr lang="tr-TR" dirty="0" err="1">
                <a:latin typeface="Sakkal Majalla" panose="02000000000000000000" pitchFamily="2" charset="-78"/>
                <a:cs typeface="Sakkal Majalla" panose="02000000000000000000" pitchFamily="2" charset="-78"/>
              </a:rPr>
              <a:t>faktörlerlerin</a:t>
            </a:r>
            <a:r>
              <a:rPr lang="tr-TR" dirty="0">
                <a:latin typeface="Sakkal Majalla" panose="02000000000000000000" pitchFamily="2" charset="-78"/>
                <a:cs typeface="Sakkal Majalla" panose="02000000000000000000" pitchFamily="2" charset="-78"/>
              </a:rPr>
              <a:t> değiştirilmesi/rehabilitasyonu</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r>
              <a:rPr lang="tr-TR" dirty="0">
                <a:latin typeface="Sakkal Majalla" panose="02000000000000000000" pitchFamily="2" charset="-78"/>
                <a:cs typeface="Sakkal Majalla" panose="02000000000000000000" pitchFamily="2" charset="-78"/>
              </a:rPr>
              <a:t>Sosyal katılım</a:t>
            </a:r>
          </a:p>
          <a:p>
            <a:endParaRPr lang="tr-TR" dirty="0">
              <a:latin typeface="Sakkal Majalla" panose="02000000000000000000" pitchFamily="2" charset="-78"/>
              <a:cs typeface="Sakkal Majalla" panose="020000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4708" y="1690688"/>
            <a:ext cx="2143125" cy="21431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3921" y="4390553"/>
            <a:ext cx="2143125" cy="21431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411" y="2926278"/>
            <a:ext cx="2133600" cy="2143125"/>
          </a:xfrm>
          <a:prstGeom prst="rect">
            <a:avLst/>
          </a:prstGeom>
        </p:spPr>
      </p:pic>
    </p:spTree>
    <p:extLst>
      <p:ext uri="{BB962C8B-B14F-4D97-AF65-F5344CB8AC3E}">
        <p14:creationId xmlns:p14="http://schemas.microsoft.com/office/powerpoint/2010/main" val="1496741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Çalışma Alanları - Ruh sağlığı</a:t>
            </a: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a:xfrm>
            <a:off x="3027825" y="1825625"/>
            <a:ext cx="8325975" cy="4351338"/>
          </a:xfrm>
        </p:spPr>
        <p:txBody>
          <a:bodyPr>
            <a:normAutofit fontScale="62500" lnSpcReduction="20000"/>
          </a:bodyPr>
          <a:lstStyle/>
          <a:p>
            <a:r>
              <a:rPr lang="tr-TR" dirty="0">
                <a:latin typeface="Sakkal Majalla" panose="02000000000000000000" pitchFamily="2" charset="-78"/>
                <a:cs typeface="Sakkal Majalla" panose="02000000000000000000" pitchFamily="2" charset="-78"/>
              </a:rPr>
              <a:t>Ruh sağlığı ve moral tedavisi mesleğin yüzyıl önceki köklerine kadar uzanır.  </a:t>
            </a:r>
            <a:r>
              <a:rPr lang="tr-TR" dirty="0" err="1">
                <a:latin typeface="Sakkal Majalla" panose="02000000000000000000" pitchFamily="2" charset="-78"/>
                <a:cs typeface="Sakkal Majalla" panose="02000000000000000000" pitchFamily="2" charset="-78"/>
              </a:rPr>
              <a:t>Psikotik</a:t>
            </a:r>
            <a:r>
              <a:rPr lang="tr-TR" dirty="0">
                <a:latin typeface="Sakkal Majalla" panose="02000000000000000000" pitchFamily="2" charset="-78"/>
                <a:cs typeface="Sakkal Majalla" panose="02000000000000000000" pitchFamily="2" charset="-78"/>
              </a:rPr>
              <a:t> bozukluklar, depresif bozukluklar, kaygı bozuklukları, travma sonrası stres gibi durumlarda  yaratıcı becerilerin geliştirilmesi,  kendine bakım becerilerinin geliştirilmesi ve toplumsal katılım konularında </a:t>
            </a:r>
            <a:r>
              <a:rPr lang="tr-TR" dirty="0" err="1">
                <a:latin typeface="Sakkal Majalla" panose="02000000000000000000" pitchFamily="2" charset="-78"/>
                <a:cs typeface="Sakkal Majalla" panose="02000000000000000000" pitchFamily="2" charset="-78"/>
              </a:rPr>
              <a:t>ergoterapistler</a:t>
            </a:r>
            <a:r>
              <a:rPr lang="tr-TR" dirty="0">
                <a:latin typeface="Sakkal Majalla" panose="02000000000000000000" pitchFamily="2" charset="-78"/>
                <a:cs typeface="Sakkal Majalla" panose="02000000000000000000" pitchFamily="2" charset="-78"/>
              </a:rPr>
              <a:t> anahtar disiplinlerden birisidir.  </a:t>
            </a:r>
          </a:p>
          <a:p>
            <a:r>
              <a:rPr lang="tr-TR" dirty="0">
                <a:latin typeface="Sakkal Majalla" panose="02000000000000000000" pitchFamily="2" charset="-78"/>
                <a:cs typeface="Sakkal Majalla" panose="02000000000000000000" pitchFamily="2" charset="-78"/>
              </a:rPr>
              <a:t>Ülkemizde toplum ruh sağlığı merkezlerinde </a:t>
            </a:r>
            <a:r>
              <a:rPr lang="tr-TR" dirty="0" err="1">
                <a:latin typeface="Sakkal Majalla" panose="02000000000000000000" pitchFamily="2" charset="-78"/>
                <a:cs typeface="Sakkal Majalla" panose="02000000000000000000" pitchFamily="2" charset="-78"/>
              </a:rPr>
              <a:t>ergoterapi</a:t>
            </a:r>
            <a:r>
              <a:rPr lang="tr-TR" dirty="0">
                <a:latin typeface="Sakkal Majalla" panose="02000000000000000000" pitchFamily="2" charset="-78"/>
                <a:cs typeface="Sakkal Majalla" panose="02000000000000000000" pitchFamily="2" charset="-78"/>
              </a:rPr>
              <a:t> uygulamaları başlamıştır. Bu merkezlerin işleyişi ile ilgili yönetmelikte  </a:t>
            </a:r>
            <a:r>
              <a:rPr lang="tr-TR" dirty="0" err="1">
                <a:latin typeface="Sakkal Majalla" panose="02000000000000000000" pitchFamily="2" charset="-78"/>
                <a:cs typeface="Sakkal Majalla" panose="02000000000000000000" pitchFamily="2" charset="-78"/>
              </a:rPr>
              <a:t>ergoterapistler</a:t>
            </a:r>
            <a:r>
              <a:rPr lang="tr-TR" dirty="0">
                <a:latin typeface="Sakkal Majalla" panose="02000000000000000000" pitchFamily="2" charset="-78"/>
                <a:cs typeface="Sakkal Majalla" panose="02000000000000000000" pitchFamily="2" charset="-78"/>
              </a:rPr>
              <a:t> de  yer almaktadır.</a:t>
            </a:r>
            <a:br>
              <a:rPr lang="tr-TR" dirty="0">
                <a:latin typeface="Sakkal Majalla" panose="02000000000000000000" pitchFamily="2" charset="-78"/>
                <a:cs typeface="Sakkal Majalla" panose="02000000000000000000" pitchFamily="2" charset="-78"/>
              </a:rPr>
            </a:br>
            <a:r>
              <a:rPr lang="tr-TR" dirty="0" err="1">
                <a:latin typeface="Sakkal Majalla" panose="02000000000000000000" pitchFamily="2" charset="-78"/>
                <a:cs typeface="Sakkal Majalla" panose="02000000000000000000" pitchFamily="2" charset="-78"/>
              </a:rPr>
              <a:t>Ergoterapist</a:t>
            </a:r>
            <a:r>
              <a:rPr lang="tr-TR" dirty="0">
                <a:latin typeface="Sakkal Majalla" panose="02000000000000000000" pitchFamily="2" charset="-78"/>
                <a:cs typeface="Sakkal Majalla" panose="02000000000000000000" pitchFamily="2" charset="-78"/>
              </a:rPr>
              <a:t> bu alanlarda örneğin;</a:t>
            </a:r>
          </a:p>
          <a:p>
            <a:pPr lvl="0"/>
            <a:r>
              <a:rPr lang="tr-TR" dirty="0">
                <a:latin typeface="Sakkal Majalla" panose="02000000000000000000" pitchFamily="2" charset="-78"/>
                <a:cs typeface="Sakkal Majalla" panose="02000000000000000000" pitchFamily="2" charset="-78"/>
              </a:rPr>
              <a:t>Zaman yönetimi ve adaptasyonlar</a:t>
            </a:r>
          </a:p>
          <a:p>
            <a:pPr lvl="0"/>
            <a:r>
              <a:rPr lang="tr-TR" dirty="0">
                <a:latin typeface="Sakkal Majalla" panose="02000000000000000000" pitchFamily="2" charset="-78"/>
                <a:cs typeface="Sakkal Majalla" panose="02000000000000000000" pitchFamily="2" charset="-78"/>
              </a:rPr>
              <a:t>Başa çıkma becerilerini</a:t>
            </a:r>
          </a:p>
          <a:p>
            <a:pPr lvl="0"/>
            <a:r>
              <a:rPr lang="tr-TR" dirty="0">
                <a:latin typeface="Sakkal Majalla" panose="02000000000000000000" pitchFamily="2" charset="-78"/>
                <a:cs typeface="Sakkal Majalla" panose="02000000000000000000" pitchFamily="2" charset="-78"/>
              </a:rPr>
              <a:t>İlaç yönetimi</a:t>
            </a:r>
          </a:p>
          <a:p>
            <a:pPr lvl="0"/>
            <a:r>
              <a:rPr lang="tr-TR" dirty="0">
                <a:latin typeface="Sakkal Majalla" panose="02000000000000000000" pitchFamily="2" charset="-78"/>
                <a:cs typeface="Sakkal Majalla" panose="02000000000000000000" pitchFamily="2" charset="-78"/>
              </a:rPr>
              <a:t>İşe yönelik beceri eğitimi</a:t>
            </a:r>
          </a:p>
          <a:p>
            <a:pPr lvl="0"/>
            <a:r>
              <a:rPr lang="tr-TR" dirty="0">
                <a:latin typeface="Sakkal Majalla" panose="02000000000000000000" pitchFamily="2" charset="-78"/>
                <a:cs typeface="Sakkal Majalla" panose="02000000000000000000" pitchFamily="2" charset="-78"/>
              </a:rPr>
              <a:t>Topluma erişim ve katılım</a:t>
            </a:r>
          </a:p>
          <a:p>
            <a:pPr lvl="0"/>
            <a:r>
              <a:rPr lang="tr-TR" dirty="0">
                <a:latin typeface="Sakkal Majalla" panose="02000000000000000000" pitchFamily="2" charset="-78"/>
                <a:cs typeface="Sakkal Majalla" panose="02000000000000000000" pitchFamily="2" charset="-78"/>
              </a:rPr>
              <a:t>Sosyal beceri geliştirme</a:t>
            </a:r>
          </a:p>
          <a:p>
            <a:pPr lvl="0"/>
            <a:r>
              <a:rPr lang="tr-TR" dirty="0">
                <a:latin typeface="Sakkal Majalla" panose="02000000000000000000" pitchFamily="2" charset="-78"/>
                <a:cs typeface="Sakkal Majalla" panose="02000000000000000000" pitchFamily="2" charset="-78"/>
              </a:rPr>
              <a:t>Para yönetimi</a:t>
            </a:r>
          </a:p>
          <a:p>
            <a:pPr lvl="0"/>
            <a:r>
              <a:rPr lang="tr-TR" dirty="0">
                <a:latin typeface="Sakkal Majalla" panose="02000000000000000000" pitchFamily="2" charset="-78"/>
                <a:cs typeface="Sakkal Majalla" panose="02000000000000000000" pitchFamily="2" charset="-78"/>
              </a:rPr>
              <a:t>Çocuk bakımı</a:t>
            </a:r>
          </a:p>
          <a:p>
            <a:pPr lvl="0"/>
            <a:r>
              <a:rPr lang="tr-TR" dirty="0">
                <a:latin typeface="Sakkal Majalla" panose="02000000000000000000" pitchFamily="2" charset="-78"/>
                <a:cs typeface="Sakkal Majalla" panose="02000000000000000000" pitchFamily="2" charset="-78"/>
              </a:rPr>
              <a:t>Kendine bakım ve hijyen becerilerinin öğretimi ve bakımı konularında çalışır.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2602" y="4107711"/>
            <a:ext cx="2143125" cy="21431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177" y="1899722"/>
            <a:ext cx="1228725" cy="17240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4175" y="120775"/>
            <a:ext cx="1782081" cy="163738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950" y="4457304"/>
            <a:ext cx="2428875" cy="1876425"/>
          </a:xfrm>
          <a:prstGeom prst="rect">
            <a:avLst/>
          </a:prstGeom>
        </p:spPr>
      </p:pic>
    </p:spTree>
    <p:extLst>
      <p:ext uri="{BB962C8B-B14F-4D97-AF65-F5344CB8AC3E}">
        <p14:creationId xmlns:p14="http://schemas.microsoft.com/office/powerpoint/2010/main" val="283521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Çalışma Alanları - Üretken yaşlanma</a:t>
            </a: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a:xfrm>
            <a:off x="2474042" y="1338928"/>
            <a:ext cx="7243916" cy="4351338"/>
          </a:xfrm>
        </p:spPr>
        <p:txBody>
          <a:bodyPr>
            <a:normAutofit/>
          </a:bodyPr>
          <a:lstStyle/>
          <a:p>
            <a:pPr marL="0" indent="0" algn="just">
              <a:buNone/>
            </a:pPr>
            <a:r>
              <a:rPr lang="tr-TR" dirty="0">
                <a:latin typeface="Sakkal Majalla" panose="02000000000000000000" pitchFamily="2" charset="-78"/>
                <a:cs typeface="Sakkal Majalla" panose="02000000000000000000" pitchFamily="2" charset="-78"/>
              </a:rPr>
              <a:t/>
            </a:r>
            <a:br>
              <a:rPr lang="tr-TR" dirty="0">
                <a:latin typeface="Sakkal Majalla" panose="02000000000000000000" pitchFamily="2" charset="-78"/>
                <a:cs typeface="Sakkal Majalla" panose="02000000000000000000" pitchFamily="2" charset="-78"/>
              </a:rPr>
            </a:br>
            <a:r>
              <a:rPr lang="tr-TR" dirty="0" err="1">
                <a:latin typeface="Sakkal Majalla" panose="02000000000000000000" pitchFamily="2" charset="-78"/>
                <a:cs typeface="Sakkal Majalla" panose="02000000000000000000" pitchFamily="2" charset="-78"/>
              </a:rPr>
              <a:t>Ergoterapistler</a:t>
            </a:r>
            <a:r>
              <a:rPr lang="tr-TR" dirty="0">
                <a:latin typeface="Sakkal Majalla" panose="02000000000000000000" pitchFamily="2" charset="-78"/>
                <a:cs typeface="Sakkal Majalla" panose="02000000000000000000" pitchFamily="2" charset="-78"/>
              </a:rPr>
              <a:t>;  yaşlı bireylerin  bağımsızlığını korumak,  anlamlı etkinliklere katılmalarını sağlayıcı çalışmalar yaparlar. </a:t>
            </a:r>
          </a:p>
          <a:p>
            <a:pPr algn="just"/>
            <a:r>
              <a:rPr lang="tr-TR" dirty="0">
                <a:latin typeface="Sakkal Majalla" panose="02000000000000000000" pitchFamily="2" charset="-78"/>
                <a:cs typeface="Sakkal Majalla" panose="02000000000000000000" pitchFamily="2" charset="-78"/>
              </a:rPr>
              <a:t>Evde düşmeleri önlemek, az gören eğitimi, güvenli araba kullanımı için eğitimler verirler. </a:t>
            </a:r>
          </a:p>
          <a:p>
            <a:pPr algn="just"/>
            <a:r>
              <a:rPr lang="tr-TR" dirty="0">
                <a:latin typeface="Sakkal Majalla" panose="02000000000000000000" pitchFamily="2" charset="-78"/>
                <a:cs typeface="Sakkal Majalla" panose="02000000000000000000" pitchFamily="2" charset="-78"/>
              </a:rPr>
              <a:t>Ev ve çevre düzenlemelerine katılarak bağımsız ve emniyetli yaşama yardımcı olurlar.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634" y="4819498"/>
            <a:ext cx="2187831" cy="16472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7958" y="399103"/>
            <a:ext cx="2276475" cy="20097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4206" y="3093474"/>
            <a:ext cx="2387794" cy="3373233"/>
          </a:xfrm>
          <a:prstGeom prst="rect">
            <a:avLst/>
          </a:prstGeom>
        </p:spPr>
      </p:pic>
    </p:spTree>
    <p:extLst>
      <p:ext uri="{BB962C8B-B14F-4D97-AF65-F5344CB8AC3E}">
        <p14:creationId xmlns:p14="http://schemas.microsoft.com/office/powerpoint/2010/main" val="639848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Çalışma Alanları - Üretken yaşlanma</a:t>
            </a: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a:xfrm>
            <a:off x="2443548" y="1762150"/>
            <a:ext cx="7304903" cy="4351338"/>
          </a:xfrm>
        </p:spPr>
        <p:txBody>
          <a:bodyPr/>
          <a:lstStyle/>
          <a:p>
            <a:pPr algn="ctr"/>
            <a:r>
              <a:rPr lang="tr-TR" dirty="0">
                <a:latin typeface="Sakkal Majalla" panose="02000000000000000000" pitchFamily="2" charset="-78"/>
                <a:cs typeface="Sakkal Majalla" panose="02000000000000000000" pitchFamily="2" charset="-78"/>
              </a:rPr>
              <a:t>Huzurevlerinde  kişinin istekleri ve mevcut kapasitesi değerlendirilip yaşlı bireyler için anlamlı v e amaçlı aktivitelerle çalışılarak bağımsızlık, yaşam kalitesi ve sağlığın gelişmesine katkıda bulunulur.</a:t>
            </a:r>
            <a:br>
              <a:rPr lang="tr-TR" dirty="0">
                <a:latin typeface="Sakkal Majalla" panose="02000000000000000000" pitchFamily="2" charset="-78"/>
                <a:cs typeface="Sakkal Majalla" panose="02000000000000000000" pitchFamily="2" charset="-78"/>
              </a:rPr>
            </a:br>
            <a:r>
              <a:rPr lang="tr-TR" dirty="0">
                <a:latin typeface="Sakkal Majalla" panose="02000000000000000000" pitchFamily="2" charset="-78"/>
                <a:cs typeface="Sakkal Majalla" panose="02000000000000000000" pitchFamily="2" charset="-78"/>
              </a:rPr>
              <a:t/>
            </a:r>
            <a:br>
              <a:rPr lang="tr-TR" dirty="0">
                <a:latin typeface="Sakkal Majalla" panose="02000000000000000000" pitchFamily="2" charset="-78"/>
                <a:cs typeface="Sakkal Majalla" panose="02000000000000000000" pitchFamily="2" charset="-78"/>
              </a:rPr>
            </a:br>
            <a:endParaRPr lang="tr-TR" dirty="0">
              <a:latin typeface="Sakkal Majalla" panose="02000000000000000000" pitchFamily="2" charset="-78"/>
              <a:cs typeface="Sakkal Majalla" panose="02000000000000000000" pitchFamily="2" charset="-78"/>
            </a:endParaRPr>
          </a:p>
          <a:p>
            <a:endParaRPr lang="tr-TR" dirty="0">
              <a:latin typeface="Sakkal Majalla" panose="02000000000000000000" pitchFamily="2" charset="-78"/>
              <a:cs typeface="Sakkal Majalla" panose="020000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949" y="3937819"/>
            <a:ext cx="3353860" cy="237408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279" y="3937819"/>
            <a:ext cx="3169521" cy="2374081"/>
          </a:xfrm>
          <a:prstGeom prst="rect">
            <a:avLst/>
          </a:prstGeom>
        </p:spPr>
      </p:pic>
    </p:spTree>
    <p:extLst>
      <p:ext uri="{BB962C8B-B14F-4D97-AF65-F5344CB8AC3E}">
        <p14:creationId xmlns:p14="http://schemas.microsoft.com/office/powerpoint/2010/main" val="2946210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latin typeface="Sakkal Majalla" panose="02000000000000000000" pitchFamily="2" charset="-78"/>
                <a:cs typeface="Sakkal Majalla" panose="02000000000000000000" pitchFamily="2" charset="-78"/>
              </a:rPr>
              <a:t>Çalışma Alanları - Mesleki rehabilitasyon</a:t>
            </a:r>
            <a:endParaRPr lang="tr-TR" dirty="0">
              <a:latin typeface="Sakkal Majalla" panose="02000000000000000000" pitchFamily="2" charset="-78"/>
              <a:cs typeface="Sakkal Majalla" panose="02000000000000000000" pitchFamily="2" charset="-78"/>
            </a:endParaRPr>
          </a:p>
        </p:txBody>
      </p:sp>
      <p:sp>
        <p:nvSpPr>
          <p:cNvPr id="3" name="Content Placeholder 2"/>
          <p:cNvSpPr>
            <a:spLocks noGrp="1"/>
          </p:cNvSpPr>
          <p:nvPr>
            <p:ph idx="1"/>
          </p:nvPr>
        </p:nvSpPr>
        <p:spPr>
          <a:xfrm>
            <a:off x="2498789" y="1742322"/>
            <a:ext cx="7007942" cy="4351338"/>
          </a:xfrm>
        </p:spPr>
        <p:txBody>
          <a:bodyPr/>
          <a:lstStyle/>
          <a:p>
            <a:pPr algn="ctr"/>
            <a:r>
              <a:rPr lang="tr-TR" dirty="0" err="1">
                <a:latin typeface="Sakkal Majalla" panose="02000000000000000000" pitchFamily="2" charset="-78"/>
                <a:cs typeface="Sakkal Majalla" panose="02000000000000000000" pitchFamily="2" charset="-78"/>
              </a:rPr>
              <a:t>Ergoterapistler</a:t>
            </a:r>
            <a:r>
              <a:rPr lang="tr-TR" dirty="0">
                <a:latin typeface="Sakkal Majalla" panose="02000000000000000000" pitchFamily="2" charset="-78"/>
                <a:cs typeface="Sakkal Majalla" panose="02000000000000000000" pitchFamily="2" charset="-78"/>
              </a:rPr>
              <a:t>, yaralanma sonrası işe dönüş  ve ergonomik eğitim programları uygularlar. </a:t>
            </a:r>
          </a:p>
          <a:p>
            <a:pPr algn="ctr"/>
            <a:r>
              <a:rPr lang="tr-TR" dirty="0">
                <a:latin typeface="Sakkal Majalla" panose="02000000000000000000" pitchFamily="2" charset="-78"/>
                <a:cs typeface="Sakkal Majalla" panose="02000000000000000000" pitchFamily="2" charset="-78"/>
              </a:rPr>
              <a:t>İş yerinde  kazaları önleyici fiziksel ve ruhsal baskıları azaltıcı çalışma eğitimleri verirler. </a:t>
            </a:r>
          </a:p>
          <a:p>
            <a:pPr algn="ctr"/>
            <a:r>
              <a:rPr lang="tr-TR" dirty="0">
                <a:latin typeface="Sakkal Majalla" panose="02000000000000000000" pitchFamily="2" charset="-78"/>
                <a:cs typeface="Sakkal Majalla" panose="02000000000000000000" pitchFamily="2" charset="-78"/>
              </a:rPr>
              <a:t>Özellikle el fonksiyonlarını geliştirici,  işin gerektirdiği görev ve aktivitelerde  verimliliği artırıcı iş yeri düzenlemesi ve iş  adaptasyonları yaparlar.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7696" y="1451657"/>
            <a:ext cx="2363215" cy="135268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417" y="3917991"/>
            <a:ext cx="1790700" cy="2552700"/>
          </a:xfrm>
          <a:prstGeom prst="rect">
            <a:avLst/>
          </a:prstGeom>
        </p:spPr>
      </p:pic>
    </p:spTree>
    <p:extLst>
      <p:ext uri="{BB962C8B-B14F-4D97-AF65-F5344CB8AC3E}">
        <p14:creationId xmlns:p14="http://schemas.microsoft.com/office/powerpoint/2010/main" val="3899948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3792</TotalTime>
  <Words>717</Words>
  <Application>Microsoft Office PowerPoint</Application>
  <PresentationFormat>Özel</PresentationFormat>
  <Paragraphs>96</Paragraphs>
  <Slides>24</Slides>
  <Notes>0</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Office Theme</vt:lpstr>
      <vt:lpstr>ERGOTERAPİYE GİRİŞ </vt:lpstr>
      <vt:lpstr>PowerPoint Sunusu</vt:lpstr>
      <vt:lpstr>PowerPoint Sunusu</vt:lpstr>
      <vt:lpstr>Ergoterapi </vt:lpstr>
      <vt:lpstr>Egoterapi Uygulayıcısı Kimdir?</vt:lpstr>
      <vt:lpstr>Ergoterapist </vt:lpstr>
      <vt:lpstr>Ergoterapist </vt:lpstr>
      <vt:lpstr>Ergoterapist</vt:lpstr>
      <vt:lpstr>PowerPoint Sunusu</vt:lpstr>
      <vt:lpstr>PowerPoint Sunusu</vt:lpstr>
      <vt:lpstr>PowerPoint Sunusu</vt:lpstr>
      <vt:lpstr>PowerPoint Sunusu</vt:lpstr>
      <vt:lpstr>PowerPoint Sunusu</vt:lpstr>
      <vt:lpstr>PowerPoint Sunusu</vt:lpstr>
      <vt:lpstr>Ülkemizde Ergoterapi Eğitiminin Tarihçesi </vt:lpstr>
      <vt:lpstr>Ülkemizde Ergoterapi Eğitiminin Tarihçesi</vt:lpstr>
      <vt:lpstr>Ülkemizde Ergoterapi Eğitiminin Tarihçesi</vt:lpstr>
      <vt:lpstr>Ülkemizde Ergoterapi Bölümü Olan Üniversiteler</vt:lpstr>
      <vt:lpstr>Çalışma Alanları - Çocuklar ve gençler </vt:lpstr>
      <vt:lpstr>Çalışma Alanları - Sağlık ve sağlıklı yaşam:  </vt:lpstr>
      <vt:lpstr>Çalışma Alanları - Ruh sağlığı</vt:lpstr>
      <vt:lpstr>Çalışma Alanları - Üretken yaşlanma</vt:lpstr>
      <vt:lpstr>Çalışma Alanları - Üretken yaşlanma</vt:lpstr>
      <vt:lpstr>Çalışma Alanları - Mesleki rehabilitasyon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Ergoterapiye Giriş</dc:title>
  <dc:creator>Lenovo</dc:creator>
  <cp:lastModifiedBy>MAHMUT YARAN</cp:lastModifiedBy>
  <cp:revision>36</cp:revision>
  <dcterms:created xsi:type="dcterms:W3CDTF">2017-10-01T12:25:21Z</dcterms:created>
  <dcterms:modified xsi:type="dcterms:W3CDTF">2020-12-22T06:45:14Z</dcterms:modified>
</cp:coreProperties>
</file>