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94660"/>
  </p:normalViewPr>
  <p:slideViewPr>
    <p:cSldViewPr>
      <p:cViewPr varScale="1">
        <p:scale>
          <a:sx n="69" d="100"/>
          <a:sy n="69" d="100"/>
        </p:scale>
        <p:origin x="-11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2E536A-0AAA-41F0-9312-0EA8231F8023}" type="datetimeFigureOut">
              <a:rPr lang="tr-TR" smtClean="0"/>
              <a:pPr/>
              <a:t>6.03.2020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56DFB-D741-4CF9-B728-0903554B50AF}" type="slidenum">
              <a:rPr lang="tr-TR" smtClean="0"/>
              <a:pPr/>
              <a:t>‹#›</a:t>
            </a:fld>
            <a:endParaRPr lang="tr-TR"/>
          </a:p>
        </p:txBody>
      </p:sp>
    </p:spTree>
    <p:extLst>
      <p:ext uri="{BB962C8B-B14F-4D97-AF65-F5344CB8AC3E}">
        <p14:creationId xmlns:p14="http://schemas.microsoft.com/office/powerpoint/2010/main" val="3177008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4F56DFB-D741-4CF9-B728-0903554B50AF}" type="slidenum">
              <a:rPr lang="tr-TR" smtClean="0"/>
              <a:pPr/>
              <a:t>1</a:t>
            </a:fld>
            <a:endParaRPr lang="tr-TR"/>
          </a:p>
        </p:txBody>
      </p:sp>
    </p:spTree>
    <p:extLst>
      <p:ext uri="{BB962C8B-B14F-4D97-AF65-F5344CB8AC3E}">
        <p14:creationId xmlns:p14="http://schemas.microsoft.com/office/powerpoint/2010/main" val="3446181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75C3D6C3-23FB-44B0-8742-B00AD519B73C}" type="datetime1">
              <a:rPr lang="tr-TR" smtClean="0"/>
              <a:pPr/>
              <a:t>6.03.2020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DC7F826-0160-45C5-8E81-908CC1ABD6E1}" type="datetime1">
              <a:rPr lang="tr-TR" smtClean="0"/>
              <a:pPr/>
              <a:t>6.03.2020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99E32674-714A-4E7C-BF7F-19343B03B7DE}" type="datetime1">
              <a:rPr lang="tr-TR" smtClean="0"/>
              <a:pPr/>
              <a:t>6.03.2020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9BEA703-F66E-4433-B07B-219A9ADBC2D5}" type="datetime1">
              <a:rPr lang="tr-TR" smtClean="0"/>
              <a:pPr/>
              <a:t>6.03.2020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222A8C2-9593-4859-B60A-9D697DE8F2DF}" type="datetime1">
              <a:rPr lang="tr-TR" smtClean="0"/>
              <a:pPr/>
              <a:t>6.03.2020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AD25641-4EA0-4173-9DA4-B839D9AB2E95}" type="datetime1">
              <a:rPr lang="tr-TR" smtClean="0"/>
              <a:pPr/>
              <a:t>6.03.2020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8B12E38-BB6B-4A25-B80D-C728F142D5CD}" type="datetime1">
              <a:rPr lang="tr-TR" smtClean="0"/>
              <a:pPr/>
              <a:t>6.03.2020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A296718-2F77-4AA7-A71A-B3D6D54C5180}" type="datetime1">
              <a:rPr lang="tr-TR" smtClean="0"/>
              <a:pPr/>
              <a:t>6.03.2020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6E36D20-655B-4477-BE09-8B040BD77CA7}" type="datetime1">
              <a:rPr lang="tr-TR" smtClean="0"/>
              <a:pPr/>
              <a:t>6.03.2020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D4FDD1-2859-45AF-8283-FA5D9181548B}" type="datetime1">
              <a:rPr lang="tr-TR" smtClean="0"/>
              <a:pPr/>
              <a:t>6.03.2020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2DEFB0F-59F5-471C-983D-402C8B57FE84}" type="datetime1">
              <a:rPr lang="tr-TR" smtClean="0"/>
              <a:pPr/>
              <a:t>6.03.2020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FEB4E-EDEE-422A-9D7D-A46B4877A958}" type="datetime1">
              <a:rPr lang="tr-TR" smtClean="0"/>
              <a:pPr/>
              <a:t>6.03.2020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56792"/>
            <a:ext cx="7772400" cy="2592288"/>
          </a:xfrm>
        </p:spPr>
        <p:txBody>
          <a:bodyPr>
            <a:normAutofit/>
          </a:bodyPr>
          <a:lstStyle/>
          <a:p>
            <a:r>
              <a:rPr lang="tr-TR" b="1" dirty="0" smtClean="0"/>
              <a:t>ÜNİTE 9: STOK YÖNETİMİ</a:t>
            </a:r>
            <a:endParaRPr lang="tr-TR" b="1" dirty="0"/>
          </a:p>
        </p:txBody>
      </p:sp>
      <p:sp>
        <p:nvSpPr>
          <p:cNvPr id="3" name="Alt Başlık 2"/>
          <p:cNvSpPr>
            <a:spLocks noGrp="1"/>
          </p:cNvSpPr>
          <p:nvPr>
            <p:ph type="subTitle" idx="1"/>
          </p:nvPr>
        </p:nvSpPr>
        <p:spPr>
          <a:xfrm>
            <a:off x="1403648" y="5373216"/>
            <a:ext cx="6400800" cy="766936"/>
          </a:xfrm>
        </p:spPr>
        <p:txBody>
          <a:bodyPr/>
          <a:lstStyle/>
          <a:p>
            <a:r>
              <a:rPr lang="tr-TR" dirty="0" smtClean="0">
                <a:solidFill>
                  <a:schemeClr val="tx1">
                    <a:lumMod val="95000"/>
                    <a:lumOff val="5000"/>
                  </a:schemeClr>
                </a:solidFill>
              </a:rPr>
              <a:t>Dr. </a:t>
            </a:r>
            <a:r>
              <a:rPr lang="tr-TR" dirty="0" err="1" smtClean="0">
                <a:solidFill>
                  <a:schemeClr val="tx1">
                    <a:lumMod val="95000"/>
                    <a:lumOff val="5000"/>
                  </a:schemeClr>
                </a:solidFill>
              </a:rPr>
              <a:t>Öğr</a:t>
            </a:r>
            <a:r>
              <a:rPr lang="tr-TR" dirty="0" smtClean="0">
                <a:solidFill>
                  <a:schemeClr val="tx1">
                    <a:lumMod val="95000"/>
                    <a:lumOff val="5000"/>
                  </a:schemeClr>
                </a:solidFill>
              </a:rPr>
              <a:t>. </a:t>
            </a:r>
            <a:r>
              <a:rPr lang="tr-TR" smtClean="0">
                <a:solidFill>
                  <a:schemeClr val="tx1">
                    <a:lumMod val="95000"/>
                    <a:lumOff val="5000"/>
                  </a:schemeClr>
                </a:solidFill>
              </a:rPr>
              <a:t>Üyesi Mahmut YARAN</a:t>
            </a:r>
            <a:endParaRPr lang="tr-TR" dirty="0">
              <a:solidFill>
                <a:schemeClr val="tx1">
                  <a:lumMod val="95000"/>
                  <a:lumOff val="5000"/>
                </a:scheme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a:t>
            </a:fld>
            <a:endParaRPr lang="tr-TR"/>
          </a:p>
        </p:txBody>
      </p:sp>
    </p:spTree>
    <p:extLst>
      <p:ext uri="{BB962C8B-B14F-4D97-AF65-F5344CB8AC3E}">
        <p14:creationId xmlns:p14="http://schemas.microsoft.com/office/powerpoint/2010/main" val="200211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YÖNETİMİ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92500" lnSpcReduction="10000"/>
          </a:bodyPr>
          <a:lstStyle/>
          <a:p>
            <a:r>
              <a:rPr lang="tr-TR" sz="2400" dirty="0" smtClean="0"/>
              <a:t>Stok yönetimi, gereksinimlerin karşılanması için elde bulundurulması gereken maddeler arasında denge kurmak amacıyla yapılan planlama, örgütleme ve kontrol işlemleridir. Stok yönetiminin en önemli amacı, işletmenin faaliyetleri için gerekli olan stokun miktar ve zamanlamasının etkin olarak yapılmasıdır.</a:t>
            </a:r>
          </a:p>
          <a:p>
            <a:r>
              <a:rPr lang="tr-TR" sz="2400" dirty="0" smtClean="0"/>
              <a:t>Gelecekteki talepleri veya üretimdeki gereksinimleri karşılamak amacıyla çeşitli şekillerde, gereksinim öncesi veya sonrası bulundurulması istenen malzemeler stok olarak isimlendirilmektedir. Günümüz mal veya hizmet üreten örgütlerin tümünde değişik biçimlerde stoklar bulundurulmaktadır. Ancak malzemenin sayısı ve yapımı ile sunum biçimlerindeki farklılıklar nedeniyle çok değişik uygulamalarla karşılaşılmaktadır.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a:t>
            </a:fld>
            <a:endParaRPr lang="tr-TR"/>
          </a:p>
        </p:txBody>
      </p:sp>
    </p:spTree>
    <p:extLst>
      <p:ext uri="{BB962C8B-B14F-4D97-AF65-F5344CB8AC3E}">
        <p14:creationId xmlns:p14="http://schemas.microsoft.com/office/powerpoint/2010/main" val="226572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YÖNETİMİ</a:t>
            </a:r>
            <a:endParaRPr lang="tr-TR" sz="3200" b="1" dirty="0"/>
          </a:p>
        </p:txBody>
      </p:sp>
      <p:sp>
        <p:nvSpPr>
          <p:cNvPr id="3" name="İçerik Yer Tutucusu 2"/>
          <p:cNvSpPr>
            <a:spLocks noGrp="1"/>
          </p:cNvSpPr>
          <p:nvPr>
            <p:ph idx="1"/>
          </p:nvPr>
        </p:nvSpPr>
        <p:spPr>
          <a:xfrm>
            <a:off x="611560" y="1484784"/>
            <a:ext cx="7848872" cy="4752528"/>
          </a:xfrm>
        </p:spPr>
        <p:txBody>
          <a:bodyPr>
            <a:normAutofit lnSpcReduction="10000"/>
          </a:bodyPr>
          <a:lstStyle/>
          <a:p>
            <a:r>
              <a:rPr lang="tr-TR" sz="2400" dirty="0" smtClean="0"/>
              <a:t>Stoklanan malzemeler üretim sistemlerinde ham madde, parça, gruplanmış parçalar, süreçteki işlem görmekte olan malzemeler veya ürünler şeklinde olabilir. Toptan veya perakende satış yapan işletmelerde ise sadece satışı yapılan ürünler stoklanmaktadır.</a:t>
            </a:r>
          </a:p>
          <a:p>
            <a:r>
              <a:rPr lang="tr-TR" sz="2400" dirty="0" smtClean="0"/>
              <a:t>Stok, en genel anlamıyla işletmelerde kullanılmak üzere bir mal veya kaynağın depolanmış hâlidir. Üretilen ürüne dolaylı veya dolaysız olarak katılan bütün fiziksel malzemeler ve ürünün kendisi de stok kavramı içinde düşünülebilir. Stoklar, işletmelerin önemli maliyet kalemlerinden birini oluşturmakta, faaliyet alanına göre stok türleri veya toplam stoklar içindeki ağırlıkları değişkenlik göstermektedir.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a:t>
            </a:fld>
            <a:endParaRPr lang="tr-TR"/>
          </a:p>
        </p:txBody>
      </p:sp>
    </p:spTree>
    <p:extLst>
      <p:ext uri="{BB962C8B-B14F-4D97-AF65-F5344CB8AC3E}">
        <p14:creationId xmlns:p14="http://schemas.microsoft.com/office/powerpoint/2010/main" val="2265727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YÖNETİMİ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85000" lnSpcReduction="20000"/>
          </a:bodyPr>
          <a:lstStyle/>
          <a:p>
            <a:r>
              <a:rPr lang="tr-TR" dirty="0" smtClean="0"/>
              <a:t>İşletmeleri stok bulundurmaya yönelten nedenleri şu şekilde sıralayabiliriz:</a:t>
            </a:r>
            <a:endParaRPr lang="tr-TR" sz="2000" dirty="0" smtClean="0"/>
          </a:p>
          <a:p>
            <a:pPr lvl="1"/>
            <a:r>
              <a:rPr lang="tr-TR" dirty="0" smtClean="0"/>
              <a:t>Talepte yaşanabilecek ani ve mevsimsel değişimlere cevap vermek.</a:t>
            </a:r>
            <a:endParaRPr lang="tr-TR" sz="2400" dirty="0" smtClean="0"/>
          </a:p>
          <a:p>
            <a:pPr lvl="1"/>
            <a:r>
              <a:rPr lang="tr-TR" dirty="0" smtClean="0"/>
              <a:t>Tedarikçilerden kaynaklanan problemlere karşı koruma sağlamak.</a:t>
            </a:r>
            <a:endParaRPr lang="tr-TR" sz="2400" dirty="0" smtClean="0"/>
          </a:p>
          <a:p>
            <a:pPr lvl="1"/>
            <a:r>
              <a:rPr lang="tr-TR" dirty="0" smtClean="0"/>
              <a:t>Üretimi kararlı hâle getirerek istihdamda kararlılık sağlamak.</a:t>
            </a:r>
            <a:endParaRPr lang="tr-TR" sz="2400" dirty="0" smtClean="0"/>
          </a:p>
          <a:p>
            <a:pPr lvl="1"/>
            <a:r>
              <a:rPr lang="tr-TR" dirty="0" smtClean="0"/>
              <a:t>Sistemde oluşabilecek arızaları ve duruşları </a:t>
            </a:r>
            <a:r>
              <a:rPr lang="tr-TR" dirty="0" err="1" smtClean="0"/>
              <a:t>tolere</a:t>
            </a:r>
            <a:r>
              <a:rPr lang="tr-TR" dirty="0" smtClean="0"/>
              <a:t> etmek.</a:t>
            </a:r>
            <a:endParaRPr lang="tr-TR" sz="2400" dirty="0" smtClean="0"/>
          </a:p>
          <a:p>
            <a:pPr lvl="1"/>
            <a:r>
              <a:rPr lang="tr-TR" dirty="0" smtClean="0"/>
              <a:t>Farklı ürünlerin aynı tesiste üretilmesini sağlamak.</a:t>
            </a:r>
            <a:endParaRPr lang="tr-TR" sz="2400" dirty="0" smtClean="0"/>
          </a:p>
          <a:p>
            <a:pPr lvl="1"/>
            <a:r>
              <a:rPr lang="tr-TR" dirty="0" smtClean="0"/>
              <a:t>Malzemelerin ekonomik büyüklükteki partiler halinde alınarak fiyat avantajlarından yararlanmak.</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a:t>
            </a:fld>
            <a:endParaRPr lang="tr-TR"/>
          </a:p>
        </p:txBody>
      </p:sp>
    </p:spTree>
    <p:extLst>
      <p:ext uri="{BB962C8B-B14F-4D97-AF65-F5344CB8AC3E}">
        <p14:creationId xmlns:p14="http://schemas.microsoft.com/office/powerpoint/2010/main" val="2265727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YÖNETİMİ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85000" lnSpcReduction="20000"/>
          </a:bodyPr>
          <a:lstStyle/>
          <a:p>
            <a:pPr lvl="1"/>
            <a:r>
              <a:rPr lang="tr-TR" dirty="0" smtClean="0"/>
              <a:t>Grev, fiyat güncellemeleri ve enflasyon gibi fiyat ve teslimata ilişkin belirsizliklere karşı koruma sağlamak.</a:t>
            </a:r>
            <a:endParaRPr lang="tr-TR" sz="2400" dirty="0" smtClean="0"/>
          </a:p>
          <a:p>
            <a:pPr lvl="1"/>
            <a:r>
              <a:rPr lang="tr-TR" dirty="0" smtClean="0"/>
              <a:t>Stoktan teslim gibi bir imajla güçlü görünme isteği yaratmak.</a:t>
            </a:r>
            <a:endParaRPr lang="tr-TR" sz="2400" dirty="0" smtClean="0"/>
          </a:p>
          <a:p>
            <a:r>
              <a:rPr lang="tr-TR" dirty="0" smtClean="0"/>
              <a:t>Yukarıda sıralanan unsurlar stok bulundurmak için makul nedenlerdir. Bunların dışında oluşan stok, işletmeler için çözülmesi gereken problemlerin olduğunu gösterir. Stoklar, aynı zamanda işletme sorunlarının üzerini örten, sorunların çözülmesini ve iyileşmeyi engelleyen temel sorun olarak da değerlendirilebilir. Üretim ile ilgili problemler aşırı stok kullanarak gizlenmemeli, problemler ortaya çıktığı anda çözülmelidir.</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5</a:t>
            </a:fld>
            <a:endParaRPr lang="tr-TR"/>
          </a:p>
        </p:txBody>
      </p:sp>
    </p:spTree>
    <p:extLst>
      <p:ext uri="{BB962C8B-B14F-4D97-AF65-F5344CB8AC3E}">
        <p14:creationId xmlns:p14="http://schemas.microsoft.com/office/powerpoint/2010/main" val="2265727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KONTROL SİSTEMLERİ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85000" lnSpcReduction="20000"/>
          </a:bodyPr>
          <a:lstStyle/>
          <a:p>
            <a:pPr lvl="1"/>
            <a:r>
              <a:rPr lang="tr-TR" dirty="0" smtClean="0"/>
              <a:t>Grev, fiyat güncellemeleri ve enflasyon gibi fiyat ve teslimata ilişkin belirsizliklere karşı koruma sağlamak.</a:t>
            </a:r>
            <a:endParaRPr lang="tr-TR" sz="2400" dirty="0" smtClean="0"/>
          </a:p>
          <a:p>
            <a:pPr lvl="1"/>
            <a:r>
              <a:rPr lang="tr-TR" dirty="0" smtClean="0"/>
              <a:t>Stoktan teslim gibi bir imajla güçlü görünme isteği yaratmak.</a:t>
            </a:r>
            <a:endParaRPr lang="tr-TR" sz="2400" dirty="0" smtClean="0"/>
          </a:p>
          <a:p>
            <a:r>
              <a:rPr lang="tr-TR" dirty="0" smtClean="0"/>
              <a:t>Yukarıda sıralanan unsurlar stok bulundurmak için makul nedenlerdir. Bunların dışında oluşan stok, işletmeler için çözülmesi gereken problemlerin olduğunu gösterir. Stoklar, aynı zamanda işletme sorunlarının üzerini örten, sorunların çözülmesini ve iyileşmeyi engelleyen temel sorun olarak da değerlendirilebilir. Üretim ile ilgili problemler aşırı stok kullanarak gizlenmemeli, problemler ortaya çıktığı anda çözülmelidir.</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a:t>
            </a:fld>
            <a:endParaRPr lang="tr-TR"/>
          </a:p>
        </p:txBody>
      </p:sp>
    </p:spTree>
    <p:extLst>
      <p:ext uri="{BB962C8B-B14F-4D97-AF65-F5344CB8AC3E}">
        <p14:creationId xmlns:p14="http://schemas.microsoft.com/office/powerpoint/2010/main" val="226572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KONTROL SİSTEMLERİ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70000" lnSpcReduction="20000"/>
          </a:bodyPr>
          <a:lstStyle/>
          <a:p>
            <a:r>
              <a:rPr lang="tr-TR" dirty="0" smtClean="0"/>
              <a:t>Stok kontrol sistemleri, stok işlemlerinin </a:t>
            </a:r>
            <a:r>
              <a:rPr lang="tr-TR" i="1" dirty="0" smtClean="0"/>
              <a:t>miktar </a:t>
            </a:r>
            <a:r>
              <a:rPr lang="tr-TR" dirty="0" smtClean="0"/>
              <a:t>ve </a:t>
            </a:r>
            <a:r>
              <a:rPr lang="tr-TR" i="1" dirty="0" smtClean="0"/>
              <a:t>zamanlamasını </a:t>
            </a:r>
            <a:r>
              <a:rPr lang="tr-TR" dirty="0" smtClean="0"/>
              <a:t>kontrol etmek için kullanılan sipariş verme ve izleme yöntemleridir. Stok kontrolünden beklenen amaç malzeme gereksinimlerinin “istenilen zamanda”, “istenilen miktarda”, “istenilen yerde” ve “istenilen kalitede” karşılanmasını sağlamaktır. Bu amaca ulaşmak için “hangi malzemelerin stoklanacağının belirlenmesi” ve “ne miktarda stok yapılacağına karar verilmesi” gerekir.</a:t>
            </a:r>
            <a:endParaRPr lang="tr-TR" sz="2000" dirty="0" smtClean="0"/>
          </a:p>
          <a:p>
            <a:r>
              <a:rPr lang="tr-TR" dirty="0" smtClean="0"/>
              <a:t>İşletmelerin depolarında veya süreç içinde bulundurdukları stokların düzeyinin yüksek ya da düşük olmasının yarar veya sakıncaları vardır. Stok düzeyinin gerekenden az olması durumunda, işletme stok tükenmesi durumuyla karşı karşıya kalabilir, bu da tüketici memnuniyetsizliği ve satış kayıplarına neden olur. </a:t>
            </a:r>
            <a:endParaRPr lang="tr-TR" sz="4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226572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KONTROL SİSTEMLERİ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77500" lnSpcReduction="20000"/>
          </a:bodyPr>
          <a:lstStyle/>
          <a:p>
            <a:r>
              <a:rPr lang="tr-TR" dirty="0" smtClean="0"/>
              <a:t>Stok kontrolünün nihai amacı, işletmenin yatırımlarının uzun dönemdeki kârlı- lığını artırmaktır. Stok kontrolünün kısa dönemdeki hedefleri ise şu şekildedir:</a:t>
            </a:r>
          </a:p>
          <a:p>
            <a:pPr lvl="0"/>
            <a:r>
              <a:rPr lang="tr-TR" dirty="0" smtClean="0"/>
              <a:t>Stok tükenmelerini belli ve kabul edebilir bir düzeyde tutarak müşteri beklentilerini karşılamak ve işletmenin rekabet gücünü artırmak,</a:t>
            </a:r>
          </a:p>
          <a:p>
            <a:pPr lvl="0"/>
            <a:r>
              <a:rPr lang="tr-TR" dirty="0" smtClean="0"/>
              <a:t>Sipariş ve stok bulundurma maliyetlerini asgariye indirecek şekilde tedarik işlemlerini düzenleyerek işletmenin ekonomik miktarlarda stok bulundurmasını sağlamak.</a:t>
            </a:r>
          </a:p>
          <a:p>
            <a:r>
              <a:rPr lang="tr-TR" dirty="0" smtClean="0"/>
              <a:t>Stok kontrolünün amacı, işletmenin isteklerine uygun olarak, gerekli miktar ve kalitede </a:t>
            </a:r>
            <a:r>
              <a:rPr lang="tr-TR" dirty="0" err="1" smtClean="0"/>
              <a:t>stoğu</a:t>
            </a:r>
            <a:r>
              <a:rPr lang="tr-TR" dirty="0" smtClean="0"/>
              <a:t> gerekli zamanda, asgari bir yatırıma neden olacak şekilde bulundurmaktır. </a:t>
            </a:r>
            <a:endParaRPr lang="tr-TR" sz="4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8</a:t>
            </a:fld>
            <a:endParaRPr lang="tr-TR"/>
          </a:p>
        </p:txBody>
      </p:sp>
    </p:spTree>
    <p:extLst>
      <p:ext uri="{BB962C8B-B14F-4D97-AF65-F5344CB8AC3E}">
        <p14:creationId xmlns:p14="http://schemas.microsoft.com/office/powerpoint/2010/main" val="226572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KONTROL SİSTEMLERİ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85000" lnSpcReduction="20000"/>
          </a:bodyPr>
          <a:lstStyle/>
          <a:p>
            <a:r>
              <a:rPr lang="tr-TR" dirty="0" smtClean="0"/>
              <a:t>Herhangi bir endüstri işletmesine adapte edilen bir stok kontrol sisteminin, bir başka endüstri işletmesi için geçerli olmamasının başlıca nedeni, bunlar tarafından kullanılmakta olan ham madde, yardımcı madde vb. maddelerin, nitelik ve nispi önemlerinin her birinde farklı olmasıdır. Endüstri işletmelerinin çoğunun önemli derecede çeşitli ham madde, yardımcı madde kullanmaları ve stok kontrol sisteminde, buna bağlı olarak kontrol edilecek kalemlerin cinslerine göre tayin edilmesi nedeniyle, herhangi bir endüstri işletmesinin, bir değil, birkaç stok kontrolü metodu bulundurması zorunludur  (</a:t>
            </a:r>
            <a:r>
              <a:rPr lang="tr-TR" dirty="0" err="1" smtClean="0"/>
              <a:t>Barutçugil</a:t>
            </a:r>
            <a:r>
              <a:rPr lang="tr-TR" dirty="0" smtClean="0"/>
              <a:t>,1988:187).</a:t>
            </a: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9</a:t>
            </a:fld>
            <a:endParaRPr lang="tr-TR"/>
          </a:p>
        </p:txBody>
      </p:sp>
    </p:spTree>
    <p:extLst>
      <p:ext uri="{BB962C8B-B14F-4D97-AF65-F5344CB8AC3E}">
        <p14:creationId xmlns:p14="http://schemas.microsoft.com/office/powerpoint/2010/main" val="2265727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KONTROL SİSTEMLERİ</a:t>
            </a:r>
            <a:endParaRPr lang="tr-TR" sz="3200" b="1" dirty="0"/>
          </a:p>
        </p:txBody>
      </p:sp>
      <p:sp>
        <p:nvSpPr>
          <p:cNvPr id="3" name="İçerik Yer Tutucusu 2"/>
          <p:cNvSpPr>
            <a:spLocks noGrp="1"/>
          </p:cNvSpPr>
          <p:nvPr>
            <p:ph idx="1"/>
          </p:nvPr>
        </p:nvSpPr>
        <p:spPr>
          <a:xfrm>
            <a:off x="611560" y="1484784"/>
            <a:ext cx="7848872" cy="4752528"/>
          </a:xfrm>
        </p:spPr>
        <p:txBody>
          <a:bodyPr>
            <a:normAutofit fontScale="92500" lnSpcReduction="20000"/>
          </a:bodyPr>
          <a:lstStyle/>
          <a:p>
            <a:r>
              <a:rPr lang="tr-TR" dirty="0" smtClean="0"/>
              <a:t>Geleneksel stok kontrol sistemleri </a:t>
            </a:r>
            <a:r>
              <a:rPr lang="tr-TR" i="1" dirty="0" smtClean="0"/>
              <a:t>sürekli gözden geçirme </a:t>
            </a:r>
            <a:r>
              <a:rPr lang="tr-TR" dirty="0" smtClean="0"/>
              <a:t>ve </a:t>
            </a:r>
            <a:r>
              <a:rPr lang="tr-TR" i="1" dirty="0" smtClean="0"/>
              <a:t>devresel gözden geçirme </a:t>
            </a:r>
            <a:r>
              <a:rPr lang="tr-TR" dirty="0" smtClean="0"/>
              <a:t>sistemleri olarak iki gruba ayrılabilmektedir. Ancak bu iki sistemin özelliklerini kullanan çeşitli melez sistemler de bulunmaktadır. Günümüzde stok kontrolünün çeşitli üretim kontrol sistemleri ile bütünleşmiş </a:t>
            </a:r>
            <a:r>
              <a:rPr lang="tr-TR" i="1" dirty="0" smtClean="0"/>
              <a:t>malzeme gereksinim planlaması </a:t>
            </a:r>
            <a:r>
              <a:rPr lang="tr-TR" dirty="0" smtClean="0"/>
              <a:t>ve </a:t>
            </a:r>
            <a:r>
              <a:rPr lang="tr-TR" i="1" dirty="0" smtClean="0"/>
              <a:t>tam zamanında ürettim </a:t>
            </a:r>
            <a:r>
              <a:rPr lang="tr-TR" dirty="0" smtClean="0"/>
              <a:t>gibi sistemlerin kullanılması oldukça yaygınlaşmıştır. izleyen bölümlerde stok kontrol sistemlerinden önemli görülenler için ayrıntılı bilgi verilecektir.</a:t>
            </a: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val="2265727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Sürekli Gözden Geçirme Sistemi</a:t>
            </a:r>
            <a:endParaRPr lang="tr-TR" sz="3200" b="1" dirty="0"/>
          </a:p>
        </p:txBody>
      </p:sp>
      <p:sp>
        <p:nvSpPr>
          <p:cNvPr id="3" name="İçerik Yer Tutucusu 2"/>
          <p:cNvSpPr>
            <a:spLocks noGrp="1"/>
          </p:cNvSpPr>
          <p:nvPr>
            <p:ph idx="1"/>
          </p:nvPr>
        </p:nvSpPr>
        <p:spPr>
          <a:xfrm>
            <a:off x="611560" y="1484784"/>
            <a:ext cx="7848872" cy="4752528"/>
          </a:xfrm>
        </p:spPr>
        <p:txBody>
          <a:bodyPr>
            <a:noAutofit/>
          </a:bodyPr>
          <a:lstStyle/>
          <a:p>
            <a:r>
              <a:rPr lang="tr-TR" sz="2300" dirty="0" smtClean="0"/>
              <a:t>Sürekli gözden geçirilen stok sisteminde stoktan çıkan her stok kalemi kayıt altına alınır. Stok düzeyi önceden hesaplanmış </a:t>
            </a:r>
            <a:r>
              <a:rPr lang="tr-TR" sz="2300" i="1" dirty="0" smtClean="0"/>
              <a:t>yeniden sipariş verme noktasına </a:t>
            </a:r>
            <a:r>
              <a:rPr lang="tr-TR" sz="2300" dirty="0" smtClean="0"/>
              <a:t>(r) düştüğünde yeniden sipariş verilir. </a:t>
            </a:r>
            <a:r>
              <a:rPr lang="tr-TR" sz="2300" i="1" dirty="0" smtClean="0"/>
              <a:t>Sipariş miktarı </a:t>
            </a:r>
            <a:r>
              <a:rPr lang="tr-TR" sz="2300" dirty="0" smtClean="0"/>
              <a:t>(Q) önceden belirlenmiş sabit bir değerdir. Karar değişkenleri olarak da adlandırılabilecek bu değerlerin toplam stok maliyetlerini en küçükleyecek şekilde olması amaçlanmalıdır. Stok, belirli bir düzeye indiğinde toplam stok maliyetini minimum yapacak şekilde önceden saptanmış sabit bir miktar sipariş edilir. Bu modelde de her stok kalemi için, toplam stok kontrol maliyetini minimum yapan bir sipariş miktarı, sipariş düzeyi ve emniyet stokunun hesaplanması gerekir. Başka bir deyişle, sürekli gözden geçirme sisteminde stok seviyesi önceden belirlenen bir düzeye düşünce sabit bir miktar kadar sipariş verilir. </a:t>
            </a:r>
            <a:endParaRPr lang="tr-TR" sz="23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val="2265727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Sürekli Gözden Geçirme Sistemi</a:t>
            </a:r>
            <a:endParaRPr lang="tr-TR" sz="3200" b="1" dirty="0"/>
          </a:p>
        </p:txBody>
      </p:sp>
      <p:sp>
        <p:nvSpPr>
          <p:cNvPr id="3" name="İçerik Yer Tutucusu 2"/>
          <p:cNvSpPr>
            <a:spLocks noGrp="1"/>
          </p:cNvSpPr>
          <p:nvPr>
            <p:ph idx="1"/>
          </p:nvPr>
        </p:nvSpPr>
        <p:spPr>
          <a:xfrm>
            <a:off x="611560" y="1484784"/>
            <a:ext cx="7848872" cy="4752528"/>
          </a:xfrm>
        </p:spPr>
        <p:txBody>
          <a:bodyPr>
            <a:noAutofit/>
          </a:bodyPr>
          <a:lstStyle/>
          <a:p>
            <a:r>
              <a:rPr lang="tr-TR" sz="2400" dirty="0" smtClean="0"/>
              <a:t>Emniyet </a:t>
            </a:r>
            <a:r>
              <a:rPr lang="tr-TR" sz="2400" dirty="0" err="1" smtClean="0"/>
              <a:t>stoğu</a:t>
            </a:r>
            <a:r>
              <a:rPr lang="tr-TR" sz="2400" dirty="0" smtClean="0"/>
              <a:t>, taleplerdeki belirsizliklere karşı tutulan iki sipariş arasındaki süre, talebin değişimine bağlı olarak farklıdır. Benzer şekilde her çevrimdeki temin süresi (L) de değişiktir. Oysa belirli bir stok kaleminin temin süresinin uzunca bir dönem içinde aynı kalması normaldir. Sipariş miktarı sabit olmakla beraber, sipariş çevrim sürelerinin değişken olması tedarikte bazı sorunlar yaratabilir. Tüketim hızının ya da talebin (D) düzgün olması durumunda bu sorun ortadan kalkar. Bir malzemeye gereksinim duyulduğunun bildirilmesinden, kullanıma sunulacak zamana kadar geçen süreye teslim süresi ya da tedarik süresi (</a:t>
            </a:r>
            <a:r>
              <a:rPr lang="tr-TR" sz="2400" dirty="0" err="1" smtClean="0"/>
              <a:t>lead</a:t>
            </a:r>
            <a:r>
              <a:rPr lang="tr-TR" sz="2400" dirty="0" smtClean="0"/>
              <a:t> time) denir.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226572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Sürekli Gözden Geçirme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dirty="0" smtClean="0"/>
              <a:t>İki kutu (</a:t>
            </a:r>
            <a:r>
              <a:rPr lang="tr-TR" sz="2400" dirty="0" err="1" smtClean="0"/>
              <a:t>Two</a:t>
            </a:r>
            <a:r>
              <a:rPr lang="tr-TR" sz="2400" dirty="0" smtClean="0"/>
              <a:t> bin) sistemi, işletmelerde yaygın olarak kullanılan basit ve etkili bir yöntemdir. İki kutu sistemi ile takip edilen malzemeler biri büyük (Q) diğeri küçük iki kutuda ya da rafta tutulur. Büyük kutu boşalıncaya kadar buradaki malzemeler kullanılır. Büyük kutunun dibinde, tekrar malzeme siparişi için bir malzeme istek formu vardır. Bu yenileme isteği ilgili birime gönderilir ve bu sırada küçük kutuda- ki malzemeler kullanılmaya başlanır. Küçük kutuda, yeni malzeme siparişi teslim alınıncaya kadar yetecek ve siparişin teslimi geciktiğinde veya tahmin edilenden daha fazla malzeme kullanılması durumunda yeterli olacak miktarda emniyet </a:t>
            </a:r>
            <a:r>
              <a:rPr lang="tr-TR" sz="2400" dirty="0" err="1" smtClean="0"/>
              <a:t>stoğu</a:t>
            </a:r>
            <a:r>
              <a:rPr lang="tr-TR" sz="2400" dirty="0" smtClean="0"/>
              <a:t> da (ES) bulunmaktadır. Stok yenilendiğinde, malzeme istek formu tekrar büyük kutunun altına konur, her iki kutu doldurulur ve işlemler bu şekilde devam eder.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val="2265727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Sürekli Gözden Geçirme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dirty="0" smtClean="0"/>
              <a:t>Devresel Gözden Geçirme Sistemi</a:t>
            </a:r>
          </a:p>
          <a:p>
            <a:r>
              <a:rPr lang="tr-TR" sz="2400" dirty="0" smtClean="0"/>
              <a:t>Devresel gözden geçirme sisteminde stok düzeyi sabit zaman aralıklarını içeren belirli devrelerin başında ya da sonunda kontrol edilir. Bu kontrol sırasında eldeki stok düzeyi önceden belirlenen </a:t>
            </a:r>
            <a:r>
              <a:rPr lang="tr-TR" sz="2400" i="1" dirty="0" smtClean="0"/>
              <a:t>sipariş tamamlama hedefi </a:t>
            </a:r>
            <a:r>
              <a:rPr lang="tr-TR" sz="2400" dirty="0" smtClean="0"/>
              <a:t>(R) ile karşılaştırılır. Gözden geçirme anındaki stok düzeyi I(t), </a:t>
            </a:r>
            <a:r>
              <a:rPr lang="tr-TR" sz="2400" i="1" dirty="0" smtClean="0"/>
              <a:t>yeniden sipariş verme noktasının </a:t>
            </a:r>
            <a:r>
              <a:rPr lang="tr-TR" sz="2400" dirty="0" smtClean="0"/>
              <a:t>(r) al- tında ise sipariş tamamlama düzeyine tamamlayacak kadar (Q=R-I(t))  yeniden sipariş verilir. </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14</a:t>
            </a:fld>
            <a:endParaRPr lang="tr-TR"/>
          </a:p>
        </p:txBody>
      </p:sp>
    </p:spTree>
    <p:extLst>
      <p:ext uri="{BB962C8B-B14F-4D97-AF65-F5344CB8AC3E}">
        <p14:creationId xmlns:p14="http://schemas.microsoft.com/office/powerpoint/2010/main" val="2265727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r>
              <a:rPr lang="tr-TR" sz="2400" dirty="0" smtClean="0"/>
              <a:t>Malzeme gereksinim planlaması (</a:t>
            </a:r>
            <a:r>
              <a:rPr lang="tr-TR" sz="2400" dirty="0" err="1" smtClean="0"/>
              <a:t>Material</a:t>
            </a:r>
            <a:r>
              <a:rPr lang="tr-TR" sz="2400" dirty="0" smtClean="0"/>
              <a:t> </a:t>
            </a:r>
            <a:r>
              <a:rPr lang="tr-TR" sz="2400" dirty="0" err="1" smtClean="0"/>
              <a:t>Requirement</a:t>
            </a:r>
            <a:r>
              <a:rPr lang="tr-TR" sz="2400" dirty="0" smtClean="0"/>
              <a:t> </a:t>
            </a:r>
            <a:r>
              <a:rPr lang="tr-TR" sz="2400" dirty="0" err="1" smtClean="0"/>
              <a:t>Planning</a:t>
            </a:r>
            <a:r>
              <a:rPr lang="tr-TR" sz="2400" dirty="0" smtClean="0"/>
              <a:t> - MRP) sistemi, son ürünler için üretim planlarını içeren imalat kararlarını, ham maddelerin ve parçaların stok seviyelerinin </a:t>
            </a:r>
            <a:r>
              <a:rPr lang="tr-TR" sz="2400" dirty="0" err="1" smtClean="0"/>
              <a:t>kontrolunu</a:t>
            </a:r>
            <a:r>
              <a:rPr lang="tr-TR" sz="2400" dirty="0" smtClean="0"/>
              <a:t>, atölye ve montaj biriminin programlarını düzenleyen bir sistemdir. MRP (</a:t>
            </a:r>
            <a:r>
              <a:rPr lang="tr-TR" sz="2400" dirty="0" err="1" smtClean="0"/>
              <a:t>Material</a:t>
            </a:r>
            <a:r>
              <a:rPr lang="tr-TR" sz="2400" dirty="0" smtClean="0"/>
              <a:t> </a:t>
            </a:r>
            <a:r>
              <a:rPr lang="tr-TR" sz="2400" dirty="0" err="1" smtClean="0"/>
              <a:t>Requirement</a:t>
            </a:r>
            <a:r>
              <a:rPr lang="tr-TR" sz="2400" dirty="0" smtClean="0"/>
              <a:t> </a:t>
            </a:r>
            <a:r>
              <a:rPr lang="tr-TR" sz="2400" dirty="0" err="1" smtClean="0"/>
              <a:t>Planning</a:t>
            </a:r>
            <a:r>
              <a:rPr lang="tr-TR" sz="2400" dirty="0" smtClean="0"/>
              <a:t>) dilimize malzeme gereksinim planlaması olarak geçmiş olan bir malzeme yönetim sistemidir. Ancak ülkemizde de yaygın olarak İngilizce karşılığının kısaltılmışı olan MRP kullanılır.</a:t>
            </a:r>
          </a:p>
          <a:p>
            <a:r>
              <a:rPr lang="tr-TR" sz="2400" dirty="0" smtClean="0"/>
              <a:t>MRP, bağımlı stok kalemleri için </a:t>
            </a:r>
            <a:r>
              <a:rPr lang="tr-TR" sz="2400" i="1" dirty="0" smtClean="0"/>
              <a:t>“Ne Zaman?” </a:t>
            </a:r>
            <a:r>
              <a:rPr lang="tr-TR" sz="2400" dirty="0" smtClean="0"/>
              <a:t>ve </a:t>
            </a:r>
            <a:r>
              <a:rPr lang="tr-TR" sz="2400" i="1" dirty="0" smtClean="0"/>
              <a:t>“Ne Kadar Sipariş Verilmeli?”</a:t>
            </a:r>
            <a:endParaRPr lang="tr-TR" sz="2400" dirty="0" smtClean="0"/>
          </a:p>
          <a:p>
            <a:r>
              <a:rPr lang="tr-TR" sz="2400" dirty="0" smtClean="0"/>
              <a:t>sorularına en ekonomik cevabı bulmaya çalışan bir yöntemdir. </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15</a:t>
            </a:fld>
            <a:endParaRPr lang="tr-TR"/>
          </a:p>
        </p:txBody>
      </p:sp>
    </p:spTree>
    <p:extLst>
      <p:ext uri="{BB962C8B-B14F-4D97-AF65-F5344CB8AC3E}">
        <p14:creationId xmlns:p14="http://schemas.microsoft.com/office/powerpoint/2010/main" val="2265727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pPr>
              <a:buNone/>
            </a:pPr>
            <a:r>
              <a:rPr lang="tr-TR" sz="2400" dirty="0" smtClean="0"/>
              <a:t>Stok çalışmalarının doğru olarak gerçekleştirilmesi için bilgi üretilmesi, MRP sisteminin ana amacıdır. MRP sistemi, bu amaca ulaşmak için tüm malzemelerin net gereksinimlerini ve gereksinim zamanlarını saptar. MRP sisteminde önemli bir aşama, brüt gereksinimlerin net gereksinimlere dönüştürülmesidir. Bu dönüşüm sürecinde belirlenen brüt gereksinimlerden eldeki stok miktarları veya teslim alınması planlanan sipariş miktarları düşülerek net gereksinim değerleri elde edilir. </a:t>
            </a:r>
            <a:r>
              <a:rPr lang="tr-TR" sz="2400" dirty="0" err="1" smtClean="0"/>
              <a:t>MRP’de</a:t>
            </a:r>
            <a:r>
              <a:rPr lang="tr-TR" sz="2400" dirty="0" smtClean="0"/>
              <a:t> net gereksinim değerleri zaman boyutu içinde verilir.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16</a:t>
            </a:fld>
            <a:endParaRPr lang="tr-TR"/>
          </a:p>
        </p:txBody>
      </p:sp>
    </p:spTree>
    <p:extLst>
      <p:ext uri="{BB962C8B-B14F-4D97-AF65-F5344CB8AC3E}">
        <p14:creationId xmlns:p14="http://schemas.microsoft.com/office/powerpoint/2010/main" val="2265727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pPr marL="3175" indent="26988"/>
            <a:r>
              <a:rPr lang="tr-TR" sz="2400" dirty="0" smtClean="0"/>
              <a:t>MRP sisteminin başarılı bir şekilde uygulanabilmesi için üç önemli faktör şu şekildedir:</a:t>
            </a:r>
          </a:p>
          <a:p>
            <a:pPr marL="3175" lvl="2" indent="26988"/>
            <a:r>
              <a:rPr lang="tr-TR" dirty="0" smtClean="0"/>
              <a:t>Tedarik kaynakları, güvenilir ve dakik olmalıdır. Gecikme payları çok küçük olduğundan tedarikte en küçük aksaklık tüm üretimin durmasına neden olabilir.</a:t>
            </a:r>
          </a:p>
          <a:p>
            <a:pPr marL="3175" lvl="2" indent="26988"/>
            <a:r>
              <a:rPr lang="tr-TR" dirty="0" smtClean="0"/>
              <a:t>MRP için gerekli olan büyük bir bilgi işlem kapasitesidir. Bu nedenle, bilgisayar ve diğer bilgi teknolojileri olmaksızın MRP uygulaması mümkün değildir.</a:t>
            </a:r>
          </a:p>
          <a:p>
            <a:pPr marL="3175" lvl="2" indent="26988"/>
            <a:r>
              <a:rPr lang="tr-TR" dirty="0" smtClean="0"/>
              <a:t>Tüm çalışanların, operatör, analist, satın alma elemanı, planlamacı, kalite kontrolcü, sistemin güncellenmesi konusunda tam olarak eğitilmiş olmaları gerekir.</a:t>
            </a: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17</a:t>
            </a:fld>
            <a:endParaRPr lang="tr-TR"/>
          </a:p>
        </p:txBody>
      </p:sp>
    </p:spTree>
    <p:extLst>
      <p:ext uri="{BB962C8B-B14F-4D97-AF65-F5344CB8AC3E}">
        <p14:creationId xmlns:p14="http://schemas.microsoft.com/office/powerpoint/2010/main" val="226572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pPr marL="3175" indent="26988"/>
            <a:r>
              <a:rPr lang="tr-TR" sz="2400" dirty="0" smtClean="0"/>
              <a:t>MRP sisteminin başarılı bir şekilde uygulanabilmesi için üç önemli faktör şu şekildedir:</a:t>
            </a:r>
          </a:p>
          <a:p>
            <a:pPr marL="3175" lvl="2" indent="26988"/>
            <a:r>
              <a:rPr lang="tr-TR" dirty="0" smtClean="0"/>
              <a:t>Tedarik kaynakları, güvenilir ve dakik olmalıdır. Gecikme payları çok küçük olduğundan tedarikte en küçük aksaklık tüm üretimin durmasına neden olabilir.</a:t>
            </a:r>
          </a:p>
          <a:p>
            <a:pPr marL="3175" lvl="2" indent="26988"/>
            <a:r>
              <a:rPr lang="tr-TR" dirty="0" smtClean="0"/>
              <a:t>MRP için gerekli olan büyük bir bilgi işlem kapasitesidir. Bu nedenle, bilgisayar ve diğer bilgi teknolojileri olmaksızın MRP uygulaması mümkün değildir.</a:t>
            </a:r>
          </a:p>
          <a:p>
            <a:pPr marL="3175" lvl="2" indent="26988"/>
            <a:r>
              <a:rPr lang="tr-TR" dirty="0" smtClean="0"/>
              <a:t>Tüm çalışanların, operatör, analist, satın alma elemanı, planlamacı, kalite kontrolcü, sistemin güncellenmesi konusunda tam olarak eğitilmiş olmaları gerekir.</a:t>
            </a: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18</a:t>
            </a:fld>
            <a:endParaRPr lang="tr-TR"/>
          </a:p>
        </p:txBody>
      </p:sp>
    </p:spTree>
    <p:extLst>
      <p:ext uri="{BB962C8B-B14F-4D97-AF65-F5344CB8AC3E}">
        <p14:creationId xmlns:p14="http://schemas.microsoft.com/office/powerpoint/2010/main" val="2265727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r>
              <a:rPr lang="tr-TR" sz="2600" dirty="0" smtClean="0"/>
              <a:t>MRP sistemi, etkin bir stok yönetiminin sağlanmasına aşağıda belirtilen noktalarda katkı sağlar:</a:t>
            </a:r>
          </a:p>
          <a:p>
            <a:pPr lvl="1"/>
            <a:r>
              <a:rPr lang="tr-TR" sz="2600" dirty="0" smtClean="0"/>
              <a:t>Stok yatırımları en küçük düzeyde tutulur.</a:t>
            </a:r>
          </a:p>
          <a:p>
            <a:pPr lvl="1"/>
            <a:r>
              <a:rPr lang="tr-TR" sz="2600" dirty="0" smtClean="0"/>
              <a:t>MRP sistemi değişmelere duyarlıdır.</a:t>
            </a:r>
          </a:p>
          <a:p>
            <a:pPr lvl="1"/>
            <a:r>
              <a:rPr lang="tr-TR" sz="2600" dirty="0" smtClean="0"/>
              <a:t>MRP, stok kalemleri temelinde geleceği dönük bir bakış açısı oluşturur.</a:t>
            </a:r>
          </a:p>
          <a:p>
            <a:pPr lvl="1"/>
            <a:r>
              <a:rPr lang="tr-TR" sz="2600" dirty="0" smtClean="0"/>
              <a:t>Sipariş miktarları gereksinimlere göre belirlenir.</a:t>
            </a:r>
          </a:p>
          <a:p>
            <a:r>
              <a:rPr lang="tr-TR" sz="2600" dirty="0" smtClean="0"/>
              <a:t>Gereksinimlerin zamanlaması ve eksiksiz karşılanması konusuna odaklıdır. </a:t>
            </a:r>
            <a:endParaRPr lang="tr-TR" sz="2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19</a:t>
            </a:fld>
            <a:endParaRPr lang="tr-TR"/>
          </a:p>
        </p:txBody>
      </p:sp>
    </p:spTree>
    <p:extLst>
      <p:ext uri="{BB962C8B-B14F-4D97-AF65-F5344CB8AC3E}">
        <p14:creationId xmlns:p14="http://schemas.microsoft.com/office/powerpoint/2010/main" val="226572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Malzeme Gereksinim Planlaması</a:t>
            </a:r>
          </a:p>
        </p:txBody>
      </p:sp>
      <p:sp>
        <p:nvSpPr>
          <p:cNvPr id="3" name="İçerik Yer Tutucusu 2"/>
          <p:cNvSpPr>
            <a:spLocks noGrp="1"/>
          </p:cNvSpPr>
          <p:nvPr>
            <p:ph idx="1"/>
          </p:nvPr>
        </p:nvSpPr>
        <p:spPr>
          <a:xfrm>
            <a:off x="611560" y="1340768"/>
            <a:ext cx="7848872" cy="4752528"/>
          </a:xfrm>
        </p:spPr>
        <p:txBody>
          <a:bodyPr>
            <a:noAutofit/>
          </a:bodyPr>
          <a:lstStyle/>
          <a:p>
            <a:pPr marL="23813" lvl="1" indent="-23813"/>
            <a:r>
              <a:rPr lang="tr-TR" sz="2500" dirty="0" smtClean="0"/>
              <a:t>MRP, kitle üretimi yapan, özellikle montaj hatları olan işletmelerde oldukça iyi sonuçlar vermiş, bu işletmelerde süreç içi stok düzeylerinin azaltılması, iş gücü kullanımının etkinleştirilmesi, müşteri servisinin artması ve stok devrinde artış gibi gelişmelerin elde edilmesini sağlamıştır. MRP, üretim ile dağıtım faaliyetleri arasındaki çarpıcı farkları kendi sistemi içinde tanıyan bir yöntem olup üretim ortamının temel ihtiyaçlarına cevap verecek şekilde geliştirilmiştir. Bu sistem, herhangi bir üretim ortamında stok yönetiminin, üretim planlamasından ayrı olarak düşünülemeyeceği gerçeğini göz önünde bulundurur.</a:t>
            </a:r>
            <a:endParaRPr lang="tr-TR" sz="25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20</a:t>
            </a:fld>
            <a:endParaRPr lang="tr-TR"/>
          </a:p>
        </p:txBody>
      </p:sp>
    </p:spTree>
    <p:extLst>
      <p:ext uri="{BB962C8B-B14F-4D97-AF65-F5344CB8AC3E}">
        <p14:creationId xmlns:p14="http://schemas.microsoft.com/office/powerpoint/2010/main" val="2265727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Tam Zamanında Üretim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300" dirty="0" smtClean="0"/>
              <a:t>Tam zamanında üretim (</a:t>
            </a:r>
            <a:r>
              <a:rPr lang="tr-TR" sz="2300" dirty="0" err="1" smtClean="0"/>
              <a:t>Just</a:t>
            </a:r>
            <a:r>
              <a:rPr lang="tr-TR" sz="2300" dirty="0" smtClean="0"/>
              <a:t>-in-time, JIT); gerekli mamullerin gerekli miktarlarda, istenilen kalite düzeyinde, gerekli zamanda üretilmesi olarak tanımlanabilir (Acar, 1999). Tam zamanında üretim sistemi, sıfır stok, stoksuz üretim, </a:t>
            </a:r>
            <a:r>
              <a:rPr lang="tr-TR" sz="2300" dirty="0" err="1" smtClean="0"/>
              <a:t>kanban</a:t>
            </a:r>
            <a:r>
              <a:rPr lang="tr-TR" sz="2300" dirty="0" smtClean="0"/>
              <a:t> sistemi olarak da tanımlanmaktadır. Ürünün değerine değer katmayan tüm unsurları “israf” olarak nitelendirir. Bu bağlamda üretimin her aşamasındaki stoklar ile kalite- sizlik en temel israf unsurları olarak değerlendirilir.</a:t>
            </a:r>
          </a:p>
          <a:p>
            <a:r>
              <a:rPr lang="tr-TR" sz="2300" dirty="0" smtClean="0"/>
              <a:t>Üretimde ara stok seviyelerini minimum seviyeye indirmek, ara stok seviyelerindeki değişimleri en aza indirerek stok kontrolünü kolaylaştırmak, üretim içi talep dalgalanmalarını azaltarak üretim akışını düzgün hâle getirmek, basit bir sistem ile etkin kontrol sağlamak ve fire oranını azaltmak </a:t>
            </a:r>
            <a:r>
              <a:rPr lang="tr-TR" sz="2300" dirty="0" err="1" smtClean="0"/>
              <a:t>JIT’in</a:t>
            </a:r>
            <a:r>
              <a:rPr lang="tr-TR" sz="2300" dirty="0" smtClean="0"/>
              <a:t> temel  amaçlarıdır.</a:t>
            </a:r>
            <a:endParaRPr lang="tr-TR" sz="23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21</a:t>
            </a:fld>
            <a:endParaRPr lang="tr-TR"/>
          </a:p>
        </p:txBody>
      </p:sp>
    </p:spTree>
    <p:extLst>
      <p:ext uri="{BB962C8B-B14F-4D97-AF65-F5344CB8AC3E}">
        <p14:creationId xmlns:p14="http://schemas.microsoft.com/office/powerpoint/2010/main" val="2265727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Tam Zamanında Üretim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dirty="0" err="1" smtClean="0"/>
              <a:t>JIT’te</a:t>
            </a:r>
            <a:r>
              <a:rPr lang="tr-TR" sz="2400" dirty="0" smtClean="0"/>
              <a:t> bilgi iletişimi için kullanılan, Japonca da “kart” anlamına gelen </a:t>
            </a:r>
            <a:r>
              <a:rPr lang="tr-TR" sz="2400" dirty="0" err="1" smtClean="0"/>
              <a:t>Kanban</a:t>
            </a:r>
            <a:r>
              <a:rPr lang="tr-TR" sz="2400" dirty="0" smtClean="0"/>
              <a:t> sistemi basit bir üretim planlama tekniğidir. Tam zamanında üretim için, yarı mamulü biten hücrenin tedarikçi hücreye ürünle ilgili kartı vermesi ve karta yazan bilgiler ışığında da hücrenin üretim yapmasını sağlar. </a:t>
            </a:r>
            <a:r>
              <a:rPr lang="tr-TR" sz="2400" dirty="0" err="1" smtClean="0"/>
              <a:t>Kanban</a:t>
            </a:r>
            <a:r>
              <a:rPr lang="tr-TR" sz="2400" dirty="0" smtClean="0"/>
              <a:t>, üretim birimleri arasındaki parçaların çekilmesini ve üretilmesini sağlayan standart konteynırlara bağlı bir karttır. </a:t>
            </a:r>
            <a:r>
              <a:rPr lang="tr-TR" sz="2400" dirty="0" err="1" smtClean="0"/>
              <a:t>Kanban</a:t>
            </a:r>
            <a:r>
              <a:rPr lang="tr-TR" sz="2400" dirty="0" smtClean="0"/>
              <a:t>, üretimi kontrol eden bir bilgi sistemi olarak nitelendirilebilir. </a:t>
            </a:r>
            <a:r>
              <a:rPr lang="tr-TR" sz="2400" dirty="0" err="1" smtClean="0"/>
              <a:t>Kanbanlar</a:t>
            </a:r>
            <a:r>
              <a:rPr lang="tr-TR" sz="2400" dirty="0" smtClean="0"/>
              <a:t>, daima üretim akışına ters yönde ancak fiziksel birimlerle birlikte sondan başa doğru hareket ederek üretim birimlerini birbirine bağlar. </a:t>
            </a:r>
            <a:endParaRPr lang="tr-TR" sz="23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22</a:t>
            </a:fld>
            <a:endParaRPr lang="tr-TR"/>
          </a:p>
        </p:txBody>
      </p:sp>
    </p:spTree>
    <p:extLst>
      <p:ext uri="{BB962C8B-B14F-4D97-AF65-F5344CB8AC3E}">
        <p14:creationId xmlns:p14="http://schemas.microsoft.com/office/powerpoint/2010/main" val="2265727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Tam Zamanında Üretim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dirty="0" err="1" smtClean="0"/>
              <a:t>Kanban</a:t>
            </a:r>
            <a:r>
              <a:rPr lang="tr-TR" sz="2400" dirty="0" smtClean="0"/>
              <a:t> sistemi, üretimde gelişmeyi, stok miktarının ve parça üretim sürelerinin azaltılmasını sağlar. Ayrıca düşük fire miktarı, daha yüksek kalite ve daha düşük stok miktarından dolayı fiziksel alandan tasarruf, bu sistemin getireceği diğer yararlardır. </a:t>
            </a:r>
            <a:r>
              <a:rPr lang="tr-TR" sz="2400" dirty="0" err="1" smtClean="0"/>
              <a:t>Kanban</a:t>
            </a:r>
            <a:r>
              <a:rPr lang="tr-TR" sz="2400" dirty="0" smtClean="0"/>
              <a:t> sistemi, aynı zamanda malzeme akışını son montaj istasyonunda kullanılan parça hızına bağlı olarak düzenler.</a:t>
            </a:r>
          </a:p>
          <a:p>
            <a:r>
              <a:rPr lang="tr-TR" sz="2400" dirty="0" smtClean="0"/>
              <a:t>JIT, yalın üretim sisteminin önemli bir bileşenidir. Yalın üretim; mal veya hizmet üretiminde, üretilen mal veya sunulan hizmete herhangi bir değer katmayan ve israfa neden olan tüm unsurların ayıklanarak bunların neden olduğu maliyetlerin ortadan kaldırılmasına yönelik bir üretim felsefesidir. Müşterinin gözünde, ürün veya hizmete değer katmayan unsurlar israftır ve bunlardan </a:t>
            </a:r>
            <a:r>
              <a:rPr lang="tr-TR" sz="2400" dirty="0" err="1" smtClean="0"/>
              <a:t>kurtulunmalıdır</a:t>
            </a:r>
            <a:r>
              <a:rPr lang="tr-TR" sz="2400" dirty="0" smtClean="0"/>
              <a:t>.</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23</a:t>
            </a:fld>
            <a:endParaRPr lang="tr-TR"/>
          </a:p>
        </p:txBody>
      </p:sp>
    </p:spTree>
    <p:extLst>
      <p:ext uri="{BB962C8B-B14F-4D97-AF65-F5344CB8AC3E}">
        <p14:creationId xmlns:p14="http://schemas.microsoft.com/office/powerpoint/2010/main" val="2265727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Tam Zamanında Üretim Sistemi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pPr marL="0" indent="0"/>
            <a:r>
              <a:rPr lang="tr-TR" sz="2200" dirty="0" smtClean="0"/>
              <a:t>Yalın üretimde amaç, değer yaratan faaliyetleri geliştirmek, israfa neden olan faaliyetleri ise ortadan kaldırmaktır. Bu yolla ulaşılmak istenen nihai hedef, daha az maliyetle, daha az sürede, kaliteli ürün üretmek veya hizmet sunmaktır. Yalın üretim sisteminin geliştiricisi olan Toyota tarafından maliyetlerin artmasına neden olan yedi israf aşağıdaki gibi belirlenmiştir:</a:t>
            </a:r>
          </a:p>
          <a:p>
            <a:pPr marL="0" lvl="3" indent="0"/>
            <a:r>
              <a:rPr lang="tr-TR" sz="2200" dirty="0" smtClean="0"/>
              <a:t>İhtiyaç fazlası üretim</a:t>
            </a:r>
          </a:p>
          <a:p>
            <a:pPr marL="0" lvl="3" indent="0"/>
            <a:r>
              <a:rPr lang="tr-TR" sz="2200" dirty="0" smtClean="0"/>
              <a:t>Malzeme nakli</a:t>
            </a:r>
          </a:p>
          <a:p>
            <a:pPr marL="0" lvl="3" indent="0"/>
            <a:r>
              <a:rPr lang="tr-TR" sz="2200" dirty="0" smtClean="0"/>
              <a:t>Stoklar</a:t>
            </a:r>
          </a:p>
          <a:p>
            <a:pPr marL="0" lvl="3" indent="0"/>
            <a:r>
              <a:rPr lang="tr-TR" sz="2200" dirty="0" smtClean="0"/>
              <a:t>Hareket</a:t>
            </a:r>
          </a:p>
          <a:p>
            <a:pPr marL="0" lvl="3" indent="0"/>
            <a:r>
              <a:rPr lang="tr-TR" sz="2200" dirty="0" smtClean="0"/>
              <a:t>Hatalı ürünler</a:t>
            </a:r>
          </a:p>
          <a:p>
            <a:pPr marL="0" lvl="3" indent="0"/>
            <a:r>
              <a:rPr lang="tr-TR" sz="2200" dirty="0" smtClean="0"/>
              <a:t>Gereksiz işlemler ve karmaşıklık</a:t>
            </a:r>
          </a:p>
          <a:p>
            <a:pPr marL="0" lvl="3" indent="0"/>
            <a:r>
              <a:rPr lang="tr-TR" sz="2200" dirty="0" smtClean="0"/>
              <a:t>Beklemeler</a:t>
            </a:r>
            <a:endParaRPr lang="tr-TR" sz="2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spTree>
    <p:extLst>
      <p:ext uri="{BB962C8B-B14F-4D97-AF65-F5344CB8AC3E}">
        <p14:creationId xmlns:p14="http://schemas.microsoft.com/office/powerpoint/2010/main" val="2265727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MODELLERİ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dirty="0" smtClean="0"/>
              <a:t>Stok sistemlerinin uygulanmasında, stoklarla ilgili değişkenler arasındaki fonksiyonel ilişkiler tariflenirken geniş ölçüde matematiksel modellerden yararlanılır. Stok kontrolünde matematiksel modellerin kullanılması, sezgisel verilen kararların yeri- ne tercih edilmelidir. Stok modelleri sayesinde malzemelerin ne zaman ve ne miktarda yenileneceği, toplam maliyeti eniyileyecek şekilde belirlenebilmektedir. Stok modellerinin ilk tanıtımı 1915 yılında yapılmıştır.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spTree>
    <p:extLst>
      <p:ext uri="{BB962C8B-B14F-4D97-AF65-F5344CB8AC3E}">
        <p14:creationId xmlns:p14="http://schemas.microsoft.com/office/powerpoint/2010/main" val="2265727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STOK MODELLERİ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dirty="0" smtClean="0"/>
              <a:t>Stoklarla ilgili Maliyetler</a:t>
            </a:r>
          </a:p>
          <a:p>
            <a:r>
              <a:rPr lang="tr-TR" sz="2400" dirty="0" smtClean="0"/>
              <a:t>Stok modelleri ile ilgili birim satın alma maliyetine (C) ek olarak aşağıda açıklanan üç maliyet bileşeni dikkate alınmalıdır:</a:t>
            </a:r>
          </a:p>
          <a:p>
            <a:r>
              <a:rPr lang="tr-TR" sz="2400" dirty="0" smtClean="0"/>
              <a:t>Stokta bulundurma maliyeti (h): Stok bulundurma nedeniyle ortaya çıkan maliyetlerdir. Bu maliyetin büyük bir kısmını </a:t>
            </a:r>
            <a:r>
              <a:rPr lang="tr-TR" sz="2400" dirty="0" err="1" smtClean="0"/>
              <a:t>stoğa</a:t>
            </a:r>
            <a:r>
              <a:rPr lang="tr-TR" sz="2400" dirty="0" smtClean="0"/>
              <a:t> bağlanan yatırımın maliyeti oluşturur. Bu maliyet kredi faizi veya bu para ile yapılabilecek yatırımların kazacından mahrum kalmanın bir sonucu olan fırsat kaybı maliyeti olarak değerlendirilebilir. Stoklara bağlanan yatırım maliyetinin yanı sıra depolama maliyetleri, stoklar için ödenen vergi, sigorta, malzeme aktarma, stokların fiziksel sayımı ile ortaya çıkan giderler, stokların eskimesi, çalınması, kaybolması, hasar görmesi, bozulması sonucu ortaya çıkan maliyetlerin toplamıdır.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Tree>
    <p:extLst>
      <p:ext uri="{BB962C8B-B14F-4D97-AF65-F5344CB8AC3E}">
        <p14:creationId xmlns:p14="http://schemas.microsoft.com/office/powerpoint/2010/main" val="2265727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200" dirty="0" smtClean="0"/>
              <a:t>Ekonomik Sipariş Miktarı (</a:t>
            </a:r>
            <a:r>
              <a:rPr lang="tr-TR" sz="2200" dirty="0" err="1" smtClean="0"/>
              <a:t>Economic</a:t>
            </a:r>
            <a:r>
              <a:rPr lang="tr-TR" sz="2200" dirty="0" smtClean="0"/>
              <a:t> </a:t>
            </a:r>
            <a:r>
              <a:rPr lang="tr-TR" sz="2200" dirty="0" err="1" smtClean="0"/>
              <a:t>Order</a:t>
            </a:r>
            <a:r>
              <a:rPr lang="tr-TR" sz="2200" dirty="0" smtClean="0"/>
              <a:t> </a:t>
            </a:r>
            <a:r>
              <a:rPr lang="tr-TR" sz="2200" dirty="0" err="1" smtClean="0"/>
              <a:t>Quantity</a:t>
            </a:r>
            <a:r>
              <a:rPr lang="tr-TR" sz="2200" dirty="0" smtClean="0"/>
              <a:t> - EOQ) modeli stok kontrolü konusunda ilk geliştirilen modeldir. EOQ modeli, toplam maliyeti (toplam yıllık sipariş ve stok bulundurma maliyeti) minimize ederek sipariş miktarını belirler. Bu miktar, stok bulundurma maliyetinin sipariş verme maliyetine eşit olduğu noktadadır. Sipariş verme maliyeti ile stokta bulundurma maliyetinin dengede olduğu maliyete karşı gelen sipariş miktarına ekonomik sipariş miktarı denir.</a:t>
            </a:r>
            <a:endParaRPr lang="tr-TR" sz="2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spTree>
    <p:extLst>
      <p:ext uri="{BB962C8B-B14F-4D97-AF65-F5344CB8AC3E}">
        <p14:creationId xmlns:p14="http://schemas.microsoft.com/office/powerpoint/2010/main" val="2265727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pPr>
              <a:buNone/>
            </a:pPr>
            <a:r>
              <a:rPr lang="tr-TR" sz="2200" dirty="0" smtClean="0"/>
              <a:t>EOQ modelinde önemli varsayımlar şu şekildedir:</a:t>
            </a:r>
          </a:p>
          <a:p>
            <a:pPr lvl="0"/>
            <a:r>
              <a:rPr lang="tr-TR" sz="2200" dirty="0" smtClean="0"/>
              <a:t>Ürüne olan talep (D) tüm planlama ufku boyunca sabit ve düzgündür.</a:t>
            </a:r>
          </a:p>
          <a:p>
            <a:pPr lvl="0"/>
            <a:r>
              <a:rPr lang="tr-TR" sz="2200" dirty="0" smtClean="0"/>
              <a:t>Sipariş miktarı (Q), sabittir.</a:t>
            </a:r>
          </a:p>
          <a:p>
            <a:pPr lvl="0"/>
            <a:r>
              <a:rPr lang="tr-TR" sz="2200" dirty="0" smtClean="0"/>
              <a:t>Ürün fiyatı tüm planlama dönemi için sabittir.</a:t>
            </a:r>
          </a:p>
          <a:p>
            <a:pPr lvl="0"/>
            <a:r>
              <a:rPr lang="tr-TR" sz="2200" dirty="0" smtClean="0"/>
              <a:t>Temin süresi sabittir.</a:t>
            </a:r>
          </a:p>
          <a:p>
            <a:pPr lvl="0"/>
            <a:r>
              <a:rPr lang="tr-TR" sz="2200" dirty="0" smtClean="0"/>
              <a:t>Elde bulundurma maliyeti hesaplanırken ortalama stok düzeyi dikkate alınır.</a:t>
            </a:r>
          </a:p>
          <a:p>
            <a:pPr lvl="0"/>
            <a:r>
              <a:rPr lang="tr-TR" sz="2200" dirty="0" smtClean="0"/>
              <a:t>Sipariş verme maliyeti sabit ve sipariş verme miktarından bağımsızdır.</a:t>
            </a:r>
          </a:p>
          <a:p>
            <a:pPr lvl="0"/>
            <a:r>
              <a:rPr lang="tr-TR" sz="2200" dirty="0" smtClean="0"/>
              <a:t>Planlama dönemindeki tüm talep karşılanır.</a:t>
            </a:r>
          </a:p>
          <a:p>
            <a:pPr lvl="0"/>
            <a:r>
              <a:rPr lang="tr-TR" sz="2200" dirty="0" smtClean="0"/>
              <a:t>Tüm sipariş aynı anda teslim edilir.</a:t>
            </a:r>
            <a:endParaRPr lang="tr-TR" sz="2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spTree>
    <p:extLst>
      <p:ext uri="{BB962C8B-B14F-4D97-AF65-F5344CB8AC3E}">
        <p14:creationId xmlns:p14="http://schemas.microsoft.com/office/powerpoint/2010/main" val="2265727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200" b="1" dirty="0" smtClean="0"/>
              <a:t>Ekonomik Üretim Miktarı Modeli</a:t>
            </a:r>
          </a:p>
          <a:p>
            <a:r>
              <a:rPr lang="tr-TR" sz="2200" dirty="0" smtClean="0"/>
              <a:t>Üretim sistemlerinde verilen siparişlerin aynı anda </a:t>
            </a:r>
            <a:r>
              <a:rPr lang="tr-TR" sz="2200" dirty="0" err="1" smtClean="0"/>
              <a:t>stoğa</a:t>
            </a:r>
            <a:r>
              <a:rPr lang="tr-TR" sz="2200" dirty="0" smtClean="0"/>
              <a:t> girişi mümkün değildir. Ürünler belli bir teslimat hızıyla stoklanır. Bu modelde verilen Q birimlik siparişin tamamlanması için belirli bir süre gerekmektedir. işletmede üretilmekte olan malzemeler için ekonomik üretim miktarları (</a:t>
            </a:r>
            <a:r>
              <a:rPr lang="tr-TR" sz="2200" dirty="0" err="1" smtClean="0"/>
              <a:t>Economic</a:t>
            </a:r>
            <a:r>
              <a:rPr lang="tr-TR" sz="2200" dirty="0" smtClean="0"/>
              <a:t> </a:t>
            </a:r>
            <a:r>
              <a:rPr lang="tr-TR" sz="2200" dirty="0" err="1" smtClean="0"/>
              <a:t>Production</a:t>
            </a:r>
            <a:r>
              <a:rPr lang="tr-TR" sz="2200" dirty="0" smtClean="0"/>
              <a:t> </a:t>
            </a:r>
            <a:r>
              <a:rPr lang="tr-TR" sz="2200" dirty="0" err="1" smtClean="0"/>
              <a:t>Quantity</a:t>
            </a:r>
            <a:r>
              <a:rPr lang="tr-TR" sz="2200" dirty="0" smtClean="0"/>
              <a:t> - EPQ) EOQ modeline benzer yaklaşımla üretime hazırlık ve elde bulundurma maliyetleri  dikkate  alınarak belirlenir.</a:t>
            </a:r>
          </a:p>
          <a:p>
            <a:r>
              <a:rPr lang="tr-TR" sz="2200" b="1" dirty="0" smtClean="0"/>
              <a:t>Sabit bir tüketim hızı (D) olduğu varsayılarak üretim hızı (P) ile tüketim hızı</a:t>
            </a:r>
            <a:endParaRPr lang="tr-TR" sz="2200" dirty="0" smtClean="0"/>
          </a:p>
          <a:p>
            <a:pPr lvl="0"/>
            <a:r>
              <a:rPr lang="tr-TR" sz="2200" dirty="0" smtClean="0"/>
              <a:t>arasındaki fark (P-D) stok düzeyini sürekli yükselteceğinden belli bir süre sonra üretime ara verilmesi gerekir. Devam eden tüketim hızı (D), stok düzeyini en alt düzeye indirdiğinde ise üretime yeniden başlanacaktır. Böylelikle partiler hâlinde gerçekleşen üretimde, toplam maliyeti en aza indirecek üretim parti büyüklüğünü belirlemek gerekecektir.</a:t>
            </a:r>
            <a:endParaRPr lang="tr-TR" sz="2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spTree>
    <p:extLst>
      <p:ext uri="{BB962C8B-B14F-4D97-AF65-F5344CB8AC3E}">
        <p14:creationId xmlns:p14="http://schemas.microsoft.com/office/powerpoint/2010/main" val="2265727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dirty="0" smtClean="0"/>
              <a:t>ABC Analizi</a:t>
            </a:r>
          </a:p>
          <a:p>
            <a:r>
              <a:rPr lang="tr-TR" sz="2400" dirty="0" smtClean="0"/>
              <a:t>Stok yönetim sistemlerinde binlerce stok kalemi bulunabilmektedir. Stok kalemlerinin çok çeşitli olduğu durumlarda, tüm stokların eşit önem düzeyinde kontrol edilmesi güçleşir. Bütün stok kalemlerinin aynı önem düzeyinde kontrol edilmesi anlamsız, hatta çok zor olabilir. Bütün ürünler aynı değerde değildir. Bazı stok kalemleri çok küçük ya da önemsiz olabilir.</a:t>
            </a:r>
          </a:p>
          <a:p>
            <a:r>
              <a:rPr lang="tr-TR" sz="2400" dirty="0" smtClean="0"/>
              <a:t>Bu nedenle, stok kontrol sistemlerini uygularken kontrol sistemi içinde </a:t>
            </a:r>
            <a:r>
              <a:rPr lang="tr-TR" sz="2400" dirty="0" err="1" smtClean="0"/>
              <a:t>stoğu</a:t>
            </a:r>
            <a:r>
              <a:rPr lang="tr-TR" sz="2400" dirty="0" smtClean="0"/>
              <a:t> tutulacak malzemelerin sipariş kararlarının belirlenmesinde yönetime yardımcı olacak, öncelikleri gözeten bir sınıflama sisteminin geliştirilmesi gündeme gelmektedir. Diğer bir deyişle kendisine önemli miktarda para bağlanan sınıfta bulunan malzemelerin daha sıkı kontrol edilmesi gerekir.</a:t>
            </a:r>
            <a:endParaRPr lang="tr-TR" sz="2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2265727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dirty="0" smtClean="0"/>
              <a:t>İtalyan ekonomist </a:t>
            </a:r>
            <a:r>
              <a:rPr lang="tr-TR" sz="2400" dirty="0" err="1" smtClean="0"/>
              <a:t>Pareto</a:t>
            </a:r>
            <a:r>
              <a:rPr lang="tr-TR" sz="2400" dirty="0" smtClean="0"/>
              <a:t>, zenginliğin büyük bölümünün nüfus içinde küçük bir kısım tarafından sahip olduğu ile ilgili çalışmalar yapmıştır. Bu çalışmaların stok yönetiminde uygulanması ile ABC analizi ortaya çıkmıştır. Analiz, birçok farklı envanter kaleminin olması durumunda envanterleri incelemede yardımcı olur. Bu analiz, önemli stok kalemlerini belirleme ve kontrol etmek amacıyla çok sayıdaki stok kalemini A, B ve C harfleriyle temsil eden üç gruba ayırır. Depoda bulunan çeşitli stok kalemlerinin hangi düzeyde kontrol edilmelerini saptamak için bunların kritikliğine veya değerlerine göre sınıflandırmak gerekebilir. Sonuçta, bulunan kategoriler gerekli kontrol derecesine göre sıralanır. Her sınıf kendisine bağlanan paranın miktarını veya kendisinin önemini belirtir.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spTree>
    <p:extLst>
      <p:ext uri="{BB962C8B-B14F-4D97-AF65-F5344CB8AC3E}">
        <p14:creationId xmlns:p14="http://schemas.microsoft.com/office/powerpoint/2010/main" val="2265727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i="1" dirty="0" smtClean="0"/>
              <a:t>Stok ve Stok Yönetimi kavramını açıklamak.</a:t>
            </a:r>
            <a:endParaRPr lang="tr-TR" sz="2400" dirty="0" smtClean="0"/>
          </a:p>
          <a:p>
            <a:r>
              <a:rPr lang="tr-TR" sz="2400" dirty="0" smtClean="0"/>
              <a:t>Bir işletmede gereksinim duyulana kadar bekletilen malzemelere stok denir. Her kuruluş talep ile arz arasında bir tampon görevini görmesi için stok bulundurur. Stok bulundurmanın temel amacı, be- lirsizlik ve değişkenlikle baş edebilmektir. </a:t>
            </a:r>
            <a:r>
              <a:rPr lang="tr-TR" sz="2400" dirty="0" err="1" smtClean="0"/>
              <a:t>Stoğa</a:t>
            </a:r>
            <a:r>
              <a:rPr lang="tr-TR" sz="2400" dirty="0" smtClean="0"/>
              <a:t> yapılacak önemli yatırım bunların dikkatle planlanmasını ve kontrolünü gerektirir. Stok yönetiminde önemli olan nelerin stoklarının tutulacağı, tutulan stok miktarlarının ne kadar olacağı stok tutma sürelerinin ne olacağı doğrultusunda alınması gereken kararlardır.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spTree>
    <p:extLst>
      <p:ext uri="{BB962C8B-B14F-4D97-AF65-F5344CB8AC3E}">
        <p14:creationId xmlns:p14="http://schemas.microsoft.com/office/powerpoint/2010/main" val="2265727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i="1" dirty="0" smtClean="0"/>
              <a:t>Stok kontrol sistemlerini ifade etmek </a:t>
            </a:r>
            <a:endParaRPr lang="tr-TR" sz="2400" dirty="0" smtClean="0"/>
          </a:p>
          <a:p>
            <a:r>
              <a:rPr lang="tr-TR" sz="2400" dirty="0" smtClean="0"/>
              <a:t>Stok ve bu stokların kontrolü için çeşitli yöntemler vardır. İşletmeler çeşitli hedefleri karşılayacak şekilde stokları kontrol edecek yöntemler geliştirirler. Stok kontrolünün amacı, istenilen malı, istenilen zamanda hazır bulundurmak ve bunu en ekonomik biçimde gerçekleştirmektir. Her işletme büyüklüğüne, üst yönetim politikalarına, üretim tipine, mali olanaklarına ve daha birçok faktöre göre oluşturduğu bir stok kontrol sistemi uygular. Bu sistemlerde kullanılan yöntemler, basit sayma ve gözle kontrolden, bilgisayarların desteğinde karmaşık olasılık modellere kadar değişen niteliklerde olabilir.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33</a:t>
            </a:fld>
            <a:endParaRPr lang="tr-TR"/>
          </a:p>
        </p:txBody>
      </p:sp>
    </p:spTree>
    <p:extLst>
      <p:ext uri="{BB962C8B-B14F-4D97-AF65-F5344CB8AC3E}">
        <p14:creationId xmlns:p14="http://schemas.microsoft.com/office/powerpoint/2010/main" val="2265727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41784"/>
            <a:ext cx="8075240" cy="1143000"/>
          </a:xfrm>
        </p:spPr>
        <p:txBody>
          <a:bodyPr>
            <a:normAutofit/>
          </a:bodyPr>
          <a:lstStyle/>
          <a:p>
            <a:r>
              <a:rPr lang="tr-TR" sz="3200" b="1" dirty="0" smtClean="0"/>
              <a:t>Ekonomik Sipariş Miktarı Modeli</a:t>
            </a:r>
            <a:endParaRPr lang="tr-TR" sz="3200" b="1" dirty="0"/>
          </a:p>
        </p:txBody>
      </p:sp>
      <p:sp>
        <p:nvSpPr>
          <p:cNvPr id="3" name="İçerik Yer Tutucusu 2"/>
          <p:cNvSpPr>
            <a:spLocks noGrp="1"/>
          </p:cNvSpPr>
          <p:nvPr>
            <p:ph idx="1"/>
          </p:nvPr>
        </p:nvSpPr>
        <p:spPr>
          <a:xfrm>
            <a:off x="611560" y="1340768"/>
            <a:ext cx="7848872" cy="4752528"/>
          </a:xfrm>
        </p:spPr>
        <p:txBody>
          <a:bodyPr>
            <a:noAutofit/>
          </a:bodyPr>
          <a:lstStyle/>
          <a:p>
            <a:r>
              <a:rPr lang="tr-TR" sz="2400" b="1" dirty="0" smtClean="0"/>
              <a:t>Sürekli gözden geçirme sistemi:</a:t>
            </a:r>
            <a:endParaRPr lang="tr-TR" sz="2400" dirty="0" smtClean="0"/>
          </a:p>
          <a:p>
            <a:r>
              <a:rPr lang="tr-TR" sz="2400" dirty="0" smtClean="0"/>
              <a:t>Sürekli gözden geçirmeli stok kontrol sisteminde, stok düzeyi sürekli izlenir. Stok düzeyi belli bir düzeyin altına düştüğünde tekrar sipariş verilir. Sipariş miktarı önceden belirlenmiş sabit bir değerdir. Bu sistemin tasarımı sipariş miktarının ve yeniden sipariş verme noktasının toplam stok maliyetlerini en küçükleyecek şekilde belirlenmesini gerektirir. Kontrol, gözle, iki kutu yöntemi ile elle tutulan kayıtlarla veya bilgisayar yardımı ile gerçekleşir.</a:t>
            </a: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34</a:t>
            </a:fld>
            <a:endParaRPr lang="tr-TR"/>
          </a:p>
        </p:txBody>
      </p:sp>
    </p:spTree>
    <p:extLst>
      <p:ext uri="{BB962C8B-B14F-4D97-AF65-F5344CB8AC3E}">
        <p14:creationId xmlns:p14="http://schemas.microsoft.com/office/powerpoint/2010/main" val="226572723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3105</Words>
  <Application>Microsoft Office PowerPoint</Application>
  <PresentationFormat>Ekran Gösterisi (4:3)</PresentationFormat>
  <Paragraphs>160</Paragraphs>
  <Slides>34</Slides>
  <Notes>1</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Ofis Teması</vt:lpstr>
      <vt:lpstr>ÜNİTE 9: STOK YÖNETİMİ</vt:lpstr>
      <vt:lpstr>STOK YÖNETİMİ</vt:lpstr>
      <vt:lpstr>STOK YÖNETİMİ</vt:lpstr>
      <vt:lpstr>STOK YÖNETİMİ</vt:lpstr>
      <vt:lpstr>STOK YÖNETİMİ</vt:lpstr>
      <vt:lpstr>STOK KONTROL SİSTEMLERİ</vt:lpstr>
      <vt:lpstr>STOK KONTROL SİSTEMLERİ</vt:lpstr>
      <vt:lpstr>STOK KONTROL SİSTEMLERİ</vt:lpstr>
      <vt:lpstr>STOK KONTROL SİSTEMLERİ</vt:lpstr>
      <vt:lpstr>STOK KONTROL SİSTEMLERİ</vt:lpstr>
      <vt:lpstr>Sürekli Gözden Geçirme Sistemi</vt:lpstr>
      <vt:lpstr>Sürekli Gözden Geçirme Sistemi</vt:lpstr>
      <vt:lpstr>Sürekli Gözden Geçirme Sistemi</vt:lpstr>
      <vt:lpstr>Sürekli Gözden Geçirme Sistemi</vt:lpstr>
      <vt:lpstr>Malzeme Gereksinim Planlaması</vt:lpstr>
      <vt:lpstr>Malzeme Gereksinim Planlaması</vt:lpstr>
      <vt:lpstr>Malzeme Gereksinim Planlaması</vt:lpstr>
      <vt:lpstr>Malzeme Gereksinim Planlaması</vt:lpstr>
      <vt:lpstr>Malzeme Gereksinim Planlaması</vt:lpstr>
      <vt:lpstr>Malzeme Gereksinim Planlaması</vt:lpstr>
      <vt:lpstr>Tam Zamanında Üretim Sistemi</vt:lpstr>
      <vt:lpstr>Tam Zamanında Üretim Sistemi</vt:lpstr>
      <vt:lpstr>Tam Zamanında Üretim Sistemi</vt:lpstr>
      <vt:lpstr>Tam Zamanında Üretim Sistemi</vt:lpstr>
      <vt:lpstr>STOK MODELLERİ</vt:lpstr>
      <vt:lpstr>STOK MODELLERİ</vt:lpstr>
      <vt:lpstr>Ekonomik Sipariş Miktarı Modeli</vt:lpstr>
      <vt:lpstr>Ekonomik Sipariş Miktarı Modeli</vt:lpstr>
      <vt:lpstr>Ekonomik Sipariş Miktarı Modeli</vt:lpstr>
      <vt:lpstr>Ekonomik Sipariş Miktarı Modeli</vt:lpstr>
      <vt:lpstr>Ekonomik Sipariş Miktarı Modeli</vt:lpstr>
      <vt:lpstr>Ekonomik Sipariş Miktarı Modeli</vt:lpstr>
      <vt:lpstr>Ekonomik Sipariş Miktarı Modeli</vt:lpstr>
      <vt:lpstr>Ekonomik Sipariş Miktarı Modeli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ÜNİTE 1 HUKUKUN TEMEL KAVRAMLARI</dc:title>
  <dc:creator>Snr</dc:creator>
  <cp:lastModifiedBy>MAHMUT YARAN</cp:lastModifiedBy>
  <cp:revision>38</cp:revision>
  <dcterms:created xsi:type="dcterms:W3CDTF">2016-07-20T17:05:10Z</dcterms:created>
  <dcterms:modified xsi:type="dcterms:W3CDTF">2020-03-06T08:10:29Z</dcterms:modified>
</cp:coreProperties>
</file>