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52" r:id="rId1"/>
    <p:sldMasterId id="2147483864" r:id="rId2"/>
  </p:sldMasterIdLst>
  <p:sldIdLst>
    <p:sldId id="256" r:id="rId3"/>
    <p:sldId id="258" r:id="rId4"/>
    <p:sldId id="259" r:id="rId5"/>
    <p:sldId id="260" r:id="rId6"/>
    <p:sldId id="261" r:id="rId7"/>
    <p:sldId id="262" r:id="rId8"/>
    <p:sldId id="264" r:id="rId9"/>
    <p:sldId id="265" r:id="rId10"/>
    <p:sldId id="266" r:id="rId11"/>
    <p:sldId id="267" r:id="rId12"/>
    <p:sldId id="268" r:id="rId13"/>
    <p:sldId id="271" r:id="rId14"/>
    <p:sldId id="270" r:id="rId15"/>
    <p:sldId id="310" r:id="rId16"/>
    <p:sldId id="308" r:id="rId17"/>
    <p:sldId id="309" r:id="rId18"/>
    <p:sldId id="311" r:id="rId19"/>
    <p:sldId id="274" r:id="rId20"/>
    <p:sldId id="312" r:id="rId21"/>
    <p:sldId id="342" r:id="rId22"/>
    <p:sldId id="313" r:id="rId23"/>
    <p:sldId id="314" r:id="rId24"/>
    <p:sldId id="315" r:id="rId25"/>
    <p:sldId id="343" r:id="rId26"/>
    <p:sldId id="279" r:id="rId27"/>
    <p:sldId id="316" r:id="rId28"/>
    <p:sldId id="344" r:id="rId29"/>
    <p:sldId id="317" r:id="rId30"/>
    <p:sldId id="318" r:id="rId31"/>
    <p:sldId id="319" r:id="rId32"/>
    <p:sldId id="320" r:id="rId33"/>
    <p:sldId id="322" r:id="rId34"/>
    <p:sldId id="321" r:id="rId35"/>
    <p:sldId id="324" r:id="rId36"/>
    <p:sldId id="323" r:id="rId37"/>
    <p:sldId id="290" r:id="rId38"/>
    <p:sldId id="325" r:id="rId39"/>
    <p:sldId id="326" r:id="rId40"/>
    <p:sldId id="327" r:id="rId41"/>
    <p:sldId id="328" r:id="rId42"/>
    <p:sldId id="346" r:id="rId43"/>
    <p:sldId id="329" r:id="rId44"/>
    <p:sldId id="330" r:id="rId45"/>
    <p:sldId id="345" r:id="rId46"/>
    <p:sldId id="331" r:id="rId47"/>
    <p:sldId id="332" r:id="rId48"/>
    <p:sldId id="333" r:id="rId49"/>
    <p:sldId id="334" r:id="rId50"/>
    <p:sldId id="335" r:id="rId51"/>
    <p:sldId id="336" r:id="rId52"/>
    <p:sldId id="337" r:id="rId53"/>
    <p:sldId id="338" r:id="rId54"/>
    <p:sldId id="304" r:id="rId55"/>
    <p:sldId id="339" r:id="rId56"/>
    <p:sldId id="340" r:id="rId57"/>
    <p:sldId id="341" r:id="rId58"/>
    <p:sldId id="347" r:id="rId59"/>
    <p:sldId id="348" r:id="rId60"/>
    <p:sldId id="349" r:id="rId61"/>
    <p:sldId id="350" r:id="rId62"/>
    <p:sldId id="351" r:id="rId63"/>
    <p:sldId id="352" r:id="rId64"/>
    <p:sldId id="353" r:id="rId65"/>
    <p:sldId id="354" r:id="rId66"/>
    <p:sldId id="355" r:id="rId67"/>
    <p:sldId id="356" r:id="rId68"/>
    <p:sldId id="357" r:id="rId69"/>
    <p:sldId id="358" r:id="rId70"/>
    <p:sldId id="359" r:id="rId71"/>
    <p:sldId id="360" r:id="rId72"/>
    <p:sldId id="361" r:id="rId73"/>
    <p:sldId id="362" r:id="rId74"/>
    <p:sldId id="363" r:id="rId75"/>
    <p:sldId id="364" r:id="rId76"/>
    <p:sldId id="365" r:id="rId77"/>
    <p:sldId id="366" r:id="rId78"/>
    <p:sldId id="367" r:id="rId79"/>
    <p:sldId id="368" r:id="rId80"/>
    <p:sldId id="369" r:id="rId81"/>
    <p:sldId id="370" r:id="rId82"/>
    <p:sldId id="371" r:id="rId83"/>
    <p:sldId id="372" r:id="rId8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6" d="100"/>
          <a:sy n="66" d="100"/>
        </p:scale>
        <p:origin x="78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1">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spc="3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a:t>Asıl alt başlık stilini düzenlemek için tıklayın</a:t>
            </a:r>
            <a:endParaRPr lang="en-US" dirty="0"/>
          </a:p>
        </p:txBody>
      </p:sp>
      <p:sp>
        <p:nvSpPr>
          <p:cNvPr id="7" name="Rectangle 6"/>
          <p:cNvSpPr/>
          <p:nvPr/>
        </p:nvSpPr>
        <p:spPr>
          <a:xfrm>
            <a:off x="0" y="0"/>
            <a:ext cx="457200" cy="685800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Date Placeholder 7"/>
          <p:cNvSpPr>
            <a:spLocks noGrp="1"/>
          </p:cNvSpPr>
          <p:nvPr>
            <p:ph type="dt" sz="half" idx="10"/>
          </p:nvPr>
        </p:nvSpPr>
        <p:spPr/>
        <p:txBody>
          <a:bodyPr/>
          <a:lstStyle/>
          <a:p>
            <a:fld id="{9E016143-E03C-4CFD-AFDC-14E5BDEA754C}" type="datetimeFigureOut">
              <a:rPr lang="en-US" smtClean="0"/>
              <a:t>3/5/2018</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2609713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8C94063-DF36-4330-A365-08DA1FA5B7D6}" type="datetimeFigureOut">
              <a:rPr lang="en-US" smtClean="0"/>
              <a:t>3/5/2018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
        <p:nvSpPr>
          <p:cNvPr id="8" name="Rectangle 7"/>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59340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1"/>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spc="30" baseline="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908A7C6C-0F39-4D70-8E8D-FE5B9C95FA73}" type="datetimeFigureOut">
              <a:rPr lang="en-US" smtClean="0"/>
              <a:t>3/5/2018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
        <p:nvSpPr>
          <p:cNvPr id="8" name="Rectangle 7"/>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06933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DFCFA4AC-08CC-42CE-BD01-C191750A04EC}" type="datetimeFigureOut">
              <a:rPr lang="en-US" smtClean="0"/>
              <a:t>3/5/2018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
        <p:nvSpPr>
          <p:cNvPr id="8" name="Rectangle 7"/>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2267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tr-TR"/>
              <a:t>Asıl metin stillerini düzenle</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1BA7A723-92A7-435B-B681-F25B092FEFEB}" type="datetimeFigureOut">
              <a:rPr lang="en-US" smtClean="0"/>
              <a:t>3/5/2018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
        <p:nvSpPr>
          <p:cNvPr id="11" name="Rectangle 10"/>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1760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4F170639-886C-4FCF-9EAB-ABB5DA3F3F4A}" type="datetimeFigureOut">
              <a:rPr lang="en-US" smtClean="0"/>
              <a:t>3/5/2018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
        <p:nvSpPr>
          <p:cNvPr id="7" name="Rectangle 6"/>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96486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230651-31F4-45D2-98AE-A2108F41BC07}" type="datetimeFigureOut">
              <a:rPr lang="en-US" smtClean="0"/>
              <a:t>3/5/2018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
        <p:nvSpPr>
          <p:cNvPr id="5" name="Rectangle 4"/>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04880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2800" b="1" baseline="0"/>
            </a:lvl1pPr>
          </a:lstStyle>
          <a:p>
            <a:r>
              <a:rPr lang="tr-TR"/>
              <a:t>Asıl başlık stilini düzenlemek için tıklayın</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6F53789A-C914-4DB1-8815-80B5EC7335C5}" type="datetimeFigureOut">
              <a:rPr lang="en-US" smtClean="0"/>
              <a:t>3/5/2018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097436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1">
                <a:solidFill>
                  <a:schemeClr val="bg1"/>
                </a:solidFill>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0" y="0"/>
            <a:ext cx="11292840" cy="512892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400" baseline="0">
                <a:solidFill>
                  <a:schemeClr val="bg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5E6440AA-91A0-436F-8FDB-C0F939DCAE21}" type="datetimeFigureOut">
              <a:rPr lang="en-US" smtClean="0"/>
              <a:t>3/5/2018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13831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C033E54A-A8CA-48C1-9504-691B58049D29}" type="datetimeFigureOut">
              <a:rPr lang="en-US" smtClean="0"/>
              <a:t>3/5/2018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
        <p:nvSpPr>
          <p:cNvPr id="7" name="Rectangle 6"/>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52920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5F6C806-BBF7-471C-9527-881CE2266695}" type="datetimeFigureOut">
              <a:rPr lang="en-US" smtClean="0"/>
              <a:t>3/5/2018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
        <p:nvSpPr>
          <p:cNvPr id="7" name="Rectangle 6"/>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79572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a:t>Asıl başlık stili için tıklatın</a:t>
            </a:r>
            <a:endParaRPr kumimoji="0" lang="en-US"/>
          </a:p>
        </p:txBody>
      </p:sp>
      <p:sp>
        <p:nvSpPr>
          <p:cNvPr id="17" name="16 Alt Başlık"/>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a:t>Asıl alt başlık stilini düzenlemek için tıklatın</a:t>
            </a:r>
            <a:endParaRPr kumimoji="0" lang="en-US"/>
          </a:p>
        </p:txBody>
      </p:sp>
      <p:sp>
        <p:nvSpPr>
          <p:cNvPr id="30" name="29 Veri Yer Tutucusu"/>
          <p:cNvSpPr>
            <a:spLocks noGrp="1"/>
          </p:cNvSpPr>
          <p:nvPr>
            <p:ph type="dt" sz="half" idx="10"/>
          </p:nvPr>
        </p:nvSpPr>
        <p:spPr/>
        <p:txBody>
          <a:bodyPr/>
          <a:lstStyle/>
          <a:p>
            <a:fld id="{D9F75050-0E15-4C5B-92B0-66D068882F1F}" type="datetimeFigureOut">
              <a:rPr lang="tr-TR" smtClean="0"/>
              <a:pPr/>
              <a:t>5.03.2018</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4057508020"/>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5.03.2018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14345778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a:t>Asıl başlık stili için tıklatın</a:t>
            </a:r>
            <a:endParaRPr kumimoji="0" lang="en-US"/>
          </a:p>
        </p:txBody>
      </p:sp>
      <p:sp>
        <p:nvSpPr>
          <p:cNvPr id="3" name="2 Metin Yer Tutucusu"/>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5.03.2018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596804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0" y="704088"/>
            <a:ext cx="10972800" cy="1143000"/>
          </a:xfrm>
        </p:spPr>
        <p:txBody>
          <a:bodyPr/>
          <a:lstStyle/>
          <a:p>
            <a:r>
              <a:rPr kumimoji="0" lang="tr-TR"/>
              <a:t>Asıl başlık stili için tıklatın</a:t>
            </a:r>
            <a:endParaRPr kumimoji="0" lang="en-US"/>
          </a:p>
        </p:txBody>
      </p:sp>
      <p:sp>
        <p:nvSpPr>
          <p:cNvPr id="3" name="2 İçerik Yer Tutucusu"/>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İçerik Yer Tutucusu"/>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5.03.2018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4144941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609600" y="704088"/>
            <a:ext cx="10972800" cy="1143000"/>
          </a:xfrm>
        </p:spPr>
        <p:txBody>
          <a:bodyPr tIns="45720" anchor="b"/>
          <a:lstStyle>
            <a:lvl1pPr>
              <a:defRPr/>
            </a:lvl1pPr>
          </a:lstStyle>
          <a:p>
            <a:r>
              <a:rPr kumimoji="0" lang="tr-TR"/>
              <a:t>Asıl başlık stili için tıklatın</a:t>
            </a:r>
            <a:endParaRPr kumimoji="0" lang="en-US"/>
          </a:p>
        </p:txBody>
      </p:sp>
      <p:sp>
        <p:nvSpPr>
          <p:cNvPr id="3" name="2 Metin Yer Tutucusu"/>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4" name="3 Metin Yer Tutucusu"/>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5" name="4 İçerik Yer Tutucusu"/>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5 İçerik Yer Tutucusu"/>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6 Veri Yer Tutucusu"/>
          <p:cNvSpPr>
            <a:spLocks noGrp="1"/>
          </p:cNvSpPr>
          <p:nvPr>
            <p:ph type="dt" sz="half" idx="10"/>
          </p:nvPr>
        </p:nvSpPr>
        <p:spPr/>
        <p:txBody>
          <a:bodyPr/>
          <a:lstStyle/>
          <a:p>
            <a:fld id="{D9F75050-0E15-4C5B-92B0-66D068882F1F}" type="datetimeFigureOut">
              <a:rPr lang="tr-TR" smtClean="0"/>
              <a:pPr/>
              <a:t>5.03.2018</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630821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a:t>Asıl başlık stili için tıklatın</a:t>
            </a:r>
            <a:endParaRPr kumimoji="0" lang="en-US"/>
          </a:p>
        </p:txBody>
      </p:sp>
      <p:sp>
        <p:nvSpPr>
          <p:cNvPr id="3" name="2 Veri Yer Tutucusu"/>
          <p:cNvSpPr>
            <a:spLocks noGrp="1"/>
          </p:cNvSpPr>
          <p:nvPr>
            <p:ph type="dt" sz="half" idx="10"/>
          </p:nvPr>
        </p:nvSpPr>
        <p:spPr/>
        <p:txBody>
          <a:bodyPr/>
          <a:lstStyle/>
          <a:p>
            <a:fld id="{D9F75050-0E15-4C5B-92B0-66D068882F1F}" type="datetimeFigureOut">
              <a:rPr lang="tr-TR" smtClean="0"/>
              <a:pPr/>
              <a:t>5.03.2018</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7644938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5.03.2018</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5444011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a:t>Asıl başlık stili için tıklatın</a:t>
            </a:r>
            <a:endParaRPr kumimoji="0" lang="en-US"/>
          </a:p>
        </p:txBody>
      </p:sp>
      <p:sp>
        <p:nvSpPr>
          <p:cNvPr id="3" name="2 Metin Yer Tutucusu"/>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a:t>Asıl metin stillerini düzenlemek için tıklatın</a:t>
            </a:r>
          </a:p>
        </p:txBody>
      </p:sp>
      <p:sp>
        <p:nvSpPr>
          <p:cNvPr id="4" name="3 İçerik Yer Tutucusu"/>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5.03.2018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6872156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11 Dik Üçgen"/>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1 Başlık"/>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tr-TR"/>
              <a:t>Asıl başlık stili için tıklatın</a:t>
            </a:r>
            <a:endParaRPr kumimoji="0" lang="en-US"/>
          </a:p>
        </p:txBody>
      </p:sp>
      <p:sp>
        <p:nvSpPr>
          <p:cNvPr id="4" name="3 Metin Yer Tutucusu"/>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5.03.2018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10769600" y="6356351"/>
            <a:ext cx="812800" cy="365125"/>
          </a:xfrm>
        </p:spPr>
        <p:txBody>
          <a:bodyPr/>
          <a:lstStyle/>
          <a:p>
            <a:fld id="{B1DEFA8C-F947-479F-BE07-76B6B3F80BF1}" type="slidenum">
              <a:rPr lang="tr-TR" smtClean="0"/>
              <a:pPr/>
              <a:t>‹#›</a:t>
            </a:fld>
            <a:endParaRPr lang="tr-TR"/>
          </a:p>
        </p:txBody>
      </p:sp>
      <p:sp>
        <p:nvSpPr>
          <p:cNvPr id="3" name="2 Resim Yer Tutucusu"/>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a:t>Resim eklemek için simgeyi tıklatın</a:t>
            </a:r>
            <a:endParaRPr kumimoji="0" lang="en-US" dirty="0"/>
          </a:p>
        </p:txBody>
      </p:sp>
      <p:sp>
        <p:nvSpPr>
          <p:cNvPr id="10" name="9 Serbest Form"/>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10 Serbest Form"/>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extLst>
      <p:ext uri="{BB962C8B-B14F-4D97-AF65-F5344CB8AC3E}">
        <p14:creationId xmlns:p14="http://schemas.microsoft.com/office/powerpoint/2010/main" val="25736710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5.03.2018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41971432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914402"/>
            <a:ext cx="2743200" cy="5211763"/>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609600" y="914402"/>
            <a:ext cx="8026400" cy="5211763"/>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5.03.2018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885903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294198"/>
            <a:ext cx="9692640" cy="1397124"/>
          </a:xfrm>
          <a:prstGeom prst="rect">
            <a:avLst/>
          </a:prstGeom>
        </p:spPr>
        <p:txBody>
          <a:bodyPr vert="horz" lIns="91440" tIns="27432" rIns="91440" bIns="45720" rtlCol="0" anchor="b">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accent1">
                    <a:lumMod val="40000"/>
                    <a:lumOff val="60000"/>
                  </a:schemeClr>
                </a:solidFill>
              </a:defRPr>
            </a:lvl1pPr>
          </a:lstStyle>
          <a:p>
            <a:fld id="{0E59FD0C-5451-4CA0-86AF-E70AE3279989}" type="datetimeFigureOut">
              <a:rPr lang="en-US" smtClean="0"/>
              <a:t>3/5/2018</a:t>
            </a:fld>
            <a:endParaRPr lang="en-US" dirty="0"/>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accent1">
                    <a:lumMod val="40000"/>
                    <a:lumOff val="60000"/>
                  </a:schemeClr>
                </a:solidFill>
              </a:defRPr>
            </a:lvl1pPr>
          </a:lstStyle>
          <a:p>
            <a:endParaRPr lang="en-US" dirty="0"/>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accent1">
                    <a:lumMod val="60000"/>
                    <a:lumOff val="40000"/>
                  </a:schemeClr>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218430875"/>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sldNum="0" hdr="0" ftr="0" dt="0"/>
  <p:txStyles>
    <p:titleStyle>
      <a:lvl1pPr algn="l" defTabSz="914400" rtl="0" eaLnBrk="1" latinLnBrk="0" hangingPunct="1">
        <a:lnSpc>
          <a:spcPct val="90000"/>
        </a:lnSpc>
        <a:spcBef>
          <a:spcPct val="0"/>
        </a:spcBef>
        <a:buNone/>
        <a:defRPr sz="4400" b="1" kern="1200" spc="-50" baseline="0">
          <a:solidFill>
            <a:schemeClr val="accent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2000" kern="1200" spc="10" baseline="0">
          <a:solidFill>
            <a:schemeClr val="tx1">
              <a:lumMod val="65000"/>
              <a:lumOff val="35000"/>
            </a:schemeClr>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8" name="7 Serbest Form"/>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9" name="8 Başlık Yer Tutucusu"/>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tr-TR"/>
              <a:t>Asıl başlık stili için tıklatın</a:t>
            </a:r>
            <a:endParaRPr kumimoji="0" lang="en-US"/>
          </a:p>
        </p:txBody>
      </p:sp>
      <p:sp>
        <p:nvSpPr>
          <p:cNvPr id="30" name="29 Metin Yer Tutucusu"/>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0" name="9 Veri Yer Tutucusu"/>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9F75050-0E15-4C5B-92B0-66D068882F1F}" type="datetimeFigureOut">
              <a:rPr lang="tr-TR" smtClean="0"/>
              <a:pPr/>
              <a:t>5.03.2018</a:t>
            </a:fld>
            <a:endParaRPr lang="tr-TR"/>
          </a:p>
        </p:txBody>
      </p:sp>
      <p:sp>
        <p:nvSpPr>
          <p:cNvPr id="22" name="21 Altbilgi Yer Tutucusu"/>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DEFA8C-F947-479F-BE07-76B6B3F80BF1}" type="slidenum">
              <a:rPr lang="tr-TR" smtClean="0"/>
              <a:pPr/>
              <a:t>‹#›</a:t>
            </a:fld>
            <a:endParaRPr lang="tr-TR"/>
          </a:p>
        </p:txBody>
      </p:sp>
      <p:grpSp>
        <p:nvGrpSpPr>
          <p:cNvPr id="2" name="1 Grup"/>
          <p:cNvGrpSpPr/>
          <p:nvPr/>
        </p:nvGrpSpPr>
        <p:grpSpPr>
          <a:xfrm>
            <a:off x="-25356" y="202408"/>
            <a:ext cx="12240731"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spTree>
    <p:extLst>
      <p:ext uri="{BB962C8B-B14F-4D97-AF65-F5344CB8AC3E}">
        <p14:creationId xmlns:p14="http://schemas.microsoft.com/office/powerpoint/2010/main" val="962208556"/>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image" Target="../media/image1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61872" y="133874"/>
            <a:ext cx="9418320" cy="1259157"/>
          </a:xfrm>
        </p:spPr>
        <p:txBody>
          <a:bodyPr/>
          <a:lstStyle/>
          <a:p>
            <a:r>
              <a:rPr lang="tr-TR"/>
              <a:t>Dişi üreme sistemi</a:t>
            </a:r>
          </a:p>
        </p:txBody>
      </p:sp>
      <p:sp>
        <p:nvSpPr>
          <p:cNvPr id="3" name="Alt Başlık 2"/>
          <p:cNvSpPr>
            <a:spLocks noGrp="1"/>
          </p:cNvSpPr>
          <p:nvPr>
            <p:ph type="subTitle" idx="1"/>
          </p:nvPr>
        </p:nvSpPr>
        <p:spPr>
          <a:xfrm rot="10800000" flipV="1">
            <a:off x="1261872" y="1893094"/>
            <a:ext cx="9418320" cy="4625578"/>
          </a:xfrm>
        </p:spPr>
        <p:txBody>
          <a:bodyPr/>
          <a:lstStyle/>
          <a:p>
            <a:pPr marL="342900" indent="-342900">
              <a:buFont typeface="Arial" panose="020B0604020202020204" pitchFamily="34" charset="0"/>
              <a:buChar char="•"/>
            </a:pPr>
            <a:r>
              <a:rPr lang="tr-TR"/>
              <a:t>İç üreme organları</a:t>
            </a:r>
          </a:p>
          <a:p>
            <a:pPr marL="342900" indent="-342900">
              <a:buFont typeface="Arial" panose="020B0604020202020204" pitchFamily="34" charset="0"/>
              <a:buChar char="•"/>
            </a:pPr>
            <a:r>
              <a:rPr lang="tr-TR"/>
              <a:t>Yumurtalıklar</a:t>
            </a:r>
          </a:p>
          <a:p>
            <a:pPr marL="342900" indent="-342900">
              <a:buFont typeface="Arial" panose="020B0604020202020204" pitchFamily="34" charset="0"/>
              <a:buChar char="•"/>
            </a:pPr>
            <a:r>
              <a:rPr lang="tr-TR"/>
              <a:t>Yumurtalık yolu</a:t>
            </a:r>
          </a:p>
          <a:p>
            <a:pPr marL="342900" indent="-342900">
              <a:buFont typeface="Arial" panose="020B0604020202020204" pitchFamily="34" charset="0"/>
              <a:buChar char="•"/>
            </a:pPr>
            <a:r>
              <a:rPr lang="tr-TR"/>
              <a:t>Uterus/ Döl yatağı</a:t>
            </a:r>
          </a:p>
          <a:p>
            <a:pPr marL="342900" indent="-342900">
              <a:buFont typeface="Arial" panose="020B0604020202020204" pitchFamily="34" charset="0"/>
              <a:buChar char="•"/>
            </a:pPr>
            <a:r>
              <a:rPr lang="tr-TR"/>
              <a:t>Serviks</a:t>
            </a:r>
          </a:p>
          <a:p>
            <a:pPr marL="342900" indent="-342900">
              <a:buFont typeface="Arial" panose="020B0604020202020204" pitchFamily="34" charset="0"/>
              <a:buChar char="•"/>
            </a:pPr>
            <a:r>
              <a:rPr lang="tr-TR"/>
              <a:t>Vajina</a:t>
            </a:r>
          </a:p>
          <a:p>
            <a:pPr marL="342900" indent="-342900">
              <a:buFont typeface="Arial" panose="020B0604020202020204" pitchFamily="34" charset="0"/>
              <a:buChar char="•"/>
            </a:pPr>
            <a:r>
              <a:rPr lang="tr-TR"/>
              <a:t>Dış üreme organları: </a:t>
            </a:r>
          </a:p>
          <a:p>
            <a:pPr marL="342900" indent="-342900">
              <a:buFont typeface="Arial" panose="020B0604020202020204" pitchFamily="34" charset="0"/>
              <a:buChar char="•"/>
            </a:pPr>
            <a:r>
              <a:rPr lang="tr-TR"/>
              <a:t>Venüs tümseği</a:t>
            </a:r>
          </a:p>
          <a:p>
            <a:pPr marL="342900" indent="-342900">
              <a:buFont typeface="Arial" panose="020B0604020202020204" pitchFamily="34" charset="0"/>
              <a:buChar char="•"/>
            </a:pPr>
            <a:r>
              <a:rPr lang="tr-TR"/>
              <a:t>Büyük ve küçük dudaklar</a:t>
            </a:r>
          </a:p>
          <a:p>
            <a:pPr marL="342900" indent="-342900">
              <a:buFont typeface="Arial" panose="020B0604020202020204" pitchFamily="34" charset="0"/>
              <a:buChar char="•"/>
            </a:pPr>
            <a:endParaRPr lang="tr-TR"/>
          </a:p>
          <a:p>
            <a:pPr marL="342900" indent="-342900">
              <a:buFont typeface="Arial" panose="020B0604020202020204" pitchFamily="34" charset="0"/>
              <a:buChar char="•"/>
            </a:pPr>
            <a:endParaRPr lang="tr-TR"/>
          </a:p>
          <a:p>
            <a:endParaRPr lang="tr-TR"/>
          </a:p>
        </p:txBody>
      </p:sp>
    </p:spTree>
    <p:extLst>
      <p:ext uri="{BB962C8B-B14F-4D97-AF65-F5344CB8AC3E}">
        <p14:creationId xmlns:p14="http://schemas.microsoft.com/office/powerpoint/2010/main" val="655208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261872" y="133874"/>
            <a:ext cx="9418320" cy="1259157"/>
          </a:xfrm>
        </p:spPr>
        <p:txBody>
          <a:bodyPr/>
          <a:lstStyle/>
          <a:p>
            <a:r>
              <a:rPr lang="tr-TR"/>
              <a:t>Dişi üreme sistemi</a:t>
            </a:r>
          </a:p>
        </p:txBody>
      </p:sp>
      <p:sp>
        <p:nvSpPr>
          <p:cNvPr id="3" name="Alt Başlık 2"/>
          <p:cNvSpPr>
            <a:spLocks noGrp="1"/>
          </p:cNvSpPr>
          <p:nvPr>
            <p:ph type="subTitle" idx="1"/>
          </p:nvPr>
        </p:nvSpPr>
        <p:spPr>
          <a:xfrm rot="10800000" flipV="1">
            <a:off x="1261872" y="1893094"/>
            <a:ext cx="9418320" cy="4625578"/>
          </a:xfrm>
        </p:spPr>
        <p:txBody>
          <a:bodyPr/>
          <a:lstStyle/>
          <a:p>
            <a:r>
              <a:rPr lang="tr-TR"/>
              <a:t>Dış üreme organları: </a:t>
            </a:r>
          </a:p>
          <a:p>
            <a:pPr marL="342900" indent="-342900">
              <a:buFont typeface="Arial" panose="020B0604020202020204" pitchFamily="34" charset="0"/>
              <a:buChar char="•"/>
            </a:pPr>
            <a:r>
              <a:rPr lang="tr-TR"/>
              <a:t>Klitoris</a:t>
            </a:r>
          </a:p>
          <a:p>
            <a:pPr marL="342900" indent="-342900">
              <a:buFont typeface="Arial" panose="020B0604020202020204" pitchFamily="34" charset="0"/>
              <a:buChar char="•"/>
            </a:pPr>
            <a:r>
              <a:rPr lang="tr-TR"/>
              <a:t>Kızlık zarı</a:t>
            </a:r>
          </a:p>
          <a:p>
            <a:pPr marL="342900" indent="-342900">
              <a:buFont typeface="Arial" panose="020B0604020202020204" pitchFamily="34" charset="0"/>
              <a:buChar char="•"/>
            </a:pPr>
            <a:r>
              <a:rPr lang="tr-TR"/>
              <a:t> Vestibül</a:t>
            </a:r>
          </a:p>
          <a:p>
            <a:pPr marL="342900" indent="-342900">
              <a:buFont typeface="Arial" panose="020B0604020202020204" pitchFamily="34" charset="0"/>
              <a:buChar char="•"/>
            </a:pPr>
            <a:r>
              <a:rPr lang="tr-TR"/>
              <a:t>Vajina deliği</a:t>
            </a:r>
          </a:p>
          <a:p>
            <a:pPr marL="342900" indent="-342900">
              <a:buFont typeface="Arial" panose="020B0604020202020204" pitchFamily="34" charset="0"/>
              <a:buChar char="•"/>
            </a:pPr>
            <a:r>
              <a:rPr lang="tr-TR"/>
              <a:t>Uretra dış deliği</a:t>
            </a:r>
          </a:p>
          <a:p>
            <a:pPr marL="342900" indent="-342900">
              <a:buFont typeface="Arial" panose="020B0604020202020204" pitchFamily="34" charset="0"/>
              <a:buChar char="•"/>
            </a:pPr>
            <a:r>
              <a:rPr lang="tr-TR"/>
              <a:t>Skene kanalları</a:t>
            </a:r>
          </a:p>
          <a:p>
            <a:pPr marL="342900" indent="-342900">
              <a:buFont typeface="Arial" panose="020B0604020202020204" pitchFamily="34" charset="0"/>
              <a:buChar char="•"/>
            </a:pPr>
            <a:r>
              <a:rPr lang="tr-TR"/>
              <a:t>Vulvovaginal bezeler</a:t>
            </a:r>
          </a:p>
          <a:p>
            <a:pPr marL="342900" indent="-342900">
              <a:buFont typeface="Arial" panose="020B0604020202020204" pitchFamily="34" charset="0"/>
              <a:buChar char="•"/>
            </a:pPr>
            <a:r>
              <a:rPr lang="tr-TR"/>
              <a:t>Bulbus vestibuller</a:t>
            </a:r>
          </a:p>
          <a:p>
            <a:pPr marL="342900" indent="-342900">
              <a:buFont typeface="Arial" panose="020B0604020202020204" pitchFamily="34" charset="0"/>
              <a:buChar char="•"/>
            </a:pPr>
            <a:endParaRPr lang="tr-TR"/>
          </a:p>
          <a:p>
            <a:pPr marL="342900" indent="-342900">
              <a:buFont typeface="Arial" panose="020B0604020202020204" pitchFamily="34" charset="0"/>
              <a:buChar char="•"/>
            </a:pPr>
            <a:endParaRPr lang="tr-TR"/>
          </a:p>
          <a:p>
            <a:endParaRPr lang="tr-TR"/>
          </a:p>
        </p:txBody>
      </p:sp>
    </p:spTree>
    <p:extLst>
      <p:ext uri="{BB962C8B-B14F-4D97-AF65-F5344CB8AC3E}">
        <p14:creationId xmlns:p14="http://schemas.microsoft.com/office/powerpoint/2010/main" val="1617239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261872" y="133874"/>
            <a:ext cx="9418320" cy="1259157"/>
          </a:xfrm>
        </p:spPr>
        <p:txBody>
          <a:bodyPr/>
          <a:lstStyle/>
          <a:p>
            <a:r>
              <a:rPr lang="tr-TR"/>
              <a:t>Dişi üreme sistemi</a:t>
            </a:r>
          </a:p>
        </p:txBody>
      </p:sp>
      <p:sp>
        <p:nvSpPr>
          <p:cNvPr id="3" name="Alt Başlık 2"/>
          <p:cNvSpPr>
            <a:spLocks noGrp="1"/>
          </p:cNvSpPr>
          <p:nvPr>
            <p:ph type="subTitle" idx="1"/>
          </p:nvPr>
        </p:nvSpPr>
        <p:spPr>
          <a:xfrm rot="10800000" flipV="1">
            <a:off x="1261872" y="1893094"/>
            <a:ext cx="9418320" cy="5322094"/>
          </a:xfrm>
        </p:spPr>
        <p:txBody>
          <a:bodyPr>
            <a:normAutofit/>
          </a:bodyPr>
          <a:lstStyle/>
          <a:p>
            <a:r>
              <a:rPr lang="tr-TR" sz="1800">
                <a:effectLst/>
                <a:latin typeface="Verdana" panose="020B0604030504040204" pitchFamily="34" charset="0"/>
                <a:ea typeface="Times New Roman" panose="02020603050405020304" pitchFamily="18" charset="0"/>
                <a:cs typeface="Verdana" panose="020B0604030504040204" pitchFamily="34" charset="0"/>
              </a:rPr>
              <a:t>.</a:t>
            </a:r>
          </a:p>
        </p:txBody>
      </p:sp>
      <p:pic>
        <p:nvPicPr>
          <p:cNvPr id="6" name="Resim 5"/>
          <p:cNvPicPr/>
          <p:nvPr/>
        </p:nvPicPr>
        <p:blipFill>
          <a:blip r:embed="rId2">
            <a:extLst>
              <a:ext uri="{28A0092B-C50C-407E-A947-70E740481C1C}">
                <a14:useLocalDpi xmlns:a14="http://schemas.microsoft.com/office/drawing/2010/main" val="0"/>
              </a:ext>
            </a:extLst>
          </a:blip>
          <a:srcRect/>
          <a:stretch>
            <a:fillRect/>
          </a:stretch>
        </p:blipFill>
        <p:spPr bwMode="auto">
          <a:xfrm>
            <a:off x="2196703" y="1893094"/>
            <a:ext cx="8215313" cy="4586287"/>
          </a:xfrm>
          <a:prstGeom prst="rect">
            <a:avLst/>
          </a:prstGeom>
          <a:noFill/>
          <a:ln>
            <a:noFill/>
          </a:ln>
        </p:spPr>
      </p:pic>
    </p:spTree>
    <p:extLst>
      <p:ext uri="{BB962C8B-B14F-4D97-AF65-F5344CB8AC3E}">
        <p14:creationId xmlns:p14="http://schemas.microsoft.com/office/powerpoint/2010/main" val="3954399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261872" y="133874"/>
            <a:ext cx="9418320" cy="1259157"/>
          </a:xfrm>
        </p:spPr>
        <p:txBody>
          <a:bodyPr/>
          <a:lstStyle/>
          <a:p>
            <a:r>
              <a:rPr lang="tr-TR"/>
              <a:t>Dişi üreme sistemi</a:t>
            </a:r>
          </a:p>
        </p:txBody>
      </p:sp>
      <p:sp>
        <p:nvSpPr>
          <p:cNvPr id="3" name="Alt Başlık 2"/>
          <p:cNvSpPr>
            <a:spLocks noGrp="1"/>
          </p:cNvSpPr>
          <p:nvPr>
            <p:ph type="subTitle" idx="1"/>
          </p:nvPr>
        </p:nvSpPr>
        <p:spPr>
          <a:xfrm rot="10800000" flipV="1">
            <a:off x="1261872" y="1893094"/>
            <a:ext cx="9418320" cy="4679156"/>
          </a:xfrm>
        </p:spPr>
        <p:txBody>
          <a:bodyPr>
            <a:normAutofit/>
          </a:bodyPr>
          <a:lstStyle/>
          <a:p>
            <a:pPr marL="285750" indent="-285750">
              <a:buFont typeface="Arial" panose="020B0604020202020204" pitchFamily="34" charset="0"/>
              <a:buChar char="•"/>
            </a:pPr>
            <a:r>
              <a:rPr lang="tr-TR" sz="1800">
                <a:effectLst/>
                <a:latin typeface="Verdana" panose="020B0604030504040204" pitchFamily="34" charset="0"/>
                <a:ea typeface="Times New Roman" panose="02020603050405020304" pitchFamily="18" charset="0"/>
                <a:cs typeface="Verdana" panose="020B0604030504040204" pitchFamily="34" charset="0"/>
              </a:rPr>
              <a:t>İç üreme organlarından yumurtalıklar (ovaries), yumurta yolları (oviducts), döl yatağı (uterus) ve Uterus boynu (serviks) temel bir bağ doku ile desteklenmektedir. </a:t>
            </a:r>
          </a:p>
          <a:p>
            <a:pPr marL="285750" indent="-285750">
              <a:buFont typeface="Arial" panose="020B0604020202020204" pitchFamily="34" charset="0"/>
              <a:buChar char="•"/>
            </a:pPr>
            <a:r>
              <a:rPr lang="tr-TR" sz="1800">
                <a:effectLst/>
                <a:latin typeface="Verdana" panose="020B0604030504040204" pitchFamily="34" charset="0"/>
                <a:ea typeface="Times New Roman" panose="02020603050405020304" pitchFamily="18" charset="0"/>
                <a:cs typeface="Verdana" panose="020B0604030504040204" pitchFamily="34" charset="0"/>
              </a:rPr>
              <a:t>Bu bağ doku ovaryumları destekleyen mesoovarium, yumurta kanalını destekleyen mesosalfinks ve döl yatağını destekleyen mezometriumdan meydana gelmektedir.</a:t>
            </a:r>
          </a:p>
          <a:p>
            <a:pPr marL="285750" indent="-285750">
              <a:buFont typeface="Arial" panose="020B0604020202020204" pitchFamily="34" charset="0"/>
              <a:buChar char="•"/>
            </a:pPr>
            <a:r>
              <a:rPr lang="tr-TR" sz="1800">
                <a:effectLst/>
                <a:latin typeface="Verdana" panose="020B0604030504040204" pitchFamily="34" charset="0"/>
                <a:ea typeface="Times New Roman" panose="02020603050405020304" pitchFamily="18" charset="0"/>
                <a:cs typeface="Verdana" panose="020B0604030504040204" pitchFamily="34" charset="0"/>
              </a:rPr>
              <a:t>Sığır ve koyunlarda ana bağdokunun bağlanma yeri kalça kemiğinin sırt bölgesindedir.  </a:t>
            </a:r>
          </a:p>
          <a:p>
            <a:pPr marL="285750" indent="-285750">
              <a:buFont typeface="Arial" panose="020B0604020202020204" pitchFamily="34" charset="0"/>
              <a:buChar char="•"/>
            </a:pPr>
            <a:r>
              <a:rPr lang="tr-TR" sz="1800">
                <a:effectLst/>
                <a:latin typeface="Verdana" panose="020B0604030504040204" pitchFamily="34" charset="0"/>
                <a:ea typeface="Times New Roman" panose="02020603050405020304" pitchFamily="18" charset="0"/>
                <a:cs typeface="Verdana" panose="020B0604030504040204" pitchFamily="34" charset="0"/>
              </a:rPr>
              <a:t>Yumurtalıklar, yumurta kanalı ve uterus otonom sinirlerle donatılmıştır.</a:t>
            </a:r>
            <a:endParaRPr lang="tr-TR"/>
          </a:p>
        </p:txBody>
      </p:sp>
    </p:spTree>
    <p:extLst>
      <p:ext uri="{BB962C8B-B14F-4D97-AF65-F5344CB8AC3E}">
        <p14:creationId xmlns:p14="http://schemas.microsoft.com/office/powerpoint/2010/main" val="2970544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261872" y="133874"/>
            <a:ext cx="9418320" cy="1259157"/>
          </a:xfrm>
        </p:spPr>
        <p:txBody>
          <a:bodyPr/>
          <a:lstStyle/>
          <a:p>
            <a:r>
              <a:rPr lang="tr-TR"/>
              <a:t>Dişi üreme sistemi</a:t>
            </a:r>
          </a:p>
        </p:txBody>
      </p:sp>
      <p:sp>
        <p:nvSpPr>
          <p:cNvPr id="3" name="Alt Başlık 2"/>
          <p:cNvSpPr>
            <a:spLocks noGrp="1"/>
          </p:cNvSpPr>
          <p:nvPr>
            <p:ph type="subTitle" idx="1"/>
          </p:nvPr>
        </p:nvSpPr>
        <p:spPr>
          <a:xfrm rot="10800000" flipV="1">
            <a:off x="1601200" y="2018109"/>
            <a:ext cx="9418320" cy="4679156"/>
          </a:xfrm>
        </p:spPr>
        <p:txBody>
          <a:bodyPr>
            <a:normAutofit/>
          </a:bodyPr>
          <a:lstStyle/>
          <a:p>
            <a:pPr marL="285750" indent="-285750">
              <a:buFont typeface="Arial" panose="020B0604020202020204" pitchFamily="34" charset="0"/>
              <a:buChar char="•"/>
            </a:pPr>
            <a:r>
              <a:rPr lang="tr-TR" sz="1800">
                <a:effectLst/>
                <a:latin typeface="Verdana" panose="020B0604030504040204" pitchFamily="34" charset="0"/>
                <a:ea typeface="Times New Roman" panose="02020603050405020304" pitchFamily="18" charset="0"/>
                <a:cs typeface="Verdana" panose="020B0604030504040204" pitchFamily="34" charset="0"/>
              </a:rPr>
              <a:t>Görüldüğü gibi üreme sistemi tüm evcil türlerde rektumun hemen altında bulunmaktadır ve rektumdan bir rektogenital kese ile ayrılmaktadır.</a:t>
            </a:r>
          </a:p>
          <a:p>
            <a:pPr marL="285750" indent="-285750">
              <a:buFont typeface="Arial" panose="020B0604020202020204" pitchFamily="34" charset="0"/>
              <a:buChar char="•"/>
            </a:pPr>
            <a:r>
              <a:rPr lang="tr-TR" sz="1800">
                <a:effectLst/>
                <a:latin typeface="Verdana" panose="020B0604030504040204" pitchFamily="34" charset="0"/>
                <a:ea typeface="Times New Roman" panose="02020603050405020304" pitchFamily="18" charset="0"/>
                <a:cs typeface="Verdana" panose="020B0604030504040204" pitchFamily="34" charset="0"/>
              </a:rPr>
              <a:t>İnek kısrak ve devede bu anatomik yakınlık ve yerleşim,</a:t>
            </a:r>
          </a:p>
          <a:p>
            <a:pPr marL="285750" indent="-285750">
              <a:buFont typeface="Arial" panose="020B0604020202020204" pitchFamily="34" charset="0"/>
              <a:buChar char="•"/>
            </a:pPr>
            <a:r>
              <a:rPr lang="tr-TR" sz="1800">
                <a:latin typeface="Verdana" panose="020B0604030504040204" pitchFamily="34" charset="0"/>
                <a:ea typeface="Times New Roman" panose="02020603050405020304" pitchFamily="18" charset="0"/>
                <a:cs typeface="Verdana" panose="020B0604030504040204" pitchFamily="34" charset="0"/>
              </a:rPr>
              <a:t>E</a:t>
            </a:r>
            <a:r>
              <a:rPr lang="tr-TR" sz="1800">
                <a:effectLst/>
                <a:latin typeface="Verdana" panose="020B0604030504040204" pitchFamily="34" charset="0"/>
                <a:ea typeface="Times New Roman" panose="02020603050405020304" pitchFamily="18" charset="0"/>
                <a:cs typeface="Verdana" panose="020B0604030504040204" pitchFamily="34" charset="0"/>
              </a:rPr>
              <a:t>lle muayene (rektumdan girilerek yumurtalık ve üreme sisteminin elle muayenesi) ve/veya ultrason ile muayene imkanları sunmaktadır. Bu muayene sonucunda dişi ovaryumlarının durumu, uterusta fötüsün veya fötüse ait yapıların varlığının tespiti, suni tohumlama enjektörünün dişi üreme kanalına yerleştirilmesi, cerrahi olmayan yöntemlerle yumurta hücresi veya embriyonun toplanması, üreme kanalı anormalliklerinin kontrol edilmesi gibi faydalar sunmaktadır. </a:t>
            </a:r>
            <a:endParaRPr lang="tr-TR" sz="1800">
              <a:latin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23610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261872" y="133874"/>
            <a:ext cx="9418320" cy="1259157"/>
          </a:xfrm>
        </p:spPr>
        <p:txBody>
          <a:bodyPr/>
          <a:lstStyle/>
          <a:p>
            <a:r>
              <a:rPr lang="tr-TR"/>
              <a:t>Dişi üreme sistemi</a:t>
            </a:r>
          </a:p>
        </p:txBody>
      </p:sp>
      <p:sp>
        <p:nvSpPr>
          <p:cNvPr id="3" name="Alt Başlık 2"/>
          <p:cNvSpPr>
            <a:spLocks noGrp="1"/>
          </p:cNvSpPr>
          <p:nvPr>
            <p:ph type="subTitle" idx="1"/>
          </p:nvPr>
        </p:nvSpPr>
        <p:spPr>
          <a:xfrm rot="10800000" flipV="1">
            <a:off x="1601200" y="2018109"/>
            <a:ext cx="9418320" cy="4679156"/>
          </a:xfrm>
        </p:spPr>
        <p:txBody>
          <a:bodyPr>
            <a:normAutofit/>
          </a:bodyPr>
          <a:lstStyle/>
          <a:p>
            <a:pPr marL="285750" indent="-285750">
              <a:buFont typeface="Arial" panose="020B0604020202020204" pitchFamily="34" charset="0"/>
              <a:buChar char="•"/>
            </a:pPr>
            <a:r>
              <a:rPr lang="tr-TR" sz="1800">
                <a:effectLst/>
                <a:latin typeface="Verdana" panose="020B0604030504040204" pitchFamily="34" charset="0"/>
                <a:ea typeface="Times New Roman" panose="02020603050405020304" pitchFamily="18" charset="0"/>
                <a:cs typeface="Verdana" panose="020B0604030504040204" pitchFamily="34" charset="0"/>
              </a:rPr>
              <a:t>Fötüsün üreme sistemi, cinsel olarak farklılaşmamış iki gonad</a:t>
            </a:r>
            <a:r>
              <a:rPr lang="tr-TR" sz="1800">
                <a:effectLst/>
                <a:latin typeface="Times New Roman TUR"/>
                <a:ea typeface="Times New Roman" panose="02020603050405020304" pitchFamily="18" charset="0"/>
                <a:cs typeface="Times New Roman" panose="02020603050405020304" pitchFamily="18" charset="0"/>
              </a:rPr>
              <a:t>,</a:t>
            </a:r>
            <a:r>
              <a:rPr lang="tr-TR" sz="1800">
                <a:effectLst/>
                <a:latin typeface="Verdana" panose="020B0604030504040204" pitchFamily="34" charset="0"/>
                <a:ea typeface="Times New Roman" panose="02020603050405020304" pitchFamily="18" charset="0"/>
                <a:cs typeface="Verdana" panose="020B0604030504040204" pitchFamily="34" charset="0"/>
              </a:rPr>
              <a:t> iki çift kanal, bir ürogenital boşluk (sinus, oyuk), bir genital yumurcuk (tuberkül) ve bir vestibular kıvrım, çukur veya çıkıntıdan meydana gelmektedir. </a:t>
            </a:r>
            <a:endParaRPr lang="tr-TR" sz="1800">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tr-TR" sz="1800">
                <a:effectLst/>
                <a:latin typeface="Verdana" panose="020B0604030504040204" pitchFamily="34" charset="0"/>
                <a:ea typeface="Times New Roman" panose="02020603050405020304" pitchFamily="18" charset="0"/>
                <a:cs typeface="Verdana" panose="020B0604030504040204" pitchFamily="34" charset="0"/>
              </a:rPr>
              <a:t>Esasen bu sistem karın boşluğunun sırt bölgesinde iki germinal köprüden köken almaktadır. Embriyoda çift cinsiyet durumu olarak tanımlanan (Hem Müller hem de Wolf kanalının bulunması) bir durum dişi ve erkek üreme sistemine farklılaşabilmektedir.</a:t>
            </a:r>
          </a:p>
          <a:p>
            <a:pPr marL="285750" indent="-285750">
              <a:buFont typeface="Arial" panose="020B0604020202020204" pitchFamily="34" charset="0"/>
              <a:buChar char="•"/>
            </a:pPr>
            <a:r>
              <a:rPr lang="tr-TR" sz="1800">
                <a:effectLst/>
                <a:latin typeface="Verdana" panose="020B0604030504040204" pitchFamily="34" charset="0"/>
                <a:ea typeface="Times New Roman" panose="02020603050405020304" pitchFamily="18" charset="0"/>
                <a:cs typeface="Verdana" panose="020B0604030504040204" pitchFamily="34" charset="0"/>
              </a:rPr>
              <a:t>Fötüsün cinsiyeti genetik mirasa (memelilerde erkekten alınan X veya Y kromozomlarına, kanatlılarda ise dişiden alınan Z veya W kromozomlarına bağlı genetik bilgiye), gonadların gelişimine, ek üreme organlarının oluşum ve olgunlaşmasına bağlıdır. Genetik cinsiyetin ortaya çıkışı, fötal gonadın ve zaman zaman böbrek üstü bezi (adrenal cortex)’nin işlevine bağlıdır.</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p>
            <a:endParaRPr lang="tr-TR" sz="1800">
              <a:effectLst/>
              <a:latin typeface="Verdana" panose="020B0604030504040204" pitchFamily="34" charset="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3993175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261872" y="133874"/>
            <a:ext cx="9418320" cy="1259157"/>
          </a:xfrm>
        </p:spPr>
        <p:txBody>
          <a:bodyPr/>
          <a:lstStyle/>
          <a:p>
            <a:r>
              <a:rPr lang="tr-TR"/>
              <a:t>Dişi üreme sistemi</a:t>
            </a:r>
          </a:p>
        </p:txBody>
      </p:sp>
      <p:sp>
        <p:nvSpPr>
          <p:cNvPr id="3" name="Alt Başlık 2"/>
          <p:cNvSpPr>
            <a:spLocks noGrp="1"/>
          </p:cNvSpPr>
          <p:nvPr>
            <p:ph type="subTitle" idx="1"/>
          </p:nvPr>
        </p:nvSpPr>
        <p:spPr>
          <a:xfrm rot="10800000" flipV="1">
            <a:off x="1601200" y="2018109"/>
            <a:ext cx="9418320" cy="4679156"/>
          </a:xfrm>
        </p:spPr>
        <p:txBody>
          <a:bodyPr>
            <a:normAutofit/>
          </a:bodyPr>
          <a:lstStyle/>
          <a:p>
            <a:r>
              <a:rPr lang="tr-TR" sz="1800">
                <a:effectLst/>
                <a:latin typeface="Verdana" panose="020B0604030504040204" pitchFamily="34" charset="0"/>
                <a:ea typeface="Times New Roman" panose="02020603050405020304" pitchFamily="18" charset="0"/>
                <a:cs typeface="Verdana" panose="020B0604030504040204" pitchFamily="34" charset="0"/>
              </a:rPr>
              <a:t> </a:t>
            </a:r>
            <a:r>
              <a:rPr lang="tr-TR" sz="1800" b="1">
                <a:effectLst/>
                <a:latin typeface="Verdana" panose="020B0604030504040204" pitchFamily="34" charset="0"/>
                <a:ea typeface="Times New Roman" panose="02020603050405020304" pitchFamily="18" charset="0"/>
                <a:cs typeface="Verdana" panose="020B0604030504040204" pitchFamily="34" charset="0"/>
              </a:rPr>
              <a:t>Gonadlar:</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p>
            <a:r>
              <a:rPr lang="tr-TR" sz="1800">
                <a:effectLst/>
                <a:latin typeface="Verdana" panose="020B0604030504040204" pitchFamily="34" charset="0"/>
                <a:ea typeface="Times New Roman" panose="02020603050405020304" pitchFamily="18" charset="0"/>
                <a:cs typeface="Verdana" panose="020B0604030504040204" pitchFamily="34" charset="0"/>
              </a:rPr>
              <a:t>Gonadlar, embriyonik gelişme sırasında germinal çıkıntıları istila eden bir grup büyük taneli yumurta sarısı hücrelerinden oluşmaktadır. Dişilerde iki istila meydana gelmektedir. Birincisi başarısızdır fakat ikincisi daha sonra primordial cinsiyet hücrelerinin (oogonia) içlerine doğru yayılan cinsiyet ipliklerinin oluşumu ile sonuçlanır. Dişinin cinsiyet iplikleri medullaya ait iplikler olarak isimlendirilir, erkeklerde bu iplikler seminifer tübüllerdir.</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tr-TR" sz="1800">
                <a:effectLst/>
                <a:latin typeface="Verdana" panose="020B0604030504040204" pitchFamily="34" charset="0"/>
                <a:ea typeface="Times New Roman" panose="02020603050405020304" pitchFamily="18" charset="0"/>
                <a:cs typeface="Verdana" panose="020B0604030504040204" pitchFamily="34" charset="0"/>
              </a:rPr>
              <a:t>Testisler öncelikli olarak cinsel olarak farklılaşmamış gonadların medullasından gelişirler, buna karşın ovaryumlar farklılaşmamış gonadların korteksinden gelişirler.</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p>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6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261872" y="133874"/>
            <a:ext cx="9418320" cy="1259157"/>
          </a:xfrm>
        </p:spPr>
        <p:txBody>
          <a:bodyPr/>
          <a:lstStyle/>
          <a:p>
            <a:r>
              <a:rPr lang="tr-TR"/>
              <a:t>Dişi üreme sistemi</a:t>
            </a:r>
          </a:p>
        </p:txBody>
      </p:sp>
      <p:sp>
        <p:nvSpPr>
          <p:cNvPr id="3" name="Alt Başlık 2"/>
          <p:cNvSpPr>
            <a:spLocks noGrp="1"/>
          </p:cNvSpPr>
          <p:nvPr>
            <p:ph type="subTitle" idx="1"/>
          </p:nvPr>
        </p:nvSpPr>
        <p:spPr>
          <a:xfrm rot="10800000" flipV="1">
            <a:off x="1601200" y="2018109"/>
            <a:ext cx="9418320" cy="4679156"/>
          </a:xfrm>
        </p:spPr>
        <p:txBody>
          <a:bodyPr>
            <a:normAutofit/>
          </a:bodyPr>
          <a:lstStyle/>
          <a:p>
            <a:r>
              <a:rPr lang="tr-TR" sz="1800" b="1">
                <a:effectLst/>
                <a:latin typeface="Verdana" panose="020B0604030504040204" pitchFamily="34" charset="0"/>
                <a:ea typeface="Times New Roman" panose="02020603050405020304" pitchFamily="18" charset="0"/>
                <a:cs typeface="Verdana" panose="020B0604030504040204" pitchFamily="34" charset="0"/>
              </a:rPr>
              <a:t>Üreme kanalları</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p>
            <a:r>
              <a:rPr lang="tr-TR" sz="1800">
                <a:effectLst/>
                <a:latin typeface="Verdana" panose="020B0604030504040204" pitchFamily="34" charset="0"/>
                <a:ea typeface="Times New Roman" panose="02020603050405020304" pitchFamily="18" charset="0"/>
                <a:cs typeface="Verdana" panose="020B0604030504040204" pitchFamily="34" charset="0"/>
              </a:rPr>
              <a:t>Wolf ve Müller kanallarının her ikisi de cinsiyet olarak farklılaşmamış embriyoda bulunmaktadır. Dişide müller kanalları gonad-kanal sistemine gelişir ve Wolf kanalları yıkıma uğrar. Erkekler için dişidekilerin tersi doğrudur. Dişi Müller kanalları uterusu, serviksi ve vajinanın ön kısmını oluşturmak için son kısımlarıyla (kuyruksal olarak) birleşirler. Yumurta kanalı kıvrımlı hale gelir, doğumdan hemen önce epitelyum ve lifli bir yapıya farklılaşmış olur.</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tr-TR" sz="1800">
                <a:effectLst/>
                <a:latin typeface="Verdana" panose="020B0604030504040204" pitchFamily="34" charset="0"/>
                <a:ea typeface="Times New Roman" panose="02020603050405020304" pitchFamily="18" charset="0"/>
                <a:cs typeface="Verdana" panose="020B0604030504040204" pitchFamily="34" charset="0"/>
              </a:rPr>
              <a:t>Erkek fötüste, testis androjenleri Wolf kanallarının varlığında ve gelişmesinde görev alırken, buna karşın Müller kanallarının yıkımında görev alırlar. Bununla birlikte dişi müller kanallarının iki yönlü olmayan cinsel evrenin ilerisine büyümesi (cinsiyetin farklılaşmaya başlaması) belirgin bir şekilde hormonlara bağlıdır (Y kromozomuna bağlı bir gen tarafından determine edilen testis belirleyici faktör ortaya çıkmaz) ve kanal müstakil büyüme, kıvrılma ve epitel farklılaşma yeteneği kazanmaktadır. </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8909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261872" y="133874"/>
            <a:ext cx="9418320" cy="1259157"/>
          </a:xfrm>
        </p:spPr>
        <p:txBody>
          <a:bodyPr/>
          <a:lstStyle/>
          <a:p>
            <a:r>
              <a:rPr lang="tr-TR"/>
              <a:t>Dişi üreme sistemi</a:t>
            </a:r>
          </a:p>
        </p:txBody>
      </p:sp>
      <p:sp>
        <p:nvSpPr>
          <p:cNvPr id="3" name="Alt Başlık 2"/>
          <p:cNvSpPr>
            <a:spLocks noGrp="1"/>
          </p:cNvSpPr>
          <p:nvPr>
            <p:ph type="subTitle" idx="1"/>
          </p:nvPr>
        </p:nvSpPr>
        <p:spPr>
          <a:xfrm rot="10800000" flipV="1">
            <a:off x="1601200" y="2018109"/>
            <a:ext cx="9418320" cy="4679156"/>
          </a:xfrm>
        </p:spPr>
        <p:txBody>
          <a:bodyPr>
            <a:normAutofit/>
          </a:bodyPr>
          <a:lstStyle/>
          <a:p>
            <a:r>
              <a:rPr lang="tr-TR" sz="1800" b="1">
                <a:effectLst/>
                <a:latin typeface="Verdana" panose="020B0604030504040204" pitchFamily="34" charset="0"/>
                <a:ea typeface="Times New Roman" panose="02020603050405020304" pitchFamily="18" charset="0"/>
                <a:cs typeface="Verdana" panose="020B0604030504040204" pitchFamily="34" charset="0"/>
              </a:rPr>
              <a:t>Ürogenital boşluk</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p>
            <a:r>
              <a:rPr lang="tr-TR" sz="1800">
                <a:effectLst/>
                <a:latin typeface="Verdana" panose="020B0604030504040204" pitchFamily="34" charset="0"/>
                <a:ea typeface="Times New Roman" panose="02020603050405020304" pitchFamily="18" charset="0"/>
                <a:cs typeface="Verdana" panose="020B0604030504040204" pitchFamily="34" charset="0"/>
              </a:rPr>
              <a:t>Ürogenital boşluk vestibulleri meydana getirmektedir. Boşluğun kıyılarındaki deri katmanlarından vulva dudakları oluşur. Dişideki erkek penis benzeri yapı olan fallus veya klitoris çok az büyümektedir. </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p>
            <a:r>
              <a:rPr lang="tr-TR" sz="1800">
                <a:effectLst/>
                <a:latin typeface="Verdana" panose="020B0604030504040204" pitchFamily="34" charset="0"/>
                <a:ea typeface="Times New Roman" panose="02020603050405020304" pitchFamily="18" charset="0"/>
                <a:cs typeface="Verdana" panose="020B0604030504040204" pitchFamily="34" charset="0"/>
              </a:rPr>
              <a:t> </a:t>
            </a:r>
            <a:r>
              <a:rPr lang="tr-TR" sz="1800" b="1">
                <a:effectLst/>
                <a:latin typeface="Verdana" panose="020B0604030504040204" pitchFamily="34" charset="0"/>
                <a:ea typeface="Times New Roman" panose="02020603050405020304" pitchFamily="18" charset="0"/>
                <a:cs typeface="Verdana" panose="020B0604030504040204" pitchFamily="34" charset="0"/>
              </a:rPr>
              <a:t>Yumurtalıklar</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p>
            <a:r>
              <a:rPr lang="tr-TR" sz="1800">
                <a:effectLst/>
                <a:latin typeface="Verdana" panose="020B0604030504040204" pitchFamily="34" charset="0"/>
                <a:ea typeface="Times New Roman" panose="02020603050405020304" pitchFamily="18" charset="0"/>
                <a:cs typeface="Verdana" panose="020B0604030504040204" pitchFamily="34" charset="0"/>
              </a:rPr>
              <a:t>Ovaryumlar testislerin aksine karın boşluğunda kalmaktadır. Ovaryumlar (yumurtalıklar) şekil ve büyüklükleri ovaryum faaliyetlerine göre farklı olabilen bir çift temel üreme organıdır. Sağ ve sol böbreklerin gerilerinde (kaudalinde) bel kaslarının altında karın zarından (periton) ayrılmış bulunan iki yapraklı mezoovarium içerisinde asılı bulunmaktadırlar. </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9812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261872" y="133874"/>
            <a:ext cx="9418320" cy="1259157"/>
          </a:xfrm>
        </p:spPr>
        <p:txBody>
          <a:bodyPr/>
          <a:lstStyle/>
          <a:p>
            <a:r>
              <a:rPr lang="tr-TR"/>
              <a:t>Dişi üreme sistemi</a:t>
            </a:r>
          </a:p>
        </p:txBody>
      </p:sp>
      <p:sp>
        <p:nvSpPr>
          <p:cNvPr id="3" name="Alt Başlık 2"/>
          <p:cNvSpPr>
            <a:spLocks noGrp="1"/>
          </p:cNvSpPr>
          <p:nvPr>
            <p:ph type="subTitle" idx="1"/>
          </p:nvPr>
        </p:nvSpPr>
        <p:spPr>
          <a:xfrm rot="10800000" flipV="1">
            <a:off x="1601200" y="2018109"/>
            <a:ext cx="9418320" cy="4679156"/>
          </a:xfrm>
        </p:spPr>
        <p:txBody>
          <a:bodyPr>
            <a:normAutofit/>
          </a:bodyPr>
          <a:lstStyle/>
          <a:p>
            <a:r>
              <a:rPr lang="tr-TR" sz="1800" b="1">
                <a:effectLst/>
                <a:latin typeface="Verdana" panose="020B0604030504040204" pitchFamily="34" charset="0"/>
                <a:ea typeface="Times New Roman" panose="02020603050405020304" pitchFamily="18" charset="0"/>
                <a:cs typeface="Verdana" panose="020B0604030504040204" pitchFamily="34" charset="0"/>
              </a:rPr>
              <a:t>Ürogenital boşluk</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p>
            <a:r>
              <a:rPr lang="tr-TR" sz="1800">
                <a:effectLst/>
                <a:latin typeface="Verdana" panose="020B0604030504040204" pitchFamily="34" charset="0"/>
                <a:ea typeface="Times New Roman" panose="02020603050405020304" pitchFamily="18" charset="0"/>
                <a:cs typeface="Verdana" panose="020B0604030504040204" pitchFamily="34" charset="0"/>
              </a:rPr>
              <a:t>. Yumurtalıkların böbreklere yakınlığı türlere göre değişmektedir. Atlarda böbreklere yakın iken ineklerde uterus boynuzlarının ön (kranial) uçlarına yakın bulunmaktadırlar. Yumurtalıkların dişi gamet (yumurta) hücrelerinin üretimi (sitogenetik özellik) ve dişi cinsiyet hormonlarının üretimi (östrojenler ve progestinler, endokrin özellik) olmak üzere iki temel görevi bulunmaktadır ve bu nedenle dişilerde temel üreme organı olarak değerlendirilmektedirler. Şekil bakımından farklılıklarında bir kızgınlık döneminde ovule olan yumurta hücrelerinin sayısının ve kısmen türün etkisi bulunmaktadır.  Sığır, at ve koyun bir kızgınlık dönemi sonunda genellikle bir adet yumurta hücresi üretirler ve bir gebelik dönemi sonunda bir yavru üretirler. </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6139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261872" y="133874"/>
            <a:ext cx="9418320" cy="1259157"/>
          </a:xfrm>
        </p:spPr>
        <p:txBody>
          <a:bodyPr/>
          <a:lstStyle/>
          <a:p>
            <a:r>
              <a:rPr lang="tr-TR"/>
              <a:t>Dişi üreme sistemi</a:t>
            </a:r>
          </a:p>
        </p:txBody>
      </p:sp>
      <p:sp>
        <p:nvSpPr>
          <p:cNvPr id="3" name="Alt Başlık 2"/>
          <p:cNvSpPr>
            <a:spLocks noGrp="1"/>
          </p:cNvSpPr>
          <p:nvPr>
            <p:ph type="subTitle" idx="1"/>
          </p:nvPr>
        </p:nvSpPr>
        <p:spPr>
          <a:xfrm rot="10800000" flipV="1">
            <a:off x="1601200" y="2018109"/>
            <a:ext cx="9418320" cy="4679156"/>
          </a:xfrm>
        </p:spPr>
        <p:txBody>
          <a:bodyPr>
            <a:normAutofit fontScale="92500" lnSpcReduction="20000"/>
          </a:bodyPr>
          <a:lstStyle/>
          <a:p>
            <a:r>
              <a:rPr lang="tr-TR" sz="1800" b="1">
                <a:effectLst/>
                <a:latin typeface="Verdana" panose="020B0604030504040204" pitchFamily="34" charset="0"/>
                <a:ea typeface="Times New Roman" panose="02020603050405020304" pitchFamily="18" charset="0"/>
                <a:cs typeface="Verdana" panose="020B0604030504040204" pitchFamily="34" charset="0"/>
              </a:rPr>
              <a:t>Ürogenital boşluk</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p>
            <a:r>
              <a:rPr lang="tr-TR" sz="1800">
                <a:effectLst/>
                <a:latin typeface="Verdana" panose="020B0604030504040204" pitchFamily="34" charset="0"/>
                <a:ea typeface="Times New Roman" panose="02020603050405020304" pitchFamily="18" charset="0"/>
                <a:cs typeface="Verdana" panose="020B0604030504040204" pitchFamily="34" charset="0"/>
              </a:rPr>
              <a:t>. Bir gebelik döneminde bir yavru veren hayvanlara </a:t>
            </a:r>
            <a:r>
              <a:rPr lang="tr-TR" sz="1800" b="1" i="1">
                <a:effectLst/>
                <a:latin typeface="Verdana" panose="020B0604030504040204" pitchFamily="34" charset="0"/>
                <a:ea typeface="Times New Roman" panose="02020603050405020304" pitchFamily="18" charset="0"/>
                <a:cs typeface="Verdana" panose="020B0604030504040204" pitchFamily="34" charset="0"/>
              </a:rPr>
              <a:t>monotocous</a:t>
            </a:r>
            <a:r>
              <a:rPr lang="tr-TR" sz="1800">
                <a:effectLst/>
                <a:latin typeface="Verdana" panose="020B0604030504040204" pitchFamily="34" charset="0"/>
                <a:ea typeface="Times New Roman" panose="02020603050405020304" pitchFamily="18" charset="0"/>
                <a:cs typeface="Verdana" panose="020B0604030504040204" pitchFamily="34" charset="0"/>
              </a:rPr>
              <a:t> hayvanlar denir. Domuzlar </a:t>
            </a:r>
            <a:r>
              <a:rPr lang="tr-TR" sz="1800" b="1" i="1">
                <a:effectLst/>
                <a:latin typeface="Verdana" panose="020B0604030504040204" pitchFamily="34" charset="0"/>
                <a:ea typeface="Times New Roman" panose="02020603050405020304" pitchFamily="18" charset="0"/>
                <a:cs typeface="Verdana" panose="020B0604030504040204" pitchFamily="34" charset="0"/>
              </a:rPr>
              <a:t>politocous</a:t>
            </a:r>
            <a:r>
              <a:rPr lang="tr-TR" sz="1800">
                <a:effectLst/>
                <a:latin typeface="Verdana" panose="020B0604030504040204" pitchFamily="34" charset="0"/>
                <a:ea typeface="Times New Roman" panose="02020603050405020304" pitchFamily="18" charset="0"/>
                <a:cs typeface="Verdana" panose="020B0604030504040204" pitchFamily="34" charset="0"/>
              </a:rPr>
              <a:t> hayvanlardır. Domuzlar bir kızgınlık döngüsünde 10-25 adet yumurta hücresi üretirler ve buna bağlı olarak da bir gebelik dönemi sonunda çok sayıda döl üretmektedirler. </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p>
            <a:r>
              <a:rPr lang="tr-TR" sz="1800">
                <a:effectLst/>
                <a:latin typeface="Verdana" panose="020B0604030504040204" pitchFamily="34" charset="0"/>
                <a:ea typeface="Times New Roman" panose="02020603050405020304" pitchFamily="18" charset="0"/>
                <a:cs typeface="Verdana" panose="020B0604030504040204" pitchFamily="34" charset="0"/>
              </a:rPr>
              <a:t>Sığırlarda ovaryumlar badem şeklindedir, fakat bu durum gelişmekte olan foliküller ve korpus luteum varlığına bağlı olarak değişmektedir. Sığırlarda ortalama ovaryum büyüklüğü 35 x 25 x 15 mm’dir. Ovaryum büyüklüğü bireyden bireye farklılık göstermektedir. Aktif ovaryumlar aktif olmayanlardan daha büyüktür. Bu nedenle ineklerde bir ovaryum diğerine göre büyüklük bakımından farklılık arz etmektedir. Koyun ve keçilerde ovaryumların şekli sığırlarınkine benzemektedir, ancak büyüklükleri sığır ovaryumlarının yarısı kadardır. Kısraklarda yumurtalıklar böbrek şeklindedir ve sığırların yumurtalıklarından 2-3 kat daha büyüktür. Domuzlarda yumurtalıklar çok sayıda folikül gelişimi göstermekte, dolayısı ile çoklu ovulasyon ve oluşan çok sayıdaki korpus lüteum nedeniyle böğürtlen görünümündedir. Domuz ovaryumları koyun keçi yumurtalıklarından biraz daha büyüktür. Bir ovaryumun ağırlığı ortalama olarak inekte 10-20 g, koyun keçide 3-4 g, kısrakta 40-80 g, dişi domuzda 3-7 g kadardır.</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7548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61872" y="133875"/>
            <a:ext cx="9418320" cy="717464"/>
          </a:xfrm>
        </p:spPr>
        <p:txBody>
          <a:bodyPr>
            <a:normAutofit/>
          </a:bodyPr>
          <a:lstStyle/>
          <a:p>
            <a:r>
              <a:rPr lang="tr-TR" sz="4000" dirty="0">
                <a:solidFill>
                  <a:schemeClr val="bg1"/>
                </a:solidFill>
              </a:rPr>
              <a:t>Dişi üreme sistemi</a:t>
            </a:r>
          </a:p>
        </p:txBody>
      </p:sp>
      <p:sp>
        <p:nvSpPr>
          <p:cNvPr id="3" name="Alt Başlık 2"/>
          <p:cNvSpPr>
            <a:spLocks noGrp="1"/>
          </p:cNvSpPr>
          <p:nvPr>
            <p:ph type="subTitle" idx="1"/>
          </p:nvPr>
        </p:nvSpPr>
        <p:spPr>
          <a:xfrm rot="10800000" flipV="1">
            <a:off x="0" y="851340"/>
            <a:ext cx="12064180" cy="5845926"/>
          </a:xfrm>
        </p:spPr>
        <p:txBody>
          <a:bodyPr>
            <a:normAutofit/>
          </a:bodyPr>
          <a:lstStyle/>
          <a:p>
            <a:pPr marL="457200" indent="-457200">
              <a:buFont typeface="Wingdings" panose="05000000000000000000" pitchFamily="2" charset="2"/>
              <a:buChar char="v"/>
            </a:pPr>
            <a:r>
              <a:rPr lang="tr-TR" sz="2800"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Ovaryum</a:t>
            </a: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iki kısımdan meydana gelmektedir. </a:t>
            </a:r>
          </a:p>
          <a:p>
            <a:pPr marL="457200" indent="-457200">
              <a:buFont typeface="Wingdings" panose="05000000000000000000" pitchFamily="2" charset="2"/>
              <a:buChar char="v"/>
            </a:pPr>
            <a:r>
              <a:rPr lang="tr-TR" sz="2800" dirty="0" err="1">
                <a:solidFill>
                  <a:srgbClr val="7030A0"/>
                </a:solidFill>
                <a:latin typeface="Verdana" panose="020B0604030504040204" pitchFamily="34" charset="0"/>
                <a:ea typeface="Times New Roman" panose="02020603050405020304" pitchFamily="18" charset="0"/>
                <a:cs typeface="Verdana" panose="020B0604030504040204" pitchFamily="34" charset="0"/>
              </a:rPr>
              <a:t>Medülla</a:t>
            </a:r>
            <a:r>
              <a:rPr lang="tr-TR" sz="2800" dirty="0">
                <a:solidFill>
                  <a:srgbClr val="7030A0"/>
                </a:solidFill>
                <a:latin typeface="Verdana" panose="020B0604030504040204" pitchFamily="34" charset="0"/>
                <a:ea typeface="Times New Roman" panose="02020603050405020304" pitchFamily="18" charset="0"/>
                <a:cs typeface="Verdana" panose="020B0604030504040204" pitchFamily="34" charset="0"/>
              </a:rPr>
              <a:t> (zona </a:t>
            </a:r>
            <a:r>
              <a:rPr lang="tr-TR" sz="2800" dirty="0" err="1">
                <a:solidFill>
                  <a:srgbClr val="7030A0"/>
                </a:solidFill>
                <a:latin typeface="Verdana" panose="020B0604030504040204" pitchFamily="34" charset="0"/>
                <a:ea typeface="Times New Roman" panose="02020603050405020304" pitchFamily="18" charset="0"/>
                <a:cs typeface="Verdana" panose="020B0604030504040204" pitchFamily="34" charset="0"/>
              </a:rPr>
              <a:t>vaskulosa</a:t>
            </a:r>
            <a:r>
              <a:rPr lang="tr-TR" sz="2800" dirty="0">
                <a:solidFill>
                  <a:srgbClr val="7030A0"/>
                </a:solidFill>
                <a:latin typeface="Verdana" panose="020B0604030504040204" pitchFamily="34" charset="0"/>
                <a:ea typeface="Times New Roman" panose="02020603050405020304" pitchFamily="18" charset="0"/>
                <a:cs typeface="Verdana" panose="020B0604030504040204" pitchFamily="34" charset="0"/>
              </a:rPr>
              <a:t>)</a:t>
            </a:r>
          </a:p>
          <a:p>
            <a:pPr marL="457200" indent="-457200">
              <a:buFont typeface="Wingdings" panose="05000000000000000000" pitchFamily="2" charset="2"/>
              <a:buChar char="v"/>
            </a:pPr>
            <a:r>
              <a:rPr lang="tr-TR" sz="2800" dirty="0">
                <a:solidFill>
                  <a:srgbClr val="7030A0"/>
                </a:solidFill>
                <a:latin typeface="Verdana" panose="020B0604030504040204" pitchFamily="34" charset="0"/>
                <a:ea typeface="Times New Roman" panose="02020603050405020304" pitchFamily="18" charset="0"/>
                <a:cs typeface="Verdana" panose="020B0604030504040204" pitchFamily="34" charset="0"/>
              </a:rPr>
              <a:t>Korteks, (dış tabaka, Zona </a:t>
            </a:r>
            <a:r>
              <a:rPr lang="tr-TR" sz="2800" dirty="0" err="1">
                <a:solidFill>
                  <a:srgbClr val="7030A0"/>
                </a:solidFill>
                <a:latin typeface="Verdana" panose="020B0604030504040204" pitchFamily="34" charset="0"/>
                <a:ea typeface="Times New Roman" panose="02020603050405020304" pitchFamily="18" charset="0"/>
                <a:cs typeface="Verdana" panose="020B0604030504040204" pitchFamily="34" charset="0"/>
              </a:rPr>
              <a:t>parankimatosa</a:t>
            </a:r>
            <a:r>
              <a:rPr lang="tr-TR" sz="2800" dirty="0">
                <a:solidFill>
                  <a:srgbClr val="7030A0"/>
                </a:solidFill>
                <a:latin typeface="Verdana" panose="020B0604030504040204" pitchFamily="34" charset="0"/>
                <a:ea typeface="Times New Roman" panose="02020603050405020304" pitchFamily="18" charset="0"/>
                <a:cs typeface="Verdana" panose="020B0604030504040204" pitchFamily="34" charset="0"/>
              </a:rPr>
              <a:t>)</a:t>
            </a:r>
          </a:p>
          <a:p>
            <a:pPr marL="914400" lvl="1" indent="-457200" algn="just">
              <a:buFont typeface="Wingdings" panose="05000000000000000000" pitchFamily="2" charset="2"/>
              <a:buChar char="v"/>
            </a:pPr>
            <a:r>
              <a:rPr lang="tr-TR" sz="2800"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Medulla</a:t>
            </a: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tabakası temel olarak kan damarları, sinirler ve bağ dokudan oluşmaktadır.</a:t>
            </a:r>
          </a:p>
          <a:p>
            <a:pPr marL="914400" lvl="1" indent="-457200" algn="just">
              <a:buFont typeface="Wingdings" panose="05000000000000000000" pitchFamily="2" charset="2"/>
              <a:buChar char="v"/>
            </a:pP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Korteks tabakası, </a:t>
            </a:r>
            <a:r>
              <a:rPr lang="tr-TR" sz="2800"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medullayı</a:t>
            </a: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kuşatır, yumurta hücresi ve hormon üretimi ile ilgili olan hücre ve doku katmanlarından oluşmaktadır.</a:t>
            </a:r>
          </a:p>
        </p:txBody>
      </p:sp>
    </p:spTree>
    <p:extLst>
      <p:ext uri="{BB962C8B-B14F-4D97-AF65-F5344CB8AC3E}">
        <p14:creationId xmlns:p14="http://schemas.microsoft.com/office/powerpoint/2010/main" val="110400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p:nvPr/>
        </p:nvPicPr>
        <p:blipFill>
          <a:blip r:embed="rId2">
            <a:extLst>
              <a:ext uri="{28A0092B-C50C-407E-A947-70E740481C1C}">
                <a14:useLocalDpi xmlns:a14="http://schemas.microsoft.com/office/drawing/2010/main" val="0"/>
              </a:ext>
            </a:extLst>
          </a:blip>
          <a:srcRect/>
          <a:stretch>
            <a:fillRect/>
          </a:stretch>
        </p:blipFill>
        <p:spPr bwMode="auto">
          <a:xfrm>
            <a:off x="1622323" y="250723"/>
            <a:ext cx="7787148" cy="6473404"/>
          </a:xfrm>
          <a:prstGeom prst="rect">
            <a:avLst/>
          </a:prstGeom>
          <a:noFill/>
          <a:ln>
            <a:noFill/>
          </a:ln>
        </p:spPr>
      </p:pic>
    </p:spTree>
    <p:extLst>
      <p:ext uri="{BB962C8B-B14F-4D97-AF65-F5344CB8AC3E}">
        <p14:creationId xmlns:p14="http://schemas.microsoft.com/office/powerpoint/2010/main" val="543276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61872" y="133875"/>
            <a:ext cx="9418320" cy="717464"/>
          </a:xfrm>
        </p:spPr>
        <p:txBody>
          <a:bodyPr>
            <a:normAutofit/>
          </a:bodyPr>
          <a:lstStyle/>
          <a:p>
            <a:r>
              <a:rPr lang="tr-TR" sz="4000" dirty="0">
                <a:solidFill>
                  <a:schemeClr val="bg1"/>
                </a:solidFill>
              </a:rPr>
              <a:t>Dişi üreme sistemi</a:t>
            </a:r>
          </a:p>
        </p:txBody>
      </p:sp>
      <p:sp>
        <p:nvSpPr>
          <p:cNvPr id="3" name="Alt Başlık 2"/>
          <p:cNvSpPr>
            <a:spLocks noGrp="1"/>
          </p:cNvSpPr>
          <p:nvPr>
            <p:ph type="subTitle" idx="1"/>
          </p:nvPr>
        </p:nvSpPr>
        <p:spPr>
          <a:xfrm rot="10800000" flipV="1">
            <a:off x="0" y="851340"/>
            <a:ext cx="12064180" cy="5845926"/>
          </a:xfrm>
        </p:spPr>
        <p:txBody>
          <a:bodyPr>
            <a:normAutofit/>
          </a:bodyPr>
          <a:lstStyle/>
          <a:p>
            <a:pPr marL="457200" indent="-457200">
              <a:buFont typeface="Wingdings" panose="05000000000000000000" pitchFamily="2" charset="2"/>
              <a:buChar char="v"/>
            </a:pPr>
            <a:r>
              <a:rPr lang="tr-TR" sz="2800"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Ovaryum</a:t>
            </a: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iki kısımdan meydana gelmektedir. </a:t>
            </a:r>
          </a:p>
          <a:p>
            <a:pPr marL="457200" indent="-457200">
              <a:buFont typeface="Wingdings" panose="05000000000000000000" pitchFamily="2" charset="2"/>
              <a:buChar char="v"/>
            </a:pPr>
            <a:r>
              <a:rPr lang="tr-TR" sz="2800" dirty="0">
                <a:solidFill>
                  <a:srgbClr val="7030A0"/>
                </a:solidFill>
                <a:latin typeface="Verdana" panose="020B0604030504040204" pitchFamily="34" charset="0"/>
                <a:ea typeface="Times New Roman" panose="02020603050405020304" pitchFamily="18" charset="0"/>
                <a:cs typeface="Verdana" panose="020B0604030504040204" pitchFamily="34" charset="0"/>
              </a:rPr>
              <a:t>Korteks, dış tabaka,</a:t>
            </a:r>
          </a:p>
          <a:p>
            <a:pPr marL="914400" lvl="1" indent="-457200" algn="just">
              <a:buFont typeface="Wingdings" panose="05000000000000000000" pitchFamily="2" charset="2"/>
              <a:buChar char="v"/>
            </a:pPr>
            <a:r>
              <a:rPr lang="tr-TR" sz="2800" dirty="0">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Korteksinin en dış tabakası yüzey epitelyum (</a:t>
            </a:r>
            <a:r>
              <a:rPr lang="tr-TR" sz="2800" dirty="0" err="1">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germinative</a:t>
            </a:r>
            <a:r>
              <a:rPr lang="tr-TR" sz="2800" dirty="0">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epitelium</a:t>
            </a:r>
            <a:r>
              <a:rPr lang="tr-TR" sz="2800" dirty="0">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 tabakasıdır.</a:t>
            </a:r>
          </a:p>
          <a:p>
            <a:pPr marL="914400" lvl="1" indent="-457200" algn="just">
              <a:buFont typeface="Wingdings" panose="05000000000000000000" pitchFamily="2" charset="2"/>
              <a:buChar char="v"/>
            </a:pPr>
            <a:r>
              <a:rPr lang="tr-TR" sz="2800" dirty="0">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Yüzey epitelyum tabakası tek sıra kübik hücrelerden meydana gelmektedir.</a:t>
            </a:r>
          </a:p>
          <a:p>
            <a:pPr marL="914400" lvl="1" indent="-457200" algn="just">
              <a:buFont typeface="Wingdings" panose="05000000000000000000" pitchFamily="2" charset="2"/>
              <a:buChar char="v"/>
            </a:pPr>
            <a:r>
              <a:rPr lang="tr-TR" sz="2800" dirty="0">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Yüzey </a:t>
            </a:r>
            <a:r>
              <a:rPr lang="tr-TR" sz="2800" dirty="0" err="1">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epitel’inin</a:t>
            </a:r>
            <a:r>
              <a:rPr lang="tr-TR" sz="2800" dirty="0">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 dişi </a:t>
            </a:r>
            <a:r>
              <a:rPr lang="tr-TR" sz="2800" dirty="0" err="1">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germ</a:t>
            </a:r>
            <a:r>
              <a:rPr lang="tr-TR" sz="2800" dirty="0">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 (üreme) hücrelerinin (</a:t>
            </a:r>
            <a:r>
              <a:rPr lang="tr-TR" sz="2800" dirty="0" err="1">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oogonia</a:t>
            </a:r>
            <a:r>
              <a:rPr lang="tr-TR" sz="2800" dirty="0">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 orijini olduğuna inanıldığından </a:t>
            </a:r>
            <a:r>
              <a:rPr lang="tr-TR" sz="2800" dirty="0" err="1">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germinal</a:t>
            </a:r>
            <a:r>
              <a:rPr lang="tr-TR" sz="2800" dirty="0">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 epitelyum tabakası olarak adlandırılmıştır.</a:t>
            </a:r>
            <a:endParaRPr lang="tr-TR"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10384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61872" y="133875"/>
            <a:ext cx="9418320" cy="717464"/>
          </a:xfrm>
        </p:spPr>
        <p:txBody>
          <a:bodyPr>
            <a:normAutofit/>
          </a:bodyPr>
          <a:lstStyle/>
          <a:p>
            <a:r>
              <a:rPr lang="tr-TR" sz="4000" dirty="0">
                <a:solidFill>
                  <a:schemeClr val="bg1"/>
                </a:solidFill>
              </a:rPr>
              <a:t>Dişi üreme sistemi</a:t>
            </a:r>
          </a:p>
        </p:txBody>
      </p:sp>
      <p:sp>
        <p:nvSpPr>
          <p:cNvPr id="3" name="Alt Başlık 2"/>
          <p:cNvSpPr>
            <a:spLocks noGrp="1"/>
          </p:cNvSpPr>
          <p:nvPr>
            <p:ph type="subTitle" idx="1"/>
          </p:nvPr>
        </p:nvSpPr>
        <p:spPr>
          <a:xfrm rot="10800000" flipV="1">
            <a:off x="0" y="851340"/>
            <a:ext cx="12064180" cy="5845926"/>
          </a:xfrm>
        </p:spPr>
        <p:txBody>
          <a:bodyPr>
            <a:normAutofit/>
          </a:bodyPr>
          <a:lstStyle/>
          <a:p>
            <a:pPr marL="914400" lvl="1" indent="-457200" algn="just">
              <a:buFont typeface="Wingdings" panose="05000000000000000000" pitchFamily="2" charset="2"/>
              <a:buChar char="v"/>
            </a:pPr>
            <a:r>
              <a:rPr lang="tr-TR" sz="2800" dirty="0">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Zamanla, </a:t>
            </a:r>
            <a:r>
              <a:rPr lang="tr-TR" sz="2800" dirty="0" err="1">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germ</a:t>
            </a:r>
            <a:r>
              <a:rPr lang="tr-TR" sz="2800" dirty="0">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 hücrelerinin yüzey </a:t>
            </a:r>
            <a:r>
              <a:rPr lang="tr-TR" sz="2800" dirty="0" err="1">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epitel</a:t>
            </a:r>
            <a:r>
              <a:rPr lang="tr-TR" sz="2800" dirty="0">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 tabakadan köken almadığı, </a:t>
            </a:r>
            <a:r>
              <a:rPr lang="tr-TR" sz="2800" dirty="0" err="1">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embriyonik</a:t>
            </a:r>
            <a:r>
              <a:rPr lang="tr-TR" sz="2800" dirty="0">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 barsak hücrelerinden köken aldığı, sonra </a:t>
            </a:r>
            <a:r>
              <a:rPr lang="tr-TR" sz="2800" dirty="0" err="1">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embriyonik</a:t>
            </a:r>
            <a:r>
              <a:rPr lang="tr-TR" sz="2800" dirty="0">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gonadın</a:t>
            </a:r>
            <a:r>
              <a:rPr lang="tr-TR" sz="2800" dirty="0">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 korteksine göç ettikleri</a:t>
            </a: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belirlenmiştir. </a:t>
            </a:r>
            <a:endParaRPr lang="tr-TR" sz="2800" dirty="0">
              <a:solidFill>
                <a:schemeClr val="bg1"/>
              </a:solidFill>
              <a:effectLst/>
              <a:latin typeface="Verdana" panose="020B0604030504040204" pitchFamily="34" charset="0"/>
              <a:ea typeface="Times New Roman" panose="02020603050405020304" pitchFamily="18" charset="0"/>
              <a:cs typeface="Verdana" panose="020B0604030504040204" pitchFamily="34" charset="0"/>
            </a:endParaRPr>
          </a:p>
          <a:p>
            <a:pPr marL="914400" lvl="1" indent="-457200" algn="just">
              <a:buFont typeface="Wingdings" panose="05000000000000000000" pitchFamily="2" charset="2"/>
              <a:buChar char="v"/>
            </a:pPr>
            <a:r>
              <a:rPr lang="tr-TR" sz="2800" dirty="0">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Yüzey epitelyum tabakasının hemen altında ince ve yoğun bir bağ doku olan </a:t>
            </a:r>
            <a:r>
              <a:rPr lang="tr-TR" sz="2800" b="1" i="1" dirty="0" err="1">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tunica</a:t>
            </a:r>
            <a:r>
              <a:rPr lang="tr-TR" sz="2800" b="1" i="1" dirty="0">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 </a:t>
            </a:r>
            <a:r>
              <a:rPr lang="tr-TR" sz="2800" b="1" i="1" dirty="0" err="1">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albuginea</a:t>
            </a:r>
            <a:r>
              <a:rPr lang="tr-TR" sz="2800" b="1" i="1" dirty="0">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 </a:t>
            </a:r>
            <a:r>
              <a:rPr lang="tr-TR" sz="2800" b="1" i="1" dirty="0" err="1">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ovarii</a:t>
            </a:r>
            <a:r>
              <a:rPr lang="tr-TR" sz="2800" dirty="0">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 tabakası yer almaktadır.</a:t>
            </a:r>
          </a:p>
          <a:p>
            <a:pPr marL="914400" lvl="1" indent="-457200" algn="just">
              <a:buFont typeface="Wingdings" panose="05000000000000000000" pitchFamily="2" charset="2"/>
              <a:buChar char="v"/>
            </a:pPr>
            <a:r>
              <a:rPr lang="tr-TR" sz="2800" dirty="0">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Bu tabakanın hemen altında </a:t>
            </a:r>
            <a:r>
              <a:rPr lang="tr-TR" sz="2800" b="1" i="1" dirty="0" err="1">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parankim</a:t>
            </a:r>
            <a:r>
              <a:rPr lang="tr-TR" sz="2800" dirty="0">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 doku bulunmaktadır.</a:t>
            </a:r>
          </a:p>
          <a:p>
            <a:pPr marL="914400" lvl="1" indent="-457200" algn="just">
              <a:buFont typeface="Wingdings" panose="05000000000000000000" pitchFamily="2" charset="2"/>
              <a:buChar char="v"/>
            </a:pPr>
            <a:r>
              <a:rPr lang="tr-TR" sz="2800" dirty="0" err="1">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Parankim</a:t>
            </a:r>
            <a:r>
              <a:rPr lang="tr-TR" sz="2800" dirty="0">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 doku </a:t>
            </a:r>
          </a:p>
          <a:p>
            <a:pPr marL="1371600" lvl="2" indent="-457200" algn="just">
              <a:buFont typeface="Wingdings" panose="05000000000000000000" pitchFamily="2" charset="2"/>
              <a:buChar char="v"/>
            </a:pPr>
            <a:r>
              <a:rPr lang="tr-TR" sz="2800" dirty="0" err="1">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ovaryum</a:t>
            </a:r>
            <a:r>
              <a:rPr lang="tr-TR" sz="2800" dirty="0">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foliküllerini</a:t>
            </a:r>
            <a:r>
              <a:rPr lang="tr-TR" sz="2800" dirty="0">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 ve </a:t>
            </a:r>
          </a:p>
          <a:p>
            <a:pPr marL="1371600" lvl="2" indent="-457200" algn="just">
              <a:buFont typeface="Wingdings" panose="05000000000000000000" pitchFamily="2" charset="2"/>
              <a:buChar char="v"/>
            </a:pPr>
            <a:r>
              <a:rPr lang="tr-TR" sz="2800" dirty="0" err="1">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ovaryum</a:t>
            </a:r>
            <a:r>
              <a:rPr lang="tr-TR" sz="2800" dirty="0">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 hormonlarını üreten hücreleri içerdiğinden </a:t>
            </a:r>
            <a:r>
              <a:rPr lang="tr-TR" sz="2800" dirty="0" err="1">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ovaryumun</a:t>
            </a:r>
            <a:r>
              <a:rPr lang="tr-TR" sz="2800" dirty="0">
                <a:solidFill>
                  <a:schemeClr val="bg1"/>
                </a:solidFill>
                <a:effectLst/>
                <a:latin typeface="Verdana" panose="020B0604030504040204" pitchFamily="34" charset="0"/>
                <a:ea typeface="Times New Roman" panose="02020603050405020304" pitchFamily="18" charset="0"/>
                <a:cs typeface="Verdana" panose="020B0604030504040204" pitchFamily="34" charset="0"/>
              </a:rPr>
              <a:t> fonksiyonel tabakası olarak bilinir. </a:t>
            </a:r>
            <a:endParaRPr lang="tr-TR" sz="28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endParaRPr lang="tr-TR"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51119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61872" y="133875"/>
            <a:ext cx="9418320" cy="717464"/>
          </a:xfrm>
        </p:spPr>
        <p:txBody>
          <a:bodyPr>
            <a:normAutofit/>
          </a:bodyPr>
          <a:lstStyle/>
          <a:p>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fontScale="92500" lnSpcReduction="20000"/>
          </a:bodyPr>
          <a:lstStyle/>
          <a:p>
            <a:pPr marL="457200" indent="-457200">
              <a:buFont typeface="Wingdings" panose="05000000000000000000" pitchFamily="2" charset="2"/>
              <a:buChar char="v"/>
            </a:pPr>
            <a:r>
              <a:rPr lang="tr-TR" sz="2800" b="1"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Foliküllerin</a:t>
            </a:r>
            <a:r>
              <a:rPr lang="tr-TR" sz="2800" b="1" dirty="0">
                <a:solidFill>
                  <a:schemeClr val="bg1"/>
                </a:solidFill>
                <a:latin typeface="Verdana" panose="020B0604030504040204" pitchFamily="34" charset="0"/>
                <a:ea typeface="Times New Roman" panose="02020603050405020304" pitchFamily="18" charset="0"/>
                <a:cs typeface="Verdana" panose="020B0604030504040204" pitchFamily="34" charset="0"/>
              </a:rPr>
              <a:t> gelişimi</a:t>
            </a:r>
            <a:endParaRPr lang="tr-TR" sz="28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r>
              <a:rPr lang="tr-TR" sz="2800"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Ovaryumdaki</a:t>
            </a: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primer</a:t>
            </a: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foliküller</a:t>
            </a: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dişinin doğum öncesi döneminde şekillenir.</a:t>
            </a:r>
          </a:p>
          <a:p>
            <a:pPr marL="457200" indent="-457200" algn="just">
              <a:buFont typeface="Wingdings" panose="05000000000000000000" pitchFamily="2" charset="2"/>
              <a:buChar char="v"/>
            </a:pPr>
            <a:r>
              <a:rPr lang="tr-TR" sz="2800"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Fötal</a:t>
            </a: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dişi buzağılarda en yüksek sayıda </a:t>
            </a:r>
            <a:r>
              <a:rPr lang="tr-TR" sz="2800"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primer</a:t>
            </a: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folikül</a:t>
            </a: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gebeliğin 110-130. günlerinde tespit edilmiştir.</a:t>
            </a:r>
          </a:p>
          <a:p>
            <a:pPr marL="457200" indent="-457200" algn="just">
              <a:buFont typeface="Wingdings" panose="05000000000000000000" pitchFamily="2" charset="2"/>
              <a:buChar char="v"/>
            </a:pP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Primer</a:t>
            </a: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folikül</a:t>
            </a: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tek sıra </a:t>
            </a:r>
            <a:r>
              <a:rPr lang="tr-TR" sz="2800"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granulosa</a:t>
            </a: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hücreleri ile çevrili olan bir üreme hücresidir.</a:t>
            </a:r>
          </a:p>
          <a:p>
            <a:pPr marL="457200" indent="-457200" algn="just">
              <a:buFont typeface="Wingdings" panose="05000000000000000000" pitchFamily="2" charset="2"/>
              <a:buChar char="v"/>
            </a:pP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Primer</a:t>
            </a: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foliküller</a:t>
            </a: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ovaryumun</a:t>
            </a: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parankim</a:t>
            </a: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dokusunda bulunurlar ve yumurta havuzu (</a:t>
            </a:r>
            <a:r>
              <a:rPr lang="tr-TR" sz="2800"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egg</a:t>
            </a: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nest</a:t>
            </a: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egg</a:t>
            </a: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pool</a:t>
            </a: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olarak isimlendirilen gruplar halinde yer alırlar.</a:t>
            </a:r>
          </a:p>
          <a:p>
            <a:pPr marL="457200" indent="-457200" algn="just">
              <a:buFont typeface="Wingdings" panose="05000000000000000000" pitchFamily="2" charset="2"/>
              <a:buChar char="v"/>
            </a:pP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Genç yaştaki bir buzağının </a:t>
            </a:r>
            <a:r>
              <a:rPr lang="tr-TR" sz="2800"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ovaryumlarında</a:t>
            </a: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75.000 adet </a:t>
            </a:r>
            <a:r>
              <a:rPr lang="tr-TR" sz="2800"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primer</a:t>
            </a: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folikül</a:t>
            </a: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bulunduğu tahmin edilmektedir.</a:t>
            </a:r>
          </a:p>
          <a:p>
            <a:pPr marL="457200" indent="-457200" algn="just">
              <a:buFont typeface="Wingdings" panose="05000000000000000000" pitchFamily="2" charset="2"/>
              <a:buChar char="v"/>
            </a:pP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Ergin hayat boyunca süren </a:t>
            </a:r>
            <a:r>
              <a:rPr lang="tr-TR" sz="2800"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foliküler</a:t>
            </a:r>
            <a:r>
              <a:rPr lang="tr-TR" sz="2800" dirty="0">
                <a:solidFill>
                  <a:schemeClr val="bg1"/>
                </a:solidFill>
                <a:latin typeface="Verdana" panose="020B0604030504040204" pitchFamily="34" charset="0"/>
                <a:ea typeface="Times New Roman" panose="02020603050405020304" pitchFamily="18" charset="0"/>
                <a:cs typeface="Verdana" panose="020B0604030504040204" pitchFamily="34" charset="0"/>
              </a:rPr>
              <a:t> gelişme ve olgunlaşmanın sonucunda yaşlı bir inek yaklaşık 2500 potansiyel yumurta hücresine sahip olabilir.</a:t>
            </a:r>
            <a:endParaRPr lang="tr-TR" sz="28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endParaRPr lang="tr-TR"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37781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61872" y="133875"/>
            <a:ext cx="9418320" cy="717464"/>
          </a:xfrm>
        </p:spPr>
        <p:txBody>
          <a:bodyPr>
            <a:normAutofit/>
          </a:bodyPr>
          <a:lstStyle/>
          <a:p>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a:bodyPr>
          <a:lstStyle/>
          <a:p>
            <a:pPr marL="457200" indent="-457200">
              <a:buFont typeface="Wingdings" panose="05000000000000000000" pitchFamily="2" charset="2"/>
              <a:buChar char="v"/>
            </a:pPr>
            <a:r>
              <a:rPr lang="tr-TR" sz="2800" b="1"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Foliküllerin</a:t>
            </a:r>
            <a:r>
              <a:rPr lang="tr-TR" sz="2800" b="1" dirty="0">
                <a:solidFill>
                  <a:schemeClr val="bg1"/>
                </a:solidFill>
                <a:latin typeface="Verdana" panose="020B0604030504040204" pitchFamily="34" charset="0"/>
                <a:ea typeface="Times New Roman" panose="02020603050405020304" pitchFamily="18" charset="0"/>
                <a:cs typeface="Verdana" panose="020B0604030504040204" pitchFamily="34" charset="0"/>
              </a:rPr>
              <a:t> gelişimi</a:t>
            </a:r>
            <a:endParaRPr lang="tr-TR" sz="28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285750" lvl="0" indent="-285750" algn="just">
              <a:buClr>
                <a:srgbClr val="D34817"/>
              </a:buClr>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Potansiyel yumurta hücrelerinin bazıları tam bir olgunluğa ulaşır ve muhtemel bir döllenme ve bunu takiben bir dölün meydana gelmesi için yumurta kanalına bırakılabilir. </a:t>
            </a:r>
          </a:p>
          <a:p>
            <a:pPr marL="285750" lvl="0" indent="-285750" algn="just">
              <a:buClr>
                <a:srgbClr val="D34817"/>
              </a:buClr>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Yumurta hücrelerinin büyük bir çoğunluğu büyümeye başlar, fakat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ovulasyona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ulaşamadan yıkıma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atresia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uğrarlar. Bu nedenle döl meydana getirebilecek yumurta hücresi sayısı, daima gerçekleşen döl veriminden çok daha fazla sayıdadır. </a:t>
            </a:r>
          </a:p>
          <a:p>
            <a:pPr marL="285750" lvl="0" indent="-285750" algn="just">
              <a:buClr>
                <a:srgbClr val="D34817"/>
              </a:buClr>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Foliküller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sabit bir gelişme ve olgunlaşma içerisindedirler. Üreme bakımından aktif bir dişinin yumurtalılarının korteks tabakasının histolojik kesiti bu olgunlaşma aşamalarının hepsini içermektedir.</a:t>
            </a:r>
          </a:p>
          <a:p>
            <a:endParaRPr lang="tr-TR"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27153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rot="10800000" flipV="1">
            <a:off x="1601200" y="2018109"/>
            <a:ext cx="9418320" cy="4679156"/>
          </a:xfrm>
        </p:spPr>
        <p:txBody>
          <a:bodyPr>
            <a:normAutofit/>
          </a:bodyPr>
          <a:lstStyle/>
          <a:p>
            <a:endParaRPr lang="tr-TR" sz="1800">
              <a:effectLst/>
              <a:latin typeface="Verdana" panose="020B0604030504040204" pitchFamily="34" charset="0"/>
              <a:ea typeface="Times New Roman" panose="02020603050405020304" pitchFamily="18" charset="0"/>
              <a:cs typeface="Verdana" panose="020B0604030504040204" pitchFamily="34" charset="0"/>
            </a:endParaRPr>
          </a:p>
          <a:p>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6" name="Resim 5"/>
          <p:cNvPicPr/>
          <p:nvPr/>
        </p:nvPicPr>
        <p:blipFill>
          <a:blip r:embed="rId2">
            <a:extLst>
              <a:ext uri="{28A0092B-C50C-407E-A947-70E740481C1C}">
                <a14:useLocalDpi xmlns:a14="http://schemas.microsoft.com/office/drawing/2010/main" val="0"/>
              </a:ext>
            </a:extLst>
          </a:blip>
          <a:srcRect/>
          <a:stretch>
            <a:fillRect/>
          </a:stretch>
        </p:blipFill>
        <p:spPr bwMode="auto">
          <a:xfrm>
            <a:off x="2477729" y="324466"/>
            <a:ext cx="7197213" cy="6372800"/>
          </a:xfrm>
          <a:prstGeom prst="rect">
            <a:avLst/>
          </a:prstGeom>
          <a:noFill/>
          <a:ln>
            <a:noFill/>
          </a:ln>
        </p:spPr>
      </p:pic>
    </p:spTree>
    <p:extLst>
      <p:ext uri="{BB962C8B-B14F-4D97-AF65-F5344CB8AC3E}">
        <p14:creationId xmlns:p14="http://schemas.microsoft.com/office/powerpoint/2010/main" val="25590336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a:bodyPr>
          <a:lstStyle/>
          <a:p>
            <a:pPr marL="457200" indent="-457200">
              <a:buFont typeface="Wingdings" panose="05000000000000000000" pitchFamily="2" charset="2"/>
              <a:buChar char="v"/>
            </a:pPr>
            <a:r>
              <a:rPr lang="tr-TR" sz="2800" b="1"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Foliküllerin</a:t>
            </a:r>
            <a:r>
              <a:rPr lang="tr-TR" sz="2800" b="1" dirty="0">
                <a:solidFill>
                  <a:schemeClr val="bg1"/>
                </a:solidFill>
                <a:latin typeface="Verdana" panose="020B0604030504040204" pitchFamily="34" charset="0"/>
                <a:ea typeface="Times New Roman" panose="02020603050405020304" pitchFamily="18" charset="0"/>
                <a:cs typeface="Verdana" panose="020B0604030504040204" pitchFamily="34" charset="0"/>
              </a:rPr>
              <a:t> gelişimi</a:t>
            </a:r>
            <a:endParaRPr lang="tr-TR" sz="28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285750" lvl="0" indent="-285750" algn="just">
              <a:buClr>
                <a:srgbClr val="D34817"/>
              </a:buClr>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Tek sıra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granulosa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hücreleri ile çevrili olan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primer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folikül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garanulosa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hücrelerinin çoğalması ile gelişimini sürdürmektedir.</a:t>
            </a:r>
          </a:p>
          <a:p>
            <a:pPr marL="285750" lvl="0" indent="-285750" algn="just">
              <a:buClr>
                <a:srgbClr val="D34817"/>
              </a:buClr>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İki veya daha fazla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granulosa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hücreleri ile çevrili olan yumurta hücresine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sekonder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folikül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denir.</a:t>
            </a:r>
          </a:p>
          <a:p>
            <a:pPr marL="285750" lvl="0" indent="-285750" algn="just">
              <a:buClr>
                <a:srgbClr val="D34817"/>
              </a:buClr>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Gelişimin daha ileri aşamalarında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granulosa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hücreleri arasına sıvı toplanmaya başlayarak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folikül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içi boşluk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antrum</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oluşur.</a:t>
            </a:r>
          </a:p>
          <a:p>
            <a:pPr marL="285750" lvl="0" indent="-285750" algn="just">
              <a:buClr>
                <a:srgbClr val="D34817"/>
              </a:buClr>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Antrum</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(boşluk) kazanmış olan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folikül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tersiyer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folikül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olarak isimlendirilir.</a:t>
            </a:r>
            <a:endParaRPr lang="tr-TR"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69591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a:bodyPr>
          <a:lstStyle/>
          <a:p>
            <a:pPr marL="457200" indent="-457200">
              <a:buFont typeface="Wingdings" panose="05000000000000000000" pitchFamily="2" charset="2"/>
              <a:buChar char="v"/>
            </a:pPr>
            <a:r>
              <a:rPr lang="tr-TR" sz="2800" b="1"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Foliküllerin</a:t>
            </a:r>
            <a:r>
              <a:rPr lang="tr-TR" sz="2800" b="1" dirty="0">
                <a:solidFill>
                  <a:schemeClr val="bg1"/>
                </a:solidFill>
                <a:latin typeface="Verdana" panose="020B0604030504040204" pitchFamily="34" charset="0"/>
                <a:ea typeface="Times New Roman" panose="02020603050405020304" pitchFamily="18" charset="0"/>
                <a:cs typeface="Verdana" panose="020B0604030504040204" pitchFamily="34" charset="0"/>
              </a:rPr>
              <a:t> gelişimi</a:t>
            </a:r>
            <a:endParaRPr lang="tr-TR" sz="28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285750" lvl="0" indent="-285750" algn="just">
              <a:buClr>
                <a:srgbClr val="D34817"/>
              </a:buClr>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Ovaryum</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yüzeyinde içerisi sıvı dolu baloncuklar halinde görülen olgun tersiyer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foliküller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Graaf</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folikül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yada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Antral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folikül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olarak isimlendirilmektedir.</a:t>
            </a:r>
          </a:p>
          <a:p>
            <a:pPr marL="285750" lvl="0" indent="-285750" algn="just">
              <a:buClr>
                <a:srgbClr val="D34817"/>
              </a:buClr>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Tersiyer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foliküllerin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içindeki sıvıya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foliküler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sıvı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liquor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folliculi</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folikül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içi sıvı) denir.</a:t>
            </a:r>
          </a:p>
          <a:p>
            <a:pPr marL="285750" lvl="0" indent="-285750" algn="just">
              <a:buClr>
                <a:srgbClr val="D34817"/>
              </a:buClr>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Akışkan nitelikteki bu sıvı östrojen ve diğer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steroidler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bakımından zengindir.</a:t>
            </a:r>
          </a:p>
          <a:p>
            <a:pPr marL="285750" lvl="0" indent="-285750" algn="just">
              <a:buClr>
                <a:srgbClr val="D34817"/>
              </a:buClr>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Bu sıvının bileşiminde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ovaryum</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fonksiyonlarını düzenlemede rol oynayan başka hormonlar ve hormon yapısında olmayan maddelerin de bulunduğu tespit edilmiştir.</a:t>
            </a:r>
          </a:p>
          <a:p>
            <a:endParaRPr lang="tr-TR"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89188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a:bodyPr>
          <a:lstStyle/>
          <a:p>
            <a:pPr marL="457200" indent="-457200">
              <a:buFont typeface="Wingdings" panose="05000000000000000000" pitchFamily="2" charset="2"/>
              <a:buChar char="v"/>
            </a:pPr>
            <a:r>
              <a:rPr lang="tr-TR" sz="2800" b="1" dirty="0" err="1">
                <a:solidFill>
                  <a:schemeClr val="bg1"/>
                </a:solidFill>
                <a:latin typeface="Verdana" panose="020B0604030504040204" pitchFamily="34" charset="0"/>
                <a:ea typeface="Times New Roman" panose="02020603050405020304" pitchFamily="18" charset="0"/>
                <a:cs typeface="Verdana" panose="020B0604030504040204" pitchFamily="34" charset="0"/>
              </a:rPr>
              <a:t>Foliküllerin</a:t>
            </a:r>
            <a:r>
              <a:rPr lang="tr-TR" sz="2800" b="1" dirty="0">
                <a:solidFill>
                  <a:schemeClr val="bg1"/>
                </a:solidFill>
                <a:latin typeface="Verdana" panose="020B0604030504040204" pitchFamily="34" charset="0"/>
                <a:ea typeface="Times New Roman" panose="02020603050405020304" pitchFamily="18" charset="0"/>
                <a:cs typeface="Verdana" panose="020B0604030504040204" pitchFamily="34" charset="0"/>
              </a:rPr>
              <a:t> gelişimi</a:t>
            </a:r>
            <a:endParaRPr lang="tr-TR" sz="28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285750" lvl="0" indent="-285750" algn="just">
              <a:buClr>
                <a:srgbClr val="D34817"/>
              </a:buClr>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Graf</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folikülünde</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işlev bakımından önemli olan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theca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eksterna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ve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theca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interna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tabakaları bulunmaktadır.</a:t>
            </a:r>
          </a:p>
          <a:p>
            <a:pPr marL="285750" lvl="0" indent="-285750" algn="just">
              <a:buClr>
                <a:srgbClr val="D34817"/>
              </a:buClr>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Theca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eksterna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en dışta bulunur ve daha çok lifli hücrelerden meydana gelmiştir. </a:t>
            </a:r>
          </a:p>
          <a:p>
            <a:pPr marL="285750" lvl="0" indent="-285750" algn="just">
              <a:buClr>
                <a:srgbClr val="D34817"/>
              </a:buClr>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Theca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interna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tabakası ise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theca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eksternanın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altında yer alır ve kılcal kan damarları bakımından zengindir.</a:t>
            </a:r>
          </a:p>
          <a:p>
            <a:pPr marL="285750" lvl="0" indent="-285750" algn="just">
              <a:buClr>
                <a:srgbClr val="D34817"/>
              </a:buClr>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Yumurta havuzundan bir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folikülün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büyümesi ve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medülla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tabakasına doğru ilerlemesiyle,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foliküller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theca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hücrelerini ve kılcal kan damarlarını kazanırlar.</a:t>
            </a:r>
          </a:p>
        </p:txBody>
      </p:sp>
    </p:spTree>
    <p:extLst>
      <p:ext uri="{BB962C8B-B14F-4D97-AF65-F5344CB8AC3E}">
        <p14:creationId xmlns:p14="http://schemas.microsoft.com/office/powerpoint/2010/main" val="17539844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3" name="Alt Başlık 2"/>
          <p:cNvSpPr>
            <a:spLocks noGrp="1"/>
          </p:cNvSpPr>
          <p:nvPr>
            <p:ph type="subTitle" idx="1"/>
          </p:nvPr>
        </p:nvSpPr>
        <p:spPr>
          <a:xfrm rot="10800000" flipV="1">
            <a:off x="132732" y="6312310"/>
            <a:ext cx="12059267" cy="384956"/>
          </a:xfrm>
        </p:spPr>
        <p:txBody>
          <a:bodyPr>
            <a:normAutofit fontScale="47500" lnSpcReduction="20000"/>
          </a:bodyPr>
          <a:lstStyle/>
          <a:p>
            <a:pPr marL="457200" indent="-457200">
              <a:buFont typeface="Wingdings" panose="05000000000000000000" pitchFamily="2" charset="2"/>
              <a:buChar char="v"/>
            </a:pPr>
            <a:r>
              <a:rPr lang="tr-TR" sz="4500" dirty="0" err="1">
                <a:solidFill>
                  <a:schemeClr val="bg1"/>
                </a:solidFill>
                <a:latin typeface="Arial" panose="020B0604020202020204" pitchFamily="34" charset="0"/>
                <a:ea typeface="Times New Roman" panose="02020603050405020304" pitchFamily="18" charset="0"/>
                <a:cs typeface="Arial" panose="020B0604020202020204" pitchFamily="34" charset="0"/>
              </a:rPr>
              <a:t>Folikül</a:t>
            </a:r>
            <a:r>
              <a:rPr lang="tr-TR" sz="4500" dirty="0">
                <a:solidFill>
                  <a:schemeClr val="bg1"/>
                </a:solidFill>
                <a:latin typeface="Arial" panose="020B0604020202020204" pitchFamily="34" charset="0"/>
                <a:ea typeface="Times New Roman" panose="02020603050405020304" pitchFamily="18" charset="0"/>
                <a:cs typeface="Arial" panose="020B0604020202020204" pitchFamily="34" charset="0"/>
              </a:rPr>
              <a:t> içerisinde gelişmekte olan bir yumurta hücresine ait yapılar</a:t>
            </a:r>
          </a:p>
          <a:p>
            <a:pPr marL="457200" indent="-457200">
              <a:buFont typeface="Wingdings" panose="05000000000000000000" pitchFamily="2" charset="2"/>
              <a:buChar char="v"/>
            </a:pPr>
            <a:endPar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endParaRPr>
          </a:p>
        </p:txBody>
      </p:sp>
      <p:pic>
        <p:nvPicPr>
          <p:cNvPr id="4" name="Resim 3">
            <a:extLst>
              <a:ext uri="{FF2B5EF4-FFF2-40B4-BE49-F238E27FC236}">
                <a16:creationId xmlns:a16="http://schemas.microsoft.com/office/drawing/2014/main" id="{34E667DA-8090-4500-AA70-582EA748AB7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78425" y="160733"/>
            <a:ext cx="10574593" cy="5845929"/>
          </a:xfrm>
          <a:prstGeom prst="rect">
            <a:avLst/>
          </a:prstGeom>
          <a:noFill/>
          <a:ln>
            <a:noFill/>
          </a:ln>
        </p:spPr>
      </p:pic>
    </p:spTree>
    <p:extLst>
      <p:ext uri="{BB962C8B-B14F-4D97-AF65-F5344CB8AC3E}">
        <p14:creationId xmlns:p14="http://schemas.microsoft.com/office/powerpoint/2010/main" val="14689204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a:bodyPr>
          <a:lstStyle/>
          <a:p>
            <a:pPr marL="457200" indent="-457200">
              <a:buFont typeface="Wingdings" panose="05000000000000000000" pitchFamily="2" charset="2"/>
              <a:buChar char="v"/>
            </a:pPr>
            <a:r>
              <a:rPr lang="tr-TR" sz="2800" b="1"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Oviduct</a:t>
            </a:r>
            <a:r>
              <a:rPr lang="tr-TR" sz="2800" b="1" dirty="0">
                <a:solidFill>
                  <a:prstClr val="black"/>
                </a:solidFill>
                <a:latin typeface="Verdana" panose="020B0604030504040204" pitchFamily="34" charset="0"/>
                <a:ea typeface="Times New Roman" panose="02020603050405020304" pitchFamily="18" charset="0"/>
                <a:cs typeface="Verdana" panose="020B0604030504040204" pitchFamily="34" charset="0"/>
              </a:rPr>
              <a:t> (Yumurta kanalı)</a:t>
            </a:r>
          </a:p>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Oviduct</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(yumurta kanalı yada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Fallopian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tüpü)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ovaryuma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yakın bir yerden başlayarak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boynuzlarının ucu ile birleşerek devam eden kıvrımlı dairesel bir çift tüp şeklindeki kanaldır.</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Yumurta kanalının grevleri arasında ters yönlerde hareket etmesi gereken yumurta hücresi ve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spermatozoanın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taşınması yer alır.</a:t>
            </a:r>
          </a:p>
        </p:txBody>
      </p:sp>
    </p:spTree>
    <p:extLst>
      <p:ext uri="{BB962C8B-B14F-4D97-AF65-F5344CB8AC3E}">
        <p14:creationId xmlns:p14="http://schemas.microsoft.com/office/powerpoint/2010/main" val="10163932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a:bodyPr>
          <a:lstStyle/>
          <a:p>
            <a:pPr marL="457200" indent="-457200">
              <a:buFont typeface="Wingdings" panose="05000000000000000000" pitchFamily="2" charset="2"/>
              <a:buChar char="v"/>
            </a:pPr>
            <a:r>
              <a:rPr lang="tr-TR" sz="2800" b="1"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Oviduct</a:t>
            </a:r>
            <a:r>
              <a:rPr lang="tr-TR" sz="2800" b="1" dirty="0">
                <a:solidFill>
                  <a:prstClr val="black"/>
                </a:solidFill>
                <a:latin typeface="Verdana" panose="020B0604030504040204" pitchFamily="34" charset="0"/>
                <a:ea typeface="Times New Roman" panose="02020603050405020304" pitchFamily="18" charset="0"/>
                <a:cs typeface="Verdana" panose="020B0604030504040204" pitchFamily="34" charset="0"/>
              </a:rPr>
              <a:t> (Yumurta kanalı)</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Ayrıca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oviduct</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fertilizasyonun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(döllenmenin) gerçekleştiği yerdir ve embriyonun erken hücre bölünmeleri de burada gerçekleşir.</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Histolojik olarak belirgin 3 farklı hücre katmanından en dış tabaka bağ doku olan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tunica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serosa'dır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Orta tabaka, dairesel ve dikine yumuşak kas liflerinden oluşan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tunica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muscularis'tir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En iç tabaka ise kirpikli ve salgı yapan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epitel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hücrelerden oluşan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tunica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muscosa'dır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p>
          <a:p>
            <a:pPr marL="457200" indent="-457200">
              <a:buFont typeface="Wingdings" panose="05000000000000000000" pitchFamily="2" charset="2"/>
              <a:buChar char="v"/>
            </a:pPr>
            <a:endPar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29498349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lt Başlık 12"/>
          <p:cNvSpPr txBox="1">
            <a:spLocks noGrp="1"/>
          </p:cNvSpPr>
          <p:nvPr>
            <p:ph type="subTitle" idx="1"/>
          </p:nvPr>
        </p:nvSpPr>
        <p:spPr>
          <a:xfrm>
            <a:off x="1432129" y="6100302"/>
            <a:ext cx="10079038" cy="355482"/>
          </a:xfrm>
          <a:prstGeom prst="rect">
            <a:avLst/>
          </a:prstGeom>
          <a:noFill/>
        </p:spPr>
        <p:txBody>
          <a:bodyPr wrap="square">
            <a:spAutoFit/>
          </a:bodyPr>
          <a:lstStyle/>
          <a:p>
            <a:r>
              <a:rPr lang="tr-TR" sz="1800" b="1" dirty="0">
                <a:effectLst/>
                <a:latin typeface="Verdana" panose="020B0604030504040204" pitchFamily="34" charset="0"/>
                <a:ea typeface="Times New Roman" panose="02020603050405020304" pitchFamily="18" charset="0"/>
                <a:cs typeface="Verdana" panose="020B0604030504040204" pitchFamily="34" charset="0"/>
              </a:rPr>
              <a:t> </a:t>
            </a:r>
            <a:r>
              <a:rPr lang="tr-TR" sz="1800" b="1" dirty="0" err="1">
                <a:effectLst/>
                <a:latin typeface="Verdana" panose="020B0604030504040204" pitchFamily="34" charset="0"/>
                <a:ea typeface="Times New Roman" panose="02020603050405020304" pitchFamily="18" charset="0"/>
                <a:cs typeface="Verdana" panose="020B0604030504040204" pitchFamily="34" charset="0"/>
              </a:rPr>
              <a:t>Oviduct</a:t>
            </a:r>
            <a:r>
              <a:rPr lang="tr-TR" sz="1800" dirty="0">
                <a:effectLst/>
                <a:latin typeface="Verdana" panose="020B0604030504040204" pitchFamily="34" charset="0"/>
                <a:ea typeface="Times New Roman" panose="02020603050405020304" pitchFamily="18" charset="0"/>
                <a:cs typeface="Verdana" panose="020B0604030504040204" pitchFamily="34" charset="0"/>
              </a:rPr>
              <a:t> kanalının histolojik yapısı</a:t>
            </a:r>
            <a:endParaRPr lang="tr-TR"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3" name="Resim 2"/>
          <p:cNvPicPr/>
          <p:nvPr/>
        </p:nvPicPr>
        <p:blipFill>
          <a:blip r:embed="rId2">
            <a:extLst>
              <a:ext uri="{28A0092B-C50C-407E-A947-70E740481C1C}">
                <a14:useLocalDpi xmlns:a14="http://schemas.microsoft.com/office/drawing/2010/main" val="0"/>
              </a:ext>
            </a:extLst>
          </a:blip>
          <a:srcRect/>
          <a:stretch>
            <a:fillRect/>
          </a:stretch>
        </p:blipFill>
        <p:spPr bwMode="auto">
          <a:xfrm>
            <a:off x="1740310" y="250724"/>
            <a:ext cx="7742903" cy="5849578"/>
          </a:xfrm>
          <a:prstGeom prst="rect">
            <a:avLst/>
          </a:prstGeom>
          <a:noFill/>
        </p:spPr>
      </p:pic>
    </p:spTree>
    <p:extLst>
      <p:ext uri="{BB962C8B-B14F-4D97-AF65-F5344CB8AC3E}">
        <p14:creationId xmlns:p14="http://schemas.microsoft.com/office/powerpoint/2010/main" val="25965182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a:bodyPr>
          <a:lstStyle/>
          <a:p>
            <a:pPr marL="457200" indent="-457200">
              <a:buFont typeface="Wingdings" panose="05000000000000000000" pitchFamily="2" charset="2"/>
              <a:buChar char="v"/>
            </a:pPr>
            <a:r>
              <a:rPr lang="tr-TR" sz="2800" b="1"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Oviduct</a:t>
            </a:r>
            <a:r>
              <a:rPr lang="tr-TR" sz="2800" b="1" dirty="0">
                <a:solidFill>
                  <a:prstClr val="black"/>
                </a:solidFill>
                <a:latin typeface="Verdana" panose="020B0604030504040204" pitchFamily="34" charset="0"/>
                <a:ea typeface="Times New Roman" panose="02020603050405020304" pitchFamily="18" charset="0"/>
                <a:cs typeface="Verdana" panose="020B0604030504040204" pitchFamily="34" charset="0"/>
              </a:rPr>
              <a:t> (Yumurta kanalı)</a:t>
            </a:r>
          </a:p>
          <a:p>
            <a:pPr marL="457200" indent="-457200" algn="just">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Oviduct</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çoğu çiftlik hayvanlarında toplam 20-30 cm uzunluğunda, 3 ayrı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segmentten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oluşur.</a:t>
            </a:r>
          </a:p>
          <a:p>
            <a:pPr marL="457200" indent="-457200" algn="just">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Ovaryuma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yakın olan huni şeklindeki ağız kısmına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infundibulum</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denir. </a:t>
            </a:r>
          </a:p>
          <a:p>
            <a:pPr marL="457200" indent="-457200" algn="just">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İnfundibulumun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kenarları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ovulasyondan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sonra yumurta hücresinin yakalanmasında rol oynayan kirpik şeklinde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fımbria'lara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sahiptir.</a:t>
            </a:r>
          </a:p>
        </p:txBody>
      </p:sp>
    </p:spTree>
    <p:extLst>
      <p:ext uri="{BB962C8B-B14F-4D97-AF65-F5344CB8AC3E}">
        <p14:creationId xmlns:p14="http://schemas.microsoft.com/office/powerpoint/2010/main" val="29412339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a:bodyPr>
          <a:lstStyle/>
          <a:p>
            <a:pPr marL="457200" indent="-457200">
              <a:buFont typeface="Wingdings" panose="05000000000000000000" pitchFamily="2" charset="2"/>
              <a:buChar char="v"/>
            </a:pPr>
            <a:r>
              <a:rPr lang="tr-TR" sz="2800" b="1"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Oviduct</a:t>
            </a:r>
            <a:r>
              <a:rPr lang="tr-TR" sz="2800" b="1" dirty="0">
                <a:solidFill>
                  <a:prstClr val="black"/>
                </a:solidFill>
                <a:latin typeface="Verdana" panose="020B0604030504040204" pitchFamily="34" charset="0"/>
                <a:ea typeface="Times New Roman" panose="02020603050405020304" pitchFamily="18" charset="0"/>
                <a:cs typeface="Verdana" panose="020B0604030504040204" pitchFamily="34" charset="0"/>
              </a:rPr>
              <a:t> (Yumurta kanalı)</a:t>
            </a:r>
          </a:p>
          <a:p>
            <a:pPr marL="457200" indent="-457200" algn="just">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Kedi ve tavşan gibi bazı türlerde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infundibulum</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ovaryum</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ile birleşmiştir.</a:t>
            </a:r>
          </a:p>
          <a:p>
            <a:pPr marL="457200" indent="-457200" algn="just">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İnek, koyun, keçi, at ve domuzda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infundibulum</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ovaryumdan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ayrılmıştır.</a:t>
            </a:r>
          </a:p>
          <a:p>
            <a:pPr marL="457200" indent="-457200" algn="just">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İnfundibulumun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mukoz</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tabakasında fazla sayıda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mukoz</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katmanlar vardır ve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mukoz</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hücrelerin çoğu kirpiklidir.</a:t>
            </a:r>
          </a:p>
          <a:p>
            <a:pPr marL="457200" indent="-457200" algn="just">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Orta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segment</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ampulla'dır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ve 3-5 mm çapında olup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oviduct</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uzunluğunun yarısını oluşturmaktadır.</a:t>
            </a:r>
          </a:p>
          <a:p>
            <a:pPr marL="457200" indent="-457200">
              <a:buFont typeface="Wingdings" panose="05000000000000000000" pitchFamily="2" charset="2"/>
              <a:buChar char="v"/>
            </a:pPr>
            <a:endPar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18995870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pic>
        <p:nvPicPr>
          <p:cNvPr id="4" name="Resim 3">
            <a:extLst>
              <a:ext uri="{FF2B5EF4-FFF2-40B4-BE49-F238E27FC236}">
                <a16:creationId xmlns:a16="http://schemas.microsoft.com/office/drawing/2014/main" id="{8CF71CE1-541E-4EFD-AA87-C1AA38BE33EE}"/>
              </a:ext>
            </a:extLst>
          </p:cNvPr>
          <p:cNvPicPr>
            <a:picLocks noChangeAspect="1"/>
          </p:cNvPicPr>
          <p:nvPr/>
        </p:nvPicPr>
        <p:blipFill>
          <a:blip r:embed="rId2"/>
          <a:stretch>
            <a:fillRect/>
          </a:stretch>
        </p:blipFill>
        <p:spPr>
          <a:xfrm>
            <a:off x="899652" y="84074"/>
            <a:ext cx="10382864" cy="6536181"/>
          </a:xfrm>
          <a:prstGeom prst="rect">
            <a:avLst/>
          </a:prstGeom>
        </p:spPr>
      </p:pic>
    </p:spTree>
    <p:extLst>
      <p:ext uri="{BB962C8B-B14F-4D97-AF65-F5344CB8AC3E}">
        <p14:creationId xmlns:p14="http://schemas.microsoft.com/office/powerpoint/2010/main" val="18165128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fontScale="92500" lnSpcReduction="10000"/>
          </a:bodyPr>
          <a:lstStyle/>
          <a:p>
            <a:pPr marL="457200" indent="-457200">
              <a:buFont typeface="Wingdings" panose="05000000000000000000" pitchFamily="2" charset="2"/>
              <a:buChar char="v"/>
            </a:pPr>
            <a:r>
              <a:rPr lang="tr-TR" sz="2800" b="1"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Oviduct</a:t>
            </a:r>
            <a:r>
              <a:rPr lang="tr-TR" sz="2800" b="1" dirty="0">
                <a:solidFill>
                  <a:prstClr val="black"/>
                </a:solidFill>
                <a:latin typeface="Verdana" panose="020B0604030504040204" pitchFamily="34" charset="0"/>
                <a:ea typeface="Times New Roman" panose="02020603050405020304" pitchFamily="18" charset="0"/>
                <a:cs typeface="Verdana" panose="020B0604030504040204" pitchFamily="34" charset="0"/>
              </a:rPr>
              <a:t> (Yumurta kanalı)</a:t>
            </a:r>
          </a:p>
          <a:p>
            <a:pPr marL="457200" indent="-457200" algn="just">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Ampullanın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mukoz</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yüzeyi uzunlamasına olan 20-40 kadar katlanma meydana getirmiştir ve bu katmanlar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ampullanın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lumen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yüzey alanını artırmaktadır. </a:t>
            </a:r>
          </a:p>
          <a:p>
            <a:pPr marL="457200" indent="-457200" algn="just">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Ampullanın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mukoz</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tabakasındaki hücrelerin çoğunluğu kirpiklidir ve bir miktar salgı yapan hücreler de bulunmaktadır. </a:t>
            </a:r>
          </a:p>
          <a:p>
            <a:pPr marL="457200" indent="-457200" algn="just">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Kirpikli hücrelerin kirpik hareketi, yumurta hücresinin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ampulla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boyunca aşağıya doğru hareket etmesine yardımcı olur.</a:t>
            </a:r>
          </a:p>
          <a:p>
            <a:pPr marL="457200" indent="-457200" algn="just">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Ampulla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üçüncü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segment</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olan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isthmus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ile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ampullary-isthmic</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junction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denen noktada birleşir.</a:t>
            </a:r>
          </a:p>
          <a:p>
            <a:pPr marL="457200" indent="-457200" algn="just">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Bu bölgeyi anatomik olarak ayırt etmek çok güçtür, ancak yumurta hücresinin taşınmasını birkaç saat geciktirmesinden dolayı fizyolojik bir yapı olarak tanımlanmaktadır. </a:t>
            </a:r>
          </a:p>
          <a:p>
            <a:pPr marL="457200" indent="-457200">
              <a:buFont typeface="Wingdings" panose="05000000000000000000" pitchFamily="2" charset="2"/>
              <a:buChar char="v"/>
            </a:pPr>
            <a:endPar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12690727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fontScale="92500" lnSpcReduction="20000"/>
          </a:bodyPr>
          <a:lstStyle/>
          <a:p>
            <a:pPr marL="457200" indent="-457200">
              <a:buFont typeface="Wingdings" panose="05000000000000000000" pitchFamily="2" charset="2"/>
              <a:buChar char="v"/>
            </a:pPr>
            <a:r>
              <a:rPr lang="tr-TR" sz="2800" b="1"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Oviduct</a:t>
            </a:r>
            <a:r>
              <a:rPr lang="tr-TR" sz="2800" b="1" dirty="0">
                <a:solidFill>
                  <a:prstClr val="black"/>
                </a:solidFill>
                <a:latin typeface="Verdana" panose="020B0604030504040204" pitchFamily="34" charset="0"/>
                <a:ea typeface="Times New Roman" panose="02020603050405020304" pitchFamily="18" charset="0"/>
                <a:cs typeface="Verdana" panose="020B0604030504040204" pitchFamily="34" charset="0"/>
              </a:rPr>
              <a:t> (Yumurta kanalı)</a:t>
            </a:r>
          </a:p>
          <a:p>
            <a:pPr marL="457200" indent="-457200" algn="just">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Fertilizasyon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ampulla-isthmus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kavşağında gerçekleşmektedir. </a:t>
            </a:r>
          </a:p>
          <a:p>
            <a:pPr marL="457200" indent="-457200" algn="just">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İsthmus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ampulladan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daha küçüktür ve 0.5-1 mm çapındadır. Ayrıca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ampullaya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göre daha kalın yumuşak kas liflerine sahiptir ve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mukoz</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tabakada 4-8 kadar katlanma mevcuttur.</a:t>
            </a:r>
          </a:p>
          <a:p>
            <a:pPr marL="457200" indent="-457200" algn="just">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Salgı yapan hücrelerin kirpikli hücre sayısına oranı daha yüksektir.</a:t>
            </a:r>
          </a:p>
          <a:p>
            <a:pPr marL="457200" indent="-457200" algn="just">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İsthmus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fertilizasyon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bölgesine canlı ve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motil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spermin taşınmasında ve ölü sperm hücrelerinin filtre edilmesinde rol oynamaktadır.</a:t>
            </a:r>
          </a:p>
          <a:p>
            <a:pPr marL="457200" indent="-457200" algn="just">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İsthmus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boynuzlarının uç kısmı ile birleşir ve bu bölgeye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uterotubal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junction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(UTJ) adı verilir.</a:t>
            </a:r>
          </a:p>
          <a:p>
            <a:pPr marL="457200" indent="-457200" algn="just">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Genel olarak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oviduct'un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kontraksiyon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aktivitesi östrojenler tarafından uyarılırken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progestinler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tarafından engellenmektedir.</a:t>
            </a:r>
          </a:p>
          <a:p>
            <a:pPr marL="457200" indent="-457200">
              <a:buFont typeface="Wingdings" panose="05000000000000000000" pitchFamily="2" charset="2"/>
              <a:buChar char="v"/>
            </a:pPr>
            <a:endPar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32340134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fontScale="92500" lnSpcReduction="10000"/>
          </a:bodyPr>
          <a:lstStyle/>
          <a:p>
            <a:pPr marL="457200" indent="-457200">
              <a:buFont typeface="Wingdings" panose="05000000000000000000" pitchFamily="2" charset="2"/>
              <a:buChar char="v"/>
            </a:pPr>
            <a:r>
              <a:rPr lang="tr-TR" sz="2800" b="1" dirty="0">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p>
          <a:p>
            <a:pPr marL="457200" indent="-457200" algn="just">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(döl yatağı)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uterotubal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junction'dan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serviks'e</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kadar uzanır.</a:t>
            </a:r>
          </a:p>
          <a:p>
            <a:pPr marL="457200" indent="-457200" algn="just">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İnek ve kısrakta toplam uzunluğu 35-60 cm arasında değişir.</a:t>
            </a:r>
          </a:p>
          <a:p>
            <a:pPr marL="457200" indent="-457200" algn="just">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İnek, koyun ve keçide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boynuzları toplam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uzunluğunun %80-90'ını oluştururken kısrakta %50'sini oluşturmaktadır. </a:t>
            </a:r>
          </a:p>
          <a:p>
            <a:pPr marL="457200" indent="-457200" algn="just">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Koyun ve keçide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uzunluğu ineklerinkinin yarısı kadardır. </a:t>
            </a:r>
          </a:p>
          <a:p>
            <a:pPr marL="457200" indent="-457200" algn="just">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Uterusun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temel fonksiyonu, embriyo veya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fötüsün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tutulması ve beslenmesinin sağlanmasıdır. </a:t>
            </a:r>
          </a:p>
          <a:p>
            <a:pPr marL="457200" indent="-457200" algn="just">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Embriyo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bağlanmadan önce, besin maddeleri embriyo içindeki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yolk'tan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(yumurta sarısından) veya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uterusun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mukoz</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tabakasındaki bezelerden salgılanan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sütü'nden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sağlanmaktadır.</a:t>
            </a:r>
          </a:p>
          <a:p>
            <a:pPr marL="457200" indent="-457200">
              <a:buFont typeface="Wingdings" panose="05000000000000000000" pitchFamily="2" charset="2"/>
              <a:buChar char="v"/>
            </a:pPr>
            <a:endPar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23261807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lnSpcReduction="10000"/>
          </a:bodyPr>
          <a:lstStyle/>
          <a:p>
            <a:pPr marL="457200" indent="-457200">
              <a:buFont typeface="Wingdings" panose="05000000000000000000" pitchFamily="2" charset="2"/>
              <a:buChar char="v"/>
            </a:pPr>
            <a:r>
              <a:rPr lang="tr-TR" sz="2800" b="1" dirty="0">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Embriyo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bağlandıktan sonra, besin maddeleri ve atık maddeler,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maternal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ve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embriyonik</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veya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fötal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kan arasında plasenta aracılığı ile taşınmaktadır.</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Hayvanlarda 4 tip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bulunmaktadır.</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Bunlardan sadece 2 tanesine çiftlik hayvanlarında rastlanmaktadır.</a:t>
            </a:r>
          </a:p>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Bicornuate</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(iki boynuzlu)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inek, koyun, keçi ve domuzda görülür.</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Bu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tipinin özelliği,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serviks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kanalının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anterior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(ön) kısmında küçük bir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gövdesinin ve iki uzun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boynuzunun bulunmasıdır.</a:t>
            </a:r>
          </a:p>
          <a:p>
            <a:pPr marL="457200" indent="-457200">
              <a:buFont typeface="Wingdings" panose="05000000000000000000" pitchFamily="2" charset="2"/>
              <a:buChar char="v"/>
            </a:pPr>
            <a:endPar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21072303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fontScale="92500" lnSpcReduction="10000"/>
          </a:bodyPr>
          <a:lstStyle/>
          <a:p>
            <a:pPr marL="457200" indent="-457200">
              <a:buFont typeface="Wingdings" panose="05000000000000000000" pitchFamily="2" charset="2"/>
              <a:buChar char="v"/>
            </a:pPr>
            <a:r>
              <a:rPr lang="tr-TR" sz="2800" b="1" dirty="0">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İnek ve koyunda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gövdesine yakın bölgede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boynuzlarının birbirine füzyonu (birleşmesi), olduğundan daha uzun bir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gövdesi görünümü verir ve bazen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uterusun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bipartiate</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(iki parçalı) olarak sınıflandırılmasına neden olur.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Kısraklar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bipartiate</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tipine sahiptir.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Bu tip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uterusta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serviks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kanalının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anteriorunda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belirgin bir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gövdesi vardır ve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bonuzları</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bicornuate</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uterustaki</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kadar uzun ve belirgin değildir.</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Kısrakta gebelik esnasında,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fötüs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gövdesi her iki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boynuzuna uzanır.</a:t>
            </a:r>
          </a:p>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Bicornuate</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tipi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sahip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monotocous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türlerde ise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fötüs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gövdesini işgal etmez.</a:t>
            </a:r>
          </a:p>
          <a:p>
            <a:pPr marL="457200" indent="-457200">
              <a:buFont typeface="Wingdings" panose="05000000000000000000" pitchFamily="2" charset="2"/>
              <a:buChar char="v"/>
            </a:pPr>
            <a:endPar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1947506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a:bodyPr>
          <a:lstStyle/>
          <a:p>
            <a:pPr marL="457200" indent="-457200">
              <a:buFont typeface="Wingdings" panose="05000000000000000000" pitchFamily="2" charset="2"/>
              <a:buChar char="v"/>
            </a:pPr>
            <a:r>
              <a:rPr lang="tr-TR" sz="2800" b="1" dirty="0">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p>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Bicornuate</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(iki boynuzlu)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tipinin özelliği,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serviks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kanalının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anterior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(ön) kısmında küçük bir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gövdesinin ve iki uzun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boynuzunun bulunmasıdır.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İnek ve koyunda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gövdesine yakın bölgede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boynuzlarının birbirine füzyonu (birleşmesi), olduğundan daha uzun bir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gövdesi görünümü verir ve bazen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uterusun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bipartiate</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(iki parçalı) olarak sınıflandırılmasına neden olur. </a:t>
            </a:r>
          </a:p>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Bipartiate</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uterusta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serviks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kanalının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anteriorunda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belirgin bir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gövdesi vardır ve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bicornuate</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uterustaki</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kadar uzun ve belirgin olmayan iki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boynuzu vardır. </a:t>
            </a:r>
          </a:p>
        </p:txBody>
      </p:sp>
    </p:spTree>
    <p:extLst>
      <p:ext uri="{BB962C8B-B14F-4D97-AF65-F5344CB8AC3E}">
        <p14:creationId xmlns:p14="http://schemas.microsoft.com/office/powerpoint/2010/main" val="16181973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fontScale="77500" lnSpcReduction="20000"/>
          </a:bodyPr>
          <a:lstStyle/>
          <a:p>
            <a:pPr marL="457200" indent="-457200">
              <a:buFont typeface="Wingdings" panose="05000000000000000000" pitchFamily="2" charset="2"/>
              <a:buChar char="v"/>
            </a:pPr>
            <a:r>
              <a:rPr lang="tr-TR" sz="2800" b="1" dirty="0">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p>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Duplex</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tavşan,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rat</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ve diğer küçük hayvanlarda görülür. Bu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tipi, her biri ayrı bir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serviks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kanalı ile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vaginaya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açılan iki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boynuzuna sahiptir.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Simple (basit)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tipi insan ve diğer primatlarda görülür ve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boynuzsuz torbamsı bir gövdeye sahiptir.</a:t>
            </a:r>
          </a:p>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Oviducttaki</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gibi,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tunica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serosa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uterusun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en dış tabakasıdır. </a:t>
            </a:r>
          </a:p>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Miyometrium</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orta tabakadır. Bu tabakla iki kat uzunlamasına ince yumuşak kas dokusu arasına sıkışmış, daha kalın dairesel yumuşak kas dokusu bulunmaktadır.</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Östrojenler,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miyometrium'un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kasılmasına neden olarak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uterusun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sertleşmesini sağlarlar.</a:t>
            </a:r>
          </a:p>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Progestinler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miyometrium'un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kasılmasını engelleyerek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uterusun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yumuşak bir görünüm kazanmasını sağlarlar.</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Uterusun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mukoz</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tabakası olan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endometrium</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dişi kanal sisteminin diğer kısımlarından daha karmaşık bir yapıda ve basit salgı bezlerine sahiptir.</a:t>
            </a:r>
          </a:p>
          <a:p>
            <a:pPr marL="457200" indent="-457200">
              <a:buFont typeface="Wingdings" panose="05000000000000000000" pitchFamily="2" charset="2"/>
              <a:buChar char="v"/>
            </a:pPr>
            <a:endPar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17743418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261872" y="133875"/>
            <a:ext cx="9418320" cy="588796"/>
          </a:xfrm>
        </p:spPr>
        <p:txBody>
          <a:bodyPr>
            <a:normAutofit/>
          </a:bodyPr>
          <a:lstStyle/>
          <a:p>
            <a:pPr algn="ctr"/>
            <a:r>
              <a:rPr lang="tr-TR" sz="3600" dirty="0" err="1"/>
              <a:t>Uterus</a:t>
            </a:r>
            <a:r>
              <a:rPr lang="tr-TR" sz="3600" dirty="0"/>
              <a:t> tipleri</a:t>
            </a:r>
          </a:p>
        </p:txBody>
      </p:sp>
      <p:pic>
        <p:nvPicPr>
          <p:cNvPr id="4" name="Resim 3"/>
          <p:cNvPicPr/>
          <p:nvPr/>
        </p:nvPicPr>
        <p:blipFill>
          <a:blip r:embed="rId2">
            <a:extLst>
              <a:ext uri="{28A0092B-C50C-407E-A947-70E740481C1C}">
                <a14:useLocalDpi xmlns:a14="http://schemas.microsoft.com/office/drawing/2010/main" val="0"/>
              </a:ext>
            </a:extLst>
          </a:blip>
          <a:srcRect/>
          <a:stretch>
            <a:fillRect/>
          </a:stretch>
        </p:blipFill>
        <p:spPr bwMode="auto">
          <a:xfrm>
            <a:off x="1430593" y="1091381"/>
            <a:ext cx="8642555" cy="5442153"/>
          </a:xfrm>
          <a:prstGeom prst="rect">
            <a:avLst/>
          </a:prstGeom>
          <a:noFill/>
          <a:ln>
            <a:noFill/>
          </a:ln>
        </p:spPr>
      </p:pic>
    </p:spTree>
    <p:extLst>
      <p:ext uri="{BB962C8B-B14F-4D97-AF65-F5344CB8AC3E}">
        <p14:creationId xmlns:p14="http://schemas.microsoft.com/office/powerpoint/2010/main" val="5800709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a:bodyPr>
          <a:lstStyle/>
          <a:p>
            <a:pPr marL="457200" indent="-457200">
              <a:buFont typeface="Wingdings" panose="05000000000000000000" pitchFamily="2" charset="2"/>
              <a:buChar char="v"/>
            </a:pPr>
            <a:r>
              <a:rPr lang="tr-TR" sz="2800" b="1" dirty="0">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Östrojenler,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endometriumun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kılcal kan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damarlarmca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zenginleşmesini sağlayarak kalınlaşmasına neden olurlar.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Östrojenler ayrıca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endometrium'daki</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salgı bezelerinin büyümesini de sağlamaktadır. </a:t>
            </a:r>
          </a:p>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Progestinler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ise bu bezelerin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kıvrımlaşmasına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ve dallanmasına neden olurlar ve bu bezelerin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sütü salgılamasını sağlarlar.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Östrojenler ve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progestinler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sinerjistik</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etkileriyle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endometriumunu</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gebelik için hazırlarlar.</a:t>
            </a:r>
          </a:p>
          <a:p>
            <a:pPr marL="457200" indent="-457200">
              <a:buFont typeface="Wingdings" panose="05000000000000000000" pitchFamily="2" charset="2"/>
              <a:buChar char="v"/>
            </a:pPr>
            <a:endPar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26032410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fontScale="85000" lnSpcReduction="10000"/>
          </a:bodyPr>
          <a:lstStyle/>
          <a:p>
            <a:pPr marL="457200" indent="-457200">
              <a:buFont typeface="Wingdings" panose="05000000000000000000" pitchFamily="2" charset="2"/>
              <a:buChar char="v"/>
            </a:pPr>
            <a:r>
              <a:rPr lang="tr-TR" sz="2800" b="1" dirty="0">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p>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Endometrium</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embriyo dış zarlarının bağlanması için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plasentasyon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olarak isimlendirilen bir yapı oluşturur ve bu yapı plasentayı oluşturur.</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Plasentanın oluşmasıyla,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maternal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kandan gelen besin maddeleri,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embriyonik</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veya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fötal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kana taşınabilir ve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fötal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veya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embriyonik</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kandan gelen atık ürünler,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maternal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sistem aracılığıyla dışarıya atılır.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Plasenta bağlantısının yapısı türler arasında farklılık göstermektedir. inek, koyun ve keçi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kotiledonar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plasenta bağlantısına sahiptir.</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Embriyonik</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zarlardan uzanan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korionik</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villiler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endometriumdaki</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düğme benzeri görünümünde olan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karunkulanın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içerisine doğru geçer.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Bu birleşmede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korionik</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villi</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ve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karunkula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plasentom'u</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oluşturur ve bu yapıya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kotiledon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adı da verilmektedir.</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Gebeliğin son dönemlerinde sığırda bu şekilde 70-120 kadar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kotiledonar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bağlanma vardır. </a:t>
            </a:r>
          </a:p>
          <a:p>
            <a:pPr marL="457200" indent="-457200">
              <a:buFont typeface="Wingdings" panose="05000000000000000000" pitchFamily="2" charset="2"/>
              <a:buChar char="v"/>
            </a:pPr>
            <a:endPar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36393634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fontScale="92500"/>
          </a:bodyPr>
          <a:lstStyle/>
          <a:p>
            <a:pPr marL="457200" indent="-457200">
              <a:buFont typeface="Wingdings" panose="05000000000000000000" pitchFamily="2" charset="2"/>
              <a:buChar char="v"/>
            </a:pPr>
            <a:r>
              <a:rPr lang="tr-TR" sz="2800" b="1" dirty="0">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Domuz ve kısrakta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difüz</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(yüzeysel) plasenta bağlantısı görülür.</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Embriyonun dış zarları,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endometriumun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katmanları arasındadır. </a:t>
            </a:r>
          </a:p>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Korionik</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villiler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sığır, koyun ve keçidekine göre daha gevşek bir şekilde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endometrium</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içerisine uzanırlar.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Kısrak plasentası gebeliğin 6. ve 20. haftaları arasında gebe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boynuzu etrafında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endometrial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cup adı verilen yarı dairesel yüzük şeklinde yapılar meydana getirir.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Bu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endometrial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cup'lar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fötüs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orijinlidir ve gebe kısrak serum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gonadotropini</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de denilen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pregnant</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mare</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serum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gonadotropininin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(PMSG veya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eCG</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yada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equine</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korionik</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gonadotropini</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salgılanmasında rol oynarlar.</a:t>
            </a:r>
          </a:p>
          <a:p>
            <a:pPr marL="457200" indent="-457200">
              <a:buFont typeface="Wingdings" panose="05000000000000000000" pitchFamily="2" charset="2"/>
              <a:buChar char="v"/>
            </a:pPr>
            <a:endPar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40031925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a:bodyPr>
          <a:lstStyle/>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Dişi köpek ve kedide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zonary</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bağlantı adı verilen embriyonun ekvator bölgesinde bir kemer şeklinde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korionik</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villilerin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sıralandığı bağlantı şekli görülür.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İnsan ve diğer primatlarda ise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discoidal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bağlantı denilen bağlantı şekli görülür ve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korionik</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villiler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dairesel bir yüzey içerisinde dizilmişlerdir.</a:t>
            </a:r>
          </a:p>
        </p:txBody>
      </p:sp>
    </p:spTree>
    <p:extLst>
      <p:ext uri="{BB962C8B-B14F-4D97-AF65-F5344CB8AC3E}">
        <p14:creationId xmlns:p14="http://schemas.microsoft.com/office/powerpoint/2010/main" val="42947612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lnSpcReduction="10000"/>
          </a:bodyPr>
          <a:lstStyle/>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Plasental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bağlantılar ayrıca bağlantı derecesine göre de sınıflandırılmaktadır. </a:t>
            </a:r>
          </a:p>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Plasentasyondan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sonra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maternal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ve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fötal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kanı birbirinden ayıran 6 kadar sayıda doku tabakası oluşmaktadır.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Bu tabakalar, </a:t>
            </a:r>
          </a:p>
          <a:p>
            <a:pPr marL="914400" lvl="1" indent="-457200" algn="l">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Maternal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kısımda</a:t>
            </a:r>
          </a:p>
          <a:p>
            <a:pPr marL="1371600" lvl="2" indent="-457200" algn="l">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uterine</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vascular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endotelyum</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a:t>
            </a:r>
          </a:p>
          <a:p>
            <a:pPr marL="1371600" lvl="2" indent="-457200" algn="l">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bağ doku ve </a:t>
            </a:r>
          </a:p>
          <a:p>
            <a:pPr marL="1371600" lvl="2" indent="-457200" algn="l">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epitelyum ile birlikte </a:t>
            </a:r>
          </a:p>
          <a:p>
            <a:pPr marL="914400" lvl="1" indent="-457200" algn="l">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Fötüste</a:t>
            </a:r>
            <a:endPar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endParaRPr>
          </a:p>
          <a:p>
            <a:pPr marL="1371600" lvl="2" indent="-457200" algn="l">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allanto-chorionik</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epitelyum,</a:t>
            </a:r>
          </a:p>
          <a:p>
            <a:pPr marL="1371600" lvl="2" indent="-457200" algn="l">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bağ doku ve </a:t>
            </a:r>
          </a:p>
          <a:p>
            <a:pPr marL="1371600" lvl="2" indent="-457200" algn="l">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vascular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endotelyum'dan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oluşmaktadır. </a:t>
            </a:r>
          </a:p>
          <a:p>
            <a:pPr marL="457200" indent="-457200">
              <a:buFont typeface="Wingdings" panose="05000000000000000000" pitchFamily="2" charset="2"/>
              <a:buChar char="v"/>
            </a:pPr>
            <a:endPar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8455045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a:bodyPr>
          <a:lstStyle/>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İnek, koyun, keçi, kısrak ve domuzda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plasentasyondan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sonra sözü edilen 6 doku tabakasının da bulunduğu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epitheliochorîal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plasenta bağlantısı görülmektedir. </a:t>
            </a:r>
          </a:p>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epitelyumu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allanto-chorion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epitelyumu ile karşı karşıya yer almaktadır.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Maternal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veya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fötal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tabakaların hiç birinde erozyon görülmemektedir.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Primatlarda plasenta formasyonu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endometriumun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erozyonu ile sonuçlanmaktadır. Bu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plasentasyon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hemochorial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olarak adlandırılır ve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maternal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kandaki besin maddeleri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fötal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kana ulaşmak için sadece 3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fötal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doku tabakasını geçmek zorundadır. </a:t>
            </a:r>
          </a:p>
          <a:p>
            <a:pPr marL="457200" indent="-457200">
              <a:buFont typeface="Wingdings" panose="05000000000000000000" pitchFamily="2" charset="2"/>
              <a:buChar char="v"/>
            </a:pPr>
            <a:endPar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27386597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a:bodyPr>
          <a:lstStyle/>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Tavşan ve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ratlardaki</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plasenta bağlantısı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hemoendothelial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olarak sınıflandırılır ve sadece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fötal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vascular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endothelium</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maternal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ve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fötal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kanı birbirinden ayırır.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Hem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maternal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ve hem de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fötal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doku tabakalarında erozyon vardır.</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Hiçbir memeli türünde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maternal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ve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fötal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kanın direk olarak karışmasını sağlayacak derecede erozyon görülmez.</a:t>
            </a:r>
          </a:p>
          <a:p>
            <a:pPr marL="457200" indent="-457200">
              <a:buFont typeface="Wingdings" panose="05000000000000000000" pitchFamily="2" charset="2"/>
              <a:buChar char="v"/>
            </a:pPr>
            <a:endPar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15654497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pic>
        <p:nvPicPr>
          <p:cNvPr id="4" name="3 Resim">
            <a:extLst>
              <a:ext uri="{FF2B5EF4-FFF2-40B4-BE49-F238E27FC236}">
                <a16:creationId xmlns:a16="http://schemas.microsoft.com/office/drawing/2014/main" id="{3A511059-726F-4ADE-8BDC-2DA780172EF5}"/>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86652" y="851339"/>
            <a:ext cx="8576547" cy="5872786"/>
          </a:xfrm>
          <a:prstGeom prst="rect">
            <a:avLst/>
          </a:prstGeom>
          <a:noFill/>
          <a:ln>
            <a:noFill/>
          </a:ln>
        </p:spPr>
      </p:pic>
    </p:spTree>
    <p:extLst>
      <p:ext uri="{BB962C8B-B14F-4D97-AF65-F5344CB8AC3E}">
        <p14:creationId xmlns:p14="http://schemas.microsoft.com/office/powerpoint/2010/main" val="13674164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fontScale="92500" lnSpcReduction="10000"/>
          </a:bodyPr>
          <a:lstStyle/>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Vulva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external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genitalia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vestibül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ve ilgili kısımları ile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labia'dan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(dudaklardan) oluşur.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Vulva veya dudaklar dişi üreme organının dış açıklığını oluşturur.</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Çiftleşme sırasında boğanın çiftleşme organının, suni tohumlama sırasında tohumlama tabancasının girişini, buzağılama sırasında yavrunun dışarı çıkışını ve vücuttan idrarın atılması için de çıkış noktası sağlamaktadır. </a:t>
            </a:r>
          </a:p>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Vestibül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dişi kanal sisteminin üreme ve sidik sistemi için ortak olan kısmıdır.</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Vestibülün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uzunluğu inek ve kısrakta 10-12 cm, koyun ve keçide 2.5-3 cm'dir.</a:t>
            </a:r>
          </a:p>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Vestibül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external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urethral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orifice</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adı verilen sidik kesesi kanalının dişi kanal sistemine açıldığı yerde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vagina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ile birleşir. </a:t>
            </a:r>
          </a:p>
          <a:p>
            <a:pPr marL="457200" indent="-457200">
              <a:buFont typeface="Wingdings" panose="05000000000000000000" pitchFamily="2" charset="2"/>
              <a:buChar char="v"/>
            </a:pPr>
            <a:endPar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24375697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fontScale="92500"/>
          </a:bodyPr>
          <a:lstStyle/>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External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urethral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orifıce'in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posteriorunda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bir kör kese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suburethral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diverticulum</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yer alır. </a:t>
            </a:r>
          </a:p>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Labialar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labia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minora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(küçük yada iç dudaklar) ve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labia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majora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'dan (büyük yada dış dudaklar) oluşur. </a:t>
            </a:r>
          </a:p>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Labia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minora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erkekteki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prepuce'e</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(kılıf) benzer yapıdadır ve çiftlik hayvanlarında bulunmaz.</a:t>
            </a:r>
          </a:p>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Labia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majora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erkekteki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scrotum'a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benzer bir yapıdadır ve dişi üreme organının dıştan görülen kısmıdır.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İneklerde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labia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majora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mukoz</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tabakaya kadar ince kıllarla kaplıdır.</a:t>
            </a:r>
          </a:p>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Labianın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yaklaşık 1 cm içerisinde ve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ventral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olarak yerleşmiş olan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clitoris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adı verilen erkekteki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glans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penis'e</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benzer bir yapı vardır.</a:t>
            </a:r>
          </a:p>
          <a:p>
            <a:pPr marL="457200" indent="-457200">
              <a:buFont typeface="Wingdings" panose="05000000000000000000" pitchFamily="2" charset="2"/>
              <a:buChar char="v"/>
            </a:pPr>
            <a:endPar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32913083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a:bodyPr>
          <a:lstStyle/>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Erektil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(sertleşebilen) dokudan oluşur ve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sensör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sinir uçları bakımından oldukça zengindir.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Kızgınlık esnasında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erekt</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bir yapıdadır.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Birçok türde (kısrak hariç) kızgınlığın tespitinde kullanılacak kadar belirgin değildir.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Kısrakta kızgınlık esnasında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labianın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sık sık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kontraksiyonu</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erekt</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olan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clitoris'in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görülmesini sağlar. </a:t>
            </a:r>
          </a:p>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Vestibular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glands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denilen bezeler,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vestibülün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posteriorunda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yer alır ve kızgınlık esnasında yumuşatıcı mukus salgılarlar</a:t>
            </a:r>
            <a:r>
              <a:rPr lang="tr-TR" sz="2800">
                <a:solidFill>
                  <a:prstClr val="black"/>
                </a:solidFill>
                <a:latin typeface="Verdana" panose="020B0604030504040204" pitchFamily="34" charset="0"/>
                <a:ea typeface="Times New Roman" panose="02020603050405020304" pitchFamily="18" charset="0"/>
                <a:cs typeface="Verdana" panose="020B0604030504040204" pitchFamily="34" charset="0"/>
              </a:rPr>
              <a:t>. </a:t>
            </a:r>
          </a:p>
          <a:p>
            <a:pPr marL="457200" indent="-457200">
              <a:buFont typeface="Wingdings" panose="05000000000000000000" pitchFamily="2" charset="2"/>
              <a:buChar char="v"/>
            </a:pPr>
            <a:r>
              <a:rPr lang="tr-TR" sz="2800">
                <a:solidFill>
                  <a:prstClr val="black"/>
                </a:solidFill>
                <a:latin typeface="Verdana" panose="020B0604030504040204" pitchFamily="34" charset="0"/>
                <a:ea typeface="Times New Roman" panose="02020603050405020304" pitchFamily="18" charset="0"/>
                <a:cs typeface="Verdana" panose="020B0604030504040204" pitchFamily="34" charset="0"/>
              </a:rPr>
              <a:t>İneklerde </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kızgınlık esnasında vulva etrafında görülen nemlilik bu bezelerin aktiviteleri sonucunda oluşur.</a:t>
            </a:r>
          </a:p>
          <a:p>
            <a:pPr marL="457200" indent="-457200">
              <a:buFont typeface="Wingdings" panose="05000000000000000000" pitchFamily="2" charset="2"/>
              <a:buChar char="v"/>
            </a:pPr>
            <a:endPar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3672380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a:bodyPr>
          <a:lstStyle/>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Vajina</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Vajina vulvadan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servikse</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kadar uzanmakta ve uzunluğu hayvanın gebe olup olmamasına bağlı olarak değişmektedir. Sidik kanalı vulvanın yaklaşık 10 cm önünde vajinanın tabanına açılır ve bunun tam arkasında kör bir alt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urethral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uzantı (torbacık)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diverticulum</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kesesi bulunur.</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Vajina duvarı sağlam ve elastiktir. Dış tabaka veya epitelyum tabaka kızgınlık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döngüsüsnün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evrelerine göre değişmektedir. Vajinanın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servikse</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yakın olan hücreleri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mukos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üretir, ancak kızgınlığa yakın zamanlarda çok daha aktif hale gelerek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mukos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üretimini artırmaktadırlar. </a:t>
            </a:r>
          </a:p>
          <a:p>
            <a:pPr marL="457200" indent="-457200">
              <a:buFont typeface="Wingdings" panose="05000000000000000000" pitchFamily="2" charset="2"/>
              <a:buChar char="v"/>
            </a:pPr>
            <a:endPar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36790877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a:bodyPr>
          <a:lstStyle/>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Vajina</a:t>
            </a:r>
          </a:p>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Vagina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dişide çiftleşme organıdır.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Vagina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tüp şeklinde, ince duvarlı ve oldukça elastiktir. İnek ve kısrakta 25-30 cm uzunluğunda, koyun, keçi, ve domuzda 10-15 cm uzunluğundadır. Doğal çiftleşmede, inek, koyun ve keçide semen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vajinanm</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anterioruna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ve hemen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serviksin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vaginaya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açılan kısmının önüne bırakılır.</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En dıştaki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tunica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serosa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uzunlamasına ve dairesel kas liflerinden oluşan yumuşak kas tabakasını çevreler. Çoğu türde (inek hariç)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mukoz</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tabaka katmanlaşmış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epitel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hücrelerden oluşur. </a:t>
            </a:r>
          </a:p>
          <a:p>
            <a:pPr marL="457200" indent="-457200">
              <a:buFont typeface="Wingdings" panose="05000000000000000000" pitchFamily="2" charset="2"/>
              <a:buChar char="v"/>
            </a:pPr>
            <a:endPar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40344369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a:bodyPr>
          <a:lstStyle/>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Vajina</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Bu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epitel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hücreler östrojenin etkisiyle çekirdeklerini, kaybederler ve çiftleşme esnasında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mukoz</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tabakanın zarar görmesini engellemede yumuşatıcı olarak rol oynarlar.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Progestinlerin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etkisiyle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epitel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hücre tabakası yenilenir.</a:t>
            </a:r>
          </a:p>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Serviks</a:t>
            </a:r>
            <a:endPar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endParaRPr>
          </a:p>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Serviks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genel olarak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boynu olarak bilinmektedir.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Serviks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vajina ve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arasında bir engel oluşturmaktadır.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Serviksin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uzunluğu düvelerde 2-3 cm’den birkaç doğum yapmış ineklerde 10 cm’ye kadar değişmektedir ve çok kalın lifli bir duvara sahiptir.</a:t>
            </a:r>
          </a:p>
          <a:p>
            <a:pPr marL="457200" indent="-457200">
              <a:buFont typeface="Wingdings" panose="05000000000000000000" pitchFamily="2" charset="2"/>
              <a:buChar char="v"/>
            </a:pPr>
            <a:endPar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8946330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a:bodyPr>
          <a:lstStyle/>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Serviks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kanalı veya iç kısmı kıvrımlı ve doğum hariç normalde sıkıca kapalıdır, aynı zamanda kızgınlık sırasında da hafifçe açık durumdadır.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Teknik olarak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uterusun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bir parçası olmasına rağmen yapı ve fonksiyonlarından dolayı burada ayrı bir organ olarak ele alınacaktır.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Kaim duvarlı, elastik olmayan,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anterior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kısmı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açılan,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posterioru</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vagina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içerisine doğru çıkıntı oluşturan bir organdır. Birçok çiftlik hayvanı türünde uzunluğu 5-10 cm ve dış çapı 2-5 cm kadardır.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açılan bir kanalı vardır. </a:t>
            </a:r>
          </a:p>
          <a:p>
            <a:pPr marL="457200" indent="-457200">
              <a:buFont typeface="Wingdings" panose="05000000000000000000" pitchFamily="2" charset="2"/>
              <a:buChar char="v"/>
            </a:pPr>
            <a:endPar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4055617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a:bodyPr>
          <a:lstStyle/>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Serviksin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temel fonksiyonu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uterusun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mikrobiyel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kontaminasyondan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korunmasıdır. İnek, kovun ve keçide çiftleşmeden sonra sperm deposu olarak fonksiyon gösterir.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Serviks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motil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spermin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serviks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mukusu boyunca geçip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ulaşmasını sağlamasıyla ölü spermleri filtre eder. Kısrak ve domuzda doğal çiftleşmede semen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serviks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içerisine bırakılır.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İnek, koyun ve keçide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serviks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kanalı,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uterusu</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mikrobiyel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kontaminasyondan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korumaya yardımcı olan ve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annular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ring (Halka şeklindeki daireler) adı verilen karşılıklı iç içe kilitleme çıkıntılarına sahiptir.</a:t>
            </a:r>
          </a:p>
          <a:p>
            <a:pPr marL="457200" indent="-457200">
              <a:buFont typeface="Wingdings" panose="05000000000000000000" pitchFamily="2" charset="2"/>
              <a:buChar char="v"/>
            </a:pPr>
            <a:endPar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25206195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261872" y="133875"/>
            <a:ext cx="9418320" cy="692035"/>
          </a:xfrm>
        </p:spPr>
        <p:txBody>
          <a:bodyPr>
            <a:normAutofit fontScale="90000"/>
          </a:bodyPr>
          <a:lstStyle/>
          <a:p>
            <a:pPr algn="ctr"/>
            <a:br>
              <a:rPr lang="tr-TR" dirty="0">
                <a:latin typeface="Calibri" panose="020F0502020204030204" pitchFamily="34" charset="0"/>
                <a:ea typeface="Times New Roman" panose="02020603050405020304" pitchFamily="18" charset="0"/>
                <a:cs typeface="Times New Roman" panose="02020603050405020304" pitchFamily="18" charset="0"/>
              </a:rPr>
            </a:br>
            <a:r>
              <a:rPr lang="tr-TR" sz="4000" dirty="0" err="1">
                <a:latin typeface="Calibri" panose="020F0502020204030204" pitchFamily="34" charset="0"/>
                <a:ea typeface="Times New Roman" panose="02020603050405020304" pitchFamily="18" charset="0"/>
                <a:cs typeface="Times New Roman" panose="02020603050405020304" pitchFamily="18" charset="0"/>
              </a:rPr>
              <a:t>Serviksin</a:t>
            </a:r>
            <a:r>
              <a:rPr lang="tr-TR" sz="4000" dirty="0">
                <a:latin typeface="Calibri" panose="020F0502020204030204" pitchFamily="34" charset="0"/>
                <a:ea typeface="Times New Roman" panose="02020603050405020304" pitchFamily="18" charset="0"/>
                <a:cs typeface="Times New Roman" panose="02020603050405020304" pitchFamily="18" charset="0"/>
              </a:rPr>
              <a:t> yapısı</a:t>
            </a:r>
            <a:endParaRPr lang="tr-TR" sz="4000" dirty="0"/>
          </a:p>
        </p:txBody>
      </p:sp>
      <p:pic>
        <p:nvPicPr>
          <p:cNvPr id="3" name="Resim 2"/>
          <p:cNvPicPr>
            <a:picLocks noChangeAspect="1"/>
          </p:cNvPicPr>
          <p:nvPr/>
        </p:nvPicPr>
        <p:blipFill>
          <a:blip r:embed="rId2"/>
          <a:stretch>
            <a:fillRect/>
          </a:stretch>
        </p:blipFill>
        <p:spPr>
          <a:xfrm>
            <a:off x="539940" y="795903"/>
            <a:ext cx="10270628" cy="5824519"/>
          </a:xfrm>
          <a:prstGeom prst="rect">
            <a:avLst/>
          </a:prstGeom>
        </p:spPr>
      </p:pic>
    </p:spTree>
    <p:extLst>
      <p:ext uri="{BB962C8B-B14F-4D97-AF65-F5344CB8AC3E}">
        <p14:creationId xmlns:p14="http://schemas.microsoft.com/office/powerpoint/2010/main" val="2475424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fontScale="92500" lnSpcReduction="10000"/>
          </a:bodyPr>
          <a:lstStyle/>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Histolojik olarak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serviksin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dış tabakası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tunica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serosa'dır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Orta tabaka,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servikse</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sert ve elastik olmayan yapısını kazandıran yumuşak kas lifleri ve bağ dokudan oluşur.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En içteki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mukoz</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tabakada çoğunluğu salgı yapan ve bir miktar da kirpikli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epitel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hücreler bulunur.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Hayvan kızgın olduğunda yüksek östrojen konsantrasyonu,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serviks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kanalının gevşemesine neden olur.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Doğumun hemen öncesinde, yüksek östrojen ile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relaksin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hormonları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sinerjistik</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etkileriyle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serviks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kanalını daha da gevşetirler.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Bu gevşeme,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uterusun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mikrobiyel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kontaminasyona</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açık olmasına neden olur. Ancak, östrojenler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serviksin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epitel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hücrelerinin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antibakteriyel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etkiye sahip mukus salgılamasına neden olarak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uterusun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korunmasını sağlar. </a:t>
            </a:r>
          </a:p>
        </p:txBody>
      </p:sp>
    </p:spTree>
    <p:extLst>
      <p:ext uri="{BB962C8B-B14F-4D97-AF65-F5344CB8AC3E}">
        <p14:creationId xmlns:p14="http://schemas.microsoft.com/office/powerpoint/2010/main" val="35780596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a:bodyPr>
          <a:lstStyle/>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Eğer kızgınlık esnasında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serviks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mukusu alınıp bir lam -üzerinde kurutulursa, eğrelti otu şekline benzer bir yapı oluşur.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Bu şekildeki yapı östrojen konsantrasyonunun düşük olduğu kızgınlık döngüsünün diğer aşamalarında elde edilen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servikal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mukusta görülmez.</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Gebelik esnasında mukus kalınlaşarak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mukoz</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bir tıpa oluşturur ve bu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mukoz</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tıpa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uterusu</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dışarıya kapatır (mühürler) ve gebelik esnasında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uterusu</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korur. </a:t>
            </a:r>
          </a:p>
          <a:p>
            <a:pPr marL="457200" indent="-457200">
              <a:buFont typeface="Wingdings" panose="05000000000000000000" pitchFamily="2" charset="2"/>
              <a:buChar char="v"/>
            </a:pP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Mukoz</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tıpanın bozulması yada uzaklaştırılması yavru atma şansını yükseltir.</a:t>
            </a:r>
          </a:p>
          <a:p>
            <a:pPr marL="457200" indent="-457200">
              <a:buFont typeface="Wingdings" panose="05000000000000000000" pitchFamily="2" charset="2"/>
              <a:buChar char="v"/>
            </a:pPr>
            <a:endPar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10237227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bg>
      <p:bgPr>
        <a:pattFill prst="pct5">
          <a:fgClr>
            <a:srgbClr val="FFCCFF"/>
          </a:fgClr>
          <a:bgClr>
            <a:schemeClr val="accent1">
              <a:lumMod val="20000"/>
              <a:lumOff val="80000"/>
            </a:schemeClr>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27821" y="133875"/>
            <a:ext cx="11931445" cy="717464"/>
          </a:xfrm>
        </p:spPr>
        <p:txBody>
          <a:bodyPr>
            <a:normAutofit/>
          </a:bodyPr>
          <a:lstStyle/>
          <a:p>
            <a:pPr algn="ctr"/>
            <a:r>
              <a:rPr lang="tr-TR" sz="4000" dirty="0">
                <a:solidFill>
                  <a:schemeClr val="bg1"/>
                </a:solidFill>
              </a:rPr>
              <a:t>Dişi üreme sistemi</a:t>
            </a:r>
          </a:p>
        </p:txBody>
      </p:sp>
      <p:sp>
        <p:nvSpPr>
          <p:cNvPr id="3" name="Alt Başlık 2"/>
          <p:cNvSpPr>
            <a:spLocks noGrp="1"/>
          </p:cNvSpPr>
          <p:nvPr>
            <p:ph type="subTitle" idx="1"/>
          </p:nvPr>
        </p:nvSpPr>
        <p:spPr>
          <a:xfrm rot="10800000" flipV="1">
            <a:off x="132734" y="851340"/>
            <a:ext cx="11931445" cy="5845926"/>
          </a:xfrm>
        </p:spPr>
        <p:txBody>
          <a:bodyPr>
            <a:normAutofit lnSpcReduction="10000"/>
          </a:bodyPr>
          <a:lstStyle/>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DESTEK DOKULARI, SİNİRLER VE KAN DOLAŞIMI</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Dişi üreme organları kısmen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pelvisin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tabanında yatmasına rağmen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broad</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ligamentler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temel destek dokusu olarak kabul edilirler.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Bu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ligamentler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ovaryumlar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oviductlar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ve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uterusu</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pelvisin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dorsal</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duvarının her iki yanından asarlar.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Kan damarları ve sinirler dişi üreme sistemine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broad</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ligamentlerden</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geçerek gelirler. </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Dişi üreme sistemi temel olarak otonom sinir sistemi ile donatılmıştır.</a:t>
            </a:r>
          </a:p>
          <a:p>
            <a:pPr marL="457200" indent="-457200">
              <a:buFont typeface="Wingdings" panose="05000000000000000000" pitchFamily="2" charset="2"/>
              <a:buChar char="v"/>
            </a:pP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Bununla birlikte vulvada özellikle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clitoris</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bölgesinde </a:t>
            </a:r>
            <a:r>
              <a:rPr lang="tr-TR" sz="2800" dirty="0" err="1">
                <a:solidFill>
                  <a:prstClr val="black"/>
                </a:solidFill>
                <a:latin typeface="Verdana" panose="020B0604030504040204" pitchFamily="34" charset="0"/>
                <a:ea typeface="Times New Roman" panose="02020603050405020304" pitchFamily="18" charset="0"/>
                <a:cs typeface="Verdana" panose="020B0604030504040204" pitchFamily="34" charset="0"/>
              </a:rPr>
              <a:t>sensör</a:t>
            </a:r>
            <a:r>
              <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rPr>
              <a:t> sinirler de bulunmaktadır.</a:t>
            </a:r>
          </a:p>
          <a:p>
            <a:pPr marL="457200" indent="-457200">
              <a:buFont typeface="Wingdings" panose="05000000000000000000" pitchFamily="2" charset="2"/>
              <a:buChar char="v"/>
            </a:pPr>
            <a:endParaRPr lang="tr-TR" sz="2800" dirty="0">
              <a:solidFill>
                <a:prstClr val="black"/>
              </a:solidFill>
              <a:latin typeface="Verdana" panose="020B0604030504040204" pitchFamily="34" charset="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14442544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470404" y="133876"/>
            <a:ext cx="7063740" cy="846853"/>
          </a:xfrm>
        </p:spPr>
        <p:txBody>
          <a:bodyPr>
            <a:normAutofit fontScale="90000"/>
          </a:bodyPr>
          <a:lstStyle/>
          <a:p>
            <a:pPr algn="ctr"/>
            <a:r>
              <a:rPr lang="tr-TR" dirty="0">
                <a:solidFill>
                  <a:schemeClr val="bg1"/>
                </a:solidFill>
              </a:rPr>
              <a:t>Dişi üreme sistemi</a:t>
            </a:r>
          </a:p>
        </p:txBody>
      </p:sp>
      <p:sp>
        <p:nvSpPr>
          <p:cNvPr id="3" name="Alt Başlık 2"/>
          <p:cNvSpPr>
            <a:spLocks noGrp="1"/>
          </p:cNvSpPr>
          <p:nvPr>
            <p:ph type="subTitle" idx="1"/>
          </p:nvPr>
        </p:nvSpPr>
        <p:spPr>
          <a:xfrm rot="10800000" flipV="1">
            <a:off x="1847528" y="1196752"/>
            <a:ext cx="8496944" cy="5472608"/>
          </a:xfrm>
        </p:spPr>
        <p:txBody>
          <a:bodyPr>
            <a:normAutofit/>
          </a:bodyPr>
          <a:lstStyle/>
          <a:p>
            <a:pPr algn="just">
              <a:buFont typeface="Wingdings" pitchFamily="2" charset="2"/>
              <a:buChar char="v"/>
            </a:pPr>
            <a:endParaRPr lang="tr-TR" dirty="0">
              <a:solidFill>
                <a:schemeClr val="bg1"/>
              </a:solidFill>
            </a:endParaRPr>
          </a:p>
          <a:p>
            <a:endParaRPr lang="tr-TR" dirty="0"/>
          </a:p>
        </p:txBody>
      </p:sp>
      <p:pic>
        <p:nvPicPr>
          <p:cNvPr id="5" name="4 Resim"/>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83632" y="1124744"/>
            <a:ext cx="7272808" cy="5328592"/>
          </a:xfrm>
          <a:prstGeom prst="rect">
            <a:avLst/>
          </a:prstGeom>
          <a:noFill/>
          <a:ln>
            <a:noFill/>
          </a:ln>
        </p:spPr>
      </p:pic>
    </p:spTree>
    <p:extLst>
      <p:ext uri="{BB962C8B-B14F-4D97-AF65-F5344CB8AC3E}">
        <p14:creationId xmlns:p14="http://schemas.microsoft.com/office/powerpoint/2010/main" val="5348777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470404" y="133876"/>
            <a:ext cx="7063740" cy="846853"/>
          </a:xfrm>
        </p:spPr>
        <p:txBody>
          <a:bodyPr>
            <a:normAutofit fontScale="90000"/>
          </a:bodyPr>
          <a:lstStyle/>
          <a:p>
            <a:pPr algn="ctr"/>
            <a:r>
              <a:rPr lang="tr-TR" dirty="0">
                <a:solidFill>
                  <a:schemeClr val="bg1"/>
                </a:solidFill>
              </a:rPr>
              <a:t>Dişi üreme sistemi</a:t>
            </a:r>
          </a:p>
        </p:txBody>
      </p:sp>
      <p:sp>
        <p:nvSpPr>
          <p:cNvPr id="3" name="Alt Başlık 2"/>
          <p:cNvSpPr>
            <a:spLocks noGrp="1"/>
          </p:cNvSpPr>
          <p:nvPr>
            <p:ph type="subTitle" idx="1"/>
          </p:nvPr>
        </p:nvSpPr>
        <p:spPr>
          <a:xfrm rot="10800000" flipV="1">
            <a:off x="1847528" y="1196752"/>
            <a:ext cx="8496944" cy="5472608"/>
          </a:xfrm>
        </p:spPr>
        <p:txBody>
          <a:bodyPr>
            <a:normAutofit/>
          </a:bodyPr>
          <a:lstStyle/>
          <a:p>
            <a:pPr algn="just">
              <a:buFont typeface="Wingdings" pitchFamily="2" charset="2"/>
              <a:buChar char="v"/>
            </a:pPr>
            <a:r>
              <a:rPr lang="tr-TR" b="1" dirty="0">
                <a:solidFill>
                  <a:schemeClr val="bg1"/>
                </a:solidFill>
              </a:rPr>
              <a:t>Destek Dokuları, Sinirler ve Kan Dolaşımı</a:t>
            </a:r>
            <a:endParaRPr lang="tr-TR" dirty="0">
              <a:solidFill>
                <a:schemeClr val="bg1"/>
              </a:solidFill>
            </a:endParaRPr>
          </a:p>
          <a:p>
            <a:pPr algn="just"/>
            <a:r>
              <a:rPr lang="tr-TR" dirty="0">
                <a:solidFill>
                  <a:schemeClr val="bg1"/>
                </a:solidFill>
              </a:rPr>
              <a:t>Dişi üreme organları kısmen </a:t>
            </a:r>
            <a:r>
              <a:rPr lang="tr-TR" dirty="0" err="1">
                <a:solidFill>
                  <a:schemeClr val="bg1"/>
                </a:solidFill>
              </a:rPr>
              <a:t>pelvisin</a:t>
            </a:r>
            <a:r>
              <a:rPr lang="tr-TR" dirty="0">
                <a:solidFill>
                  <a:schemeClr val="bg1"/>
                </a:solidFill>
              </a:rPr>
              <a:t> tabanında bulunur ve </a:t>
            </a:r>
            <a:r>
              <a:rPr lang="tr-TR" i="1" dirty="0" err="1">
                <a:solidFill>
                  <a:schemeClr val="bg1"/>
                </a:solidFill>
              </a:rPr>
              <a:t>broad</a:t>
            </a:r>
            <a:r>
              <a:rPr lang="tr-TR" i="1" dirty="0">
                <a:solidFill>
                  <a:schemeClr val="bg1"/>
                </a:solidFill>
              </a:rPr>
              <a:t> </a:t>
            </a:r>
            <a:r>
              <a:rPr lang="tr-TR" i="1" dirty="0" err="1">
                <a:solidFill>
                  <a:schemeClr val="bg1"/>
                </a:solidFill>
              </a:rPr>
              <a:t>ligamentler</a:t>
            </a:r>
            <a:r>
              <a:rPr lang="tr-TR" i="1" dirty="0">
                <a:solidFill>
                  <a:schemeClr val="bg1"/>
                </a:solidFill>
              </a:rPr>
              <a:t> </a:t>
            </a:r>
            <a:r>
              <a:rPr lang="tr-TR" dirty="0">
                <a:solidFill>
                  <a:schemeClr val="bg1"/>
                </a:solidFill>
              </a:rPr>
              <a:t>ile tahkim edilirler.</a:t>
            </a:r>
          </a:p>
          <a:p>
            <a:pPr algn="just">
              <a:buFont typeface="Wingdings" pitchFamily="2" charset="2"/>
              <a:buChar char="v"/>
            </a:pPr>
            <a:r>
              <a:rPr lang="tr-TR" dirty="0">
                <a:solidFill>
                  <a:schemeClr val="bg1"/>
                </a:solidFill>
              </a:rPr>
              <a:t> Bu </a:t>
            </a:r>
            <a:r>
              <a:rPr lang="tr-TR" dirty="0" err="1">
                <a:solidFill>
                  <a:schemeClr val="bg1"/>
                </a:solidFill>
              </a:rPr>
              <a:t>ligamentler</a:t>
            </a:r>
            <a:r>
              <a:rPr lang="tr-TR" dirty="0">
                <a:solidFill>
                  <a:schemeClr val="bg1"/>
                </a:solidFill>
              </a:rPr>
              <a:t>, </a:t>
            </a:r>
            <a:r>
              <a:rPr lang="tr-TR" dirty="0" err="1">
                <a:solidFill>
                  <a:schemeClr val="bg1"/>
                </a:solidFill>
              </a:rPr>
              <a:t>ovaryumlar</a:t>
            </a:r>
            <a:r>
              <a:rPr lang="tr-TR" dirty="0">
                <a:solidFill>
                  <a:schemeClr val="bg1"/>
                </a:solidFill>
              </a:rPr>
              <a:t>, </a:t>
            </a:r>
            <a:r>
              <a:rPr lang="tr-TR" dirty="0" err="1">
                <a:solidFill>
                  <a:schemeClr val="bg1"/>
                </a:solidFill>
              </a:rPr>
              <a:t>oviductlar</a:t>
            </a:r>
            <a:r>
              <a:rPr lang="tr-TR" dirty="0">
                <a:solidFill>
                  <a:schemeClr val="bg1"/>
                </a:solidFill>
              </a:rPr>
              <a:t> ve </a:t>
            </a:r>
            <a:r>
              <a:rPr lang="tr-TR" dirty="0" err="1">
                <a:solidFill>
                  <a:schemeClr val="bg1"/>
                </a:solidFill>
              </a:rPr>
              <a:t>uterusu</a:t>
            </a:r>
            <a:r>
              <a:rPr lang="tr-TR" dirty="0">
                <a:solidFill>
                  <a:schemeClr val="bg1"/>
                </a:solidFill>
              </a:rPr>
              <a:t> </a:t>
            </a:r>
            <a:r>
              <a:rPr lang="tr-TR" dirty="0" err="1">
                <a:solidFill>
                  <a:schemeClr val="bg1"/>
                </a:solidFill>
              </a:rPr>
              <a:t>pelvisin</a:t>
            </a:r>
            <a:r>
              <a:rPr lang="tr-TR" dirty="0">
                <a:solidFill>
                  <a:schemeClr val="bg1"/>
                </a:solidFill>
              </a:rPr>
              <a:t> </a:t>
            </a:r>
            <a:r>
              <a:rPr lang="tr-TR" dirty="0" err="1">
                <a:solidFill>
                  <a:schemeClr val="bg1"/>
                </a:solidFill>
              </a:rPr>
              <a:t>dorsal</a:t>
            </a:r>
            <a:r>
              <a:rPr lang="tr-TR" dirty="0">
                <a:solidFill>
                  <a:schemeClr val="bg1"/>
                </a:solidFill>
              </a:rPr>
              <a:t> duvarının her iki yanından asarlar. </a:t>
            </a:r>
          </a:p>
          <a:p>
            <a:pPr algn="just">
              <a:buFont typeface="Wingdings" pitchFamily="2" charset="2"/>
              <a:buChar char="v"/>
            </a:pPr>
            <a:r>
              <a:rPr lang="tr-TR" dirty="0">
                <a:solidFill>
                  <a:schemeClr val="bg1"/>
                </a:solidFill>
              </a:rPr>
              <a:t>Kan damarları ve sinirler dişi üreme sistemine </a:t>
            </a:r>
            <a:r>
              <a:rPr lang="tr-TR" dirty="0" err="1">
                <a:solidFill>
                  <a:schemeClr val="bg1"/>
                </a:solidFill>
              </a:rPr>
              <a:t>broad</a:t>
            </a:r>
            <a:r>
              <a:rPr lang="tr-TR" dirty="0">
                <a:solidFill>
                  <a:schemeClr val="bg1"/>
                </a:solidFill>
              </a:rPr>
              <a:t> </a:t>
            </a:r>
            <a:r>
              <a:rPr lang="tr-TR" dirty="0" err="1">
                <a:solidFill>
                  <a:schemeClr val="bg1"/>
                </a:solidFill>
              </a:rPr>
              <a:t>ligamentlerden</a:t>
            </a:r>
            <a:r>
              <a:rPr lang="tr-TR" dirty="0">
                <a:solidFill>
                  <a:schemeClr val="bg1"/>
                </a:solidFill>
              </a:rPr>
              <a:t> geçerek gelirler. </a:t>
            </a:r>
          </a:p>
          <a:p>
            <a:pPr algn="just">
              <a:buFont typeface="Wingdings" pitchFamily="2" charset="2"/>
              <a:buChar char="v"/>
            </a:pPr>
            <a:r>
              <a:rPr lang="tr-TR" dirty="0">
                <a:solidFill>
                  <a:schemeClr val="bg1"/>
                </a:solidFill>
              </a:rPr>
              <a:t>Dişi üreme sistemi temel olarak otonom sinir sistemi ile donatılmıştır.</a:t>
            </a:r>
            <a:endParaRPr lang="tr-TR" dirty="0"/>
          </a:p>
        </p:txBody>
      </p:sp>
    </p:spTree>
    <p:extLst>
      <p:ext uri="{BB962C8B-B14F-4D97-AF65-F5344CB8AC3E}">
        <p14:creationId xmlns:p14="http://schemas.microsoft.com/office/powerpoint/2010/main" val="11507589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470404" y="133876"/>
            <a:ext cx="7063740" cy="846853"/>
          </a:xfrm>
        </p:spPr>
        <p:txBody>
          <a:bodyPr>
            <a:normAutofit fontScale="90000"/>
          </a:bodyPr>
          <a:lstStyle/>
          <a:p>
            <a:pPr algn="ctr"/>
            <a:r>
              <a:rPr lang="tr-TR" dirty="0">
                <a:solidFill>
                  <a:schemeClr val="bg1"/>
                </a:solidFill>
              </a:rPr>
              <a:t>Dişi üreme sistemi</a:t>
            </a:r>
          </a:p>
        </p:txBody>
      </p:sp>
      <p:sp>
        <p:nvSpPr>
          <p:cNvPr id="3" name="Alt Başlık 2"/>
          <p:cNvSpPr>
            <a:spLocks noGrp="1"/>
          </p:cNvSpPr>
          <p:nvPr>
            <p:ph type="subTitle" idx="1"/>
          </p:nvPr>
        </p:nvSpPr>
        <p:spPr>
          <a:xfrm rot="10800000" flipV="1">
            <a:off x="1847528" y="1196752"/>
            <a:ext cx="8496944" cy="5472608"/>
          </a:xfrm>
        </p:spPr>
        <p:txBody>
          <a:bodyPr>
            <a:normAutofit/>
          </a:bodyPr>
          <a:lstStyle/>
          <a:p>
            <a:pPr algn="just">
              <a:buFont typeface="Wingdings" pitchFamily="2" charset="2"/>
              <a:buChar char="v"/>
            </a:pPr>
            <a:r>
              <a:rPr lang="tr-TR" b="1" dirty="0">
                <a:solidFill>
                  <a:schemeClr val="bg1"/>
                </a:solidFill>
              </a:rPr>
              <a:t>Destek Dokuları, Sinirler ve Kan Dolaşımı</a:t>
            </a:r>
            <a:endParaRPr lang="tr-TR" dirty="0">
              <a:solidFill>
                <a:schemeClr val="bg1"/>
              </a:solidFill>
            </a:endParaRPr>
          </a:p>
          <a:p>
            <a:pPr algn="just"/>
            <a:r>
              <a:rPr lang="tr-TR" dirty="0" err="1">
                <a:solidFill>
                  <a:schemeClr val="bg1"/>
                </a:solidFill>
              </a:rPr>
              <a:t>Utero</a:t>
            </a:r>
            <a:r>
              <a:rPr lang="tr-TR" dirty="0">
                <a:solidFill>
                  <a:schemeClr val="bg1"/>
                </a:solidFill>
              </a:rPr>
              <a:t>-</a:t>
            </a:r>
            <a:r>
              <a:rPr lang="tr-TR" dirty="0" err="1">
                <a:solidFill>
                  <a:schemeClr val="bg1"/>
                </a:solidFill>
              </a:rPr>
              <a:t>ovarian</a:t>
            </a:r>
            <a:r>
              <a:rPr lang="tr-TR" dirty="0">
                <a:solidFill>
                  <a:schemeClr val="bg1"/>
                </a:solidFill>
              </a:rPr>
              <a:t> atar damarları olarak da adlandırılan </a:t>
            </a:r>
            <a:r>
              <a:rPr lang="tr-TR" dirty="0" err="1">
                <a:solidFill>
                  <a:schemeClr val="bg1"/>
                </a:solidFill>
              </a:rPr>
              <a:t>ovaryum</a:t>
            </a:r>
            <a:r>
              <a:rPr lang="tr-TR" dirty="0">
                <a:solidFill>
                  <a:schemeClr val="bg1"/>
                </a:solidFill>
              </a:rPr>
              <a:t> atar damarları dallara ayrılarak </a:t>
            </a:r>
            <a:r>
              <a:rPr lang="tr-TR" dirty="0" err="1">
                <a:solidFill>
                  <a:schemeClr val="bg1"/>
                </a:solidFill>
              </a:rPr>
              <a:t>ovaryumlar</a:t>
            </a:r>
            <a:r>
              <a:rPr lang="tr-TR" dirty="0">
                <a:solidFill>
                  <a:schemeClr val="bg1"/>
                </a:solidFill>
              </a:rPr>
              <a:t>, </a:t>
            </a:r>
            <a:r>
              <a:rPr lang="tr-TR" dirty="0" err="1">
                <a:solidFill>
                  <a:schemeClr val="bg1"/>
                </a:solidFill>
              </a:rPr>
              <a:t>oviductlar</a:t>
            </a:r>
            <a:r>
              <a:rPr lang="tr-TR" dirty="0">
                <a:solidFill>
                  <a:schemeClr val="bg1"/>
                </a:solidFill>
              </a:rPr>
              <a:t> ve </a:t>
            </a:r>
            <a:r>
              <a:rPr lang="tr-TR" dirty="0" err="1">
                <a:solidFill>
                  <a:schemeClr val="bg1"/>
                </a:solidFill>
              </a:rPr>
              <a:t>uterus</a:t>
            </a:r>
            <a:r>
              <a:rPr lang="tr-TR" dirty="0">
                <a:solidFill>
                  <a:schemeClr val="bg1"/>
                </a:solidFill>
              </a:rPr>
              <a:t> boynuzlarının bir kısmına kan akışı sağlar.</a:t>
            </a:r>
          </a:p>
          <a:p>
            <a:pPr algn="just">
              <a:buFont typeface="Wingdings" pitchFamily="2" charset="2"/>
              <a:buChar char="v"/>
            </a:pPr>
            <a:r>
              <a:rPr lang="tr-TR" dirty="0">
                <a:solidFill>
                  <a:schemeClr val="bg1"/>
                </a:solidFill>
              </a:rPr>
              <a:t> Bu atar damarlar tek aktif </a:t>
            </a:r>
            <a:r>
              <a:rPr lang="tr-TR" dirty="0" err="1">
                <a:solidFill>
                  <a:schemeClr val="bg1"/>
                </a:solidFill>
              </a:rPr>
              <a:t>corpus</a:t>
            </a:r>
            <a:r>
              <a:rPr lang="tr-TR" dirty="0">
                <a:solidFill>
                  <a:schemeClr val="bg1"/>
                </a:solidFill>
              </a:rPr>
              <a:t> </a:t>
            </a:r>
            <a:r>
              <a:rPr lang="tr-TR" dirty="0" err="1">
                <a:solidFill>
                  <a:schemeClr val="bg1"/>
                </a:solidFill>
              </a:rPr>
              <a:t>luteuma</a:t>
            </a:r>
            <a:r>
              <a:rPr lang="tr-TR" dirty="0">
                <a:solidFill>
                  <a:schemeClr val="bg1"/>
                </a:solidFill>
              </a:rPr>
              <a:t> sahip olan türlerde ve ineklerde aktif </a:t>
            </a:r>
            <a:r>
              <a:rPr lang="tr-TR" dirty="0" err="1">
                <a:solidFill>
                  <a:schemeClr val="bg1"/>
                </a:solidFill>
              </a:rPr>
              <a:t>corpus</a:t>
            </a:r>
            <a:r>
              <a:rPr lang="tr-TR" dirty="0">
                <a:solidFill>
                  <a:schemeClr val="bg1"/>
                </a:solidFill>
              </a:rPr>
              <a:t> </a:t>
            </a:r>
            <a:r>
              <a:rPr lang="tr-TR" dirty="0" err="1">
                <a:solidFill>
                  <a:schemeClr val="bg1"/>
                </a:solidFill>
              </a:rPr>
              <a:t>luteumun</a:t>
            </a:r>
            <a:r>
              <a:rPr lang="tr-TR" dirty="0">
                <a:solidFill>
                  <a:schemeClr val="bg1"/>
                </a:solidFill>
              </a:rPr>
              <a:t> bulunduğu </a:t>
            </a:r>
            <a:r>
              <a:rPr lang="tr-TR" dirty="0" err="1">
                <a:solidFill>
                  <a:schemeClr val="bg1"/>
                </a:solidFill>
              </a:rPr>
              <a:t>ovaryum</a:t>
            </a:r>
            <a:r>
              <a:rPr lang="tr-TR" dirty="0">
                <a:solidFill>
                  <a:schemeClr val="bg1"/>
                </a:solidFill>
              </a:rPr>
              <a:t> tarafında daha büyüktürler. </a:t>
            </a:r>
            <a:endParaRPr lang="tr-TR" dirty="0"/>
          </a:p>
        </p:txBody>
      </p:sp>
    </p:spTree>
    <p:extLst>
      <p:ext uri="{BB962C8B-B14F-4D97-AF65-F5344CB8AC3E}">
        <p14:creationId xmlns:p14="http://schemas.microsoft.com/office/powerpoint/2010/main" val="4869599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470404" y="133876"/>
            <a:ext cx="7063740" cy="846853"/>
          </a:xfrm>
        </p:spPr>
        <p:txBody>
          <a:bodyPr>
            <a:normAutofit fontScale="90000"/>
          </a:bodyPr>
          <a:lstStyle/>
          <a:p>
            <a:pPr algn="ctr"/>
            <a:r>
              <a:rPr lang="tr-TR" dirty="0">
                <a:solidFill>
                  <a:schemeClr val="bg1"/>
                </a:solidFill>
              </a:rPr>
              <a:t>Dişi üreme sistemi</a:t>
            </a:r>
          </a:p>
        </p:txBody>
      </p:sp>
      <p:sp>
        <p:nvSpPr>
          <p:cNvPr id="3" name="Alt Başlık 2"/>
          <p:cNvSpPr>
            <a:spLocks noGrp="1"/>
          </p:cNvSpPr>
          <p:nvPr>
            <p:ph type="subTitle" idx="1"/>
          </p:nvPr>
        </p:nvSpPr>
        <p:spPr>
          <a:xfrm rot="10800000" flipV="1">
            <a:off x="1847528" y="1196752"/>
            <a:ext cx="8496944" cy="5472608"/>
          </a:xfrm>
        </p:spPr>
        <p:txBody>
          <a:bodyPr>
            <a:normAutofit/>
          </a:bodyPr>
          <a:lstStyle/>
          <a:p>
            <a:pPr algn="just">
              <a:buFont typeface="Wingdings" pitchFamily="2" charset="2"/>
              <a:buChar char="v"/>
            </a:pPr>
            <a:r>
              <a:rPr lang="tr-TR" b="1" dirty="0">
                <a:solidFill>
                  <a:schemeClr val="bg1"/>
                </a:solidFill>
              </a:rPr>
              <a:t>Destek Dokuları, Sinirler ve Kan Dolaşımı</a:t>
            </a:r>
            <a:endParaRPr lang="tr-TR" dirty="0">
              <a:solidFill>
                <a:schemeClr val="bg1"/>
              </a:solidFill>
            </a:endParaRPr>
          </a:p>
          <a:p>
            <a:pPr algn="just">
              <a:buFont typeface="Wingdings" pitchFamily="2" charset="2"/>
              <a:buChar char="v"/>
            </a:pPr>
            <a:r>
              <a:rPr lang="tr-TR" dirty="0">
                <a:solidFill>
                  <a:schemeClr val="bg1"/>
                </a:solidFill>
              </a:rPr>
              <a:t>Orta </a:t>
            </a:r>
            <a:r>
              <a:rPr lang="tr-TR" dirty="0" err="1">
                <a:solidFill>
                  <a:schemeClr val="bg1"/>
                </a:solidFill>
              </a:rPr>
              <a:t>uterus</a:t>
            </a:r>
            <a:r>
              <a:rPr lang="tr-TR" dirty="0">
                <a:solidFill>
                  <a:schemeClr val="bg1"/>
                </a:solidFill>
              </a:rPr>
              <a:t> atar damarları, </a:t>
            </a:r>
            <a:r>
              <a:rPr lang="tr-TR" dirty="0" err="1">
                <a:solidFill>
                  <a:schemeClr val="bg1"/>
                </a:solidFill>
              </a:rPr>
              <a:t>uterus</a:t>
            </a:r>
            <a:r>
              <a:rPr lang="tr-TR" dirty="0">
                <a:solidFill>
                  <a:schemeClr val="bg1"/>
                </a:solidFill>
              </a:rPr>
              <a:t> boynuzlarının geri kalan kısımları ve </a:t>
            </a:r>
            <a:r>
              <a:rPr lang="tr-TR" dirty="0" err="1">
                <a:solidFill>
                  <a:schemeClr val="bg1"/>
                </a:solidFill>
              </a:rPr>
              <a:t>uterus</a:t>
            </a:r>
            <a:r>
              <a:rPr lang="tr-TR" dirty="0">
                <a:solidFill>
                  <a:schemeClr val="bg1"/>
                </a:solidFill>
              </a:rPr>
              <a:t> gövdesine kan taşırlar. </a:t>
            </a:r>
          </a:p>
          <a:p>
            <a:pPr algn="just">
              <a:buFont typeface="Wingdings" pitchFamily="2" charset="2"/>
              <a:buChar char="v"/>
            </a:pPr>
            <a:r>
              <a:rPr lang="tr-TR" dirty="0">
                <a:solidFill>
                  <a:schemeClr val="bg1"/>
                </a:solidFill>
              </a:rPr>
              <a:t>Bu kan damarları gebeliğin ortalarında ve son dönemlerinde genişler ve inek ve kısrakta gebelik teşhisi kriteri olarak </a:t>
            </a:r>
            <a:r>
              <a:rPr lang="tr-TR" dirty="0" err="1">
                <a:solidFill>
                  <a:schemeClr val="bg1"/>
                </a:solidFill>
              </a:rPr>
              <a:t>palpasyonla</a:t>
            </a:r>
            <a:r>
              <a:rPr lang="tr-TR" dirty="0">
                <a:solidFill>
                  <a:schemeClr val="bg1"/>
                </a:solidFill>
              </a:rPr>
              <a:t> hissedilebilir. </a:t>
            </a:r>
          </a:p>
          <a:p>
            <a:pPr algn="just">
              <a:buFont typeface="Wingdings" pitchFamily="2" charset="2"/>
              <a:buChar char="v"/>
            </a:pPr>
            <a:r>
              <a:rPr lang="tr-TR" dirty="0">
                <a:solidFill>
                  <a:schemeClr val="bg1"/>
                </a:solidFill>
              </a:rPr>
              <a:t>Alt mide (</a:t>
            </a:r>
            <a:r>
              <a:rPr lang="tr-TR" dirty="0" err="1">
                <a:solidFill>
                  <a:schemeClr val="bg1"/>
                </a:solidFill>
              </a:rPr>
              <a:t>hypogastric</a:t>
            </a:r>
            <a:r>
              <a:rPr lang="tr-TR" dirty="0">
                <a:solidFill>
                  <a:schemeClr val="bg1"/>
                </a:solidFill>
              </a:rPr>
              <a:t>) atar damarlar dallanarak </a:t>
            </a:r>
            <a:r>
              <a:rPr lang="tr-TR" dirty="0" err="1">
                <a:solidFill>
                  <a:schemeClr val="bg1"/>
                </a:solidFill>
              </a:rPr>
              <a:t>serviks</a:t>
            </a:r>
            <a:r>
              <a:rPr lang="tr-TR" dirty="0">
                <a:solidFill>
                  <a:schemeClr val="bg1"/>
                </a:solidFill>
              </a:rPr>
              <a:t>, </a:t>
            </a:r>
            <a:r>
              <a:rPr lang="tr-TR" dirty="0" err="1">
                <a:solidFill>
                  <a:schemeClr val="bg1"/>
                </a:solidFill>
              </a:rPr>
              <a:t>vagina</a:t>
            </a:r>
            <a:r>
              <a:rPr lang="tr-TR" dirty="0">
                <a:solidFill>
                  <a:schemeClr val="bg1"/>
                </a:solidFill>
              </a:rPr>
              <a:t> ve vulvaya kan taşımaktadır.</a:t>
            </a:r>
          </a:p>
          <a:p>
            <a:pPr algn="just">
              <a:buFont typeface="Wingdings" pitchFamily="2" charset="2"/>
              <a:buChar char="v"/>
            </a:pPr>
            <a:endParaRPr lang="tr-TR" dirty="0">
              <a:solidFill>
                <a:schemeClr val="bg1"/>
              </a:solidFill>
            </a:endParaRPr>
          </a:p>
          <a:p>
            <a:endParaRPr lang="tr-TR" dirty="0"/>
          </a:p>
        </p:txBody>
      </p:sp>
    </p:spTree>
    <p:extLst>
      <p:ext uri="{BB962C8B-B14F-4D97-AF65-F5344CB8AC3E}">
        <p14:creationId xmlns:p14="http://schemas.microsoft.com/office/powerpoint/2010/main" val="11669083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470404" y="133876"/>
            <a:ext cx="7063740" cy="846853"/>
          </a:xfrm>
        </p:spPr>
        <p:txBody>
          <a:bodyPr>
            <a:normAutofit fontScale="90000"/>
          </a:bodyPr>
          <a:lstStyle/>
          <a:p>
            <a:pPr algn="ctr"/>
            <a:r>
              <a:rPr lang="tr-TR" dirty="0">
                <a:solidFill>
                  <a:schemeClr val="bg1"/>
                </a:solidFill>
              </a:rPr>
              <a:t>Dişi üreme sistemi</a:t>
            </a:r>
          </a:p>
        </p:txBody>
      </p:sp>
      <p:sp>
        <p:nvSpPr>
          <p:cNvPr id="3" name="Alt Başlık 2"/>
          <p:cNvSpPr>
            <a:spLocks noGrp="1"/>
          </p:cNvSpPr>
          <p:nvPr>
            <p:ph type="subTitle" idx="1"/>
          </p:nvPr>
        </p:nvSpPr>
        <p:spPr>
          <a:xfrm rot="10800000" flipV="1">
            <a:off x="1847528" y="1196752"/>
            <a:ext cx="8496944" cy="5472608"/>
          </a:xfrm>
        </p:spPr>
        <p:txBody>
          <a:bodyPr>
            <a:normAutofit/>
          </a:bodyPr>
          <a:lstStyle/>
          <a:p>
            <a:pPr algn="just">
              <a:buFont typeface="Wingdings" pitchFamily="2" charset="2"/>
              <a:buChar char="v"/>
            </a:pPr>
            <a:r>
              <a:rPr lang="tr-TR" b="1" dirty="0">
                <a:solidFill>
                  <a:schemeClr val="bg1"/>
                </a:solidFill>
              </a:rPr>
              <a:t>Destek Dokuları, Sinirler ve Kan Dolaşımı</a:t>
            </a:r>
            <a:endParaRPr lang="tr-TR" dirty="0">
              <a:solidFill>
                <a:schemeClr val="bg1"/>
              </a:solidFill>
            </a:endParaRPr>
          </a:p>
          <a:p>
            <a:pPr algn="just">
              <a:buFont typeface="Wingdings" pitchFamily="2" charset="2"/>
              <a:buChar char="v"/>
            </a:pPr>
            <a:r>
              <a:rPr lang="tr-TR" dirty="0">
                <a:solidFill>
                  <a:schemeClr val="bg1"/>
                </a:solidFill>
              </a:rPr>
              <a:t>Orta </a:t>
            </a:r>
            <a:r>
              <a:rPr lang="tr-TR" dirty="0" err="1">
                <a:solidFill>
                  <a:schemeClr val="bg1"/>
                </a:solidFill>
              </a:rPr>
              <a:t>uterus</a:t>
            </a:r>
            <a:r>
              <a:rPr lang="tr-TR" dirty="0">
                <a:solidFill>
                  <a:schemeClr val="bg1"/>
                </a:solidFill>
              </a:rPr>
              <a:t> atar damarları, </a:t>
            </a:r>
            <a:r>
              <a:rPr lang="tr-TR" dirty="0" err="1">
                <a:solidFill>
                  <a:schemeClr val="bg1"/>
                </a:solidFill>
              </a:rPr>
              <a:t>uterus</a:t>
            </a:r>
            <a:r>
              <a:rPr lang="tr-TR" dirty="0">
                <a:solidFill>
                  <a:schemeClr val="bg1"/>
                </a:solidFill>
              </a:rPr>
              <a:t> boynuzlarının geri kalan kısımları ve </a:t>
            </a:r>
            <a:r>
              <a:rPr lang="tr-TR" dirty="0" err="1">
                <a:solidFill>
                  <a:schemeClr val="bg1"/>
                </a:solidFill>
              </a:rPr>
              <a:t>uterus</a:t>
            </a:r>
            <a:r>
              <a:rPr lang="tr-TR" dirty="0">
                <a:solidFill>
                  <a:schemeClr val="bg1"/>
                </a:solidFill>
              </a:rPr>
              <a:t> gövdesine kan taşırlar. </a:t>
            </a:r>
          </a:p>
          <a:p>
            <a:pPr algn="just">
              <a:buFont typeface="Wingdings" pitchFamily="2" charset="2"/>
              <a:buChar char="v"/>
            </a:pPr>
            <a:r>
              <a:rPr lang="tr-TR" dirty="0">
                <a:solidFill>
                  <a:schemeClr val="bg1"/>
                </a:solidFill>
              </a:rPr>
              <a:t>Bu kan damarları gebeliğin ortalarında ve son dönemlerinde genişler ve inek ve kısrakta gebelik teşhisi kriteri olarak </a:t>
            </a:r>
            <a:r>
              <a:rPr lang="tr-TR" dirty="0" err="1">
                <a:solidFill>
                  <a:schemeClr val="bg1"/>
                </a:solidFill>
              </a:rPr>
              <a:t>palpasyonla</a:t>
            </a:r>
            <a:r>
              <a:rPr lang="tr-TR" dirty="0">
                <a:solidFill>
                  <a:schemeClr val="bg1"/>
                </a:solidFill>
              </a:rPr>
              <a:t> hissedilebilir. </a:t>
            </a:r>
          </a:p>
          <a:p>
            <a:pPr algn="just">
              <a:buFont typeface="Wingdings" pitchFamily="2" charset="2"/>
              <a:buChar char="v"/>
            </a:pPr>
            <a:r>
              <a:rPr lang="tr-TR" dirty="0">
                <a:solidFill>
                  <a:schemeClr val="bg1"/>
                </a:solidFill>
              </a:rPr>
              <a:t>Alt mide (</a:t>
            </a:r>
            <a:r>
              <a:rPr lang="tr-TR" dirty="0" err="1">
                <a:solidFill>
                  <a:schemeClr val="bg1"/>
                </a:solidFill>
              </a:rPr>
              <a:t>hypogastric</a:t>
            </a:r>
            <a:r>
              <a:rPr lang="tr-TR" dirty="0">
                <a:solidFill>
                  <a:schemeClr val="bg1"/>
                </a:solidFill>
              </a:rPr>
              <a:t>) atar damarlar dallanarak </a:t>
            </a:r>
            <a:r>
              <a:rPr lang="tr-TR" dirty="0" err="1">
                <a:solidFill>
                  <a:schemeClr val="bg1"/>
                </a:solidFill>
              </a:rPr>
              <a:t>serviks</a:t>
            </a:r>
            <a:r>
              <a:rPr lang="tr-TR" dirty="0">
                <a:solidFill>
                  <a:schemeClr val="bg1"/>
                </a:solidFill>
              </a:rPr>
              <a:t>, </a:t>
            </a:r>
            <a:r>
              <a:rPr lang="tr-TR" dirty="0" err="1">
                <a:solidFill>
                  <a:schemeClr val="bg1"/>
                </a:solidFill>
              </a:rPr>
              <a:t>vagina</a:t>
            </a:r>
            <a:r>
              <a:rPr lang="tr-TR" dirty="0">
                <a:solidFill>
                  <a:schemeClr val="bg1"/>
                </a:solidFill>
              </a:rPr>
              <a:t> ve vulvaya kan taşımaktadır.</a:t>
            </a:r>
          </a:p>
          <a:p>
            <a:pPr algn="just">
              <a:buFont typeface="Wingdings" pitchFamily="2" charset="2"/>
              <a:buChar char="v"/>
            </a:pPr>
            <a:endParaRPr lang="tr-TR" dirty="0">
              <a:solidFill>
                <a:schemeClr val="bg1"/>
              </a:solidFill>
            </a:endParaRPr>
          </a:p>
          <a:p>
            <a:endParaRPr lang="tr-TR" dirty="0"/>
          </a:p>
        </p:txBody>
      </p:sp>
    </p:spTree>
    <p:extLst>
      <p:ext uri="{BB962C8B-B14F-4D97-AF65-F5344CB8AC3E}">
        <p14:creationId xmlns:p14="http://schemas.microsoft.com/office/powerpoint/2010/main" val="8144953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470404" y="133876"/>
            <a:ext cx="7063740" cy="846853"/>
          </a:xfrm>
        </p:spPr>
        <p:txBody>
          <a:bodyPr>
            <a:normAutofit fontScale="90000"/>
          </a:bodyPr>
          <a:lstStyle/>
          <a:p>
            <a:pPr algn="ctr"/>
            <a:r>
              <a:rPr lang="tr-TR" dirty="0">
                <a:solidFill>
                  <a:schemeClr val="bg1"/>
                </a:solidFill>
              </a:rPr>
              <a:t>Dişi üreme sistemi</a:t>
            </a:r>
          </a:p>
        </p:txBody>
      </p:sp>
      <p:sp>
        <p:nvSpPr>
          <p:cNvPr id="3" name="Alt Başlık 2"/>
          <p:cNvSpPr>
            <a:spLocks noGrp="1"/>
          </p:cNvSpPr>
          <p:nvPr>
            <p:ph type="subTitle" idx="1"/>
          </p:nvPr>
        </p:nvSpPr>
        <p:spPr>
          <a:xfrm rot="10800000" flipV="1">
            <a:off x="1847528" y="1196752"/>
            <a:ext cx="8496944" cy="5472608"/>
          </a:xfrm>
        </p:spPr>
        <p:txBody>
          <a:bodyPr>
            <a:normAutofit/>
          </a:bodyPr>
          <a:lstStyle/>
          <a:p>
            <a:pPr algn="just">
              <a:buFont typeface="Wingdings" pitchFamily="2" charset="2"/>
              <a:buChar char="v"/>
            </a:pPr>
            <a:r>
              <a:rPr lang="tr-TR" b="1" dirty="0">
                <a:solidFill>
                  <a:schemeClr val="bg1"/>
                </a:solidFill>
              </a:rPr>
              <a:t>Destek Dokuları, Sinirler ve Kan Dolaşımı</a:t>
            </a:r>
            <a:endParaRPr lang="tr-TR" dirty="0">
              <a:solidFill>
                <a:schemeClr val="bg1"/>
              </a:solidFill>
            </a:endParaRPr>
          </a:p>
          <a:p>
            <a:pPr algn="just">
              <a:buFont typeface="Wingdings" pitchFamily="2" charset="2"/>
              <a:buChar char="v"/>
            </a:pPr>
            <a:r>
              <a:rPr lang="tr-TR" dirty="0" err="1">
                <a:solidFill>
                  <a:schemeClr val="bg1"/>
                </a:solidFill>
              </a:rPr>
              <a:t>Korpus</a:t>
            </a:r>
            <a:r>
              <a:rPr lang="tr-TR" dirty="0">
                <a:solidFill>
                  <a:schemeClr val="bg1"/>
                </a:solidFill>
              </a:rPr>
              <a:t> </a:t>
            </a:r>
            <a:r>
              <a:rPr lang="tr-TR" dirty="0" err="1">
                <a:solidFill>
                  <a:schemeClr val="bg1"/>
                </a:solidFill>
              </a:rPr>
              <a:t>luteumu</a:t>
            </a:r>
            <a:r>
              <a:rPr lang="tr-TR" dirty="0">
                <a:solidFill>
                  <a:schemeClr val="bg1"/>
                </a:solidFill>
              </a:rPr>
              <a:t> kontrol etmesinde </a:t>
            </a:r>
            <a:r>
              <a:rPr lang="tr-TR" dirty="0" err="1">
                <a:solidFill>
                  <a:schemeClr val="bg1"/>
                </a:solidFill>
              </a:rPr>
              <a:t>uterustan</a:t>
            </a:r>
            <a:r>
              <a:rPr lang="tr-TR" dirty="0">
                <a:solidFill>
                  <a:schemeClr val="bg1"/>
                </a:solidFill>
              </a:rPr>
              <a:t> salgılanan </a:t>
            </a:r>
            <a:r>
              <a:rPr lang="tr-TR" dirty="0" err="1">
                <a:solidFill>
                  <a:schemeClr val="bg1"/>
                </a:solidFill>
              </a:rPr>
              <a:t>prostaglandin</a:t>
            </a:r>
            <a:r>
              <a:rPr lang="tr-TR" dirty="0">
                <a:solidFill>
                  <a:schemeClr val="bg1"/>
                </a:solidFill>
              </a:rPr>
              <a:t> F2a  rol almaktadır.</a:t>
            </a:r>
          </a:p>
          <a:p>
            <a:pPr algn="just">
              <a:buFont typeface="Wingdings" pitchFamily="2" charset="2"/>
              <a:buChar char="v"/>
            </a:pPr>
            <a:r>
              <a:rPr lang="tr-TR" dirty="0">
                <a:solidFill>
                  <a:schemeClr val="bg1"/>
                </a:solidFill>
              </a:rPr>
              <a:t> PGF2a </a:t>
            </a:r>
            <a:r>
              <a:rPr lang="tr-TR" dirty="0" err="1">
                <a:solidFill>
                  <a:schemeClr val="bg1"/>
                </a:solidFill>
              </a:rPr>
              <a:t>luteolitiktir</a:t>
            </a:r>
            <a:r>
              <a:rPr lang="tr-TR" dirty="0">
                <a:solidFill>
                  <a:schemeClr val="bg1"/>
                </a:solidFill>
              </a:rPr>
              <a:t> yani </a:t>
            </a:r>
            <a:r>
              <a:rPr lang="tr-TR" dirty="0" err="1">
                <a:solidFill>
                  <a:schemeClr val="bg1"/>
                </a:solidFill>
              </a:rPr>
              <a:t>corpus</a:t>
            </a:r>
            <a:r>
              <a:rPr lang="tr-TR" dirty="0">
                <a:solidFill>
                  <a:schemeClr val="bg1"/>
                </a:solidFill>
              </a:rPr>
              <a:t> </a:t>
            </a:r>
            <a:r>
              <a:rPr lang="tr-TR" dirty="0" err="1">
                <a:solidFill>
                  <a:schemeClr val="bg1"/>
                </a:solidFill>
              </a:rPr>
              <a:t>luteumun</a:t>
            </a:r>
            <a:r>
              <a:rPr lang="tr-TR" dirty="0">
                <a:solidFill>
                  <a:schemeClr val="bg1"/>
                </a:solidFill>
              </a:rPr>
              <a:t> yıkımına neden olur, fakat çok hızlı bir şekilde </a:t>
            </a:r>
            <a:r>
              <a:rPr lang="tr-TR" dirty="0" err="1">
                <a:solidFill>
                  <a:schemeClr val="bg1"/>
                </a:solidFill>
              </a:rPr>
              <a:t>oksidasyona</a:t>
            </a:r>
            <a:r>
              <a:rPr lang="tr-TR" dirty="0">
                <a:solidFill>
                  <a:schemeClr val="bg1"/>
                </a:solidFill>
              </a:rPr>
              <a:t> uğrar ve dolaşım sistemiyle karaciğerden bir defa geçmesiyle %90'ı parçalanır. </a:t>
            </a:r>
          </a:p>
          <a:p>
            <a:pPr algn="just">
              <a:buFont typeface="Wingdings" pitchFamily="2" charset="2"/>
              <a:buChar char="v"/>
            </a:pPr>
            <a:r>
              <a:rPr lang="tr-TR" dirty="0">
                <a:solidFill>
                  <a:schemeClr val="bg1"/>
                </a:solidFill>
              </a:rPr>
              <a:t> Bu nedenle eğer PGF2a dolaşım sistemine bırakılırsa (</a:t>
            </a:r>
            <a:r>
              <a:rPr lang="tr-TR" dirty="0" err="1">
                <a:solidFill>
                  <a:schemeClr val="bg1"/>
                </a:solidFill>
              </a:rPr>
              <a:t>uterus</a:t>
            </a:r>
            <a:r>
              <a:rPr lang="tr-TR" dirty="0">
                <a:solidFill>
                  <a:schemeClr val="bg1"/>
                </a:solidFill>
              </a:rPr>
              <a:t> toplar damarlar, kalp ve ciğerler atar damarlar </a:t>
            </a:r>
            <a:r>
              <a:rPr lang="tr-TR" dirty="0" err="1">
                <a:solidFill>
                  <a:schemeClr val="bg1"/>
                </a:solidFill>
              </a:rPr>
              <a:t>ovaryumlar</a:t>
            </a:r>
            <a:r>
              <a:rPr lang="tr-TR" dirty="0">
                <a:solidFill>
                  <a:schemeClr val="bg1"/>
                </a:solidFill>
              </a:rPr>
              <a:t>), </a:t>
            </a:r>
            <a:r>
              <a:rPr lang="tr-TR" dirty="0" err="1">
                <a:solidFill>
                  <a:schemeClr val="bg1"/>
                </a:solidFill>
              </a:rPr>
              <a:t>corpus</a:t>
            </a:r>
            <a:r>
              <a:rPr lang="tr-TR" dirty="0">
                <a:solidFill>
                  <a:schemeClr val="bg1"/>
                </a:solidFill>
              </a:rPr>
              <a:t> </a:t>
            </a:r>
            <a:r>
              <a:rPr lang="tr-TR" dirty="0" err="1">
                <a:solidFill>
                  <a:schemeClr val="bg1"/>
                </a:solidFill>
              </a:rPr>
              <a:t>luteumun</a:t>
            </a:r>
            <a:r>
              <a:rPr lang="tr-TR" dirty="0">
                <a:solidFill>
                  <a:schemeClr val="bg1"/>
                </a:solidFill>
              </a:rPr>
              <a:t> yıkımından sorumlu olduğu düşünülemez. </a:t>
            </a:r>
          </a:p>
          <a:p>
            <a:endParaRPr lang="tr-TR" dirty="0"/>
          </a:p>
        </p:txBody>
      </p:sp>
    </p:spTree>
    <p:extLst>
      <p:ext uri="{BB962C8B-B14F-4D97-AF65-F5344CB8AC3E}">
        <p14:creationId xmlns:p14="http://schemas.microsoft.com/office/powerpoint/2010/main" val="22256622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470404" y="133876"/>
            <a:ext cx="7063740" cy="846853"/>
          </a:xfrm>
        </p:spPr>
        <p:txBody>
          <a:bodyPr>
            <a:normAutofit fontScale="90000"/>
          </a:bodyPr>
          <a:lstStyle/>
          <a:p>
            <a:pPr algn="ctr"/>
            <a:r>
              <a:rPr lang="tr-TR" dirty="0">
                <a:solidFill>
                  <a:schemeClr val="bg1"/>
                </a:solidFill>
              </a:rPr>
              <a:t>Dişi üreme sistemi</a:t>
            </a:r>
          </a:p>
        </p:txBody>
      </p:sp>
      <p:sp>
        <p:nvSpPr>
          <p:cNvPr id="3" name="Alt Başlık 2"/>
          <p:cNvSpPr>
            <a:spLocks noGrp="1"/>
          </p:cNvSpPr>
          <p:nvPr>
            <p:ph type="subTitle" idx="1"/>
          </p:nvPr>
        </p:nvSpPr>
        <p:spPr>
          <a:xfrm rot="10800000" flipV="1">
            <a:off x="1847528" y="1196752"/>
            <a:ext cx="8496944" cy="5472608"/>
          </a:xfrm>
        </p:spPr>
        <p:txBody>
          <a:bodyPr>
            <a:normAutofit/>
          </a:bodyPr>
          <a:lstStyle/>
          <a:p>
            <a:pPr algn="just">
              <a:buFont typeface="Wingdings" pitchFamily="2" charset="2"/>
              <a:buChar char="v"/>
            </a:pPr>
            <a:r>
              <a:rPr lang="tr-TR" b="1" dirty="0">
                <a:solidFill>
                  <a:schemeClr val="bg1"/>
                </a:solidFill>
              </a:rPr>
              <a:t>Destek Dokuları, Sinirler ve Kan Dolaşımı</a:t>
            </a:r>
            <a:endParaRPr lang="tr-TR" dirty="0">
              <a:solidFill>
                <a:schemeClr val="bg1"/>
              </a:solidFill>
            </a:endParaRPr>
          </a:p>
          <a:p>
            <a:pPr algn="just">
              <a:buFont typeface="Wingdings" pitchFamily="2" charset="2"/>
              <a:buChar char="v"/>
            </a:pPr>
            <a:r>
              <a:rPr lang="tr-TR" dirty="0">
                <a:solidFill>
                  <a:schemeClr val="bg1"/>
                </a:solidFill>
              </a:rPr>
              <a:t>Bugün PGF2a'nm </a:t>
            </a:r>
            <a:r>
              <a:rPr lang="tr-TR" dirty="0" err="1">
                <a:solidFill>
                  <a:schemeClr val="bg1"/>
                </a:solidFill>
              </a:rPr>
              <a:t>utero</a:t>
            </a:r>
            <a:r>
              <a:rPr lang="tr-TR" dirty="0">
                <a:solidFill>
                  <a:schemeClr val="bg1"/>
                </a:solidFill>
              </a:rPr>
              <a:t>-</a:t>
            </a:r>
            <a:r>
              <a:rPr lang="tr-TR" dirty="0" err="1">
                <a:solidFill>
                  <a:schemeClr val="bg1"/>
                </a:solidFill>
              </a:rPr>
              <a:t>ovarian</a:t>
            </a:r>
            <a:r>
              <a:rPr lang="tr-TR" dirty="0">
                <a:solidFill>
                  <a:schemeClr val="bg1"/>
                </a:solidFill>
              </a:rPr>
              <a:t> toplar damarlarından </a:t>
            </a:r>
            <a:r>
              <a:rPr lang="tr-TR" dirty="0" err="1">
                <a:solidFill>
                  <a:schemeClr val="bg1"/>
                </a:solidFill>
              </a:rPr>
              <a:t>diffüzyonla</a:t>
            </a:r>
            <a:r>
              <a:rPr lang="tr-TR" dirty="0">
                <a:solidFill>
                  <a:schemeClr val="bg1"/>
                </a:solidFill>
              </a:rPr>
              <a:t> </a:t>
            </a:r>
            <a:r>
              <a:rPr lang="tr-TR" dirty="0" err="1">
                <a:solidFill>
                  <a:schemeClr val="bg1"/>
                </a:solidFill>
              </a:rPr>
              <a:t>ovaryum</a:t>
            </a:r>
            <a:r>
              <a:rPr lang="tr-TR" dirty="0">
                <a:solidFill>
                  <a:schemeClr val="bg1"/>
                </a:solidFill>
              </a:rPr>
              <a:t> atar damarlarına geçtiğini ve böylece dolaşım sistemi yoluyla değil lokal bir yolla </a:t>
            </a:r>
            <a:r>
              <a:rPr lang="tr-TR" dirty="0" err="1">
                <a:solidFill>
                  <a:schemeClr val="bg1"/>
                </a:solidFill>
              </a:rPr>
              <a:t>ovaryuma</a:t>
            </a:r>
            <a:r>
              <a:rPr lang="tr-TR" dirty="0">
                <a:solidFill>
                  <a:schemeClr val="bg1"/>
                </a:solidFill>
              </a:rPr>
              <a:t> geçtiğini gösteren karşıt akımlı bir dolaşım sistemine ilişkin deliller vardır. </a:t>
            </a:r>
          </a:p>
          <a:p>
            <a:pPr algn="just">
              <a:buFont typeface="Wingdings" pitchFamily="2" charset="2"/>
              <a:buChar char="v"/>
            </a:pPr>
            <a:r>
              <a:rPr lang="tr-TR" dirty="0">
                <a:solidFill>
                  <a:schemeClr val="bg1"/>
                </a:solidFill>
              </a:rPr>
              <a:t> İnek, koyun, keçi ve domuzda, </a:t>
            </a:r>
            <a:r>
              <a:rPr lang="tr-TR" dirty="0" err="1">
                <a:solidFill>
                  <a:schemeClr val="bg1"/>
                </a:solidFill>
              </a:rPr>
              <a:t>ovaryum</a:t>
            </a:r>
            <a:r>
              <a:rPr lang="tr-TR" dirty="0">
                <a:solidFill>
                  <a:schemeClr val="bg1"/>
                </a:solidFill>
              </a:rPr>
              <a:t> atar damarı </a:t>
            </a:r>
            <a:r>
              <a:rPr lang="tr-TR" dirty="0" err="1">
                <a:solidFill>
                  <a:schemeClr val="bg1"/>
                </a:solidFill>
              </a:rPr>
              <a:t>utero</a:t>
            </a:r>
            <a:r>
              <a:rPr lang="tr-TR" dirty="0">
                <a:solidFill>
                  <a:schemeClr val="bg1"/>
                </a:solidFill>
              </a:rPr>
              <a:t>- </a:t>
            </a:r>
            <a:r>
              <a:rPr lang="tr-TR" dirty="0" err="1">
                <a:solidFill>
                  <a:schemeClr val="bg1"/>
                </a:solidFill>
              </a:rPr>
              <a:t>ovarian</a:t>
            </a:r>
            <a:r>
              <a:rPr lang="tr-TR" dirty="0">
                <a:solidFill>
                  <a:schemeClr val="bg1"/>
                </a:solidFill>
              </a:rPr>
              <a:t> toplar damarına çok yakın bulunmaktadır. </a:t>
            </a:r>
          </a:p>
          <a:p>
            <a:pPr algn="just">
              <a:buFont typeface="Wingdings" pitchFamily="2" charset="2"/>
              <a:buChar char="v"/>
            </a:pPr>
            <a:r>
              <a:rPr lang="tr-TR" dirty="0">
                <a:solidFill>
                  <a:schemeClr val="bg1"/>
                </a:solidFill>
              </a:rPr>
              <a:t> Koyun ve inekte çok kıvrımlı olan bu damar, </a:t>
            </a:r>
            <a:r>
              <a:rPr lang="tr-TR" dirty="0" err="1">
                <a:solidFill>
                  <a:schemeClr val="bg1"/>
                </a:solidFill>
              </a:rPr>
              <a:t>utero</a:t>
            </a:r>
            <a:r>
              <a:rPr lang="tr-TR" dirty="0">
                <a:solidFill>
                  <a:schemeClr val="bg1"/>
                </a:solidFill>
              </a:rPr>
              <a:t>-</a:t>
            </a:r>
            <a:r>
              <a:rPr lang="tr-TR" dirty="0" err="1">
                <a:solidFill>
                  <a:schemeClr val="bg1"/>
                </a:solidFill>
              </a:rPr>
              <a:t>ovarian</a:t>
            </a:r>
            <a:r>
              <a:rPr lang="tr-TR" dirty="0">
                <a:solidFill>
                  <a:schemeClr val="bg1"/>
                </a:solidFill>
              </a:rPr>
              <a:t> toplar damarı ile olan temas yüzeyini artırmaktadır. </a:t>
            </a:r>
            <a:endParaRPr lang="tr-TR" dirty="0"/>
          </a:p>
        </p:txBody>
      </p:sp>
    </p:spTree>
    <p:extLst>
      <p:ext uri="{BB962C8B-B14F-4D97-AF65-F5344CB8AC3E}">
        <p14:creationId xmlns:p14="http://schemas.microsoft.com/office/powerpoint/2010/main" val="6894661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470404" y="133876"/>
            <a:ext cx="7063740" cy="846853"/>
          </a:xfrm>
        </p:spPr>
        <p:txBody>
          <a:bodyPr>
            <a:normAutofit fontScale="90000"/>
          </a:bodyPr>
          <a:lstStyle/>
          <a:p>
            <a:pPr algn="ctr"/>
            <a:r>
              <a:rPr lang="tr-TR" dirty="0">
                <a:solidFill>
                  <a:schemeClr val="bg1"/>
                </a:solidFill>
              </a:rPr>
              <a:t>Kanatlı Üreme Sistemi</a:t>
            </a:r>
          </a:p>
        </p:txBody>
      </p:sp>
      <p:sp>
        <p:nvSpPr>
          <p:cNvPr id="3" name="Alt Başlık 2"/>
          <p:cNvSpPr>
            <a:spLocks noGrp="1"/>
          </p:cNvSpPr>
          <p:nvPr>
            <p:ph type="subTitle" idx="1"/>
          </p:nvPr>
        </p:nvSpPr>
        <p:spPr>
          <a:xfrm rot="10800000" flipV="1">
            <a:off x="1847528" y="1196752"/>
            <a:ext cx="8496944" cy="5472608"/>
          </a:xfrm>
        </p:spPr>
        <p:txBody>
          <a:bodyPr>
            <a:normAutofit/>
          </a:bodyPr>
          <a:lstStyle/>
          <a:p>
            <a:pPr algn="just">
              <a:buFont typeface="Wingdings" pitchFamily="2" charset="2"/>
              <a:buChar char="v"/>
            </a:pPr>
            <a:r>
              <a:rPr lang="tr-TR" dirty="0">
                <a:solidFill>
                  <a:schemeClr val="bg1"/>
                </a:solidFill>
              </a:rPr>
              <a:t>Kanatlılar üreme bakımından iyi tanımlanmış bir kızgınlık döngüsü ve üreme mevsimleri açısından kızgınlık ve gebelik gibi bir döneme bölünmüş kesin bir sınırla ayrılamadığı için memelilerden farklılık </a:t>
            </a:r>
            <a:r>
              <a:rPr lang="tr-TR" dirty="0" err="1">
                <a:solidFill>
                  <a:schemeClr val="bg1"/>
                </a:solidFill>
              </a:rPr>
              <a:t>arzetmektedir</a:t>
            </a:r>
            <a:r>
              <a:rPr lang="tr-TR" dirty="0">
                <a:solidFill>
                  <a:schemeClr val="bg1"/>
                </a:solidFill>
              </a:rPr>
              <a:t>.</a:t>
            </a:r>
          </a:p>
          <a:p>
            <a:pPr algn="just">
              <a:buFont typeface="Wingdings" pitchFamily="2" charset="2"/>
              <a:buChar char="v"/>
            </a:pPr>
            <a:r>
              <a:rPr lang="tr-TR" dirty="0">
                <a:solidFill>
                  <a:schemeClr val="bg1"/>
                </a:solidFill>
              </a:rPr>
              <a:t> </a:t>
            </a:r>
            <a:r>
              <a:rPr lang="tr-TR" dirty="0" err="1">
                <a:solidFill>
                  <a:schemeClr val="bg1"/>
                </a:solidFill>
              </a:rPr>
              <a:t>Foliküler</a:t>
            </a:r>
            <a:r>
              <a:rPr lang="tr-TR" dirty="0">
                <a:solidFill>
                  <a:schemeClr val="bg1"/>
                </a:solidFill>
              </a:rPr>
              <a:t> gelişme ve </a:t>
            </a:r>
            <a:r>
              <a:rPr lang="tr-TR" dirty="0" err="1">
                <a:solidFill>
                  <a:schemeClr val="bg1"/>
                </a:solidFill>
              </a:rPr>
              <a:t>ovudukt</a:t>
            </a:r>
            <a:r>
              <a:rPr lang="tr-TR" dirty="0">
                <a:solidFill>
                  <a:schemeClr val="bg1"/>
                </a:solidFill>
              </a:rPr>
              <a:t> (yumurta kanalı) faaliyetleri aynı </a:t>
            </a:r>
            <a:r>
              <a:rPr lang="tr-TR" dirty="0" err="1">
                <a:solidFill>
                  <a:schemeClr val="bg1"/>
                </a:solidFill>
              </a:rPr>
              <a:t>zamnda</a:t>
            </a:r>
            <a:r>
              <a:rPr lang="tr-TR" dirty="0">
                <a:solidFill>
                  <a:schemeClr val="bg1"/>
                </a:solidFill>
              </a:rPr>
              <a:t> gerçekleşmektedir. </a:t>
            </a:r>
          </a:p>
          <a:p>
            <a:pPr algn="just">
              <a:buFont typeface="Wingdings" pitchFamily="2" charset="2"/>
              <a:buChar char="v"/>
            </a:pPr>
            <a:r>
              <a:rPr lang="tr-TR" dirty="0">
                <a:solidFill>
                  <a:schemeClr val="bg1"/>
                </a:solidFill>
              </a:rPr>
              <a:t> Modern ırklar yabani atalarından gurkluk davranışı göstermeme veya çok nadir gösterme bakımından farklıdırlar. </a:t>
            </a:r>
          </a:p>
          <a:p>
            <a:pPr algn="just">
              <a:buFont typeface="Wingdings" pitchFamily="2" charset="2"/>
              <a:buChar char="v"/>
            </a:pPr>
            <a:endParaRPr lang="tr-TR" dirty="0">
              <a:solidFill>
                <a:schemeClr val="bg1"/>
              </a:solidFill>
            </a:endParaRPr>
          </a:p>
          <a:p>
            <a:endParaRPr lang="tr-TR" dirty="0"/>
          </a:p>
        </p:txBody>
      </p:sp>
    </p:spTree>
    <p:extLst>
      <p:ext uri="{BB962C8B-B14F-4D97-AF65-F5344CB8AC3E}">
        <p14:creationId xmlns:p14="http://schemas.microsoft.com/office/powerpoint/2010/main" val="4683237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775520" y="1"/>
            <a:ext cx="8892480" cy="836712"/>
          </a:xfrm>
        </p:spPr>
        <p:txBody>
          <a:bodyPr>
            <a:normAutofit/>
          </a:bodyPr>
          <a:lstStyle/>
          <a:p>
            <a:pPr algn="just"/>
            <a:r>
              <a:rPr lang="tr-TR" sz="4800" dirty="0">
                <a:solidFill>
                  <a:schemeClr val="bg1"/>
                </a:solidFill>
              </a:rPr>
              <a:t>Kanatlılarda Yumurtanın Oluşumu</a:t>
            </a:r>
          </a:p>
        </p:txBody>
      </p:sp>
      <p:sp>
        <p:nvSpPr>
          <p:cNvPr id="3" name="Alt Başlık 2"/>
          <p:cNvSpPr>
            <a:spLocks noGrp="1"/>
          </p:cNvSpPr>
          <p:nvPr>
            <p:ph type="subTitle" idx="1"/>
          </p:nvPr>
        </p:nvSpPr>
        <p:spPr>
          <a:xfrm rot="10800000" flipV="1">
            <a:off x="1847528" y="1196752"/>
            <a:ext cx="8496944" cy="5472608"/>
          </a:xfrm>
        </p:spPr>
        <p:txBody>
          <a:bodyPr>
            <a:normAutofit/>
          </a:bodyPr>
          <a:lstStyle/>
          <a:p>
            <a:pPr algn="just">
              <a:buFont typeface="Wingdings" pitchFamily="2" charset="2"/>
              <a:buChar char="v"/>
            </a:pPr>
            <a:r>
              <a:rPr lang="tr-TR" b="1" dirty="0">
                <a:solidFill>
                  <a:schemeClr val="bg1"/>
                </a:solidFill>
              </a:rPr>
              <a:t> </a:t>
            </a:r>
            <a:r>
              <a:rPr lang="tr-TR" dirty="0">
                <a:solidFill>
                  <a:schemeClr val="bg1"/>
                </a:solidFill>
              </a:rPr>
              <a:t>Tavuklarda üreme sistemi yumurtalık, yumurta kanalı ve </a:t>
            </a:r>
            <a:r>
              <a:rPr lang="tr-TR" dirty="0" err="1">
                <a:solidFill>
                  <a:schemeClr val="bg1"/>
                </a:solidFill>
              </a:rPr>
              <a:t>kloaka’dan</a:t>
            </a:r>
            <a:r>
              <a:rPr lang="tr-TR" dirty="0">
                <a:solidFill>
                  <a:schemeClr val="bg1"/>
                </a:solidFill>
              </a:rPr>
              <a:t> ibarettir. </a:t>
            </a:r>
          </a:p>
          <a:p>
            <a:pPr algn="just">
              <a:buFont typeface="Wingdings" pitchFamily="2" charset="2"/>
              <a:buChar char="v"/>
            </a:pPr>
            <a:r>
              <a:rPr lang="tr-TR" dirty="0">
                <a:solidFill>
                  <a:schemeClr val="bg1"/>
                </a:solidFill>
              </a:rPr>
              <a:t> Yumurtalıklar çift olup; böbreklerin önü, akciğerlerin arkası ve vücut boşluğunun sırt tarafına yerleşmişlerdir. </a:t>
            </a:r>
          </a:p>
          <a:p>
            <a:pPr algn="just">
              <a:buFont typeface="Wingdings" pitchFamily="2" charset="2"/>
              <a:buChar char="v"/>
            </a:pPr>
            <a:r>
              <a:rPr lang="tr-TR" dirty="0">
                <a:solidFill>
                  <a:schemeClr val="bg1"/>
                </a:solidFill>
              </a:rPr>
              <a:t> Embriyonun ilk gelişimi safhasında sağlı sollu iki yumurtalık ve yumurta kanalı gelişir. </a:t>
            </a:r>
          </a:p>
          <a:p>
            <a:pPr algn="just">
              <a:buFont typeface="Wingdings" pitchFamily="2" charset="2"/>
              <a:buChar char="v"/>
            </a:pPr>
            <a:r>
              <a:rPr lang="tr-TR" dirty="0">
                <a:solidFill>
                  <a:schemeClr val="bg1"/>
                </a:solidFill>
              </a:rPr>
              <a:t> Ancak daha sonra sağ kısmı körelir ve civciv kuluçkadan çıktığında sadece sol yumurtalık ve sol yumurta kanalı fonksiyoneldir.</a:t>
            </a:r>
            <a:endParaRPr lang="tr-TR" dirty="0"/>
          </a:p>
        </p:txBody>
      </p:sp>
    </p:spTree>
    <p:extLst>
      <p:ext uri="{BB962C8B-B14F-4D97-AF65-F5344CB8AC3E}">
        <p14:creationId xmlns:p14="http://schemas.microsoft.com/office/powerpoint/2010/main" val="20531858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775520" y="1"/>
            <a:ext cx="8892480" cy="836712"/>
          </a:xfrm>
        </p:spPr>
        <p:txBody>
          <a:bodyPr>
            <a:normAutofit/>
          </a:bodyPr>
          <a:lstStyle/>
          <a:p>
            <a:pPr algn="just"/>
            <a:r>
              <a:rPr lang="tr-TR" sz="4800" dirty="0">
                <a:solidFill>
                  <a:schemeClr val="bg1"/>
                </a:solidFill>
              </a:rPr>
              <a:t>Kanatlılarda Yumurtanın Oluşumu</a:t>
            </a:r>
          </a:p>
        </p:txBody>
      </p:sp>
      <p:sp>
        <p:nvSpPr>
          <p:cNvPr id="3" name="Alt Başlık 2"/>
          <p:cNvSpPr>
            <a:spLocks noGrp="1"/>
          </p:cNvSpPr>
          <p:nvPr>
            <p:ph type="subTitle" idx="1"/>
          </p:nvPr>
        </p:nvSpPr>
        <p:spPr>
          <a:xfrm rot="10800000" flipV="1">
            <a:off x="1847528" y="1196752"/>
            <a:ext cx="8496944" cy="5472608"/>
          </a:xfrm>
        </p:spPr>
        <p:txBody>
          <a:bodyPr>
            <a:normAutofit/>
          </a:bodyPr>
          <a:lstStyle/>
          <a:p>
            <a:pPr algn="just">
              <a:buFont typeface="Wingdings" pitchFamily="2" charset="2"/>
              <a:buChar char="v"/>
            </a:pPr>
            <a:r>
              <a:rPr lang="tr-TR" dirty="0">
                <a:solidFill>
                  <a:schemeClr val="bg1"/>
                </a:solidFill>
              </a:rPr>
              <a:t>Yumurta verimi başlamadan yumurtalık, içinde çok sayıda oosit ihtiva eden küçük </a:t>
            </a:r>
            <a:r>
              <a:rPr lang="tr-TR" dirty="0" err="1">
                <a:solidFill>
                  <a:schemeClr val="bg1"/>
                </a:solidFill>
              </a:rPr>
              <a:t>foliküller</a:t>
            </a:r>
            <a:r>
              <a:rPr lang="tr-TR" dirty="0">
                <a:solidFill>
                  <a:schemeClr val="bg1"/>
                </a:solidFill>
              </a:rPr>
              <a:t> havuza sahiptir.</a:t>
            </a:r>
          </a:p>
          <a:p>
            <a:pPr algn="just">
              <a:buFont typeface="Wingdings" pitchFamily="2" charset="2"/>
              <a:buChar char="v"/>
            </a:pPr>
            <a:r>
              <a:rPr lang="tr-TR" dirty="0">
                <a:solidFill>
                  <a:schemeClr val="bg1"/>
                </a:solidFill>
              </a:rPr>
              <a:t> Tavuk yumurtlamaya başladığında bu </a:t>
            </a:r>
            <a:r>
              <a:rPr lang="tr-TR" dirty="0" err="1">
                <a:solidFill>
                  <a:schemeClr val="bg1"/>
                </a:solidFill>
              </a:rPr>
              <a:t>foliküllerden</a:t>
            </a:r>
            <a:r>
              <a:rPr lang="tr-TR" dirty="0">
                <a:solidFill>
                  <a:schemeClr val="bg1"/>
                </a:solidFill>
              </a:rPr>
              <a:t> 5-6 tanesi büyük diğerleri yaklaşık 3000 adet küçük sarı renkte gelişmekte olan yumurta sarıları halinde gözle görünebilecek büyüklükte olup, diğer </a:t>
            </a:r>
            <a:r>
              <a:rPr lang="tr-TR" dirty="0" err="1">
                <a:solidFill>
                  <a:schemeClr val="bg1"/>
                </a:solidFill>
              </a:rPr>
              <a:t>foliküller</a:t>
            </a:r>
            <a:r>
              <a:rPr lang="tr-TR" dirty="0">
                <a:solidFill>
                  <a:schemeClr val="bg1"/>
                </a:solidFill>
              </a:rPr>
              <a:t> çok fazla sayıda beyaz renkte gelişmemiş yumurta sarılarını temsil eden mikroskobik yapıdadır.</a:t>
            </a:r>
          </a:p>
          <a:p>
            <a:pPr algn="just">
              <a:buFont typeface="Wingdings" pitchFamily="2" charset="2"/>
              <a:buChar char="v"/>
            </a:pPr>
            <a:endParaRPr lang="tr-TR" dirty="0">
              <a:solidFill>
                <a:schemeClr val="bg1"/>
              </a:solidFill>
            </a:endParaRPr>
          </a:p>
          <a:p>
            <a:endParaRPr lang="tr-TR" dirty="0"/>
          </a:p>
        </p:txBody>
      </p:sp>
    </p:spTree>
    <p:extLst>
      <p:ext uri="{BB962C8B-B14F-4D97-AF65-F5344CB8AC3E}">
        <p14:creationId xmlns:p14="http://schemas.microsoft.com/office/powerpoint/2010/main" val="18185084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775520" y="1"/>
            <a:ext cx="8892480" cy="836712"/>
          </a:xfrm>
        </p:spPr>
        <p:txBody>
          <a:bodyPr>
            <a:normAutofit/>
          </a:bodyPr>
          <a:lstStyle/>
          <a:p>
            <a:pPr algn="just"/>
            <a:r>
              <a:rPr lang="tr-TR" sz="4800" dirty="0">
                <a:solidFill>
                  <a:schemeClr val="bg1"/>
                </a:solidFill>
              </a:rPr>
              <a:t>Kanatlılarda Yumurtanın Oluşumu</a:t>
            </a:r>
          </a:p>
        </p:txBody>
      </p:sp>
      <p:sp>
        <p:nvSpPr>
          <p:cNvPr id="3" name="Alt Başlık 2"/>
          <p:cNvSpPr>
            <a:spLocks noGrp="1"/>
          </p:cNvSpPr>
          <p:nvPr>
            <p:ph type="subTitle" idx="1"/>
          </p:nvPr>
        </p:nvSpPr>
        <p:spPr>
          <a:xfrm rot="10800000" flipV="1">
            <a:off x="1847528" y="1196752"/>
            <a:ext cx="8496944" cy="5472608"/>
          </a:xfrm>
        </p:spPr>
        <p:txBody>
          <a:bodyPr>
            <a:normAutofit/>
          </a:bodyPr>
          <a:lstStyle/>
          <a:p>
            <a:pPr algn="just">
              <a:buFont typeface="Wingdings" pitchFamily="2" charset="2"/>
              <a:buChar char="v"/>
            </a:pPr>
            <a:r>
              <a:rPr lang="tr-TR" dirty="0">
                <a:solidFill>
                  <a:schemeClr val="bg1"/>
                </a:solidFill>
              </a:rPr>
              <a:t>Tavuğun yumurta kanalı karın boşluğunun sol tarafında bulunur ve karın boşluğunun önemli bir kısmını kaplar.</a:t>
            </a:r>
          </a:p>
          <a:p>
            <a:pPr algn="just">
              <a:buFont typeface="Wingdings" pitchFamily="2" charset="2"/>
              <a:buChar char="v"/>
            </a:pPr>
            <a:r>
              <a:rPr lang="tr-TR" dirty="0">
                <a:solidFill>
                  <a:schemeClr val="bg1"/>
                </a:solidFill>
              </a:rPr>
              <a:t> Yumurta kanalı, yumurta sarısının geçtiği, yumurta beyazının salgılandığı, yumurta kabuk zarları ve yumurta kabuğunun oluştuğu kıvrımlı ve uzun bir kanal (boru) şeklindeki yapıdır. </a:t>
            </a:r>
          </a:p>
          <a:p>
            <a:endParaRPr lang="tr-TR" dirty="0">
              <a:solidFill>
                <a:schemeClr val="bg1"/>
              </a:solidFill>
            </a:endParaRPr>
          </a:p>
        </p:txBody>
      </p:sp>
    </p:spTree>
    <p:extLst>
      <p:ext uri="{BB962C8B-B14F-4D97-AF65-F5344CB8AC3E}">
        <p14:creationId xmlns:p14="http://schemas.microsoft.com/office/powerpoint/2010/main" val="24064540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775520" y="1"/>
            <a:ext cx="8892480" cy="836712"/>
          </a:xfrm>
        </p:spPr>
        <p:txBody>
          <a:bodyPr>
            <a:normAutofit/>
          </a:bodyPr>
          <a:lstStyle/>
          <a:p>
            <a:pPr algn="just"/>
            <a:r>
              <a:rPr lang="tr-TR" sz="4800" dirty="0">
                <a:solidFill>
                  <a:schemeClr val="bg1"/>
                </a:solidFill>
              </a:rPr>
              <a:t>Kanatlılarda Yumurtanın Oluşumu</a:t>
            </a:r>
          </a:p>
        </p:txBody>
      </p:sp>
      <p:sp>
        <p:nvSpPr>
          <p:cNvPr id="3" name="Alt Başlık 2"/>
          <p:cNvSpPr>
            <a:spLocks noGrp="1"/>
          </p:cNvSpPr>
          <p:nvPr>
            <p:ph type="subTitle" idx="1"/>
          </p:nvPr>
        </p:nvSpPr>
        <p:spPr>
          <a:xfrm rot="10800000" flipV="1">
            <a:off x="1847528" y="1196752"/>
            <a:ext cx="8496944" cy="5472608"/>
          </a:xfrm>
        </p:spPr>
        <p:txBody>
          <a:bodyPr>
            <a:normAutofit/>
          </a:bodyPr>
          <a:lstStyle/>
          <a:p>
            <a:pPr algn="just">
              <a:buFont typeface="Wingdings" pitchFamily="2" charset="2"/>
              <a:buChar char="v"/>
            </a:pPr>
            <a:r>
              <a:rPr lang="tr-TR" dirty="0">
                <a:solidFill>
                  <a:schemeClr val="bg1"/>
                </a:solidFill>
              </a:rPr>
              <a:t> Kanatlılarda yumurta kanalı belirgin bir şekilde farklılaşmış beş ayrı bölgeye ayrılır. </a:t>
            </a:r>
          </a:p>
          <a:p>
            <a:pPr algn="just">
              <a:buFont typeface="Wingdings" pitchFamily="2" charset="2"/>
              <a:buChar char="v"/>
            </a:pPr>
            <a:r>
              <a:rPr lang="tr-TR" dirty="0">
                <a:solidFill>
                  <a:schemeClr val="bg1"/>
                </a:solidFill>
              </a:rPr>
              <a:t>Bunlar </a:t>
            </a:r>
            <a:r>
              <a:rPr lang="tr-TR" dirty="0" err="1">
                <a:solidFill>
                  <a:schemeClr val="bg1"/>
                </a:solidFill>
              </a:rPr>
              <a:t>infindibulum</a:t>
            </a:r>
            <a:r>
              <a:rPr lang="tr-TR" dirty="0">
                <a:solidFill>
                  <a:schemeClr val="bg1"/>
                </a:solidFill>
              </a:rPr>
              <a:t>,</a:t>
            </a:r>
          </a:p>
          <a:p>
            <a:pPr algn="just">
              <a:buFont typeface="Wingdings" pitchFamily="2" charset="2"/>
              <a:buChar char="v"/>
            </a:pPr>
            <a:r>
              <a:rPr lang="tr-TR" dirty="0">
                <a:solidFill>
                  <a:schemeClr val="bg1"/>
                </a:solidFill>
              </a:rPr>
              <a:t> </a:t>
            </a:r>
            <a:r>
              <a:rPr lang="tr-TR" dirty="0" err="1">
                <a:solidFill>
                  <a:schemeClr val="bg1"/>
                </a:solidFill>
              </a:rPr>
              <a:t>magnum</a:t>
            </a:r>
            <a:r>
              <a:rPr lang="tr-TR" dirty="0">
                <a:solidFill>
                  <a:schemeClr val="bg1"/>
                </a:solidFill>
              </a:rPr>
              <a:t>,</a:t>
            </a:r>
          </a:p>
          <a:p>
            <a:pPr algn="just">
              <a:buFont typeface="Wingdings" pitchFamily="2" charset="2"/>
              <a:buChar char="v"/>
            </a:pPr>
            <a:r>
              <a:rPr lang="tr-TR" dirty="0">
                <a:solidFill>
                  <a:schemeClr val="bg1"/>
                </a:solidFill>
              </a:rPr>
              <a:t> </a:t>
            </a:r>
            <a:r>
              <a:rPr lang="tr-TR" dirty="0" err="1">
                <a:solidFill>
                  <a:schemeClr val="bg1"/>
                </a:solidFill>
              </a:rPr>
              <a:t>isthmus</a:t>
            </a:r>
            <a:r>
              <a:rPr lang="tr-TR" dirty="0">
                <a:solidFill>
                  <a:schemeClr val="bg1"/>
                </a:solidFill>
              </a:rPr>
              <a:t>,</a:t>
            </a:r>
          </a:p>
          <a:p>
            <a:pPr algn="just">
              <a:buFont typeface="Wingdings" pitchFamily="2" charset="2"/>
              <a:buChar char="v"/>
            </a:pPr>
            <a:r>
              <a:rPr lang="tr-TR" dirty="0">
                <a:solidFill>
                  <a:schemeClr val="bg1"/>
                </a:solidFill>
              </a:rPr>
              <a:t> </a:t>
            </a:r>
            <a:r>
              <a:rPr lang="tr-TR" dirty="0" err="1">
                <a:solidFill>
                  <a:schemeClr val="bg1"/>
                </a:solidFill>
              </a:rPr>
              <a:t>uterus</a:t>
            </a:r>
            <a:r>
              <a:rPr lang="tr-TR" dirty="0">
                <a:solidFill>
                  <a:schemeClr val="bg1"/>
                </a:solidFill>
              </a:rPr>
              <a:t> ve</a:t>
            </a:r>
          </a:p>
          <a:p>
            <a:pPr algn="just">
              <a:buFont typeface="Wingdings" pitchFamily="2" charset="2"/>
              <a:buChar char="v"/>
            </a:pPr>
            <a:r>
              <a:rPr lang="tr-TR" dirty="0">
                <a:solidFill>
                  <a:schemeClr val="bg1"/>
                </a:solidFill>
              </a:rPr>
              <a:t> vajinadır.</a:t>
            </a:r>
          </a:p>
          <a:p>
            <a:pPr algn="just">
              <a:buFont typeface="Wingdings" pitchFamily="2" charset="2"/>
              <a:buChar char="v"/>
            </a:pPr>
            <a:r>
              <a:rPr lang="tr-TR" dirty="0">
                <a:solidFill>
                  <a:schemeClr val="bg1"/>
                </a:solidFill>
              </a:rPr>
              <a:t> Cinsel olgunluğa ulaşmamış tavuk ve hindide yumurtalıklar ve yumurtalık yolu küçük ve gelişmemiş durumdadır. </a:t>
            </a:r>
          </a:p>
          <a:p>
            <a:pPr algn="just">
              <a:buFont typeface="Wingdings" pitchFamily="2" charset="2"/>
              <a:buChar char="v"/>
            </a:pPr>
            <a:endParaRPr lang="tr-TR" dirty="0">
              <a:solidFill>
                <a:schemeClr val="bg1"/>
              </a:solidFill>
            </a:endParaRPr>
          </a:p>
          <a:p>
            <a:endParaRPr lang="tr-TR" dirty="0">
              <a:solidFill>
                <a:schemeClr val="bg1"/>
              </a:solidFill>
            </a:endParaRPr>
          </a:p>
        </p:txBody>
      </p:sp>
    </p:spTree>
    <p:extLst>
      <p:ext uri="{BB962C8B-B14F-4D97-AF65-F5344CB8AC3E}">
        <p14:creationId xmlns:p14="http://schemas.microsoft.com/office/powerpoint/2010/main" val="1175811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775520" y="1"/>
            <a:ext cx="8892480" cy="836712"/>
          </a:xfrm>
        </p:spPr>
        <p:txBody>
          <a:bodyPr>
            <a:normAutofit/>
          </a:bodyPr>
          <a:lstStyle/>
          <a:p>
            <a:pPr algn="just"/>
            <a:r>
              <a:rPr lang="tr-TR" sz="4800" dirty="0">
                <a:solidFill>
                  <a:schemeClr val="bg1"/>
                </a:solidFill>
              </a:rPr>
              <a:t>Kanatlılarda Yumurtanın Oluşumu</a:t>
            </a:r>
          </a:p>
        </p:txBody>
      </p:sp>
      <p:sp>
        <p:nvSpPr>
          <p:cNvPr id="3" name="Alt Başlık 2"/>
          <p:cNvSpPr>
            <a:spLocks noGrp="1"/>
          </p:cNvSpPr>
          <p:nvPr>
            <p:ph type="subTitle" idx="1"/>
          </p:nvPr>
        </p:nvSpPr>
        <p:spPr>
          <a:xfrm rot="10800000" flipV="1">
            <a:off x="1847528" y="1196752"/>
            <a:ext cx="8496944" cy="5472608"/>
          </a:xfrm>
        </p:spPr>
        <p:txBody>
          <a:bodyPr>
            <a:normAutofit/>
          </a:bodyPr>
          <a:lstStyle/>
          <a:p>
            <a:pPr algn="just">
              <a:buFont typeface="Wingdings" pitchFamily="2" charset="2"/>
              <a:buChar char="v"/>
            </a:pPr>
            <a:endParaRPr lang="tr-TR" dirty="0">
              <a:solidFill>
                <a:schemeClr val="bg1"/>
              </a:solidFill>
            </a:endParaRPr>
          </a:p>
          <a:p>
            <a:pPr algn="just">
              <a:buFont typeface="Wingdings" pitchFamily="2" charset="2"/>
              <a:buChar char="v"/>
            </a:pPr>
            <a:endParaRPr lang="tr-TR" dirty="0">
              <a:solidFill>
                <a:schemeClr val="bg1"/>
              </a:solidFill>
            </a:endParaRPr>
          </a:p>
          <a:p>
            <a:endParaRPr lang="tr-TR" dirty="0">
              <a:solidFill>
                <a:schemeClr val="bg1"/>
              </a:solidFill>
            </a:endParaRPr>
          </a:p>
        </p:txBody>
      </p:sp>
      <p:sp>
        <p:nvSpPr>
          <p:cNvPr id="1026"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defTabSz="914400"/>
            <a:endParaRPr lang="tr-TR">
              <a:solidFill>
                <a:prstClr val="white"/>
              </a:solidFill>
              <a:latin typeface="Constantia"/>
            </a:endParaRPr>
          </a:p>
        </p:txBody>
      </p:sp>
      <p:graphicFrame>
        <p:nvGraphicFramePr>
          <p:cNvPr id="1025" name="Object 1"/>
          <p:cNvGraphicFramePr>
            <a:graphicFrameLocks noChangeAspect="1"/>
          </p:cNvGraphicFramePr>
          <p:nvPr/>
        </p:nvGraphicFramePr>
        <p:xfrm>
          <a:off x="4655840" y="980728"/>
          <a:ext cx="4712174" cy="5495528"/>
        </p:xfrm>
        <a:graphic>
          <a:graphicData uri="http://schemas.openxmlformats.org/presentationml/2006/ole">
            <mc:AlternateContent xmlns:mc="http://schemas.openxmlformats.org/markup-compatibility/2006">
              <mc:Choice xmlns:v="urn:schemas-microsoft-com:vml" Requires="v">
                <p:oleObj spid="_x0000_s1026" name="Bit Eşlem Resmi" r:id="rId3" imgW="3914286" imgH="4552381" progId="Paint.Picture">
                  <p:embed/>
                </p:oleObj>
              </mc:Choice>
              <mc:Fallback>
                <p:oleObj name="Bit Eşlem Resmi" r:id="rId3" imgW="3914286" imgH="4552381" progId="Paint.Picture">
                  <p:embed/>
                  <p:pic>
                    <p:nvPicPr>
                      <p:cNvPr id="1025"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5840" y="980728"/>
                        <a:ext cx="4712174" cy="549552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7312410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775520" y="1"/>
            <a:ext cx="8892480" cy="836712"/>
          </a:xfrm>
        </p:spPr>
        <p:txBody>
          <a:bodyPr>
            <a:normAutofit/>
          </a:bodyPr>
          <a:lstStyle/>
          <a:p>
            <a:pPr algn="just"/>
            <a:r>
              <a:rPr lang="tr-TR" sz="4800" dirty="0">
                <a:solidFill>
                  <a:schemeClr val="bg1"/>
                </a:solidFill>
              </a:rPr>
              <a:t>Kanatlılarda Yumurtanın Oluşumu</a:t>
            </a:r>
          </a:p>
        </p:txBody>
      </p:sp>
      <p:sp>
        <p:nvSpPr>
          <p:cNvPr id="3" name="Alt Başlık 2"/>
          <p:cNvSpPr>
            <a:spLocks noGrp="1"/>
          </p:cNvSpPr>
          <p:nvPr>
            <p:ph type="subTitle" idx="1"/>
          </p:nvPr>
        </p:nvSpPr>
        <p:spPr>
          <a:xfrm rot="10800000" flipV="1">
            <a:off x="1847528" y="1196752"/>
            <a:ext cx="8496944" cy="5472608"/>
          </a:xfrm>
        </p:spPr>
        <p:txBody>
          <a:bodyPr>
            <a:normAutofit/>
          </a:bodyPr>
          <a:lstStyle/>
          <a:p>
            <a:pPr algn="just">
              <a:buFont typeface="Wingdings" pitchFamily="2" charset="2"/>
              <a:buChar char="v"/>
            </a:pPr>
            <a:r>
              <a:rPr lang="tr-TR" dirty="0">
                <a:solidFill>
                  <a:schemeClr val="bg1"/>
                </a:solidFill>
              </a:rPr>
              <a:t> </a:t>
            </a:r>
            <a:r>
              <a:rPr lang="tr-TR" dirty="0" err="1">
                <a:solidFill>
                  <a:schemeClr val="bg1"/>
                </a:solidFill>
              </a:rPr>
              <a:t>Ovaryum</a:t>
            </a:r>
            <a:r>
              <a:rPr lang="tr-TR" dirty="0">
                <a:solidFill>
                  <a:schemeClr val="bg1"/>
                </a:solidFill>
              </a:rPr>
              <a:t> </a:t>
            </a:r>
            <a:r>
              <a:rPr lang="tr-TR" dirty="0" err="1">
                <a:solidFill>
                  <a:schemeClr val="bg1"/>
                </a:solidFill>
              </a:rPr>
              <a:t>foliküllerinin</a:t>
            </a:r>
            <a:r>
              <a:rPr lang="tr-TR" dirty="0">
                <a:solidFill>
                  <a:schemeClr val="bg1"/>
                </a:solidFill>
              </a:rPr>
              <a:t> gelişimi hipofiz ön lobundan salgılanan </a:t>
            </a:r>
            <a:r>
              <a:rPr lang="tr-TR" dirty="0" err="1">
                <a:solidFill>
                  <a:schemeClr val="bg1"/>
                </a:solidFill>
              </a:rPr>
              <a:t>folikül</a:t>
            </a:r>
            <a:r>
              <a:rPr lang="tr-TR" dirty="0">
                <a:solidFill>
                  <a:schemeClr val="bg1"/>
                </a:solidFill>
              </a:rPr>
              <a:t> </a:t>
            </a:r>
            <a:r>
              <a:rPr lang="tr-TR" dirty="0" err="1">
                <a:solidFill>
                  <a:schemeClr val="bg1"/>
                </a:solidFill>
              </a:rPr>
              <a:t>stimüle</a:t>
            </a:r>
            <a:r>
              <a:rPr lang="tr-TR" dirty="0">
                <a:solidFill>
                  <a:schemeClr val="bg1"/>
                </a:solidFill>
              </a:rPr>
              <a:t> (uyarıcı) edici hormon (FSH) tarafından başlatılır.</a:t>
            </a:r>
          </a:p>
          <a:p>
            <a:pPr algn="just">
              <a:buFont typeface="Wingdings" pitchFamily="2" charset="2"/>
              <a:buChar char="v"/>
            </a:pPr>
            <a:r>
              <a:rPr lang="tr-TR" dirty="0">
                <a:solidFill>
                  <a:schemeClr val="bg1"/>
                </a:solidFill>
              </a:rPr>
              <a:t> </a:t>
            </a:r>
            <a:r>
              <a:rPr lang="tr-TR" dirty="0" err="1">
                <a:solidFill>
                  <a:schemeClr val="bg1"/>
                </a:solidFill>
              </a:rPr>
              <a:t>Ovaryumda</a:t>
            </a:r>
            <a:r>
              <a:rPr lang="tr-TR" dirty="0">
                <a:solidFill>
                  <a:schemeClr val="bg1"/>
                </a:solidFill>
              </a:rPr>
              <a:t> gelişmeye başlayan </a:t>
            </a:r>
            <a:r>
              <a:rPr lang="tr-TR" dirty="0" err="1">
                <a:solidFill>
                  <a:schemeClr val="bg1"/>
                </a:solidFill>
              </a:rPr>
              <a:t>folliküller</a:t>
            </a:r>
            <a:r>
              <a:rPr lang="tr-TR" dirty="0">
                <a:solidFill>
                  <a:schemeClr val="bg1"/>
                </a:solidFill>
              </a:rPr>
              <a:t> östrojen hormonu salgılamaya başlar ve bu hormon sayesinde üreme kanalı gelişmeye başlar.</a:t>
            </a:r>
          </a:p>
          <a:p>
            <a:endParaRPr lang="tr-TR" dirty="0">
              <a:solidFill>
                <a:schemeClr val="bg1"/>
              </a:solidFill>
            </a:endParaRPr>
          </a:p>
        </p:txBody>
      </p:sp>
    </p:spTree>
    <p:extLst>
      <p:ext uri="{BB962C8B-B14F-4D97-AF65-F5344CB8AC3E}">
        <p14:creationId xmlns:p14="http://schemas.microsoft.com/office/powerpoint/2010/main" val="12952959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775520" y="1"/>
            <a:ext cx="8892480" cy="836712"/>
          </a:xfrm>
        </p:spPr>
        <p:txBody>
          <a:bodyPr>
            <a:normAutofit/>
          </a:bodyPr>
          <a:lstStyle/>
          <a:p>
            <a:pPr algn="just"/>
            <a:r>
              <a:rPr lang="tr-TR" sz="4800" dirty="0">
                <a:solidFill>
                  <a:schemeClr val="bg1"/>
                </a:solidFill>
              </a:rPr>
              <a:t>Kanatlılarda Yumurtanın Oluşumu</a:t>
            </a:r>
          </a:p>
        </p:txBody>
      </p:sp>
      <p:sp>
        <p:nvSpPr>
          <p:cNvPr id="3" name="Alt Başlık 2"/>
          <p:cNvSpPr>
            <a:spLocks noGrp="1"/>
          </p:cNvSpPr>
          <p:nvPr>
            <p:ph type="subTitle" idx="1"/>
          </p:nvPr>
        </p:nvSpPr>
        <p:spPr>
          <a:xfrm rot="10800000" flipV="1">
            <a:off x="1847528" y="1196752"/>
            <a:ext cx="8496944" cy="5472608"/>
          </a:xfrm>
        </p:spPr>
        <p:txBody>
          <a:bodyPr>
            <a:normAutofit/>
          </a:bodyPr>
          <a:lstStyle/>
          <a:p>
            <a:pPr algn="just">
              <a:buFont typeface="Wingdings" pitchFamily="2" charset="2"/>
              <a:buChar char="v"/>
            </a:pPr>
            <a:r>
              <a:rPr lang="tr-TR" dirty="0">
                <a:solidFill>
                  <a:schemeClr val="bg1"/>
                </a:solidFill>
              </a:rPr>
              <a:t>  </a:t>
            </a:r>
            <a:r>
              <a:rPr lang="tr-TR" dirty="0" err="1">
                <a:solidFill>
                  <a:schemeClr val="bg1"/>
                </a:solidFill>
              </a:rPr>
              <a:t>Pubis</a:t>
            </a:r>
            <a:r>
              <a:rPr lang="tr-TR" dirty="0">
                <a:solidFill>
                  <a:schemeClr val="bg1"/>
                </a:solidFill>
              </a:rPr>
              <a:t> (leğen) kemiği ve kalça bölgesi genişlemeye başlar.</a:t>
            </a:r>
          </a:p>
          <a:p>
            <a:pPr algn="just">
              <a:buFont typeface="Wingdings" pitchFamily="2" charset="2"/>
              <a:buChar char="v"/>
            </a:pPr>
            <a:r>
              <a:rPr lang="tr-TR" dirty="0">
                <a:solidFill>
                  <a:schemeClr val="bg1"/>
                </a:solidFill>
              </a:rPr>
              <a:t> Kanda yumurta üretimi için gerekli olan, kalsiyum, proteinler, yağlar, vitaminler ve gerekli olan diğer maddelerin üretimi artar.</a:t>
            </a:r>
          </a:p>
          <a:p>
            <a:pPr algn="just">
              <a:buFont typeface="Wingdings" pitchFamily="2" charset="2"/>
              <a:buChar char="v"/>
            </a:pPr>
            <a:r>
              <a:rPr lang="tr-TR" dirty="0">
                <a:solidFill>
                  <a:schemeClr val="bg1"/>
                </a:solidFill>
              </a:rPr>
              <a:t> Ayrıca yumurtalıktan </a:t>
            </a:r>
            <a:r>
              <a:rPr lang="tr-TR" dirty="0" err="1">
                <a:solidFill>
                  <a:schemeClr val="bg1"/>
                </a:solidFill>
              </a:rPr>
              <a:t>progesteron</a:t>
            </a:r>
            <a:r>
              <a:rPr lang="tr-TR" dirty="0">
                <a:solidFill>
                  <a:schemeClr val="bg1"/>
                </a:solidFill>
              </a:rPr>
              <a:t> üretimi de yapılmaktadır. Bu hormon da </a:t>
            </a:r>
            <a:r>
              <a:rPr lang="tr-TR" dirty="0" err="1">
                <a:solidFill>
                  <a:schemeClr val="bg1"/>
                </a:solidFill>
              </a:rPr>
              <a:t>LH’nın</a:t>
            </a:r>
            <a:r>
              <a:rPr lang="tr-TR" dirty="0">
                <a:solidFill>
                  <a:schemeClr val="bg1"/>
                </a:solidFill>
              </a:rPr>
              <a:t> üretilmesini ve bu hormonda olgunlaşan yumurta sarısının serbest bırakılmasını sağlar. </a:t>
            </a:r>
          </a:p>
          <a:p>
            <a:pPr algn="just">
              <a:buFont typeface="Wingdings" pitchFamily="2" charset="2"/>
              <a:buChar char="v"/>
            </a:pPr>
            <a:endParaRPr lang="tr-TR" dirty="0">
              <a:solidFill>
                <a:schemeClr val="bg1"/>
              </a:solidFill>
            </a:endParaRPr>
          </a:p>
          <a:p>
            <a:endParaRPr lang="tr-TR" dirty="0">
              <a:solidFill>
                <a:schemeClr val="bg1"/>
              </a:solidFill>
            </a:endParaRPr>
          </a:p>
        </p:txBody>
      </p:sp>
    </p:spTree>
    <p:extLst>
      <p:ext uri="{BB962C8B-B14F-4D97-AF65-F5344CB8AC3E}">
        <p14:creationId xmlns:p14="http://schemas.microsoft.com/office/powerpoint/2010/main" val="1882407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775520" y="1"/>
            <a:ext cx="8892480" cy="836712"/>
          </a:xfrm>
        </p:spPr>
        <p:txBody>
          <a:bodyPr>
            <a:normAutofit/>
          </a:bodyPr>
          <a:lstStyle/>
          <a:p>
            <a:pPr algn="just"/>
            <a:r>
              <a:rPr lang="tr-TR" sz="4800" dirty="0">
                <a:solidFill>
                  <a:schemeClr val="bg1"/>
                </a:solidFill>
              </a:rPr>
              <a:t>Kanatlılarda Yumurtanın Oluşumu</a:t>
            </a:r>
          </a:p>
        </p:txBody>
      </p:sp>
      <p:sp>
        <p:nvSpPr>
          <p:cNvPr id="3" name="Alt Başlık 2"/>
          <p:cNvSpPr>
            <a:spLocks noGrp="1"/>
          </p:cNvSpPr>
          <p:nvPr>
            <p:ph type="subTitle" idx="1"/>
          </p:nvPr>
        </p:nvSpPr>
        <p:spPr>
          <a:xfrm rot="10800000" flipV="1">
            <a:off x="1847528" y="1196752"/>
            <a:ext cx="8496944" cy="5472608"/>
          </a:xfrm>
        </p:spPr>
        <p:txBody>
          <a:bodyPr>
            <a:normAutofit lnSpcReduction="10000"/>
          </a:bodyPr>
          <a:lstStyle/>
          <a:p>
            <a:pPr algn="just">
              <a:buFont typeface="Wingdings" pitchFamily="2" charset="2"/>
              <a:buChar char="v"/>
            </a:pPr>
            <a:r>
              <a:rPr lang="tr-TR" dirty="0">
                <a:solidFill>
                  <a:schemeClr val="bg1"/>
                </a:solidFill>
              </a:rPr>
              <a:t>Yumurtalık</a:t>
            </a:r>
          </a:p>
          <a:p>
            <a:pPr algn="just">
              <a:buFont typeface="Wingdings" pitchFamily="2" charset="2"/>
              <a:buChar char="v"/>
            </a:pPr>
            <a:r>
              <a:rPr lang="tr-TR" dirty="0">
                <a:solidFill>
                  <a:schemeClr val="bg1"/>
                </a:solidFill>
              </a:rPr>
              <a:t>Her yumurta hücresi (</a:t>
            </a:r>
            <a:r>
              <a:rPr lang="tr-TR" dirty="0" err="1">
                <a:solidFill>
                  <a:schemeClr val="bg1"/>
                </a:solidFill>
              </a:rPr>
              <a:t>ovum</a:t>
            </a:r>
            <a:r>
              <a:rPr lang="tr-TR" dirty="0">
                <a:solidFill>
                  <a:schemeClr val="bg1"/>
                </a:solidFill>
              </a:rPr>
              <a:t>), gelişmesi için kan yoluyla besin maddeleri sağlayan bir </a:t>
            </a:r>
            <a:r>
              <a:rPr lang="tr-TR" dirty="0" err="1">
                <a:solidFill>
                  <a:schemeClr val="bg1"/>
                </a:solidFill>
              </a:rPr>
              <a:t>folikül</a:t>
            </a:r>
            <a:r>
              <a:rPr lang="tr-TR" dirty="0">
                <a:solidFill>
                  <a:schemeClr val="bg1"/>
                </a:solidFill>
              </a:rPr>
              <a:t> sapı ile yumurtalığa tutunmuş ve </a:t>
            </a:r>
            <a:r>
              <a:rPr lang="tr-TR" dirty="0" err="1">
                <a:solidFill>
                  <a:schemeClr val="bg1"/>
                </a:solidFill>
              </a:rPr>
              <a:t>foliküler</a:t>
            </a:r>
            <a:r>
              <a:rPr lang="tr-TR" dirty="0">
                <a:solidFill>
                  <a:schemeClr val="bg1"/>
                </a:solidFill>
              </a:rPr>
              <a:t> </a:t>
            </a:r>
            <a:r>
              <a:rPr lang="tr-TR" dirty="0" err="1">
                <a:solidFill>
                  <a:schemeClr val="bg1"/>
                </a:solidFill>
              </a:rPr>
              <a:t>membran</a:t>
            </a:r>
            <a:r>
              <a:rPr lang="tr-TR" dirty="0">
                <a:solidFill>
                  <a:schemeClr val="bg1"/>
                </a:solidFill>
              </a:rPr>
              <a:t> denen bir zarla sarılmıştır.</a:t>
            </a:r>
          </a:p>
          <a:p>
            <a:pPr algn="just">
              <a:buFont typeface="Wingdings" pitchFamily="2" charset="2"/>
              <a:buChar char="v"/>
            </a:pPr>
            <a:r>
              <a:rPr lang="tr-TR" dirty="0">
                <a:solidFill>
                  <a:schemeClr val="bg1"/>
                </a:solidFill>
              </a:rPr>
              <a:t>Yumurtalığa bağlı </a:t>
            </a:r>
            <a:r>
              <a:rPr lang="tr-TR" dirty="0" err="1">
                <a:solidFill>
                  <a:schemeClr val="bg1"/>
                </a:solidFill>
              </a:rPr>
              <a:t>ovum</a:t>
            </a:r>
            <a:r>
              <a:rPr lang="tr-TR" dirty="0">
                <a:solidFill>
                  <a:schemeClr val="bg1"/>
                </a:solidFill>
              </a:rPr>
              <a:t> olgunlaştığında yumurtalıktan salgılanan </a:t>
            </a:r>
            <a:r>
              <a:rPr lang="tr-TR" dirty="0" err="1">
                <a:solidFill>
                  <a:schemeClr val="bg1"/>
                </a:solidFill>
              </a:rPr>
              <a:t>progesteron</a:t>
            </a:r>
            <a:r>
              <a:rPr lang="tr-TR" dirty="0">
                <a:solidFill>
                  <a:schemeClr val="bg1"/>
                </a:solidFill>
              </a:rPr>
              <a:t> hormonu, LH hormonu salgılanmasına neden olan </a:t>
            </a:r>
            <a:r>
              <a:rPr lang="tr-TR" dirty="0" err="1">
                <a:solidFill>
                  <a:schemeClr val="bg1"/>
                </a:solidFill>
              </a:rPr>
              <a:t>hipotalamusu</a:t>
            </a:r>
            <a:r>
              <a:rPr lang="tr-TR" dirty="0">
                <a:solidFill>
                  <a:schemeClr val="bg1"/>
                </a:solidFill>
              </a:rPr>
              <a:t> uyarır.</a:t>
            </a:r>
          </a:p>
          <a:p>
            <a:pPr algn="just">
              <a:buFont typeface="Wingdings" pitchFamily="2" charset="2"/>
              <a:buChar char="v"/>
            </a:pPr>
            <a:r>
              <a:rPr lang="tr-TR" dirty="0">
                <a:solidFill>
                  <a:schemeClr val="bg1"/>
                </a:solidFill>
              </a:rPr>
              <a:t> LH hormonu da yumurtalıktan </a:t>
            </a:r>
            <a:r>
              <a:rPr lang="tr-TR" dirty="0" err="1">
                <a:solidFill>
                  <a:schemeClr val="bg1"/>
                </a:solidFill>
              </a:rPr>
              <a:t>ovumun</a:t>
            </a:r>
            <a:r>
              <a:rPr lang="tr-TR" dirty="0">
                <a:solidFill>
                  <a:schemeClr val="bg1"/>
                </a:solidFill>
              </a:rPr>
              <a:t> serbest bırakılması için olgun </a:t>
            </a:r>
            <a:r>
              <a:rPr lang="tr-TR" dirty="0" err="1">
                <a:solidFill>
                  <a:schemeClr val="bg1"/>
                </a:solidFill>
              </a:rPr>
              <a:t>folikülün</a:t>
            </a:r>
            <a:r>
              <a:rPr lang="tr-TR" dirty="0">
                <a:solidFill>
                  <a:schemeClr val="bg1"/>
                </a:solidFill>
              </a:rPr>
              <a:t> </a:t>
            </a:r>
            <a:r>
              <a:rPr lang="tr-TR" dirty="0" err="1">
                <a:solidFill>
                  <a:schemeClr val="bg1"/>
                </a:solidFill>
              </a:rPr>
              <a:t>stigma</a:t>
            </a:r>
            <a:r>
              <a:rPr lang="tr-TR" dirty="0">
                <a:solidFill>
                  <a:schemeClr val="bg1"/>
                </a:solidFill>
              </a:rPr>
              <a:t> yerinden kopmasına veya </a:t>
            </a:r>
            <a:r>
              <a:rPr lang="tr-TR" dirty="0" err="1">
                <a:solidFill>
                  <a:schemeClr val="bg1"/>
                </a:solidFill>
              </a:rPr>
              <a:t>folikülün</a:t>
            </a:r>
            <a:r>
              <a:rPr lang="tr-TR" dirty="0">
                <a:solidFill>
                  <a:schemeClr val="bg1"/>
                </a:solidFill>
              </a:rPr>
              <a:t> yırtılmasına neden olur. Böylece </a:t>
            </a:r>
            <a:r>
              <a:rPr lang="tr-TR" dirty="0" err="1">
                <a:solidFill>
                  <a:schemeClr val="bg1"/>
                </a:solidFill>
              </a:rPr>
              <a:t>ovum</a:t>
            </a:r>
            <a:r>
              <a:rPr lang="tr-TR" dirty="0">
                <a:solidFill>
                  <a:schemeClr val="bg1"/>
                </a:solidFill>
              </a:rPr>
              <a:t> yumurtalıktan serbest bırakılır. </a:t>
            </a:r>
          </a:p>
          <a:p>
            <a:pPr algn="just">
              <a:buFont typeface="Wingdings" pitchFamily="2" charset="2"/>
              <a:buChar char="v"/>
            </a:pPr>
            <a:r>
              <a:rPr lang="tr-TR" dirty="0">
                <a:solidFill>
                  <a:schemeClr val="bg1"/>
                </a:solidFill>
              </a:rPr>
              <a:t>Bu olay </a:t>
            </a:r>
            <a:r>
              <a:rPr lang="tr-TR" dirty="0" err="1">
                <a:solidFill>
                  <a:schemeClr val="bg1"/>
                </a:solidFill>
              </a:rPr>
              <a:t>ovulasyon</a:t>
            </a:r>
            <a:r>
              <a:rPr lang="tr-TR" dirty="0">
                <a:solidFill>
                  <a:schemeClr val="bg1"/>
                </a:solidFill>
              </a:rPr>
              <a:t> olarak bilinir. Yumurta sarısı daha sonra </a:t>
            </a:r>
            <a:r>
              <a:rPr lang="tr-TR" dirty="0" err="1">
                <a:solidFill>
                  <a:schemeClr val="bg1"/>
                </a:solidFill>
              </a:rPr>
              <a:t>vitellin</a:t>
            </a:r>
            <a:r>
              <a:rPr lang="tr-TR" dirty="0">
                <a:solidFill>
                  <a:schemeClr val="bg1"/>
                </a:solidFill>
              </a:rPr>
              <a:t> zarı ile sarılır.</a:t>
            </a:r>
          </a:p>
        </p:txBody>
      </p:sp>
    </p:spTree>
    <p:extLst>
      <p:ext uri="{BB962C8B-B14F-4D97-AF65-F5344CB8AC3E}">
        <p14:creationId xmlns:p14="http://schemas.microsoft.com/office/powerpoint/2010/main" val="220506111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775520" y="1"/>
            <a:ext cx="8892480" cy="836712"/>
          </a:xfrm>
        </p:spPr>
        <p:txBody>
          <a:bodyPr>
            <a:normAutofit/>
          </a:bodyPr>
          <a:lstStyle/>
          <a:p>
            <a:pPr algn="just"/>
            <a:r>
              <a:rPr lang="tr-TR" sz="4800" dirty="0">
                <a:solidFill>
                  <a:schemeClr val="bg1"/>
                </a:solidFill>
              </a:rPr>
              <a:t>Kanatlılarda Yumurtanın Oluşumu</a:t>
            </a:r>
          </a:p>
        </p:txBody>
      </p:sp>
      <p:sp>
        <p:nvSpPr>
          <p:cNvPr id="3" name="Alt Başlık 2"/>
          <p:cNvSpPr>
            <a:spLocks noGrp="1"/>
          </p:cNvSpPr>
          <p:nvPr>
            <p:ph type="subTitle" idx="1"/>
          </p:nvPr>
        </p:nvSpPr>
        <p:spPr>
          <a:xfrm rot="10800000" flipV="1">
            <a:off x="1847528" y="1196752"/>
            <a:ext cx="8496944" cy="5472608"/>
          </a:xfrm>
        </p:spPr>
        <p:txBody>
          <a:bodyPr>
            <a:normAutofit/>
          </a:bodyPr>
          <a:lstStyle/>
          <a:p>
            <a:pPr algn="just">
              <a:buFont typeface="Wingdings" pitchFamily="2" charset="2"/>
              <a:buChar char="v"/>
            </a:pPr>
            <a:r>
              <a:rPr lang="tr-TR" dirty="0">
                <a:solidFill>
                  <a:schemeClr val="bg1"/>
                </a:solidFill>
              </a:rPr>
              <a:t>1. </a:t>
            </a:r>
            <a:r>
              <a:rPr lang="tr-TR" dirty="0" err="1">
                <a:solidFill>
                  <a:schemeClr val="bg1"/>
                </a:solidFill>
              </a:rPr>
              <a:t>İnfundibulum</a:t>
            </a:r>
            <a:endParaRPr lang="tr-TR" dirty="0">
              <a:solidFill>
                <a:schemeClr val="bg1"/>
              </a:solidFill>
            </a:endParaRPr>
          </a:p>
          <a:p>
            <a:pPr algn="just">
              <a:buFont typeface="Wingdings" pitchFamily="2" charset="2"/>
              <a:buChar char="v"/>
            </a:pPr>
            <a:r>
              <a:rPr lang="tr-TR" dirty="0" err="1">
                <a:solidFill>
                  <a:schemeClr val="bg1"/>
                </a:solidFill>
              </a:rPr>
              <a:t>Ovulasyondan</a:t>
            </a:r>
            <a:r>
              <a:rPr lang="tr-TR" dirty="0">
                <a:solidFill>
                  <a:schemeClr val="bg1"/>
                </a:solidFill>
              </a:rPr>
              <a:t> sonra etrafı zarla çevrili olan ve vücut boşluğuna düşen </a:t>
            </a:r>
            <a:r>
              <a:rPr lang="tr-TR" dirty="0" err="1">
                <a:solidFill>
                  <a:schemeClr val="bg1"/>
                </a:solidFill>
              </a:rPr>
              <a:t>ovum</a:t>
            </a:r>
            <a:r>
              <a:rPr lang="tr-TR" dirty="0">
                <a:solidFill>
                  <a:schemeClr val="bg1"/>
                </a:solidFill>
              </a:rPr>
              <a:t>, yumurta kanalının ilk kısmı olan huni şeklindeki </a:t>
            </a:r>
            <a:r>
              <a:rPr lang="tr-TR" dirty="0" err="1">
                <a:solidFill>
                  <a:schemeClr val="bg1"/>
                </a:solidFill>
              </a:rPr>
              <a:t>infundibulum</a:t>
            </a:r>
            <a:r>
              <a:rPr lang="tr-TR" dirty="0">
                <a:solidFill>
                  <a:schemeClr val="bg1"/>
                </a:solidFill>
              </a:rPr>
              <a:t> tarafından yakalanır. </a:t>
            </a:r>
          </a:p>
          <a:p>
            <a:pPr algn="just">
              <a:buFont typeface="Wingdings" pitchFamily="2" charset="2"/>
              <a:buChar char="v"/>
            </a:pPr>
            <a:r>
              <a:rPr lang="tr-TR" dirty="0">
                <a:solidFill>
                  <a:schemeClr val="bg1"/>
                </a:solidFill>
              </a:rPr>
              <a:t> </a:t>
            </a:r>
            <a:r>
              <a:rPr lang="tr-TR" dirty="0" err="1">
                <a:solidFill>
                  <a:schemeClr val="bg1"/>
                </a:solidFill>
              </a:rPr>
              <a:t>Ovum</a:t>
            </a:r>
            <a:r>
              <a:rPr lang="tr-TR" dirty="0">
                <a:solidFill>
                  <a:schemeClr val="bg1"/>
                </a:solidFill>
              </a:rPr>
              <a:t> burada 20 dakika kaldıktan sonra ardı ardına seri </a:t>
            </a:r>
            <a:r>
              <a:rPr lang="tr-TR" dirty="0" err="1">
                <a:solidFill>
                  <a:schemeClr val="bg1"/>
                </a:solidFill>
              </a:rPr>
              <a:t>kontraksiyonlarla</a:t>
            </a:r>
            <a:r>
              <a:rPr lang="tr-TR" dirty="0">
                <a:solidFill>
                  <a:schemeClr val="bg1"/>
                </a:solidFill>
              </a:rPr>
              <a:t> yumurta kanalından ilerlemeye zorlanır.</a:t>
            </a:r>
          </a:p>
          <a:p>
            <a:pPr algn="just">
              <a:buFont typeface="Wingdings" pitchFamily="2" charset="2"/>
              <a:buChar char="v"/>
            </a:pPr>
            <a:r>
              <a:rPr lang="tr-TR" dirty="0">
                <a:solidFill>
                  <a:schemeClr val="bg1"/>
                </a:solidFill>
              </a:rPr>
              <a:t>Aynı zamanda yumurta kanalının bu bölgesi sperm hücrelerinin depolandığı ve döllenmenin meydana geldiği yerdir.</a:t>
            </a:r>
          </a:p>
          <a:p>
            <a:pPr algn="just">
              <a:buFont typeface="Wingdings" pitchFamily="2" charset="2"/>
              <a:buChar char="v"/>
            </a:pPr>
            <a:r>
              <a:rPr lang="tr-TR" dirty="0">
                <a:solidFill>
                  <a:schemeClr val="bg1"/>
                </a:solidFill>
              </a:rPr>
              <a:t> Yumurta, </a:t>
            </a:r>
            <a:r>
              <a:rPr lang="tr-TR" dirty="0" err="1">
                <a:solidFill>
                  <a:schemeClr val="bg1"/>
                </a:solidFill>
              </a:rPr>
              <a:t>infundibulumu</a:t>
            </a:r>
            <a:r>
              <a:rPr lang="tr-TR" dirty="0">
                <a:solidFill>
                  <a:schemeClr val="bg1"/>
                </a:solidFill>
              </a:rPr>
              <a:t> geçtikten ve sarı üzerine ak tabakaları oluşmaya başladıktan sonra yumurtanın döllenmesi mümkün değildir.</a:t>
            </a:r>
          </a:p>
        </p:txBody>
      </p:sp>
    </p:spTree>
    <p:extLst>
      <p:ext uri="{BB962C8B-B14F-4D97-AF65-F5344CB8AC3E}">
        <p14:creationId xmlns:p14="http://schemas.microsoft.com/office/powerpoint/2010/main" val="31810592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775520" y="1"/>
            <a:ext cx="8892480" cy="836712"/>
          </a:xfrm>
        </p:spPr>
        <p:txBody>
          <a:bodyPr>
            <a:normAutofit/>
          </a:bodyPr>
          <a:lstStyle/>
          <a:p>
            <a:pPr algn="just"/>
            <a:r>
              <a:rPr lang="tr-TR" sz="4800" dirty="0">
                <a:solidFill>
                  <a:schemeClr val="bg1"/>
                </a:solidFill>
              </a:rPr>
              <a:t>Kanatlılarda Yumurtanın Oluşumu</a:t>
            </a:r>
          </a:p>
        </p:txBody>
      </p:sp>
      <p:sp>
        <p:nvSpPr>
          <p:cNvPr id="3" name="Alt Başlık 2"/>
          <p:cNvSpPr>
            <a:spLocks noGrp="1"/>
          </p:cNvSpPr>
          <p:nvPr>
            <p:ph type="subTitle" idx="1"/>
          </p:nvPr>
        </p:nvSpPr>
        <p:spPr>
          <a:xfrm rot="10800000" flipV="1">
            <a:off x="1919536" y="1124744"/>
            <a:ext cx="8496944" cy="5472608"/>
          </a:xfrm>
        </p:spPr>
        <p:txBody>
          <a:bodyPr>
            <a:normAutofit/>
          </a:bodyPr>
          <a:lstStyle/>
          <a:p>
            <a:pPr algn="just">
              <a:buFont typeface="Wingdings" pitchFamily="2" charset="2"/>
              <a:buChar char="Ø"/>
            </a:pPr>
            <a:r>
              <a:rPr lang="tr-TR" dirty="0">
                <a:solidFill>
                  <a:schemeClr val="bg1"/>
                </a:solidFill>
              </a:rPr>
              <a:t>2. </a:t>
            </a:r>
            <a:r>
              <a:rPr lang="tr-TR" dirty="0" err="1">
                <a:solidFill>
                  <a:schemeClr val="bg1"/>
                </a:solidFill>
              </a:rPr>
              <a:t>Magnum</a:t>
            </a:r>
            <a:endParaRPr lang="tr-TR" dirty="0">
              <a:solidFill>
                <a:schemeClr val="bg1"/>
              </a:solidFill>
            </a:endParaRPr>
          </a:p>
          <a:p>
            <a:pPr algn="just">
              <a:buFont typeface="Wingdings" pitchFamily="2" charset="2"/>
              <a:buChar char="Ø"/>
            </a:pPr>
            <a:r>
              <a:rPr lang="tr-TR" dirty="0" err="1">
                <a:solidFill>
                  <a:schemeClr val="bg1"/>
                </a:solidFill>
              </a:rPr>
              <a:t>Magnum</a:t>
            </a:r>
            <a:r>
              <a:rPr lang="tr-TR" dirty="0">
                <a:solidFill>
                  <a:schemeClr val="bg1"/>
                </a:solidFill>
              </a:rPr>
              <a:t> 33 cm ile yumurta kanalının en uzun kısmıdır. Yumurtanın </a:t>
            </a:r>
            <a:r>
              <a:rPr lang="tr-TR" dirty="0" err="1">
                <a:solidFill>
                  <a:schemeClr val="bg1"/>
                </a:solidFill>
              </a:rPr>
              <a:t>magnumdan</a:t>
            </a:r>
            <a:r>
              <a:rPr lang="tr-TR" dirty="0">
                <a:solidFill>
                  <a:schemeClr val="bg1"/>
                </a:solidFill>
              </a:rPr>
              <a:t> geçmesi yaklaşık 3 saat alır. Yumurta akının önemli bir kısmı </a:t>
            </a:r>
            <a:r>
              <a:rPr lang="tr-TR" dirty="0" err="1">
                <a:solidFill>
                  <a:schemeClr val="bg1"/>
                </a:solidFill>
              </a:rPr>
              <a:t>magnumda</a:t>
            </a:r>
            <a:r>
              <a:rPr lang="tr-TR" dirty="0">
                <a:solidFill>
                  <a:schemeClr val="bg1"/>
                </a:solidFill>
              </a:rPr>
              <a:t> oluşmaktadır. </a:t>
            </a:r>
          </a:p>
          <a:p>
            <a:pPr algn="just">
              <a:buFont typeface="Wingdings" pitchFamily="2" charset="2"/>
              <a:buChar char="Ø"/>
            </a:pPr>
            <a:r>
              <a:rPr lang="tr-TR" dirty="0">
                <a:solidFill>
                  <a:schemeClr val="bg1"/>
                </a:solidFill>
              </a:rPr>
              <a:t> Bir yumurta akı 4 ayrı tabakadan oluşur. İçten dışa doğru bu tabakalar ve yüzdesi şöyledir:</a:t>
            </a:r>
          </a:p>
          <a:p>
            <a:pPr algn="just">
              <a:buFont typeface="Wingdings" pitchFamily="2" charset="2"/>
              <a:buChar char="Ø"/>
            </a:pPr>
            <a:r>
              <a:rPr lang="tr-TR" dirty="0">
                <a:solidFill>
                  <a:schemeClr val="bg1"/>
                </a:solidFill>
              </a:rPr>
              <a:t>Sarıyı saran (Çok ince koyu ak) </a:t>
            </a:r>
            <a:r>
              <a:rPr lang="tr-TR" dirty="0" err="1">
                <a:solidFill>
                  <a:schemeClr val="bg1"/>
                </a:solidFill>
              </a:rPr>
              <a:t>şalaz</a:t>
            </a:r>
            <a:r>
              <a:rPr lang="tr-TR" dirty="0">
                <a:solidFill>
                  <a:schemeClr val="bg1"/>
                </a:solidFill>
              </a:rPr>
              <a:t> tabakası % 2.7, </a:t>
            </a:r>
          </a:p>
          <a:p>
            <a:pPr algn="just">
              <a:buFont typeface="Wingdings" pitchFamily="2" charset="2"/>
              <a:buChar char="Ø"/>
            </a:pPr>
            <a:r>
              <a:rPr lang="tr-TR" dirty="0">
                <a:solidFill>
                  <a:schemeClr val="bg1"/>
                </a:solidFill>
              </a:rPr>
              <a:t>İç sulu ak %17.3, </a:t>
            </a:r>
          </a:p>
          <a:p>
            <a:pPr algn="just">
              <a:buFont typeface="Wingdings" pitchFamily="2" charset="2"/>
              <a:buChar char="Ø"/>
            </a:pPr>
            <a:r>
              <a:rPr lang="tr-TR" dirty="0">
                <a:solidFill>
                  <a:schemeClr val="bg1"/>
                </a:solidFill>
              </a:rPr>
              <a:t>Koyu ak  %57, </a:t>
            </a:r>
          </a:p>
          <a:p>
            <a:pPr algn="just">
              <a:buFont typeface="Wingdings" pitchFamily="2" charset="2"/>
              <a:buChar char="Ø"/>
            </a:pPr>
            <a:r>
              <a:rPr lang="tr-TR" dirty="0">
                <a:solidFill>
                  <a:schemeClr val="bg1"/>
                </a:solidFill>
              </a:rPr>
              <a:t>Dış sulu ak %23</a:t>
            </a:r>
          </a:p>
        </p:txBody>
      </p:sp>
    </p:spTree>
    <p:extLst>
      <p:ext uri="{BB962C8B-B14F-4D97-AF65-F5344CB8AC3E}">
        <p14:creationId xmlns:p14="http://schemas.microsoft.com/office/powerpoint/2010/main" val="40169561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775520" y="1"/>
            <a:ext cx="8892480" cy="836712"/>
          </a:xfrm>
        </p:spPr>
        <p:txBody>
          <a:bodyPr>
            <a:normAutofit/>
          </a:bodyPr>
          <a:lstStyle/>
          <a:p>
            <a:pPr algn="just"/>
            <a:r>
              <a:rPr lang="tr-TR" sz="4800" dirty="0">
                <a:solidFill>
                  <a:schemeClr val="bg1"/>
                </a:solidFill>
              </a:rPr>
              <a:t>Kanatlılarda Yumurtanın Oluşumu</a:t>
            </a:r>
          </a:p>
        </p:txBody>
      </p:sp>
      <p:sp>
        <p:nvSpPr>
          <p:cNvPr id="3" name="Alt Başlık 2"/>
          <p:cNvSpPr>
            <a:spLocks noGrp="1"/>
          </p:cNvSpPr>
          <p:nvPr>
            <p:ph type="subTitle" idx="1"/>
          </p:nvPr>
        </p:nvSpPr>
        <p:spPr>
          <a:xfrm rot="10800000" flipV="1">
            <a:off x="1919536" y="1124744"/>
            <a:ext cx="8496944" cy="5472608"/>
          </a:xfrm>
        </p:spPr>
        <p:txBody>
          <a:bodyPr>
            <a:normAutofit lnSpcReduction="10000"/>
          </a:bodyPr>
          <a:lstStyle/>
          <a:p>
            <a:pPr algn="just">
              <a:buFont typeface="Wingdings" pitchFamily="2" charset="2"/>
              <a:buChar char="Ø"/>
            </a:pPr>
            <a:r>
              <a:rPr lang="tr-TR" dirty="0">
                <a:solidFill>
                  <a:schemeClr val="bg1"/>
                </a:solidFill>
              </a:rPr>
              <a:t>2. </a:t>
            </a:r>
            <a:r>
              <a:rPr lang="tr-TR" dirty="0" err="1">
                <a:solidFill>
                  <a:schemeClr val="bg1"/>
                </a:solidFill>
              </a:rPr>
              <a:t>Magnum</a:t>
            </a:r>
            <a:endParaRPr lang="tr-TR" dirty="0">
              <a:solidFill>
                <a:schemeClr val="bg1"/>
              </a:solidFill>
            </a:endParaRPr>
          </a:p>
          <a:p>
            <a:pPr algn="just">
              <a:buFont typeface="Wingdings" pitchFamily="2" charset="2"/>
              <a:buChar char="Ø"/>
            </a:pPr>
            <a:r>
              <a:rPr lang="tr-TR" dirty="0">
                <a:solidFill>
                  <a:schemeClr val="bg1"/>
                </a:solidFill>
              </a:rPr>
              <a:t> </a:t>
            </a:r>
            <a:r>
              <a:rPr lang="tr-TR" dirty="0" err="1">
                <a:solidFill>
                  <a:schemeClr val="bg1"/>
                </a:solidFill>
              </a:rPr>
              <a:t>Albumenin</a:t>
            </a:r>
            <a:r>
              <a:rPr lang="tr-TR" dirty="0">
                <a:solidFill>
                  <a:schemeClr val="bg1"/>
                </a:solidFill>
              </a:rPr>
              <a:t> (yumurta akının) önemli kısmı </a:t>
            </a:r>
            <a:r>
              <a:rPr lang="tr-TR" dirty="0" err="1">
                <a:solidFill>
                  <a:schemeClr val="bg1"/>
                </a:solidFill>
              </a:rPr>
              <a:t>magnum’da</a:t>
            </a:r>
            <a:r>
              <a:rPr lang="tr-TR" dirty="0">
                <a:solidFill>
                  <a:schemeClr val="bg1"/>
                </a:solidFill>
              </a:rPr>
              <a:t> meydana getirilir ancak </a:t>
            </a:r>
            <a:r>
              <a:rPr lang="tr-TR" dirty="0" err="1">
                <a:solidFill>
                  <a:schemeClr val="bg1"/>
                </a:solidFill>
              </a:rPr>
              <a:t>albumenin</a:t>
            </a:r>
            <a:r>
              <a:rPr lang="tr-TR" dirty="0">
                <a:solidFill>
                  <a:schemeClr val="bg1"/>
                </a:solidFill>
              </a:rPr>
              <a:t> dış sulu ak kısmı </a:t>
            </a:r>
            <a:r>
              <a:rPr lang="tr-TR" dirty="0" err="1">
                <a:solidFill>
                  <a:schemeClr val="bg1"/>
                </a:solidFill>
              </a:rPr>
              <a:t>uterusta</a:t>
            </a:r>
            <a:r>
              <a:rPr lang="tr-TR" dirty="0">
                <a:solidFill>
                  <a:schemeClr val="bg1"/>
                </a:solidFill>
              </a:rPr>
              <a:t> salgılanan sıvı </a:t>
            </a:r>
            <a:r>
              <a:rPr lang="tr-TR" dirty="0" err="1">
                <a:solidFill>
                  <a:schemeClr val="bg1"/>
                </a:solidFill>
              </a:rPr>
              <a:t>albumen</a:t>
            </a:r>
            <a:r>
              <a:rPr lang="tr-TR" dirty="0">
                <a:solidFill>
                  <a:schemeClr val="bg1"/>
                </a:solidFill>
              </a:rPr>
              <a:t> veya sulu </a:t>
            </a:r>
            <a:r>
              <a:rPr lang="tr-TR" dirty="0" err="1">
                <a:solidFill>
                  <a:schemeClr val="bg1"/>
                </a:solidFill>
              </a:rPr>
              <a:t>uterin</a:t>
            </a:r>
            <a:r>
              <a:rPr lang="tr-TR" dirty="0">
                <a:solidFill>
                  <a:schemeClr val="bg1"/>
                </a:solidFill>
              </a:rPr>
              <a:t> sıvısı daha önce </a:t>
            </a:r>
            <a:r>
              <a:rPr lang="tr-TR" dirty="0" err="1">
                <a:solidFill>
                  <a:schemeClr val="bg1"/>
                </a:solidFill>
              </a:rPr>
              <a:t>isthmusta</a:t>
            </a:r>
            <a:r>
              <a:rPr lang="tr-TR" dirty="0">
                <a:solidFill>
                  <a:schemeClr val="bg1"/>
                </a:solidFill>
              </a:rPr>
              <a:t> oluşan kabuk altı zarlarında geçerek yumurta içine girer ve </a:t>
            </a:r>
            <a:r>
              <a:rPr lang="tr-TR" dirty="0" err="1">
                <a:solidFill>
                  <a:schemeClr val="bg1"/>
                </a:solidFill>
              </a:rPr>
              <a:t>albumenin</a:t>
            </a:r>
            <a:r>
              <a:rPr lang="tr-TR" dirty="0">
                <a:solidFill>
                  <a:schemeClr val="bg1"/>
                </a:solidFill>
              </a:rPr>
              <a:t> dış sulu ak kısmının oluşumu burada tamamlanmış olur. </a:t>
            </a:r>
          </a:p>
          <a:p>
            <a:pPr algn="just">
              <a:buFont typeface="Wingdings" pitchFamily="2" charset="2"/>
              <a:buChar char="Ø"/>
            </a:pPr>
            <a:r>
              <a:rPr lang="tr-TR" dirty="0" err="1">
                <a:solidFill>
                  <a:schemeClr val="bg1"/>
                </a:solidFill>
              </a:rPr>
              <a:t>Ovomucin</a:t>
            </a:r>
            <a:r>
              <a:rPr lang="tr-TR" dirty="0">
                <a:solidFill>
                  <a:schemeClr val="bg1"/>
                </a:solidFill>
              </a:rPr>
              <a:t> </a:t>
            </a:r>
            <a:r>
              <a:rPr lang="tr-TR" dirty="0" err="1">
                <a:solidFill>
                  <a:schemeClr val="bg1"/>
                </a:solidFill>
              </a:rPr>
              <a:t>sekresyonu</a:t>
            </a:r>
            <a:r>
              <a:rPr lang="tr-TR" dirty="0">
                <a:solidFill>
                  <a:schemeClr val="bg1"/>
                </a:solidFill>
              </a:rPr>
              <a:t> ile yumurta akının oluşumuna yardım eder, </a:t>
            </a:r>
            <a:r>
              <a:rPr lang="tr-TR" dirty="0" err="1">
                <a:solidFill>
                  <a:schemeClr val="bg1"/>
                </a:solidFill>
              </a:rPr>
              <a:t>şalazalar</a:t>
            </a:r>
            <a:r>
              <a:rPr lang="tr-TR" dirty="0">
                <a:solidFill>
                  <a:schemeClr val="bg1"/>
                </a:solidFill>
              </a:rPr>
              <a:t> oluşur.</a:t>
            </a:r>
          </a:p>
          <a:p>
            <a:pPr algn="just">
              <a:buFont typeface="Wingdings" pitchFamily="2" charset="2"/>
              <a:buChar char="Ø"/>
            </a:pPr>
            <a:r>
              <a:rPr lang="tr-TR" dirty="0">
                <a:solidFill>
                  <a:schemeClr val="bg1"/>
                </a:solidFill>
              </a:rPr>
              <a:t> Yumurtanın normal ya da kendine özgü olan şekli </a:t>
            </a:r>
            <a:r>
              <a:rPr lang="tr-TR" dirty="0" err="1">
                <a:solidFill>
                  <a:schemeClr val="bg1"/>
                </a:solidFill>
              </a:rPr>
              <a:t>magnumda</a:t>
            </a:r>
            <a:r>
              <a:rPr lang="tr-TR" dirty="0">
                <a:solidFill>
                  <a:schemeClr val="bg1"/>
                </a:solidFill>
              </a:rPr>
              <a:t> belirlenir.</a:t>
            </a:r>
          </a:p>
          <a:p>
            <a:pPr algn="just">
              <a:buFont typeface="Wingdings" pitchFamily="2" charset="2"/>
              <a:buChar char="Ø"/>
            </a:pPr>
            <a:r>
              <a:rPr lang="tr-TR" dirty="0">
                <a:solidFill>
                  <a:schemeClr val="bg1"/>
                </a:solidFill>
              </a:rPr>
              <a:t> Fakat </a:t>
            </a:r>
            <a:r>
              <a:rPr lang="tr-TR" dirty="0" err="1">
                <a:solidFill>
                  <a:schemeClr val="bg1"/>
                </a:solidFill>
              </a:rPr>
              <a:t>İsthmus</a:t>
            </a:r>
            <a:r>
              <a:rPr lang="tr-TR" dirty="0">
                <a:solidFill>
                  <a:schemeClr val="bg1"/>
                </a:solidFill>
              </a:rPr>
              <a:t> ve </a:t>
            </a:r>
            <a:r>
              <a:rPr lang="tr-TR" dirty="0" err="1">
                <a:solidFill>
                  <a:schemeClr val="bg1"/>
                </a:solidFill>
              </a:rPr>
              <a:t>uterustaki</a:t>
            </a:r>
            <a:r>
              <a:rPr lang="tr-TR" dirty="0">
                <a:solidFill>
                  <a:schemeClr val="bg1"/>
                </a:solidFill>
              </a:rPr>
              <a:t> anormal veya alışılmamış koşullar ortaya çıktığında yumurtaya ait özel şekiller ortaya çıkabilir. </a:t>
            </a:r>
          </a:p>
          <a:p>
            <a:pPr algn="just">
              <a:buFont typeface="Wingdings" pitchFamily="2" charset="2"/>
              <a:buChar char="Ø"/>
            </a:pPr>
            <a:endParaRPr lang="tr-TR" dirty="0">
              <a:solidFill>
                <a:schemeClr val="bg1"/>
              </a:solidFill>
            </a:endParaRPr>
          </a:p>
        </p:txBody>
      </p:sp>
    </p:spTree>
    <p:extLst>
      <p:ext uri="{BB962C8B-B14F-4D97-AF65-F5344CB8AC3E}">
        <p14:creationId xmlns:p14="http://schemas.microsoft.com/office/powerpoint/2010/main" val="267102632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775520" y="1"/>
            <a:ext cx="8892480" cy="836712"/>
          </a:xfrm>
        </p:spPr>
        <p:txBody>
          <a:bodyPr>
            <a:normAutofit/>
          </a:bodyPr>
          <a:lstStyle/>
          <a:p>
            <a:pPr algn="just"/>
            <a:r>
              <a:rPr lang="tr-TR" sz="4800" dirty="0">
                <a:solidFill>
                  <a:schemeClr val="bg1"/>
                </a:solidFill>
              </a:rPr>
              <a:t>Kanatlılarda Yumurtanın Oluşumu</a:t>
            </a:r>
          </a:p>
        </p:txBody>
      </p:sp>
      <p:sp>
        <p:nvSpPr>
          <p:cNvPr id="3" name="Alt Başlık 2"/>
          <p:cNvSpPr>
            <a:spLocks noGrp="1"/>
          </p:cNvSpPr>
          <p:nvPr>
            <p:ph type="subTitle" idx="1"/>
          </p:nvPr>
        </p:nvSpPr>
        <p:spPr>
          <a:xfrm rot="10800000" flipV="1">
            <a:off x="1847528" y="1196752"/>
            <a:ext cx="8496944" cy="5472608"/>
          </a:xfrm>
        </p:spPr>
        <p:txBody>
          <a:bodyPr>
            <a:normAutofit/>
          </a:bodyPr>
          <a:lstStyle/>
          <a:p>
            <a:pPr algn="just">
              <a:buFont typeface="Wingdings" pitchFamily="2" charset="2"/>
              <a:buChar char="v"/>
            </a:pPr>
            <a:r>
              <a:rPr lang="tr-TR" dirty="0">
                <a:solidFill>
                  <a:schemeClr val="bg1"/>
                </a:solidFill>
              </a:rPr>
              <a:t> 3. </a:t>
            </a:r>
            <a:r>
              <a:rPr lang="tr-TR" dirty="0" err="1">
                <a:solidFill>
                  <a:schemeClr val="bg1"/>
                </a:solidFill>
              </a:rPr>
              <a:t>Isthmus</a:t>
            </a:r>
            <a:r>
              <a:rPr lang="tr-TR" dirty="0">
                <a:solidFill>
                  <a:schemeClr val="bg1"/>
                </a:solidFill>
              </a:rPr>
              <a:t> </a:t>
            </a:r>
          </a:p>
          <a:p>
            <a:pPr algn="just">
              <a:buFont typeface="Wingdings" pitchFamily="2" charset="2"/>
              <a:buChar char="Ø"/>
            </a:pPr>
            <a:r>
              <a:rPr lang="tr-TR" dirty="0">
                <a:solidFill>
                  <a:schemeClr val="bg1"/>
                </a:solidFill>
              </a:rPr>
              <a:t>Kabuk altı zarları, su ve mineral maddeler </a:t>
            </a:r>
            <a:r>
              <a:rPr lang="tr-TR" dirty="0" err="1">
                <a:solidFill>
                  <a:schemeClr val="bg1"/>
                </a:solidFill>
              </a:rPr>
              <a:t>isthmusta</a:t>
            </a:r>
            <a:r>
              <a:rPr lang="tr-TR" dirty="0">
                <a:solidFill>
                  <a:schemeClr val="bg1"/>
                </a:solidFill>
              </a:rPr>
              <a:t> yumurtaya eklenir. </a:t>
            </a:r>
          </a:p>
          <a:p>
            <a:pPr algn="just">
              <a:buFont typeface="Wingdings" pitchFamily="2" charset="2"/>
              <a:buChar char="Ø"/>
            </a:pPr>
            <a:r>
              <a:rPr lang="tr-TR" dirty="0">
                <a:solidFill>
                  <a:schemeClr val="bg1"/>
                </a:solidFill>
              </a:rPr>
              <a:t> Zarlar ağ şeklinde örülmüş protein liftlerinden oluşur ve kağıt gibi ince yapılıdır. </a:t>
            </a:r>
          </a:p>
          <a:p>
            <a:pPr algn="just">
              <a:buFont typeface="Wingdings" pitchFamily="2" charset="2"/>
              <a:buChar char="Ø"/>
            </a:pPr>
            <a:r>
              <a:rPr lang="tr-TR" dirty="0">
                <a:solidFill>
                  <a:schemeClr val="bg1"/>
                </a:solidFill>
              </a:rPr>
              <a:t> Önce kabuk iç zarı ve daha sonra kabuk dış zarı oluşur.</a:t>
            </a:r>
          </a:p>
          <a:p>
            <a:pPr algn="just">
              <a:buFont typeface="Wingdings" pitchFamily="2" charset="2"/>
              <a:buChar char="Ø"/>
            </a:pPr>
            <a:r>
              <a:rPr lang="tr-TR" dirty="0">
                <a:solidFill>
                  <a:schemeClr val="bg1"/>
                </a:solidFill>
              </a:rPr>
              <a:t> Kabuk zarları hava ve suyu geçirme özelliğine sahiptirler.</a:t>
            </a:r>
          </a:p>
          <a:p>
            <a:pPr algn="just">
              <a:buFont typeface="Wingdings" pitchFamily="2" charset="2"/>
              <a:buChar char="Ø"/>
            </a:pPr>
            <a:r>
              <a:rPr lang="tr-TR" dirty="0">
                <a:solidFill>
                  <a:schemeClr val="bg1"/>
                </a:solidFill>
              </a:rPr>
              <a:t> Ancak bakteri ve organizmaların geçişlerine engel olurlar.</a:t>
            </a:r>
          </a:p>
          <a:p>
            <a:pPr algn="just">
              <a:buFont typeface="Wingdings" pitchFamily="2" charset="2"/>
              <a:buChar char="Ø"/>
            </a:pPr>
            <a:r>
              <a:rPr lang="tr-TR" dirty="0">
                <a:solidFill>
                  <a:schemeClr val="bg1"/>
                </a:solidFill>
              </a:rPr>
              <a:t> Ayrıca yumurta içeriğinin hızlı nem kaybını önlerler. </a:t>
            </a:r>
          </a:p>
          <a:p>
            <a:pPr algn="just">
              <a:buFont typeface="Wingdings" pitchFamily="2" charset="2"/>
              <a:buChar char="v"/>
            </a:pPr>
            <a:endParaRPr lang="tr-TR" dirty="0">
              <a:solidFill>
                <a:schemeClr val="bg1"/>
              </a:solidFill>
            </a:endParaRPr>
          </a:p>
          <a:p>
            <a:pPr algn="just"/>
            <a:endParaRPr lang="tr-TR" dirty="0">
              <a:solidFill>
                <a:schemeClr val="bg1"/>
              </a:solidFill>
            </a:endParaRPr>
          </a:p>
        </p:txBody>
      </p:sp>
    </p:spTree>
    <p:extLst>
      <p:ext uri="{BB962C8B-B14F-4D97-AF65-F5344CB8AC3E}">
        <p14:creationId xmlns:p14="http://schemas.microsoft.com/office/powerpoint/2010/main" val="26798365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775520" y="1"/>
            <a:ext cx="8892480" cy="836712"/>
          </a:xfrm>
        </p:spPr>
        <p:txBody>
          <a:bodyPr>
            <a:normAutofit/>
          </a:bodyPr>
          <a:lstStyle/>
          <a:p>
            <a:pPr algn="just"/>
            <a:r>
              <a:rPr lang="tr-TR" sz="4800" dirty="0">
                <a:solidFill>
                  <a:schemeClr val="bg1"/>
                </a:solidFill>
              </a:rPr>
              <a:t>Kanatlılarda Yumurtanın Oluşumu</a:t>
            </a:r>
          </a:p>
        </p:txBody>
      </p:sp>
      <p:sp>
        <p:nvSpPr>
          <p:cNvPr id="3" name="Alt Başlık 2"/>
          <p:cNvSpPr>
            <a:spLocks noGrp="1"/>
          </p:cNvSpPr>
          <p:nvPr>
            <p:ph type="subTitle" idx="1"/>
          </p:nvPr>
        </p:nvSpPr>
        <p:spPr>
          <a:xfrm rot="10800000" flipV="1">
            <a:off x="1847528" y="1196752"/>
            <a:ext cx="8496944" cy="5472608"/>
          </a:xfrm>
        </p:spPr>
        <p:txBody>
          <a:bodyPr>
            <a:normAutofit/>
          </a:bodyPr>
          <a:lstStyle/>
          <a:p>
            <a:pPr algn="just">
              <a:buFont typeface="Wingdings" pitchFamily="2" charset="2"/>
              <a:buChar char="v"/>
            </a:pPr>
            <a:r>
              <a:rPr lang="tr-TR" dirty="0">
                <a:solidFill>
                  <a:schemeClr val="bg1"/>
                </a:solidFill>
              </a:rPr>
              <a:t> 4. </a:t>
            </a:r>
            <a:r>
              <a:rPr lang="tr-TR" dirty="0" err="1">
                <a:solidFill>
                  <a:schemeClr val="bg1"/>
                </a:solidFill>
              </a:rPr>
              <a:t>Uterus</a:t>
            </a:r>
            <a:endParaRPr lang="tr-TR" dirty="0">
              <a:solidFill>
                <a:schemeClr val="bg1"/>
              </a:solidFill>
            </a:endParaRPr>
          </a:p>
          <a:p>
            <a:pPr algn="just">
              <a:buFont typeface="Wingdings" pitchFamily="2" charset="2"/>
              <a:buChar char="v"/>
            </a:pPr>
            <a:r>
              <a:rPr lang="tr-TR" dirty="0">
                <a:solidFill>
                  <a:schemeClr val="bg1"/>
                </a:solidFill>
              </a:rPr>
              <a:t> </a:t>
            </a:r>
            <a:r>
              <a:rPr lang="tr-TR" dirty="0" err="1">
                <a:solidFill>
                  <a:schemeClr val="bg1"/>
                </a:solidFill>
              </a:rPr>
              <a:t>Uterus</a:t>
            </a:r>
            <a:r>
              <a:rPr lang="tr-TR" dirty="0">
                <a:solidFill>
                  <a:schemeClr val="bg1"/>
                </a:solidFill>
              </a:rPr>
              <a:t> kabuk bezi olarak ta bilinir. Yumurta tavuklarında yaklaşık 10 -13 cm uzunluğundadır. Yumurta kabuğunun oluştuğu yerdir.</a:t>
            </a:r>
          </a:p>
          <a:p>
            <a:pPr algn="just">
              <a:buFont typeface="Wingdings" pitchFamily="2" charset="2"/>
              <a:buChar char="v"/>
            </a:pPr>
            <a:r>
              <a:rPr lang="tr-TR" dirty="0">
                <a:solidFill>
                  <a:schemeClr val="bg1"/>
                </a:solidFill>
              </a:rPr>
              <a:t> Yumurta kanalında 18 – 20 saat ile en uzun süre burada kalır.</a:t>
            </a:r>
          </a:p>
          <a:p>
            <a:pPr algn="just">
              <a:buFont typeface="Wingdings" pitchFamily="2" charset="2"/>
              <a:buChar char="v"/>
            </a:pPr>
            <a:r>
              <a:rPr lang="tr-TR" dirty="0">
                <a:solidFill>
                  <a:schemeClr val="bg1"/>
                </a:solidFill>
              </a:rPr>
              <a:t> Yumurta kabuğunun kalsifikasyonu yumurta </a:t>
            </a:r>
            <a:r>
              <a:rPr lang="tr-TR" dirty="0" err="1">
                <a:solidFill>
                  <a:schemeClr val="bg1"/>
                </a:solidFill>
              </a:rPr>
              <a:t>uterusa</a:t>
            </a:r>
            <a:r>
              <a:rPr lang="tr-TR" dirty="0">
                <a:solidFill>
                  <a:schemeClr val="bg1"/>
                </a:solidFill>
              </a:rPr>
              <a:t> girmeden önce başlar. </a:t>
            </a:r>
          </a:p>
        </p:txBody>
      </p:sp>
    </p:spTree>
    <p:extLst>
      <p:ext uri="{BB962C8B-B14F-4D97-AF65-F5344CB8AC3E}">
        <p14:creationId xmlns:p14="http://schemas.microsoft.com/office/powerpoint/2010/main" val="36221536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775520" y="1"/>
            <a:ext cx="8892480" cy="836712"/>
          </a:xfrm>
        </p:spPr>
        <p:txBody>
          <a:bodyPr>
            <a:normAutofit/>
          </a:bodyPr>
          <a:lstStyle/>
          <a:p>
            <a:pPr algn="just"/>
            <a:r>
              <a:rPr lang="tr-TR" sz="4800" dirty="0">
                <a:solidFill>
                  <a:schemeClr val="bg1"/>
                </a:solidFill>
              </a:rPr>
              <a:t>Kanatlılarda Yumurtanın Oluşumu</a:t>
            </a:r>
          </a:p>
        </p:txBody>
      </p:sp>
      <p:sp>
        <p:nvSpPr>
          <p:cNvPr id="3" name="Alt Başlık 2"/>
          <p:cNvSpPr>
            <a:spLocks noGrp="1"/>
          </p:cNvSpPr>
          <p:nvPr>
            <p:ph type="subTitle" idx="1"/>
          </p:nvPr>
        </p:nvSpPr>
        <p:spPr>
          <a:xfrm rot="10800000" flipV="1">
            <a:off x="1847528" y="1196752"/>
            <a:ext cx="8496944" cy="5472608"/>
          </a:xfrm>
        </p:spPr>
        <p:txBody>
          <a:bodyPr>
            <a:normAutofit/>
          </a:bodyPr>
          <a:lstStyle/>
          <a:p>
            <a:pPr algn="just">
              <a:buFont typeface="Wingdings" pitchFamily="2" charset="2"/>
              <a:buChar char="v"/>
            </a:pPr>
            <a:r>
              <a:rPr lang="tr-TR" dirty="0">
                <a:solidFill>
                  <a:schemeClr val="bg1"/>
                </a:solidFill>
              </a:rPr>
              <a:t> 4. </a:t>
            </a:r>
            <a:r>
              <a:rPr lang="tr-TR" dirty="0" err="1">
                <a:solidFill>
                  <a:schemeClr val="bg1"/>
                </a:solidFill>
              </a:rPr>
              <a:t>Uterus</a:t>
            </a:r>
            <a:endParaRPr lang="tr-TR" dirty="0">
              <a:solidFill>
                <a:schemeClr val="bg1"/>
              </a:solidFill>
            </a:endParaRPr>
          </a:p>
          <a:p>
            <a:pPr algn="just">
              <a:buFont typeface="Wingdings" pitchFamily="2" charset="2"/>
              <a:buChar char="v"/>
            </a:pPr>
            <a:r>
              <a:rPr lang="tr-TR" dirty="0">
                <a:solidFill>
                  <a:schemeClr val="bg1"/>
                </a:solidFill>
              </a:rPr>
              <a:t>Yumurta henüz </a:t>
            </a:r>
            <a:r>
              <a:rPr lang="tr-TR" dirty="0" err="1">
                <a:solidFill>
                  <a:schemeClr val="bg1"/>
                </a:solidFill>
              </a:rPr>
              <a:t>isthmusu</a:t>
            </a:r>
            <a:r>
              <a:rPr lang="tr-TR" dirty="0">
                <a:solidFill>
                  <a:schemeClr val="bg1"/>
                </a:solidFill>
              </a:rPr>
              <a:t> terk etmeden önce dış kabuk zarı üzerinde küçük kalsiyum zerrecikleri görülür.</a:t>
            </a:r>
          </a:p>
          <a:p>
            <a:pPr algn="just">
              <a:buFont typeface="Wingdings" pitchFamily="2" charset="2"/>
              <a:buChar char="v"/>
            </a:pPr>
            <a:r>
              <a:rPr lang="tr-TR" dirty="0">
                <a:solidFill>
                  <a:schemeClr val="bg1"/>
                </a:solidFill>
              </a:rPr>
              <a:t> Kabuğa kalsiyum depolama hızı yumurtanın </a:t>
            </a:r>
            <a:r>
              <a:rPr lang="tr-TR" dirty="0" err="1">
                <a:solidFill>
                  <a:schemeClr val="bg1"/>
                </a:solidFill>
              </a:rPr>
              <a:t>uterustaki</a:t>
            </a:r>
            <a:r>
              <a:rPr lang="tr-TR" dirty="0">
                <a:solidFill>
                  <a:schemeClr val="bg1"/>
                </a:solidFill>
              </a:rPr>
              <a:t> ilk üç saatinde yavaştır, sonra süratle artar.</a:t>
            </a:r>
          </a:p>
          <a:p>
            <a:pPr algn="just">
              <a:buFont typeface="Wingdings" pitchFamily="2" charset="2"/>
              <a:buChar char="v"/>
            </a:pPr>
            <a:r>
              <a:rPr lang="tr-TR" dirty="0">
                <a:solidFill>
                  <a:schemeClr val="bg1"/>
                </a:solidFill>
              </a:rPr>
              <a:t> Yumurta kabuğunun oluşturulması </a:t>
            </a:r>
            <a:r>
              <a:rPr lang="tr-TR" dirty="0" err="1">
                <a:solidFill>
                  <a:schemeClr val="bg1"/>
                </a:solidFill>
              </a:rPr>
              <a:t>uterustaki</a:t>
            </a:r>
            <a:r>
              <a:rPr lang="tr-TR" dirty="0">
                <a:solidFill>
                  <a:schemeClr val="bg1"/>
                </a:solidFill>
              </a:rPr>
              <a:t> kalsiyum iyonlarının ve kan </a:t>
            </a:r>
            <a:r>
              <a:rPr lang="tr-TR" dirty="0" err="1">
                <a:solidFill>
                  <a:schemeClr val="bg1"/>
                </a:solidFill>
              </a:rPr>
              <a:t>metabolik</a:t>
            </a:r>
            <a:r>
              <a:rPr lang="tr-TR" dirty="0">
                <a:solidFill>
                  <a:schemeClr val="bg1"/>
                </a:solidFill>
              </a:rPr>
              <a:t> karbondioksit konsantrasyonun yeterli düzeyde olmasına bağlıdır. Yumurta kabuk rengini veya pigmentli görünümünü burada alır.</a:t>
            </a:r>
          </a:p>
        </p:txBody>
      </p:sp>
    </p:spTree>
    <p:extLst>
      <p:ext uri="{BB962C8B-B14F-4D97-AF65-F5344CB8AC3E}">
        <p14:creationId xmlns:p14="http://schemas.microsoft.com/office/powerpoint/2010/main" val="151408360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775520" y="1"/>
            <a:ext cx="8892480" cy="836712"/>
          </a:xfrm>
        </p:spPr>
        <p:txBody>
          <a:bodyPr>
            <a:normAutofit/>
          </a:bodyPr>
          <a:lstStyle/>
          <a:p>
            <a:pPr algn="just"/>
            <a:r>
              <a:rPr lang="tr-TR" sz="4800" dirty="0">
                <a:solidFill>
                  <a:schemeClr val="bg1"/>
                </a:solidFill>
              </a:rPr>
              <a:t>Kanatlılarda Yumurtanın Oluşumu</a:t>
            </a:r>
          </a:p>
        </p:txBody>
      </p:sp>
      <p:sp>
        <p:nvSpPr>
          <p:cNvPr id="3" name="Alt Başlık 2"/>
          <p:cNvSpPr>
            <a:spLocks noGrp="1"/>
          </p:cNvSpPr>
          <p:nvPr>
            <p:ph type="subTitle" idx="1"/>
          </p:nvPr>
        </p:nvSpPr>
        <p:spPr>
          <a:xfrm rot="10800000" flipV="1">
            <a:off x="1847528" y="1196752"/>
            <a:ext cx="8496944" cy="5472608"/>
          </a:xfrm>
        </p:spPr>
        <p:txBody>
          <a:bodyPr>
            <a:normAutofit/>
          </a:bodyPr>
          <a:lstStyle/>
          <a:p>
            <a:pPr algn="just">
              <a:buFont typeface="Wingdings" pitchFamily="2" charset="2"/>
              <a:buChar char="v"/>
            </a:pPr>
            <a:r>
              <a:rPr lang="tr-TR" dirty="0">
                <a:solidFill>
                  <a:schemeClr val="bg1"/>
                </a:solidFill>
              </a:rPr>
              <a:t>5. Vajina ve </a:t>
            </a:r>
            <a:r>
              <a:rPr lang="tr-TR" dirty="0" err="1">
                <a:solidFill>
                  <a:schemeClr val="bg1"/>
                </a:solidFill>
              </a:rPr>
              <a:t>Kloak</a:t>
            </a:r>
            <a:endParaRPr lang="tr-TR" dirty="0">
              <a:solidFill>
                <a:schemeClr val="bg1"/>
              </a:solidFill>
            </a:endParaRPr>
          </a:p>
          <a:p>
            <a:pPr algn="just">
              <a:buFont typeface="Wingdings" pitchFamily="2" charset="2"/>
              <a:buChar char="v"/>
            </a:pPr>
            <a:r>
              <a:rPr lang="tr-TR" dirty="0">
                <a:solidFill>
                  <a:schemeClr val="bg1"/>
                </a:solidFill>
              </a:rPr>
              <a:t>Yumurta kanalının </a:t>
            </a:r>
            <a:r>
              <a:rPr lang="tr-TR" dirty="0" err="1">
                <a:solidFill>
                  <a:schemeClr val="bg1"/>
                </a:solidFill>
              </a:rPr>
              <a:t>uterustan</a:t>
            </a:r>
            <a:r>
              <a:rPr lang="tr-TR" dirty="0">
                <a:solidFill>
                  <a:schemeClr val="bg1"/>
                </a:solidFill>
              </a:rPr>
              <a:t> sonraki bölümü vajinadır.</a:t>
            </a:r>
          </a:p>
          <a:p>
            <a:pPr algn="just">
              <a:buFont typeface="Wingdings" pitchFamily="2" charset="2"/>
              <a:buChar char="v"/>
            </a:pPr>
            <a:r>
              <a:rPr lang="tr-TR" dirty="0">
                <a:solidFill>
                  <a:schemeClr val="bg1"/>
                </a:solidFill>
              </a:rPr>
              <a:t> Verim dönemindeki bir tavukta 12 cm uzunluktadır.</a:t>
            </a:r>
          </a:p>
          <a:p>
            <a:pPr algn="just">
              <a:buFont typeface="Wingdings" pitchFamily="2" charset="2"/>
              <a:buChar char="v"/>
            </a:pPr>
            <a:r>
              <a:rPr lang="tr-TR" dirty="0">
                <a:solidFill>
                  <a:schemeClr val="bg1"/>
                </a:solidFill>
              </a:rPr>
              <a:t> Vajinanın yumurta oluşumunda herhangi bir fonksiyonu yoktur. </a:t>
            </a:r>
          </a:p>
          <a:p>
            <a:pPr algn="just">
              <a:buFont typeface="Wingdings" pitchFamily="2" charset="2"/>
              <a:buChar char="v"/>
            </a:pPr>
            <a:r>
              <a:rPr lang="tr-TR" dirty="0">
                <a:solidFill>
                  <a:schemeClr val="bg1"/>
                </a:solidFill>
              </a:rPr>
              <a:t>Yumurta vajinada birkaç dakika kalabilir ve kabukta gözenekleri örten </a:t>
            </a:r>
            <a:r>
              <a:rPr lang="tr-TR" dirty="0" err="1">
                <a:solidFill>
                  <a:schemeClr val="bg1"/>
                </a:solidFill>
              </a:rPr>
              <a:t>bloom</a:t>
            </a:r>
            <a:r>
              <a:rPr lang="tr-TR" dirty="0">
                <a:solidFill>
                  <a:schemeClr val="bg1"/>
                </a:solidFill>
              </a:rPr>
              <a:t> veya kütikül olarak bilenen bir materyal ile kaplanır.</a:t>
            </a:r>
          </a:p>
        </p:txBody>
      </p:sp>
    </p:spTree>
    <p:extLst>
      <p:ext uri="{BB962C8B-B14F-4D97-AF65-F5344CB8AC3E}">
        <p14:creationId xmlns:p14="http://schemas.microsoft.com/office/powerpoint/2010/main" val="82869040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775520" y="1"/>
            <a:ext cx="8892480" cy="836712"/>
          </a:xfrm>
        </p:spPr>
        <p:txBody>
          <a:bodyPr>
            <a:normAutofit/>
          </a:bodyPr>
          <a:lstStyle/>
          <a:p>
            <a:pPr algn="just"/>
            <a:r>
              <a:rPr lang="tr-TR" sz="4800" dirty="0">
                <a:solidFill>
                  <a:schemeClr val="bg1"/>
                </a:solidFill>
              </a:rPr>
              <a:t>Kanatlılarda Yumurtanın Oluşumu</a:t>
            </a:r>
          </a:p>
        </p:txBody>
      </p:sp>
      <p:sp>
        <p:nvSpPr>
          <p:cNvPr id="3" name="Alt Başlık 2"/>
          <p:cNvSpPr>
            <a:spLocks noGrp="1"/>
          </p:cNvSpPr>
          <p:nvPr>
            <p:ph type="subTitle" idx="1"/>
          </p:nvPr>
        </p:nvSpPr>
        <p:spPr>
          <a:xfrm rot="10800000" flipV="1">
            <a:off x="1847528" y="1196752"/>
            <a:ext cx="8496944" cy="5472608"/>
          </a:xfrm>
        </p:spPr>
        <p:txBody>
          <a:bodyPr>
            <a:normAutofit/>
          </a:bodyPr>
          <a:lstStyle/>
          <a:p>
            <a:pPr algn="just">
              <a:buFont typeface="Wingdings" pitchFamily="2" charset="2"/>
              <a:buChar char="v"/>
            </a:pPr>
            <a:r>
              <a:rPr lang="tr-TR" dirty="0">
                <a:solidFill>
                  <a:schemeClr val="bg1"/>
                </a:solidFill>
              </a:rPr>
              <a:t>5. Vajina ve </a:t>
            </a:r>
            <a:r>
              <a:rPr lang="tr-TR" dirty="0" err="1">
                <a:solidFill>
                  <a:schemeClr val="bg1"/>
                </a:solidFill>
              </a:rPr>
              <a:t>Kloak</a:t>
            </a:r>
            <a:endParaRPr lang="tr-TR" dirty="0">
              <a:solidFill>
                <a:schemeClr val="bg1"/>
              </a:solidFill>
            </a:endParaRPr>
          </a:p>
          <a:p>
            <a:pPr algn="just">
              <a:buFont typeface="Wingdings" pitchFamily="2" charset="2"/>
              <a:buChar char="v"/>
            </a:pPr>
            <a:r>
              <a:rPr lang="tr-TR" dirty="0">
                <a:solidFill>
                  <a:schemeClr val="bg1"/>
                </a:solidFill>
              </a:rPr>
              <a:t>Normal oluşmuş yumurta, yumurta kanalı boyunca sivri uç önde olacak şekilde ilerler ve yumurtlama öncesi yön değiştirerek küt uç öne geçer yumurtanın kolayca </a:t>
            </a:r>
            <a:r>
              <a:rPr lang="tr-TR" dirty="0" err="1">
                <a:solidFill>
                  <a:schemeClr val="bg1"/>
                </a:solidFill>
              </a:rPr>
              <a:t>yumurtlanması</a:t>
            </a:r>
            <a:r>
              <a:rPr lang="tr-TR" dirty="0">
                <a:solidFill>
                  <a:schemeClr val="bg1"/>
                </a:solidFill>
              </a:rPr>
              <a:t> gerçekleştirilir.</a:t>
            </a:r>
          </a:p>
          <a:p>
            <a:pPr algn="just">
              <a:buFont typeface="Wingdings" pitchFamily="2" charset="2"/>
              <a:buChar char="v"/>
            </a:pPr>
            <a:r>
              <a:rPr lang="tr-TR" dirty="0">
                <a:solidFill>
                  <a:schemeClr val="bg1"/>
                </a:solidFill>
              </a:rPr>
              <a:t>Özet olarak; tavuklarda sadece sol yumurtalık faaliyettedir. Yumurta 25 saatte oluşur. 30 dakika sonra, yeniden </a:t>
            </a:r>
            <a:r>
              <a:rPr lang="tr-TR" dirty="0" err="1">
                <a:solidFill>
                  <a:schemeClr val="bg1"/>
                </a:solidFill>
              </a:rPr>
              <a:t>ovulasyon</a:t>
            </a:r>
            <a:r>
              <a:rPr lang="tr-TR" dirty="0">
                <a:solidFill>
                  <a:schemeClr val="bg1"/>
                </a:solidFill>
              </a:rPr>
              <a:t> şekillenebilir.</a:t>
            </a:r>
          </a:p>
        </p:txBody>
      </p:sp>
    </p:spTree>
    <p:extLst>
      <p:ext uri="{BB962C8B-B14F-4D97-AF65-F5344CB8AC3E}">
        <p14:creationId xmlns:p14="http://schemas.microsoft.com/office/powerpoint/2010/main" val="311820171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775520" y="1"/>
            <a:ext cx="8892480" cy="836712"/>
          </a:xfrm>
        </p:spPr>
        <p:txBody>
          <a:bodyPr>
            <a:normAutofit/>
          </a:bodyPr>
          <a:lstStyle/>
          <a:p>
            <a:pPr algn="just"/>
            <a:r>
              <a:rPr lang="tr-TR" sz="4800" dirty="0">
                <a:solidFill>
                  <a:schemeClr val="bg1"/>
                </a:solidFill>
              </a:rPr>
              <a:t>Kanatlılarda Yumurtanın Oluşumu</a:t>
            </a:r>
          </a:p>
        </p:txBody>
      </p:sp>
      <p:sp>
        <p:nvSpPr>
          <p:cNvPr id="3" name="Alt Başlık 2"/>
          <p:cNvSpPr>
            <a:spLocks noGrp="1"/>
          </p:cNvSpPr>
          <p:nvPr>
            <p:ph type="subTitle" idx="1"/>
          </p:nvPr>
        </p:nvSpPr>
        <p:spPr>
          <a:xfrm rot="10800000" flipV="1">
            <a:off x="1847528" y="1196752"/>
            <a:ext cx="8496944" cy="5472608"/>
          </a:xfrm>
        </p:spPr>
        <p:txBody>
          <a:bodyPr>
            <a:normAutofit/>
          </a:bodyPr>
          <a:lstStyle/>
          <a:p>
            <a:pPr algn="just">
              <a:buFont typeface="Wingdings" pitchFamily="2" charset="2"/>
              <a:buChar char="v"/>
            </a:pPr>
            <a:r>
              <a:rPr lang="tr-TR" dirty="0">
                <a:solidFill>
                  <a:schemeClr val="bg1"/>
                </a:solidFill>
              </a:rPr>
              <a:t>Hava kesesinin oluşması</a:t>
            </a:r>
          </a:p>
          <a:p>
            <a:pPr algn="just">
              <a:buFont typeface="Wingdings" pitchFamily="2" charset="2"/>
              <a:buChar char="v"/>
            </a:pPr>
            <a:r>
              <a:rPr lang="tr-TR" dirty="0">
                <a:solidFill>
                  <a:schemeClr val="bg1"/>
                </a:solidFill>
              </a:rPr>
              <a:t>Yumurta yumurtlamadan önce iç ve dış kabuk altı zarları birbirine yapışıktır. </a:t>
            </a:r>
          </a:p>
          <a:p>
            <a:pPr algn="just">
              <a:buFont typeface="Wingdings" pitchFamily="2" charset="2"/>
              <a:buChar char="v"/>
            </a:pPr>
            <a:r>
              <a:rPr lang="tr-TR" dirty="0">
                <a:solidFill>
                  <a:schemeClr val="bg1"/>
                </a:solidFill>
              </a:rPr>
              <a:t>Yumurta </a:t>
            </a:r>
            <a:r>
              <a:rPr lang="tr-TR" dirty="0" err="1">
                <a:solidFill>
                  <a:schemeClr val="bg1"/>
                </a:solidFill>
              </a:rPr>
              <a:t>yumurtlandığı</a:t>
            </a:r>
            <a:r>
              <a:rPr lang="tr-TR" dirty="0">
                <a:solidFill>
                  <a:schemeClr val="bg1"/>
                </a:solidFill>
              </a:rPr>
              <a:t> anda vücut sıcaklığında yani 41 C° ‘</a:t>
            </a:r>
            <a:r>
              <a:rPr lang="tr-TR" dirty="0" err="1">
                <a:solidFill>
                  <a:schemeClr val="bg1"/>
                </a:solidFill>
              </a:rPr>
              <a:t>dir</a:t>
            </a:r>
            <a:r>
              <a:rPr lang="tr-TR" dirty="0">
                <a:solidFill>
                  <a:schemeClr val="bg1"/>
                </a:solidFill>
              </a:rPr>
              <a:t>.</a:t>
            </a:r>
          </a:p>
          <a:p>
            <a:pPr algn="just">
              <a:buFont typeface="Wingdings" pitchFamily="2" charset="2"/>
              <a:buChar char="v"/>
            </a:pPr>
            <a:r>
              <a:rPr lang="tr-TR" dirty="0">
                <a:solidFill>
                  <a:schemeClr val="bg1"/>
                </a:solidFill>
              </a:rPr>
              <a:t> Çevre sıcaklığının daha düşük olması sebebiyle kısa zamanda soğur.</a:t>
            </a:r>
          </a:p>
          <a:p>
            <a:pPr algn="just">
              <a:buFont typeface="Wingdings" pitchFamily="2" charset="2"/>
              <a:buChar char="v"/>
            </a:pPr>
            <a:r>
              <a:rPr lang="tr-TR" dirty="0">
                <a:solidFill>
                  <a:schemeClr val="bg1"/>
                </a:solidFill>
              </a:rPr>
              <a:t> Bu durum yumurta kabuğu içindeki kısımların büzülmesine yol açar. </a:t>
            </a:r>
          </a:p>
        </p:txBody>
      </p:sp>
    </p:spTree>
    <p:extLst>
      <p:ext uri="{BB962C8B-B14F-4D97-AF65-F5344CB8AC3E}">
        <p14:creationId xmlns:p14="http://schemas.microsoft.com/office/powerpoint/2010/main" val="5784803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775520" y="1"/>
            <a:ext cx="8892480" cy="836712"/>
          </a:xfrm>
        </p:spPr>
        <p:txBody>
          <a:bodyPr>
            <a:normAutofit/>
          </a:bodyPr>
          <a:lstStyle/>
          <a:p>
            <a:pPr algn="just"/>
            <a:r>
              <a:rPr lang="tr-TR" sz="4800" dirty="0">
                <a:solidFill>
                  <a:schemeClr val="bg1"/>
                </a:solidFill>
              </a:rPr>
              <a:t>Kanatlılarda Yumurtanın Oluşumu</a:t>
            </a:r>
          </a:p>
        </p:txBody>
      </p:sp>
      <p:sp>
        <p:nvSpPr>
          <p:cNvPr id="3" name="Alt Başlık 2"/>
          <p:cNvSpPr>
            <a:spLocks noGrp="1"/>
          </p:cNvSpPr>
          <p:nvPr>
            <p:ph type="subTitle" idx="1"/>
          </p:nvPr>
        </p:nvSpPr>
        <p:spPr>
          <a:xfrm rot="10800000" flipV="1">
            <a:off x="1847528" y="1196752"/>
            <a:ext cx="8496944" cy="5472608"/>
          </a:xfrm>
        </p:spPr>
        <p:txBody>
          <a:bodyPr>
            <a:normAutofit/>
          </a:bodyPr>
          <a:lstStyle/>
          <a:p>
            <a:pPr algn="just">
              <a:buFont typeface="Wingdings" pitchFamily="2" charset="2"/>
              <a:buChar char="v"/>
            </a:pPr>
            <a:r>
              <a:rPr lang="tr-TR" dirty="0">
                <a:solidFill>
                  <a:schemeClr val="bg1"/>
                </a:solidFill>
              </a:rPr>
              <a:t>Hava kesesinin oluşması</a:t>
            </a:r>
          </a:p>
          <a:p>
            <a:pPr algn="just">
              <a:buFont typeface="Wingdings" pitchFamily="2" charset="2"/>
              <a:buChar char="v"/>
            </a:pPr>
            <a:r>
              <a:rPr lang="tr-TR">
                <a:solidFill>
                  <a:schemeClr val="bg1"/>
                </a:solidFill>
              </a:rPr>
              <a:t>Bu </a:t>
            </a:r>
            <a:r>
              <a:rPr lang="tr-TR" dirty="0">
                <a:solidFill>
                  <a:schemeClr val="bg1"/>
                </a:solidFill>
              </a:rPr>
              <a:t>sırada yumurta kabuğu üzerinde bulunan delikler (</a:t>
            </a:r>
            <a:r>
              <a:rPr lang="tr-TR" dirty="0" err="1">
                <a:solidFill>
                  <a:schemeClr val="bg1"/>
                </a:solidFill>
              </a:rPr>
              <a:t>porların</a:t>
            </a:r>
            <a:r>
              <a:rPr lang="tr-TR" dirty="0">
                <a:solidFill>
                  <a:schemeClr val="bg1"/>
                </a:solidFill>
              </a:rPr>
              <a:t>, bir yumurtada yaklaşık 7000-17000 adet </a:t>
            </a:r>
            <a:r>
              <a:rPr lang="tr-TR" dirty="0" err="1">
                <a:solidFill>
                  <a:schemeClr val="bg1"/>
                </a:solidFill>
              </a:rPr>
              <a:t>por</a:t>
            </a:r>
            <a:r>
              <a:rPr lang="tr-TR" dirty="0">
                <a:solidFill>
                  <a:schemeClr val="bg1"/>
                </a:solidFill>
              </a:rPr>
              <a:t> bulunur.) yoğun olduğu kısımdan, yani küt uçtan, içeri doğru hava girer ve iki zar tabakası arasında küçük bir hava kesesi oluşturur.</a:t>
            </a:r>
          </a:p>
          <a:p>
            <a:pPr algn="just">
              <a:buFont typeface="Wingdings" pitchFamily="2" charset="2"/>
              <a:buChar char="v"/>
            </a:pPr>
            <a:r>
              <a:rPr lang="tr-TR" dirty="0">
                <a:solidFill>
                  <a:schemeClr val="bg1"/>
                </a:solidFill>
              </a:rPr>
              <a:t> Genellikle hava kesesi yaz aylarında kış aylarındakinden daha küçüktür. Yumurta soğudukça, su kaybı arttıkça veya yumurta bayatladıkça hava kesesi büyür. </a:t>
            </a:r>
          </a:p>
          <a:p>
            <a:pPr algn="just">
              <a:buFont typeface="Wingdings" pitchFamily="2" charset="2"/>
              <a:buChar char="v"/>
            </a:pPr>
            <a:r>
              <a:rPr lang="tr-TR" dirty="0">
                <a:solidFill>
                  <a:schemeClr val="bg1"/>
                </a:solidFill>
              </a:rPr>
              <a:t>Hava kesesi lamba yardımıyla kontrol edilebilir.</a:t>
            </a:r>
          </a:p>
        </p:txBody>
      </p:sp>
    </p:spTree>
    <p:extLst>
      <p:ext uri="{BB962C8B-B14F-4D97-AF65-F5344CB8AC3E}">
        <p14:creationId xmlns:p14="http://schemas.microsoft.com/office/powerpoint/2010/main" val="2885676698"/>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örünüm">
  <a:themeElements>
    <a:clrScheme name="Görünüm">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Görünüm">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Görünüm">
      <a:fillStyleLst>
        <a:solidFill>
          <a:schemeClr val="phClr"/>
        </a:solidFill>
        <a:solidFill>
          <a:schemeClr val="phClr">
            <a:tint val="60000"/>
            <a:satMod val="120000"/>
          </a:schemeClr>
        </a:solidFill>
        <a:solidFill>
          <a:schemeClr val="phClr">
            <a:shade val="75000"/>
            <a:satMod val="13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7B713C7F-58B7-4AE9-B361-B13EB9EC4C0C}"/>
    </a:ext>
  </a:extLst>
</a:theme>
</file>

<file path=ppt/theme/theme2.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TM03457515[[fn=Manzara]]</Template>
  <TotalTime>406</TotalTime>
  <Words>4848</Words>
  <Application>Microsoft Office PowerPoint</Application>
  <PresentationFormat>Geniş ekran</PresentationFormat>
  <Paragraphs>417</Paragraphs>
  <Slides>82</Slides>
  <Notes>0</Notes>
  <HiddenSlides>0</HiddenSlides>
  <MMClips>0</MMClips>
  <ScaleCrop>false</ScaleCrop>
  <HeadingPairs>
    <vt:vector size="8" baseType="variant">
      <vt:variant>
        <vt:lpstr>Kullanılan Yazı Tipleri</vt:lpstr>
      </vt:variant>
      <vt:variant>
        <vt:i4>9</vt:i4>
      </vt:variant>
      <vt:variant>
        <vt:lpstr>Tema</vt:lpstr>
      </vt:variant>
      <vt:variant>
        <vt:i4>2</vt:i4>
      </vt:variant>
      <vt:variant>
        <vt:lpstr>Eklenmiş OLE Hizmet Programları</vt:lpstr>
      </vt:variant>
      <vt:variant>
        <vt:i4>1</vt:i4>
      </vt:variant>
      <vt:variant>
        <vt:lpstr>Slayt Başlıkları</vt:lpstr>
      </vt:variant>
      <vt:variant>
        <vt:i4>82</vt:i4>
      </vt:variant>
    </vt:vector>
  </HeadingPairs>
  <TitlesOfParts>
    <vt:vector size="94" baseType="lpstr">
      <vt:lpstr>Arial</vt:lpstr>
      <vt:lpstr>Calibri</vt:lpstr>
      <vt:lpstr>Century Schoolbook</vt:lpstr>
      <vt:lpstr>Constantia</vt:lpstr>
      <vt:lpstr>Times New Roman</vt:lpstr>
      <vt:lpstr>Times New Roman TUR</vt:lpstr>
      <vt:lpstr>Verdana</vt:lpstr>
      <vt:lpstr>Wingdings</vt:lpstr>
      <vt:lpstr>Wingdings 2</vt:lpstr>
      <vt:lpstr>Görünüm</vt:lpstr>
      <vt:lpstr>Akış</vt:lpstr>
      <vt:lpstr>Bit Eşlem Resmi</vt:lpstr>
      <vt:lpstr>Dişi üreme sistemi</vt:lpstr>
      <vt:lpstr>Dişi üreme sistemi</vt:lpstr>
      <vt:lpstr>Dişi üreme sistemi</vt:lpstr>
      <vt:lpstr>Dişi üreme sistemi</vt:lpstr>
      <vt:lpstr>Dişi üreme sistemi</vt:lpstr>
      <vt:lpstr>Dişi üreme sistemi</vt:lpstr>
      <vt:lpstr>Dişi üreme sistemi</vt:lpstr>
      <vt:lpstr>Dişi üreme sistemi</vt:lpstr>
      <vt:lpstr>Dişi üreme sistemi</vt:lpstr>
      <vt:lpstr>Dişi üreme sistemi</vt:lpstr>
      <vt:lpstr>Dişi üreme sistemi</vt:lpstr>
      <vt:lpstr>Dişi üreme sistemi</vt:lpstr>
      <vt:lpstr>PowerPoint Sunusu</vt:lpstr>
      <vt:lpstr>Dişi üreme sistemi</vt:lpstr>
      <vt:lpstr>Dişi üreme sistemi</vt:lpstr>
      <vt:lpstr>Dişi üreme sistemi</vt:lpstr>
      <vt:lpstr>Dişi üreme sistemi</vt:lpstr>
      <vt:lpstr>PowerPoint Sunusu</vt:lpstr>
      <vt:lpstr>Dişi üreme sistemi</vt:lpstr>
      <vt:lpstr>Dişi üreme sistemi</vt:lpstr>
      <vt:lpstr>Dişi üreme sistemi</vt:lpstr>
      <vt:lpstr>PowerPoint Sunusu</vt:lpstr>
      <vt:lpstr>Dişi üreme sistemi</vt:lpstr>
      <vt:lpstr>Dişi üreme sistemi</vt:lpstr>
      <vt:lpstr>PowerPoint Sunusu</vt:lpstr>
      <vt:lpstr>Dişi üreme sistemi</vt:lpstr>
      <vt:lpstr>Dişi üreme sistemi</vt:lpstr>
      <vt:lpstr>Dişi üreme sistemi</vt:lpstr>
      <vt:lpstr>Dişi üreme sistemi</vt:lpstr>
      <vt:lpstr>Dişi üreme sistemi</vt:lpstr>
      <vt:lpstr>Dişi üreme sistemi</vt:lpstr>
      <vt:lpstr>Dişi üreme sistemi</vt:lpstr>
      <vt:lpstr>Dişi üreme sistemi</vt:lpstr>
      <vt:lpstr>Dişi üreme sistemi</vt:lpstr>
      <vt:lpstr>Dişi üreme sistemi</vt:lpstr>
      <vt:lpstr>Uterus tipleri</vt:lpstr>
      <vt:lpstr>Dişi üreme sistemi</vt:lpstr>
      <vt:lpstr>Dişi üreme sistemi</vt:lpstr>
      <vt:lpstr>Dişi üreme sistemi</vt:lpstr>
      <vt:lpstr>Dişi üreme sistemi</vt:lpstr>
      <vt:lpstr>Dişi üreme sistemi</vt:lpstr>
      <vt:lpstr>Dişi üreme sistemi</vt:lpstr>
      <vt:lpstr>Dişi üreme sistemi</vt:lpstr>
      <vt:lpstr>Dişi üreme sistemi</vt:lpstr>
      <vt:lpstr>Dişi üreme sistemi</vt:lpstr>
      <vt:lpstr>Dişi üreme sistemi</vt:lpstr>
      <vt:lpstr>Dişi üreme sistemi</vt:lpstr>
      <vt:lpstr>Dişi üreme sistemi</vt:lpstr>
      <vt:lpstr>Dişi üreme sistemi</vt:lpstr>
      <vt:lpstr>Dişi üreme sistemi</vt:lpstr>
      <vt:lpstr>Dişi üreme sistemi</vt:lpstr>
      <vt:lpstr>Dişi üreme sistemi</vt:lpstr>
      <vt:lpstr> Serviksin yapısı</vt:lpstr>
      <vt:lpstr>Dişi üreme sistemi</vt:lpstr>
      <vt:lpstr>Dişi üreme sistemi</vt:lpstr>
      <vt:lpstr>Dişi üreme sistemi</vt:lpstr>
      <vt:lpstr>Dişi üreme sistemi</vt:lpstr>
      <vt:lpstr>Dişi üreme sistemi</vt:lpstr>
      <vt:lpstr>Dişi üreme sistemi</vt:lpstr>
      <vt:lpstr>Dişi üreme sistemi</vt:lpstr>
      <vt:lpstr>Dişi üreme sistemi</vt:lpstr>
      <vt:lpstr>Dişi üreme sistemi</vt:lpstr>
      <vt:lpstr>Dişi üreme sistemi</vt:lpstr>
      <vt:lpstr>Kanatlı Üreme Sistemi</vt:lpstr>
      <vt:lpstr>Kanatlılarda Yumurtanın Oluşumu</vt:lpstr>
      <vt:lpstr>Kanatlılarda Yumurtanın Oluşumu</vt:lpstr>
      <vt:lpstr>Kanatlılarda Yumurtanın Oluşumu</vt:lpstr>
      <vt:lpstr>Kanatlılarda Yumurtanın Oluşumu</vt:lpstr>
      <vt:lpstr>Kanatlılarda Yumurtanın Oluşumu</vt:lpstr>
      <vt:lpstr>Kanatlılarda Yumurtanın Oluşumu</vt:lpstr>
      <vt:lpstr>Kanatlılarda Yumurtanın Oluşumu</vt:lpstr>
      <vt:lpstr>Kanatlılarda Yumurtanın Oluşumu</vt:lpstr>
      <vt:lpstr>Kanatlılarda Yumurtanın Oluşumu</vt:lpstr>
      <vt:lpstr>Kanatlılarda Yumurtanın Oluşumu</vt:lpstr>
      <vt:lpstr>Kanatlılarda Yumurtanın Oluşumu</vt:lpstr>
      <vt:lpstr>Kanatlılarda Yumurtanın Oluşumu</vt:lpstr>
      <vt:lpstr>Kanatlılarda Yumurtanın Oluşumu</vt:lpstr>
      <vt:lpstr>Kanatlılarda Yumurtanın Oluşumu</vt:lpstr>
      <vt:lpstr>Kanatlılarda Yumurtanın Oluşumu</vt:lpstr>
      <vt:lpstr>Kanatlılarda Yumurtanın Oluşumu</vt:lpstr>
      <vt:lpstr>Kanatlılarda Yumurtanın Oluşumu</vt:lpstr>
      <vt:lpstr>Kanatlılarda Yumurtanın Oluşumu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Dişi üreme sistemi</dc:title>
  <cp:lastModifiedBy>Mehmet Akif Cam</cp:lastModifiedBy>
  <cp:revision>42</cp:revision>
  <dcterms:modified xsi:type="dcterms:W3CDTF">2018-03-05T08:17:24Z</dcterms:modified>
</cp:coreProperties>
</file>