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94" r:id="rId12"/>
    <p:sldId id="265" r:id="rId13"/>
    <p:sldId id="267" r:id="rId14"/>
    <p:sldId id="268" r:id="rId15"/>
    <p:sldId id="269" r:id="rId16"/>
    <p:sldId id="271" r:id="rId17"/>
    <p:sldId id="270" r:id="rId18"/>
    <p:sldId id="272" r:id="rId19"/>
    <p:sldId id="273" r:id="rId20"/>
    <p:sldId id="275" r:id="rId21"/>
    <p:sldId id="274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9" r:id="rId35"/>
    <p:sldId id="290" r:id="rId36"/>
    <p:sldId id="291" r:id="rId37"/>
    <p:sldId id="295" r:id="rId38"/>
    <p:sldId id="292" r:id="rId39"/>
    <p:sldId id="293" r:id="rId4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E25B-DD71-4725-AE6F-C63A50AD1DB3}" type="datetimeFigureOut">
              <a:rPr lang="tr-TR" smtClean="0"/>
              <a:t>15.11.2022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6EB5-EE67-4FF5-93AF-F6A2AFB5C0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62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E25B-DD71-4725-AE6F-C63A50AD1DB3}" type="datetimeFigureOut">
              <a:rPr lang="tr-TR" smtClean="0"/>
              <a:t>15.11.2022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6EB5-EE67-4FF5-93AF-F6A2AFB5C0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60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E25B-DD71-4725-AE6F-C63A50AD1DB3}" type="datetimeFigureOut">
              <a:rPr lang="tr-TR" smtClean="0"/>
              <a:t>15.11.2022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6EB5-EE67-4FF5-93AF-F6A2AFB5C0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178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E25B-DD71-4725-AE6F-C63A50AD1DB3}" type="datetimeFigureOut">
              <a:rPr lang="tr-TR" smtClean="0"/>
              <a:t>15.11.2022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6EB5-EE67-4FF5-93AF-F6A2AFB5C0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8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E25B-DD71-4725-AE6F-C63A50AD1DB3}" type="datetimeFigureOut">
              <a:rPr lang="tr-TR" smtClean="0"/>
              <a:t>15.11.2022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6EB5-EE67-4FF5-93AF-F6A2AFB5C0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060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E25B-DD71-4725-AE6F-C63A50AD1DB3}" type="datetimeFigureOut">
              <a:rPr lang="tr-TR" smtClean="0"/>
              <a:t>15.11.2022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6EB5-EE67-4FF5-93AF-F6A2AFB5C0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507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E25B-DD71-4725-AE6F-C63A50AD1DB3}" type="datetimeFigureOut">
              <a:rPr lang="tr-TR" smtClean="0"/>
              <a:t>15.11.2022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6EB5-EE67-4FF5-93AF-F6A2AFB5C0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E25B-DD71-4725-AE6F-C63A50AD1DB3}" type="datetimeFigureOut">
              <a:rPr lang="tr-TR" smtClean="0"/>
              <a:t>15.11.2022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6EB5-EE67-4FF5-93AF-F6A2AFB5C0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12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E25B-DD71-4725-AE6F-C63A50AD1DB3}" type="datetimeFigureOut">
              <a:rPr lang="tr-TR" smtClean="0"/>
              <a:t>15.11.2022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6EB5-EE67-4FF5-93AF-F6A2AFB5C0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084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E25B-DD71-4725-AE6F-C63A50AD1DB3}" type="datetimeFigureOut">
              <a:rPr lang="tr-TR" smtClean="0"/>
              <a:t>15.11.2022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6EB5-EE67-4FF5-93AF-F6A2AFB5C0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42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E25B-DD71-4725-AE6F-C63A50AD1DB3}" type="datetimeFigureOut">
              <a:rPr lang="tr-TR" smtClean="0"/>
              <a:t>15.11.2022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6EB5-EE67-4FF5-93AF-F6A2AFB5C0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64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8E25B-DD71-4725-AE6F-C63A50AD1DB3}" type="datetimeFigureOut">
              <a:rPr lang="tr-TR" smtClean="0"/>
              <a:t>15.11.2022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A6EB5-EE67-4FF5-93AF-F6A2AFB5C0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766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Hayvansal üretimde kazanç ve sürdürülebilirlik önemlidir.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Üremeye hayvancılıkta verim ve sürdürülebilirlikte temel konudur.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Bir damızlık hayvandan üretimde kullanıldığı süre içerisinde elde edilen verim hayvana bağlı bazı faktörlere ve hayvana sağlanan çevre şartlarına göre değişmektedir.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Eşeysel olgunluk ya da ergenlik çağı: bireyin kendine benzer bir canlı meydana getirebilmesi için gerekli olan gamet hücrelerini (yumurta veya sperm) üretmeye başlaması durumuna eşeysel olgunluk veya ergenlik hali diyoruz.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Genel bir kaide olarak ergin canlı ağırlıklarının %40-60’ına ulaşan bireyler eşeysel olgunluk veya ergenlik çağına ulaşırlar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Eşeysel olgunluk,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Bireyin dahil olduğu ırka,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Yaşa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Canlı ağırlığa,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Mevsime,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Gün uzunluğuna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Bakım beslemeye bağlı olarak değişebilmektedir.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9617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6"/>
            <a:ext cx="11672046" cy="5560825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600" dirty="0"/>
              <a:t>Çiftleşme mevsimini etkileyen faktörler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3600" dirty="0"/>
              <a:t>Gün uzunluğu; 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3600" dirty="0"/>
              <a:t>Kısalan günlerde çiftleşme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3600" dirty="0"/>
              <a:t>Giderek uzayan günler </a:t>
            </a:r>
            <a:r>
              <a:rPr lang="tr-TR" sz="3600" dirty="0" err="1"/>
              <a:t>anöstrus</a:t>
            </a:r>
            <a:r>
              <a:rPr lang="tr-TR" sz="3600" dirty="0"/>
              <a:t> dönemi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3600" dirty="0"/>
              <a:t>Ekvatorda  yıl boyu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3600" dirty="0"/>
              <a:t>Irk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3600" dirty="0"/>
              <a:t>Irklar arası ayrım var. Fin 215-230, </a:t>
            </a:r>
            <a:r>
              <a:rPr lang="tr-TR" sz="3600" dirty="0" err="1"/>
              <a:t>dorset</a:t>
            </a:r>
            <a:r>
              <a:rPr lang="tr-TR" sz="3600" dirty="0"/>
              <a:t> </a:t>
            </a:r>
            <a:r>
              <a:rPr lang="tr-TR" sz="3600" dirty="0" err="1"/>
              <a:t>horn</a:t>
            </a:r>
            <a:r>
              <a:rPr lang="tr-TR" sz="3600" dirty="0"/>
              <a:t> 223 gün, </a:t>
            </a:r>
            <a:r>
              <a:rPr lang="tr-TR" sz="3600" dirty="0" err="1"/>
              <a:t>Romanow</a:t>
            </a:r>
            <a:r>
              <a:rPr lang="tr-TR" sz="3600" dirty="0"/>
              <a:t> 150-190 gün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3600" dirty="0"/>
              <a:t>Yerli ırklar Dağlıç 146,3, Sakız 116.3, </a:t>
            </a:r>
            <a:r>
              <a:rPr lang="tr-TR" sz="3600" dirty="0" err="1"/>
              <a:t>Türkgeldi</a:t>
            </a:r>
            <a:r>
              <a:rPr lang="tr-TR" sz="3600" dirty="0"/>
              <a:t> kıvırcığı 248.4 gün bir çiftleşme mevsimi uzunluğuna sahiptir.</a:t>
            </a:r>
          </a:p>
        </p:txBody>
      </p:sp>
    </p:spTree>
    <p:extLst>
      <p:ext uri="{BB962C8B-B14F-4D97-AF65-F5344CB8AC3E}">
        <p14:creationId xmlns:p14="http://schemas.microsoft.com/office/powerpoint/2010/main" val="629314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6"/>
            <a:ext cx="11672046" cy="5560825"/>
          </a:xfrm>
        </p:spPr>
        <p:txBody>
          <a:bodyPr>
            <a:noAutofit/>
          </a:bodyPr>
          <a:lstStyle/>
          <a:p>
            <a:pPr marL="457200" lvl="2" indent="-457200" algn="just">
              <a:buFont typeface="Wingdings" panose="05000000000000000000" pitchFamily="2" charset="2"/>
              <a:buChar char="Ø"/>
            </a:pPr>
            <a:r>
              <a:rPr lang="tr-TR" sz="2800" dirty="0"/>
              <a:t>Besleme, 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2800" dirty="0"/>
              <a:t>Çiftleşme mevsimi başı, gebeliğin son dönemi ve doğum sonrası belseme yavru verimi için önemlidir</a:t>
            </a:r>
          </a:p>
          <a:p>
            <a:pPr marL="457200" lvl="2" indent="-457200" algn="just">
              <a:buFont typeface="Wingdings" panose="05000000000000000000" pitchFamily="2" charset="2"/>
              <a:buChar char="Ø"/>
            </a:pPr>
            <a:r>
              <a:rPr lang="tr-TR" sz="2800" dirty="0"/>
              <a:t>canlı ağırlık, 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2800" dirty="0"/>
              <a:t>Canlı ağırlığa bağlı olarak eşeysel etkinlikte artış gözlenmektedir. İlk kızgınlıkta yanı eşeysel olgunlukta canlı ağırlık önemli bir faktör</a:t>
            </a:r>
          </a:p>
          <a:p>
            <a:pPr marL="457200" lvl="2" indent="-457200" algn="just">
              <a:buFont typeface="Wingdings" panose="05000000000000000000" pitchFamily="2" charset="2"/>
              <a:buChar char="Ø"/>
            </a:pPr>
            <a:r>
              <a:rPr lang="tr-TR" sz="2800" dirty="0"/>
              <a:t>Yaş, anaç kuzular ve oğlaklar daha kısa çiftleşme mevsimi uzunluğuna sahip, düzensiz döngü gösteriyorlar. İlk yaşta bir batındaki yavru sayısı düşük, 4-5 yaş en yüksek yavru verimi elde ediliyor.</a:t>
            </a:r>
          </a:p>
          <a:p>
            <a:pPr marL="457200" lvl="2" indent="-457200" algn="just">
              <a:buFont typeface="Wingdings" panose="05000000000000000000" pitchFamily="2" charset="2"/>
              <a:buChar char="Ø"/>
            </a:pPr>
            <a:r>
              <a:rPr lang="tr-TR" sz="2800" dirty="0"/>
              <a:t>Sıcaklık ve iklim faktörleri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2800" dirty="0"/>
              <a:t>Gebelik oranı çevre sıcaklığı arasında ilişki söz konusu</a:t>
            </a:r>
          </a:p>
          <a:p>
            <a:pPr marL="457200" lvl="2" indent="-457200" algn="just">
              <a:buFont typeface="Wingdings" panose="05000000000000000000" pitchFamily="2" charset="2"/>
              <a:buChar char="Ø"/>
            </a:pPr>
            <a:r>
              <a:rPr lang="tr-TR" sz="2800" dirty="0"/>
              <a:t>Diğer (aşım mevsimi, kuzulama mevsimi, emzirme ve sağım, koç/teke ile birlikte bulundurma).</a:t>
            </a:r>
          </a:p>
        </p:txBody>
      </p:sp>
    </p:spTree>
    <p:extLst>
      <p:ext uri="{BB962C8B-B14F-4D97-AF65-F5344CB8AC3E}">
        <p14:creationId xmlns:p14="http://schemas.microsoft.com/office/powerpoint/2010/main" val="1695896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Çiftleştirme;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Eğer elde kontrollü çiftleştirme yapılıyor ise yüksek gebelik için kızgınlığın sonuna doğru çiftleştirmenin yapılması gerekir. Çünkü;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 </a:t>
            </a:r>
            <a:r>
              <a:rPr lang="tr-TR" sz="2800" dirty="0" err="1"/>
              <a:t>Ovulasyon</a:t>
            </a:r>
            <a:r>
              <a:rPr lang="tr-TR" sz="2800" dirty="0"/>
              <a:t> kızgınlığın son yarısında gerçekleşmektedir.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koyunda yumurtanın yaşam süresi 10-15 saat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Keçide yumurtanın yaşam süresi 12-14 saat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Koçta sperm hücrelerinin </a:t>
            </a:r>
            <a:r>
              <a:rPr lang="tr-TR" sz="2800" dirty="0" err="1"/>
              <a:t>fertil</a:t>
            </a:r>
            <a:r>
              <a:rPr lang="tr-TR" sz="2800" dirty="0"/>
              <a:t> ömrü 30 saat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Keçide sperm hücrelerinin </a:t>
            </a:r>
            <a:r>
              <a:rPr lang="tr-TR" sz="2800" dirty="0" err="1"/>
              <a:t>fertil</a:t>
            </a:r>
            <a:r>
              <a:rPr lang="tr-TR" sz="2800" dirty="0"/>
              <a:t> ömrü 24-48 saat</a:t>
            </a:r>
          </a:p>
          <a:p>
            <a:pPr marL="0" lvl="2" algn="just">
              <a:buFont typeface="Wingdings" panose="05000000000000000000" pitchFamily="2" charset="2"/>
              <a:buChar char="Ø"/>
            </a:pPr>
            <a:r>
              <a:rPr lang="tr-TR" sz="2800" dirty="0"/>
              <a:t>Elde aşımın yapılmadığı veya çiftleştirmenin kontrol edilemediği sürülerde kızgınlıkların tespiti yapılamamaktadır.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Kontrollü çiftleştirmenin yapıldığı sürülerde gebelik oranını yükseltmek için;</a:t>
            </a:r>
          </a:p>
        </p:txBody>
      </p:sp>
    </p:spTree>
    <p:extLst>
      <p:ext uri="{BB962C8B-B14F-4D97-AF65-F5344CB8AC3E}">
        <p14:creationId xmlns:p14="http://schemas.microsoft.com/office/powerpoint/2010/main" val="3176733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400" dirty="0"/>
              <a:t>Kontrollü çiftleştirmenin yapıldığı sürülerde gebelik oranını yükseltmek için;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Arial Unicode MS" panose="020B0604020202020204" pitchFamily="34" charset="-128"/>
              </a:rPr>
              <a:t>1- Koç/teke katımından 3-4 hafta önce başlayarak aşım sırasında enerji düzeyi yüksek bir besleme (</a:t>
            </a:r>
            <a:r>
              <a:rPr lang="tr-TR" sz="2400" dirty="0" err="1">
                <a:latin typeface="Arial Unicode MS" panose="020B0604020202020204" pitchFamily="34" charset="-128"/>
              </a:rPr>
              <a:t>Flushing</a:t>
            </a:r>
            <a:r>
              <a:rPr lang="tr-TR" sz="2400" dirty="0">
                <a:latin typeface="Arial Unicode MS" panose="020B0604020202020204" pitchFamily="34" charset="-128"/>
              </a:rPr>
              <a:t>) uygulanmalıdır.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Arial Unicode MS" panose="020B0604020202020204" pitchFamily="34" charset="-128"/>
              </a:rPr>
              <a:t>2- Aşımdan 1-2 hafta önce sürüdeki bütün koyun/keçiler kuruya çıkarılmalıdır.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Arial Unicode MS" panose="020B0604020202020204" pitchFamily="34" charset="-128"/>
              </a:rPr>
              <a:t>3- Koç/teke katımına geçişte koyunlar/keçiler arasına aşım mevsiminden 1-2 hafta önce uyarıcı koç/teke salınmalıdır.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Arial Unicode MS" panose="020B0604020202020204" pitchFamily="34" charset="-128"/>
              </a:rPr>
              <a:t>4- Katım sırasında kızgınlığı saptamak için koyunlar arasına yeterince arama koçu/tekesi bırakılmalıdır. Bu sayı, bir arama koçuna/tekesine 10-15 koyun/keçi  düşecek miktarda olabilir.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Arial Unicode MS" panose="020B0604020202020204" pitchFamily="34" charset="-128"/>
              </a:rPr>
              <a:t>5- Aramada kullanılan erkeklerin aşım istekleri yeterli olmalıdır.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Arial Unicode MS" panose="020B0604020202020204" pitchFamily="34" charset="-128"/>
              </a:rPr>
              <a:t>6- Koç/teke katımı, genellikle yaz ortası ile sonbahar başlarında olduğundan ısının olumsuz etkisinden kaçınmak için, katım sabah ve akşam serinliğinde yapılmalıdır.</a:t>
            </a:r>
          </a:p>
        </p:txBody>
      </p:sp>
    </p:spTree>
    <p:extLst>
      <p:ext uri="{BB962C8B-B14F-4D97-AF65-F5344CB8AC3E}">
        <p14:creationId xmlns:p14="http://schemas.microsoft.com/office/powerpoint/2010/main" val="563523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 lnSpcReduction="10000"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Kontrollü çiftleştirmenin yapıldığı sürülerde gebelik oranını yükseltmek için;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7- Erkelerden kaynaklanacak kısırlık oranını azaltmak için bir erkeğe düşecek dişi sayısı erkek damızlığın yaşına ve koç/teke katım yöntemine göre belirlenmelidir.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Genç koç için aşım yöntemine (serbest, sınıf ve elde aşım) bağlı olarak 15-40 koyun, genç teke için 15-40 baş keçi, ergin koç için 30-80 arasında koyun ve ergin teke için 50-70 hatta 100 baş keçi olabilir.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8- Elde fazla sayıda koç/teke var ise çift aşım yapılabilir.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9- Genel olarak bir yıl kısır kalan koyun/keçi ikinci yıl aşımda kullanılmamalı, sürüden çıkartılmalıdır.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10- Aşım, çiftleşme mevsiminin başlangıcında görülen kızgınlık yerine onu izleyen ikinci kızgınlıkta yaptırılması da öğütlenebilir.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11- Akrabalı yetiştirmeden kaçınılmalıdır.</a:t>
            </a:r>
          </a:p>
        </p:txBody>
      </p:sp>
    </p:spTree>
    <p:extLst>
      <p:ext uri="{BB962C8B-B14F-4D97-AF65-F5344CB8AC3E}">
        <p14:creationId xmlns:p14="http://schemas.microsoft.com/office/powerpoint/2010/main" val="3071642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Gebelik;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Yumurta hücresinin döllenmesi, embriyonun </a:t>
            </a:r>
            <a:r>
              <a:rPr lang="tr-TR" sz="2800" dirty="0" err="1"/>
              <a:t>implantasyonu</a:t>
            </a:r>
            <a:r>
              <a:rPr lang="tr-TR" sz="2800" dirty="0"/>
              <a:t> ve </a:t>
            </a:r>
            <a:r>
              <a:rPr lang="tr-TR" sz="2800" dirty="0" err="1"/>
              <a:t>fötüsün</a:t>
            </a:r>
            <a:r>
              <a:rPr lang="tr-TR" sz="2800" dirty="0"/>
              <a:t> gelişip doğuma kadar geçen süre gebelik süresi olarak adlandırılır.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" panose="020B0604020202020204" pitchFamily="34" charset="0"/>
              </a:rPr>
              <a:t>Gebelik süresi; ırka, yaşa, doğacak yavrunun doğum tipi ve eşeyi ile kuzulama/</a:t>
            </a:r>
            <a:r>
              <a:rPr lang="tr-TR" sz="2800" dirty="0" err="1">
                <a:latin typeface="Arial" panose="020B0604020202020204" pitchFamily="34" charset="0"/>
              </a:rPr>
              <a:t>oğlaklama</a:t>
            </a:r>
            <a:r>
              <a:rPr lang="tr-TR" sz="2800" dirty="0">
                <a:latin typeface="Arial" panose="020B0604020202020204" pitchFamily="34" charset="0"/>
              </a:rPr>
              <a:t>  mevsime göre değişir.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" panose="020B0604020202020204" pitchFamily="34" charset="0"/>
              </a:rPr>
              <a:t>Koyunda gebelik ortalama 150 </a:t>
            </a:r>
            <a:r>
              <a:rPr lang="tr-TR" sz="2800" dirty="0" err="1">
                <a:latin typeface="Arial" panose="020B0604020202020204" pitchFamily="34" charset="0"/>
              </a:rPr>
              <a:t>gün'dür</a:t>
            </a:r>
            <a:r>
              <a:rPr lang="tr-TR" sz="2800" dirty="0">
                <a:latin typeface="Arial" panose="020B0604020202020204" pitchFamily="34" charset="0"/>
              </a:rPr>
              <a:t>. Bu 142-154 gün arasında değişebilir.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" panose="020B0604020202020204" pitchFamily="34" charset="0"/>
              </a:rPr>
              <a:t>Keçilerde gebelik süresi 144-157 gün arasındadır. Ortalama 150 gün olarak bilinir.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" panose="020B0604020202020204" pitchFamily="34" charset="0"/>
              </a:rPr>
              <a:t>Erken gelişen ve döl verimi yüksek ırklar geç gelişen ırklara göre daha kısa gebelik süresine sahiptirler.</a:t>
            </a:r>
            <a:endParaRPr lang="tr-TR" sz="2800" dirty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047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 lnSpcReduction="10000"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Gebelik;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200" dirty="0">
                <a:latin typeface="Arial" panose="020B0604020202020204" pitchFamily="34" charset="0"/>
              </a:rPr>
              <a:t>Yaşlı koyunlar/keçiler gençlere oranla yavrularını 1-2 gün daha fazla taşırlar. İkizler, </a:t>
            </a:r>
            <a:r>
              <a:rPr lang="tr-TR" sz="3200" dirty="0" err="1">
                <a:latin typeface="Arial" panose="020B0604020202020204" pitchFamily="34" charset="0"/>
              </a:rPr>
              <a:t>tekizlere</a:t>
            </a:r>
            <a:r>
              <a:rPr lang="tr-TR" sz="3200" dirty="0">
                <a:latin typeface="Arial" panose="020B0604020202020204" pitchFamily="34" charset="0"/>
              </a:rPr>
              <a:t> oranla 1 gün daha erken, erkekler ise daha geç doğarlar. İlkbahar doğumları da sonbahara göre daha geç olur.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200" dirty="0">
                <a:latin typeface="Arial" panose="020B0604020202020204" pitchFamily="34" charset="0"/>
              </a:rPr>
              <a:t>Gebelik süresi üzerine kalıtsal etmenler önemli rol oynar. Bu olgu ırklar arasındaki ayrımda gözlenir.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200" dirty="0">
                <a:latin typeface="Arial" panose="020B0604020202020204" pitchFamily="34" charset="0"/>
              </a:rPr>
              <a:t>Aşımdan sonra koyunların/keçilerin gebe kalıp kalmadığı, 16-17 gün, 18-21   sonra aralarına konan koçu/tekeyi kabul ya da </a:t>
            </a:r>
            <a:r>
              <a:rPr lang="tr-TR" sz="3200" dirty="0" err="1">
                <a:latin typeface="Arial" panose="020B0604020202020204" pitchFamily="34" charset="0"/>
              </a:rPr>
              <a:t>red</a:t>
            </a:r>
            <a:r>
              <a:rPr lang="tr-TR" sz="3200" dirty="0">
                <a:latin typeface="Arial" panose="020B0604020202020204" pitchFamily="34" charset="0"/>
              </a:rPr>
              <a:t> etmesiyle anlaşılır.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200" dirty="0">
                <a:latin typeface="Arial" panose="020B0604020202020204" pitchFamily="34" charset="0"/>
              </a:rPr>
              <a:t>Bu pratik yöntemin dışında radyografik, </a:t>
            </a:r>
            <a:r>
              <a:rPr lang="tr-TR" sz="3200" dirty="0" err="1">
                <a:latin typeface="Arial" panose="020B0604020202020204" pitchFamily="34" charset="0"/>
              </a:rPr>
              <a:t>rektal</a:t>
            </a:r>
            <a:r>
              <a:rPr lang="tr-TR" sz="3200" dirty="0">
                <a:latin typeface="Arial" panose="020B0604020202020204" pitchFamily="34" charset="0"/>
              </a:rPr>
              <a:t> </a:t>
            </a:r>
            <a:r>
              <a:rPr lang="tr-TR" sz="3200" dirty="0" err="1">
                <a:latin typeface="Arial" panose="020B0604020202020204" pitchFamily="34" charset="0"/>
              </a:rPr>
              <a:t>palpasyon</a:t>
            </a:r>
            <a:r>
              <a:rPr lang="tr-TR" sz="3200" dirty="0">
                <a:latin typeface="Arial" panose="020B0604020202020204" pitchFamily="34" charset="0"/>
              </a:rPr>
              <a:t> ya da </a:t>
            </a:r>
            <a:r>
              <a:rPr lang="tr-TR" sz="3200" dirty="0" err="1">
                <a:latin typeface="Arial" panose="020B0604020202020204" pitchFamily="34" charset="0"/>
              </a:rPr>
              <a:t>radioimmunose</a:t>
            </a:r>
            <a:r>
              <a:rPr lang="tr-TR" sz="3200" dirty="0">
                <a:latin typeface="Arial" panose="020B0604020202020204" pitchFamily="34" charset="0"/>
              </a:rPr>
              <a:t> gibi yöntemlerin yardımıyla gebelik denetimleri yapılabilir.</a:t>
            </a:r>
            <a:endParaRPr lang="tr-TR" sz="3200" dirty="0">
              <a:latin typeface="Times New Roman" panose="02020603050405020304" pitchFamily="18" charset="0"/>
            </a:endParaRP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9172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200" dirty="0"/>
              <a:t>Kuzulama/ </a:t>
            </a:r>
            <a:r>
              <a:rPr lang="tr-TR" sz="3200" dirty="0" err="1"/>
              <a:t>oğlaklama</a:t>
            </a:r>
            <a:endParaRPr lang="tr-TR" sz="3200" dirty="0"/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32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200" dirty="0"/>
              <a:t> Doğumun yaklaşması ile özellikle östrojen ve </a:t>
            </a:r>
            <a:r>
              <a:rPr lang="tr-TR" sz="3200" dirty="0" err="1"/>
              <a:t>progesteronun</a:t>
            </a:r>
            <a:r>
              <a:rPr lang="tr-TR" sz="3200" dirty="0"/>
              <a:t> etkisiyle süt bezleri büyür, vulva dudakları önemli bir görünüm kazanır ve giderek </a:t>
            </a:r>
            <a:r>
              <a:rPr lang="tr-TR" sz="3200" dirty="0" err="1"/>
              <a:t>uterus</a:t>
            </a:r>
            <a:r>
              <a:rPr lang="tr-TR" sz="3200" dirty="0"/>
              <a:t> </a:t>
            </a:r>
            <a:r>
              <a:rPr lang="tr-TR" sz="3200" dirty="0" err="1"/>
              <a:t>kontraksiyonları</a:t>
            </a:r>
            <a:r>
              <a:rPr lang="tr-TR" sz="3200" dirty="0"/>
              <a:t> kendini gösterir.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200" dirty="0"/>
              <a:t> doğum üç aşamada gerçekleşir;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3200" dirty="0"/>
              <a:t>Hazırlık aşaması (2-6 saat)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3200" dirty="0"/>
              <a:t>Yavrunun dışarı çıkarılması 0.5-2 saat)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3200" dirty="0"/>
              <a:t>Plasentanın atılması (0.5-8 saat)</a:t>
            </a:r>
            <a:endParaRPr lang="tr-TR" sz="3200" dirty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0875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 lnSpcReduction="10000"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Kuzulama/ </a:t>
            </a:r>
            <a:r>
              <a:rPr lang="tr-TR" sz="2800" dirty="0" err="1"/>
              <a:t>oğlaklama</a:t>
            </a: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</a:t>
            </a:r>
            <a:r>
              <a:rPr lang="tr-TR" sz="2800" dirty="0" err="1"/>
              <a:t>uterus</a:t>
            </a:r>
            <a:r>
              <a:rPr lang="tr-TR" sz="2800" dirty="0"/>
              <a:t> </a:t>
            </a:r>
            <a:r>
              <a:rPr lang="tr-TR" sz="2800" dirty="0" err="1"/>
              <a:t>kontraksiyonları</a:t>
            </a:r>
            <a:r>
              <a:rPr lang="tr-TR" sz="2800" dirty="0"/>
              <a:t> ve yavrunun </a:t>
            </a:r>
            <a:r>
              <a:rPr lang="tr-TR" sz="2800" dirty="0" err="1"/>
              <a:t>serviks</a:t>
            </a:r>
            <a:r>
              <a:rPr lang="tr-TR" sz="2800" dirty="0"/>
              <a:t> kanalına doğru hareketi ve baskısı ile </a:t>
            </a:r>
            <a:r>
              <a:rPr lang="tr-TR" sz="2800" dirty="0" err="1"/>
              <a:t>serviks</a:t>
            </a:r>
            <a:r>
              <a:rPr lang="tr-TR" sz="2800" dirty="0"/>
              <a:t> </a:t>
            </a:r>
            <a:r>
              <a:rPr lang="tr-TR" sz="2800" dirty="0" err="1"/>
              <a:t>uteri</a:t>
            </a:r>
            <a:r>
              <a:rPr lang="tr-TR" sz="2800" dirty="0"/>
              <a:t> açılır ve doğum kanalı dölüt kesesinin gelmesi ile genişler. Daha sonra kesenin (</a:t>
            </a:r>
            <a:r>
              <a:rPr lang="tr-TR" sz="2800" dirty="0" err="1"/>
              <a:t>korio</a:t>
            </a:r>
            <a:r>
              <a:rPr lang="tr-TR" sz="2800" dirty="0"/>
              <a:t> </a:t>
            </a:r>
            <a:r>
              <a:rPr lang="tr-TR" sz="2800" dirty="0" err="1"/>
              <a:t>allantois</a:t>
            </a:r>
            <a:r>
              <a:rPr lang="tr-TR" sz="2800" dirty="0"/>
              <a:t>) patlamasıyla içindeki sıvı doğum kanalına akar, kayganlık sağlar.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Doğum ya da kuzulama hızlı olur, (30-40 dakika ile 120 dakika) dakika sürer. Çoğuz doğumlarda ilk doğan yavru ile sonraki arasında 0.5 (30 dakika) saat süren bir ara vardır.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Doğumlar arası süre birkaç dakika ile 1 saat arasında değişir.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Kuzuların/oğlakların  % 70'i ön, % 30'u ise arka geliş durumunda doğarlar.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Kuzulamadan (1-2 saat ile 8 saat) sonra plasenta (son) kendiliğinden düşer.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 err="1"/>
              <a:t>involusyon</a:t>
            </a:r>
            <a:r>
              <a:rPr lang="tr-TR" sz="2800" dirty="0"/>
              <a:t> (üreme kanalının gebelik süresi öncesi forma dönüş) süresi genellikle 1 ay sürer.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1024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 err="1"/>
              <a:t>Laktasyon</a:t>
            </a: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Koyunun/keçinin meme bezleri iki lobdan oluşur.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Her meme lobu bir meme başına ve kanalına sahiptir.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Koyunlarda ve keçilerde iki meme başından daha fazla meme başı bulunabilir, bunlar daha çok normal meme başlarının önündedir.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Koyunda ve keçide süt bezleri içerisinde 24 saatte geçen kanın miktarı yaklaşık 1200 litreyi bulabilir.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Bir litre sütün oluşması için süt bezlerinden 350-400 litre kan geçmesi gereklidir.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Süt tipi ırklarda ise süt verimi 600-700 kg'ı bulmaktadır.</a:t>
            </a:r>
          </a:p>
        </p:txBody>
      </p:sp>
    </p:spTree>
    <p:extLst>
      <p:ext uri="{BB962C8B-B14F-4D97-AF65-F5344CB8AC3E}">
        <p14:creationId xmlns:p14="http://schemas.microsoft.com/office/powerpoint/2010/main" val="242385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Irk, hayvanların hızlı veya geç gelişmeleri üzerinde etkili olan bir faktördür.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Bazı ırklar genetik olarak erken gelişme ve uzun çiftleşme süresine sahiptir. Bu tip ırklarda yavrular genellikle bir yaşları içinde ergenliğe ulaşırlar. Buna eşeysel erkencilik veya erken gelişme özelliği denir.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Eşeysel erkencilik, ilk yaş içerisinde, eşeysel ergenliğe ulaşan dişilerin yüzdesi, ilk yaş içerisinde döllenen dişilerin yüzdesi veya kızgınlığın gözlemlendiği ortalama yaş olarak tanımlanmaktadır.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Dişi kuzular ergen canlı ağırlığa sonbaharda erişirlerse kızgınlık gösterirler.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Toklularda çiftleşme mevsimi süresi kısadır.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Mevsim dışında ergin canlı ağırlığa ulaşsalar bile kızgınlık göstermezler.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ilk defa damızlıkta kullanılacak genç hayvanların gelişmelerinde, yaşam boyu verimliliklerinde ve </a:t>
            </a:r>
            <a:r>
              <a:rPr lang="tr-TR" dirty="0" err="1"/>
              <a:t>konstitüsyonlarında</a:t>
            </a:r>
            <a:r>
              <a:rPr lang="tr-TR" dirty="0"/>
              <a:t> önemli bir gerilemeye neden olmadan üremede kullanılabilecekleri en erken yaş Damızlıkta kullanılma yaşı olarak ifade edilmektedir. Bu da bireylerin ergin canlı yaş ağırlıklarının %70-75’ine karşılık gelmektedir.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6987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 fontScale="92500" lnSpcReduction="10000"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 err="1"/>
              <a:t>Laktasyon</a:t>
            </a: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Koyunlarda ve keçilerde ortalama </a:t>
            </a:r>
            <a:r>
              <a:rPr lang="tr-TR" sz="2800" dirty="0" err="1">
                <a:latin typeface="Arial Unicode MS" panose="020B0604020202020204" pitchFamily="34" charset="-128"/>
              </a:rPr>
              <a:t>laktasyon</a:t>
            </a:r>
            <a:r>
              <a:rPr lang="tr-TR" sz="2800" dirty="0">
                <a:latin typeface="Arial Unicode MS" panose="020B0604020202020204" pitchFamily="34" charset="-128"/>
              </a:rPr>
              <a:t> süt verimi ve süresi;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>
                <a:latin typeface="Arial Unicode MS" panose="020B0604020202020204" pitchFamily="34" charset="-128"/>
              </a:rPr>
              <a:t> ırka,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>
                <a:latin typeface="Arial Unicode MS" panose="020B0604020202020204" pitchFamily="34" charset="-128"/>
              </a:rPr>
              <a:t>bakım-besleme,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 err="1">
                <a:latin typeface="Arial Unicode MS" panose="020B0604020202020204" pitchFamily="34" charset="-128"/>
              </a:rPr>
              <a:t>laktasyon</a:t>
            </a:r>
            <a:r>
              <a:rPr lang="tr-TR" sz="2600" dirty="0">
                <a:latin typeface="Arial Unicode MS" panose="020B0604020202020204" pitchFamily="34" charset="-128"/>
              </a:rPr>
              <a:t> sırasına,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>
                <a:latin typeface="Arial Unicode MS" panose="020B0604020202020204" pitchFamily="34" charset="-128"/>
              </a:rPr>
              <a:t>doğum mevsimine göre değişmektedir.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Koyun/keçide </a:t>
            </a:r>
            <a:r>
              <a:rPr lang="tr-TR" sz="2800" dirty="0" err="1">
                <a:latin typeface="Arial Unicode MS" panose="020B0604020202020204" pitchFamily="34" charset="-128"/>
              </a:rPr>
              <a:t>laktasyon</a:t>
            </a:r>
            <a:r>
              <a:rPr lang="tr-TR" sz="2800" dirty="0">
                <a:latin typeface="Arial Unicode MS" panose="020B0604020202020204" pitchFamily="34" charset="-128"/>
              </a:rPr>
              <a:t> süresi 140-150 </a:t>
            </a:r>
            <a:r>
              <a:rPr lang="tr-TR" sz="2800" dirty="0" err="1">
                <a:latin typeface="Arial Unicode MS" panose="020B0604020202020204" pitchFamily="34" charset="-128"/>
              </a:rPr>
              <a:t>gün'dür</a:t>
            </a:r>
            <a:r>
              <a:rPr lang="tr-TR" sz="2800" dirty="0">
                <a:latin typeface="Arial Unicode MS" panose="020B0604020202020204" pitchFamily="34" charset="-128"/>
              </a:rPr>
              <a:t>. 3-5 ay ile </a:t>
            </a:r>
            <a:r>
              <a:rPr lang="tr-TR" sz="2600" dirty="0">
                <a:latin typeface="Arial Unicode MS" panose="020B0604020202020204" pitchFamily="34" charset="-128"/>
              </a:rPr>
              <a:t>sütçü koyun/keçi ırklarında 8-9 aya çıkabilir,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Türkiye yerli koyun ırklarında </a:t>
            </a:r>
            <a:r>
              <a:rPr lang="tr-TR" sz="2800" dirty="0" err="1">
                <a:latin typeface="Arial Unicode MS" panose="020B0604020202020204" pitchFamily="34" charset="-128"/>
              </a:rPr>
              <a:t>laktasyon</a:t>
            </a:r>
            <a:r>
              <a:rPr lang="tr-TR" sz="2800" dirty="0">
                <a:latin typeface="Arial Unicode MS" panose="020B0604020202020204" pitchFamily="34" charset="-128"/>
              </a:rPr>
              <a:t> süt verimi 70-80 kg civarındadır.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Doğu Friz gibi tanınmış kimi süt tipi ırklarda ise süt verimi 600-700 kg'ı bulmaktadır.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Kıl keçi </a:t>
            </a:r>
            <a:r>
              <a:rPr lang="tr-TR" sz="2800" dirty="0" err="1">
                <a:latin typeface="Arial Unicode MS" panose="020B0604020202020204" pitchFamily="34" charset="-128"/>
              </a:rPr>
              <a:t>laktasyon</a:t>
            </a:r>
            <a:r>
              <a:rPr lang="tr-TR" sz="2800" dirty="0">
                <a:latin typeface="Arial Unicode MS" panose="020B0604020202020204" pitchFamily="34" charset="-128"/>
              </a:rPr>
              <a:t> süresi 3-5 ay ve </a:t>
            </a:r>
            <a:r>
              <a:rPr lang="tr-TR" sz="2800" dirty="0" err="1">
                <a:latin typeface="Arial Unicode MS" panose="020B0604020202020204" pitchFamily="34" charset="-128"/>
              </a:rPr>
              <a:t>laktasyon</a:t>
            </a:r>
            <a:r>
              <a:rPr lang="tr-TR" sz="2800" dirty="0">
                <a:latin typeface="Arial Unicode MS" panose="020B0604020202020204" pitchFamily="34" charset="-128"/>
              </a:rPr>
              <a:t> süt verimi 70-80 kg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 err="1">
                <a:latin typeface="Arial Unicode MS" panose="020B0604020202020204" pitchFamily="34" charset="-128"/>
              </a:rPr>
              <a:t>Saanen</a:t>
            </a:r>
            <a:r>
              <a:rPr lang="tr-TR" sz="2800" dirty="0">
                <a:latin typeface="Arial Unicode MS" panose="020B0604020202020204" pitchFamily="34" charset="-128"/>
              </a:rPr>
              <a:t> 8-9 ay </a:t>
            </a:r>
            <a:r>
              <a:rPr lang="tr-TR" sz="2800" dirty="0" err="1">
                <a:latin typeface="Arial Unicode MS" panose="020B0604020202020204" pitchFamily="34" charset="-128"/>
              </a:rPr>
              <a:t>laktasyon</a:t>
            </a:r>
            <a:r>
              <a:rPr lang="tr-TR" sz="2800" dirty="0">
                <a:latin typeface="Arial Unicode MS" panose="020B0604020202020204" pitchFamily="34" charset="-128"/>
              </a:rPr>
              <a:t> süresi ve </a:t>
            </a:r>
            <a:r>
              <a:rPr lang="tr-TR" sz="2800" dirty="0" err="1">
                <a:latin typeface="Arial Unicode MS" panose="020B0604020202020204" pitchFamily="34" charset="-128"/>
              </a:rPr>
              <a:t>laktasyon</a:t>
            </a:r>
            <a:r>
              <a:rPr lang="tr-TR" sz="2800" dirty="0">
                <a:latin typeface="Arial Unicode MS" panose="020B0604020202020204" pitchFamily="34" charset="-128"/>
              </a:rPr>
              <a:t> süt verimi 700-800 kg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>
                <a:latin typeface="Arial Unicode MS" panose="020B0604020202020204" pitchFamily="34" charset="-128"/>
              </a:rPr>
              <a:t>Koyunlarda ve keçilerde süt verimi, genellikle </a:t>
            </a:r>
            <a:r>
              <a:rPr lang="tr-TR" sz="2800" dirty="0" err="1">
                <a:latin typeface="Arial Unicode MS" panose="020B0604020202020204" pitchFamily="34" charset="-128"/>
              </a:rPr>
              <a:t>laktasyonun</a:t>
            </a:r>
            <a:r>
              <a:rPr lang="tr-TR" sz="2800" dirty="0">
                <a:latin typeface="Arial Unicode MS" panose="020B0604020202020204" pitchFamily="34" charset="-128"/>
              </a:rPr>
              <a:t> ilk 6 haftalık süresinde doruğa ulaşır ve daha sonra yavaşlar.</a:t>
            </a:r>
          </a:p>
        </p:txBody>
      </p:sp>
    </p:spTree>
    <p:extLst>
      <p:ext uri="{BB962C8B-B14F-4D97-AF65-F5344CB8AC3E}">
        <p14:creationId xmlns:p14="http://schemas.microsoft.com/office/powerpoint/2010/main" val="2216331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200" dirty="0"/>
              <a:t>Döl verim kriterleri;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200" dirty="0"/>
              <a:t> yumurtalık etkinliği ve elde edilen yavru sayıları dikkate alınarak bir sınıflandırma yapılmaktadır.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3200" dirty="0"/>
              <a:t>Genelde koç altı/teke altı koyun/keçi ya da doğuran koyun/keçi başına elde kuzu/oğlak sayısı ile bir koyundan/keçiden damızlık sürecinde elde edilecek kuzu/oğlak sayısıdır.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3200" dirty="0"/>
              <a:t>Döl verimi, sırasıyla dişinin birim süreç içinde ürettiği yumurta sayısına, gebelik oranına ve embriyo ölümlerine bağlıdır.</a:t>
            </a:r>
          </a:p>
          <a:p>
            <a:pPr marL="0" lvl="1" algn="just"/>
            <a:endParaRPr lang="tr-TR" sz="2800" dirty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9013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b="1" dirty="0"/>
              <a:t>Yumurtlama Sonuçlarına Göre Döl Verimi Ölçütleri </a:t>
            </a:r>
          </a:p>
          <a:p>
            <a:pPr marL="0" lvl="2" algn="just">
              <a:buFont typeface="Wingdings" panose="05000000000000000000" pitchFamily="2" charset="2"/>
              <a:buChar char="Ø"/>
            </a:pPr>
            <a:r>
              <a:rPr lang="tr-TR" sz="2600" dirty="0"/>
              <a:t>Yumurtlama Sayısı </a:t>
            </a:r>
            <a:r>
              <a:rPr lang="tr-TR" sz="2800" dirty="0"/>
              <a:t>(</a:t>
            </a:r>
            <a:r>
              <a:rPr lang="tr-TR" sz="2800" dirty="0" err="1"/>
              <a:t>ovulation</a:t>
            </a:r>
            <a:r>
              <a:rPr lang="tr-TR" sz="2800" dirty="0"/>
              <a:t> rate), </a:t>
            </a:r>
          </a:p>
          <a:p>
            <a:pPr marL="457200" lvl="3" algn="just">
              <a:buFont typeface="Wingdings" panose="05000000000000000000" pitchFamily="2" charset="2"/>
              <a:buChar char="Ø"/>
            </a:pPr>
            <a:r>
              <a:rPr lang="tr-TR" sz="2600" dirty="0"/>
              <a:t>Yumurtlama sırasında bir dişiden üretilen yumurta sayısına eşdeğerdir. Çoğunlukla </a:t>
            </a:r>
            <a:r>
              <a:rPr lang="tr-TR" sz="2600" dirty="0" err="1"/>
              <a:t>laparoskopi</a:t>
            </a:r>
            <a:r>
              <a:rPr lang="tr-TR" sz="2600" dirty="0"/>
              <a:t> tekniğiyle saptanan bu ölçüt, kızgınlığın 7. gününde yumurtalıklardaki </a:t>
            </a:r>
            <a:r>
              <a:rPr lang="tr-TR" sz="2600" dirty="0" err="1"/>
              <a:t>korpus</a:t>
            </a:r>
            <a:r>
              <a:rPr lang="tr-TR" sz="2600" dirty="0"/>
              <a:t> </a:t>
            </a:r>
            <a:r>
              <a:rPr lang="tr-TR" sz="2600" dirty="0" err="1"/>
              <a:t>luteumların</a:t>
            </a:r>
            <a:r>
              <a:rPr lang="tr-TR" sz="2600" dirty="0"/>
              <a:t> sayılmasıyla bulunur.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Irka, bakım-besleme, yaş, mevsim canlı ağırlık gibi etmenlere bağlı olarak değişir. Örneğin yumurtlama sayısı Merinoslarda 1.2, Fin koyunlarında 3'dür. </a:t>
            </a:r>
          </a:p>
          <a:p>
            <a:pPr marL="0" lvl="2" algn="just">
              <a:buFont typeface="Wingdings" panose="05000000000000000000" pitchFamily="2" charset="2"/>
              <a:buChar char="Ø"/>
            </a:pPr>
            <a:r>
              <a:rPr lang="tr-TR" sz="2600" dirty="0"/>
              <a:t>Yumurtalık Etkinliği;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Yumurtalık etkinliği (</a:t>
            </a:r>
            <a:r>
              <a:rPr lang="tr-TR" sz="2600" dirty="0" err="1"/>
              <a:t>ovarian</a:t>
            </a:r>
            <a:r>
              <a:rPr lang="tr-TR" sz="2600" dirty="0"/>
              <a:t> </a:t>
            </a:r>
            <a:r>
              <a:rPr lang="tr-TR" sz="2600" dirty="0" err="1"/>
              <a:t>açtivlty</a:t>
            </a:r>
            <a:r>
              <a:rPr lang="tr-TR" sz="2600" dirty="0"/>
              <a:t>), dişinin birim süreç içinde yumurta üretme düzeyini belirler. Yumurtlama sayısı ve kızgınlık etkinliği süresine göre değişir.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/>
            <a:endParaRPr lang="tr-TR" sz="2800" dirty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41317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Aşım ve Kuzulama Sonuçlarına Göre Döl Verimi Ölçütleri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b="1" dirty="0"/>
              <a:t>Gebelik oranı (%) = </a:t>
            </a:r>
            <a:r>
              <a:rPr lang="tr-TR" sz="2600" dirty="0"/>
              <a:t>Gebe (koyun/keçi) / Koç altı koyun- teke altı keçi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endParaRPr lang="tr-TR" sz="2600" dirty="0"/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Bu ölçüt çiftleştirme zamanı, sayısı ve yöntemiyle bağlantılıdır.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Gebelik oran, (%) olarak saptanan ortalama değerler, bir çiftleştirme dönemi için doğal aşımda % 85-90, yapay tohumlamada % 60-65 (taze sperma) ve % 20-50 (dondurulmuş sperma) düzeyindedir.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Kısırlık oranı (%)= Kısır (koyun/keçi) / </a:t>
            </a:r>
            <a:r>
              <a:rPr lang="tr-TR" sz="2800" dirty="0" err="1"/>
              <a:t>Koçaltı</a:t>
            </a:r>
            <a:r>
              <a:rPr lang="tr-TR" sz="2800" dirty="0"/>
              <a:t> koyun- </a:t>
            </a:r>
            <a:r>
              <a:rPr lang="tr-TR" sz="2800" dirty="0" err="1"/>
              <a:t>Tekealtı</a:t>
            </a:r>
            <a:r>
              <a:rPr lang="tr-TR" sz="2800" dirty="0"/>
              <a:t> keçi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Doğal aşımda, % 5-8 kısırlık oranı normal kabul edilebilir. </a:t>
            </a:r>
            <a:endParaRPr lang="tr-TR" sz="2800" dirty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1511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95010" y="92764"/>
            <a:ext cx="9266973" cy="649357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5530" y="1060174"/>
            <a:ext cx="11795799" cy="5705062"/>
          </a:xfrm>
        </p:spPr>
        <p:txBody>
          <a:bodyPr>
            <a:normAutofit/>
          </a:bodyPr>
          <a:lstStyle/>
          <a:p>
            <a:pPr marL="0"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2800" dirty="0"/>
              <a:t> Aşım ve Kuzulama Sonuçlarına Göre Döl Verimi Ölçütleri </a:t>
            </a:r>
          </a:p>
          <a:p>
            <a:pPr marL="457200" lvl="2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457200" lvl="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800" dirty="0"/>
              <a:t>Kuzulama/</a:t>
            </a:r>
            <a:r>
              <a:rPr lang="tr-TR" sz="2800" dirty="0" err="1"/>
              <a:t>oğlaklama</a:t>
            </a:r>
            <a:r>
              <a:rPr lang="tr-TR" sz="2800" dirty="0"/>
              <a:t> (Döl verim) oranı (%) (</a:t>
            </a:r>
            <a:r>
              <a:rPr lang="tr-TR" sz="2800" dirty="0" err="1"/>
              <a:t>Fertility</a:t>
            </a:r>
            <a:r>
              <a:rPr lang="tr-TR" sz="2800" dirty="0"/>
              <a:t>)= Doğuran (koyun/keçi) / </a:t>
            </a:r>
            <a:r>
              <a:rPr lang="tr-TR" sz="2800" dirty="0" err="1"/>
              <a:t>Koçaltı</a:t>
            </a:r>
            <a:r>
              <a:rPr lang="tr-TR" sz="2800" dirty="0"/>
              <a:t> koyun-</a:t>
            </a:r>
            <a:r>
              <a:rPr lang="tr-TR" sz="2800" dirty="0" err="1"/>
              <a:t>Tekealtı</a:t>
            </a:r>
            <a:r>
              <a:rPr lang="tr-TR" sz="2800" dirty="0"/>
              <a:t> keçi x 100</a:t>
            </a:r>
          </a:p>
          <a:p>
            <a:pPr marL="457200" lvl="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800" dirty="0"/>
              <a:t> İkizlik oranı  (</a:t>
            </a:r>
            <a:r>
              <a:rPr lang="tr-TR" sz="2800" dirty="0" err="1"/>
              <a:t>Twinning</a:t>
            </a:r>
            <a:r>
              <a:rPr lang="tr-TR" sz="2800" dirty="0"/>
              <a:t> rate; %)= İkiz doğuran koyun-keçi sayısı/ Doğuran koyun –keçi sayısı x 100</a:t>
            </a:r>
          </a:p>
          <a:p>
            <a:pPr marL="457200" lvl="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800" dirty="0"/>
              <a:t>Koç – Teke altı koyu-keçi başına kuzu-oğlak sayısı (sürü </a:t>
            </a:r>
            <a:r>
              <a:rPr lang="tr-TR" sz="2800" dirty="0" err="1"/>
              <a:t>dölverim</a:t>
            </a:r>
            <a:r>
              <a:rPr lang="tr-TR" sz="2800" dirty="0"/>
              <a:t> değeri, </a:t>
            </a:r>
            <a:r>
              <a:rPr lang="tr-TR" sz="2800" dirty="0" err="1"/>
              <a:t>Fecundity</a:t>
            </a:r>
            <a:r>
              <a:rPr lang="tr-TR" sz="2800" dirty="0"/>
              <a:t>) = Doğan kuzu-oğlak sayısı / </a:t>
            </a:r>
            <a:r>
              <a:rPr lang="tr-TR" sz="2800" dirty="0" err="1">
                <a:solidFill>
                  <a:srgbClr val="00B0F0"/>
                </a:solidFill>
              </a:rPr>
              <a:t>Koçaltı</a:t>
            </a:r>
            <a:r>
              <a:rPr lang="tr-TR" sz="2800" dirty="0">
                <a:solidFill>
                  <a:srgbClr val="00B0F0"/>
                </a:solidFill>
              </a:rPr>
              <a:t> koyun- </a:t>
            </a:r>
            <a:r>
              <a:rPr lang="tr-TR" sz="2800" dirty="0" err="1">
                <a:solidFill>
                  <a:srgbClr val="00B0F0"/>
                </a:solidFill>
              </a:rPr>
              <a:t>Tekealtı</a:t>
            </a:r>
            <a:r>
              <a:rPr lang="tr-TR" sz="2800" dirty="0">
                <a:solidFill>
                  <a:srgbClr val="00B0F0"/>
                </a:solidFill>
              </a:rPr>
              <a:t> keçi sayısı</a:t>
            </a:r>
            <a:r>
              <a:rPr lang="tr-TR" sz="2800" dirty="0"/>
              <a:t>, </a:t>
            </a:r>
          </a:p>
          <a:p>
            <a:pPr marL="457200" lvl="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800" dirty="0"/>
              <a:t> Doğuran koyun-keçi başına kuzu-oğlak sayısı, Batın büyüklüğü (</a:t>
            </a:r>
            <a:r>
              <a:rPr lang="tr-TR" sz="2800" dirty="0" err="1"/>
              <a:t>Litter</a:t>
            </a:r>
            <a:r>
              <a:rPr lang="tr-TR" sz="2800" dirty="0"/>
              <a:t> size)= Doğan kuzu-oğlak sayısı /</a:t>
            </a:r>
            <a:r>
              <a:rPr lang="tr-TR" sz="2800" dirty="0">
                <a:solidFill>
                  <a:srgbClr val="00B0F0"/>
                </a:solidFill>
              </a:rPr>
              <a:t>Doğuran koyun-keçi sayısı</a:t>
            </a:r>
          </a:p>
          <a:p>
            <a:pPr marL="0"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800" dirty="0"/>
              <a:t>Gebelik üretkenliği (</a:t>
            </a:r>
            <a:r>
              <a:rPr lang="tr-TR" sz="2800" dirty="0" err="1"/>
              <a:t>Gestation</a:t>
            </a:r>
            <a:r>
              <a:rPr lang="tr-TR" sz="2800" dirty="0"/>
              <a:t> </a:t>
            </a:r>
            <a:r>
              <a:rPr lang="tr-TR" sz="2800" dirty="0" err="1"/>
              <a:t>productivity</a:t>
            </a:r>
            <a:r>
              <a:rPr lang="tr-TR" sz="2800" dirty="0"/>
              <a:t>)= Koça-tekeye verilen 100 koyun-keçiden doğumda elde edilen toplam kuzu-oğlak ağırlığı (kg)</a:t>
            </a:r>
            <a:endParaRPr lang="tr-TR" sz="2800" dirty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4688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Aşım ve Kuzulama Sonuçlarına Göre Döl Verimi Ölçütleri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Kuzulama-</a:t>
            </a:r>
            <a:r>
              <a:rPr lang="tr-TR" sz="2800" dirty="0" err="1"/>
              <a:t>Oğlaklama</a:t>
            </a:r>
            <a:r>
              <a:rPr lang="tr-TR" sz="2800" dirty="0"/>
              <a:t> oranı,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İkizlik oranı,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 err="1"/>
              <a:t>Koçaltı</a:t>
            </a:r>
            <a:r>
              <a:rPr lang="tr-TR" sz="2800" dirty="0"/>
              <a:t> koyun- </a:t>
            </a:r>
            <a:r>
              <a:rPr lang="tr-TR" sz="2800" dirty="0" err="1"/>
              <a:t>tekealtı</a:t>
            </a:r>
            <a:r>
              <a:rPr lang="tr-TR" sz="2800" dirty="0"/>
              <a:t> keçi ve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Doğuran koyun-keçi başına, kuzu-oğlak sayısı,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Gebelik üretkenliği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 Bu özellikler 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2600" dirty="0"/>
              <a:t>ırk, 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2600" dirty="0"/>
              <a:t>bakım-besleme, 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2600" dirty="0"/>
              <a:t>yaş, 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2600" dirty="0"/>
              <a:t>mevsim, 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2600" dirty="0"/>
              <a:t>canlı ağırlık gibi etmenlere bağlı olarak değişim gösterir.</a:t>
            </a:r>
          </a:p>
        </p:txBody>
      </p:sp>
    </p:spTree>
    <p:extLst>
      <p:ext uri="{BB962C8B-B14F-4D97-AF65-F5344CB8AC3E}">
        <p14:creationId xmlns:p14="http://schemas.microsoft.com/office/powerpoint/2010/main" val="269115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 lnSpcReduction="10000"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Büyütme Sonuçlarına Göre Döl Verimi Ölçütleri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Yaşama gücü oranı(%)= Sütten kesilen ya da 3. aydaki kuzu-oğlak / Doğan kuzu -oğlak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 err="1"/>
              <a:t>Koçaltı</a:t>
            </a:r>
            <a:r>
              <a:rPr lang="tr-TR" sz="2800" dirty="0"/>
              <a:t> koyun-</a:t>
            </a:r>
            <a:r>
              <a:rPr lang="tr-TR" sz="2800" dirty="0" err="1"/>
              <a:t>Tekealtı</a:t>
            </a:r>
            <a:r>
              <a:rPr lang="tr-TR" sz="2800" dirty="0"/>
              <a:t> keçi başına sütten kesilen ya da satılan kuzu-Oğlak  (KKSKK-TKSKO)= Sütten kesilen ya da satılan kuzu –Oğlak / </a:t>
            </a:r>
            <a:r>
              <a:rPr lang="tr-TR" sz="2800" dirty="0" err="1"/>
              <a:t>Koçaltı</a:t>
            </a:r>
            <a:r>
              <a:rPr lang="tr-TR" sz="2800" dirty="0"/>
              <a:t> koyun, </a:t>
            </a:r>
            <a:r>
              <a:rPr lang="tr-TR" sz="2800" dirty="0" err="1"/>
              <a:t>Tekelatı</a:t>
            </a:r>
            <a:r>
              <a:rPr lang="tr-TR" sz="2800" dirty="0"/>
              <a:t> keçi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Doğuran koyun-keçi başına sütten kesilen ya da satılan kuzu-Oğlak (DKSKK-DKSKO)= Sütten kesilen ya da satılan kuzu-Oğlak / Doğuran koyun-keçi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Sürü tamamlama derecesi= Her bir koyunun-keçinin yaşam, boyunca doğurduğu ve aşım çağına ulaşmış kuzu-oğlak sayısı</a:t>
            </a:r>
          </a:p>
        </p:txBody>
      </p:sp>
    </p:spTree>
    <p:extLst>
      <p:ext uri="{BB962C8B-B14F-4D97-AF65-F5344CB8AC3E}">
        <p14:creationId xmlns:p14="http://schemas.microsoft.com/office/powerpoint/2010/main" val="39326826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 lnSpcReduction="10000"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Büyütme Sonuçlarına Göre Döl Verimi Ölçütleri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Toplam üretkenlik (Total </a:t>
            </a:r>
            <a:r>
              <a:rPr lang="tr-TR" sz="2800" dirty="0" err="1"/>
              <a:t>productivity</a:t>
            </a:r>
            <a:r>
              <a:rPr lang="tr-TR" sz="2800" dirty="0"/>
              <a:t>)= </a:t>
            </a:r>
            <a:r>
              <a:rPr lang="tr-TR" sz="2800" dirty="0" err="1"/>
              <a:t>Laktasyonun</a:t>
            </a:r>
            <a:r>
              <a:rPr lang="tr-TR" sz="2800" dirty="0"/>
              <a:t> 100. gününde koça-Tekeye verilen 100 koyundan-keçiden üretilen toplam kuzu-Oğlak ağırlığı(kg)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Karkas üretkenliği (</a:t>
            </a:r>
            <a:r>
              <a:rPr lang="tr-TR" sz="2800" dirty="0" err="1"/>
              <a:t>Carcass</a:t>
            </a:r>
            <a:r>
              <a:rPr lang="tr-TR" sz="2800" dirty="0"/>
              <a:t> </a:t>
            </a:r>
            <a:r>
              <a:rPr lang="tr-TR" sz="2800" dirty="0" err="1"/>
              <a:t>productivity</a:t>
            </a:r>
            <a:r>
              <a:rPr lang="tr-TR" sz="2800" dirty="0"/>
              <a:t>)= Koça-tekeye verilen 100 koyun-keçiden elde edilen  kuzu – oğlak karkas ağırlığı (kg)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Biyolojik verimlilik= Bir üretim yılında birim koyundan-keçiden elde edilen kuzu-oğlak verimi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Büyütme sonuçlarına göre verilen döl verimi ölçütleri üzerinde ırk, bakım-besleme gibi etmenler etkilidir.</a:t>
            </a:r>
          </a:p>
        </p:txBody>
      </p:sp>
    </p:spTree>
    <p:extLst>
      <p:ext uri="{BB962C8B-B14F-4D97-AF65-F5344CB8AC3E}">
        <p14:creationId xmlns:p14="http://schemas.microsoft.com/office/powerpoint/2010/main" val="3170481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Koç ve Tekede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Eşeysel Olgunluk ve Damızlık Çağı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Erkek </a:t>
            </a:r>
            <a:r>
              <a:rPr lang="tr-TR" sz="2800" dirty="0" err="1"/>
              <a:t>toklu</a:t>
            </a:r>
            <a:r>
              <a:rPr lang="tr-TR" sz="2800" dirty="0"/>
              <a:t> ve erkek çebiçlerde eşeysel olgunluk, dölleme yapacak nitelikte sperma üretimi yapmaları ve eşeysel istek (libido) göstermeleri durumudur.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Eşeysel olgunluk yaşı testis gelişmesi ve testosteron üretimine bağlıdır.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Dişilerde olduğu gibi erkeklerde de cinsel olgunluk yaşı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Irka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Beslenme durumuna,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Mevsime ve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Canlı ağırlığa bağlı olarak değişmektedir.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Erkeklerde eşeysel olgunluk 4-6 ay arasında değişmektedir.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362349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Koç ve Tekede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/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Testisler doğuma yakın veya doğumda karın boşluğundan testis torbasına inerler.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8-10 haftalık yaşlarda 10-12 g testis ağırlığı, 15-20 haftada 30 gram ulaşır ve bu dönemde </a:t>
            </a:r>
            <a:r>
              <a:rPr lang="tr-TR" sz="2800" dirty="0" err="1"/>
              <a:t>primer</a:t>
            </a:r>
            <a:r>
              <a:rPr lang="tr-TR" sz="2800" dirty="0"/>
              <a:t> </a:t>
            </a:r>
            <a:r>
              <a:rPr lang="tr-TR" sz="2800" dirty="0" err="1"/>
              <a:t>spermatozit</a:t>
            </a:r>
            <a:r>
              <a:rPr lang="tr-TR" sz="2800" dirty="0"/>
              <a:t> üretimi başlar.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3.5-6 Aylık olduklarında testisler (</a:t>
            </a:r>
            <a:r>
              <a:rPr lang="tr-TR" sz="2800" dirty="0">
                <a:sym typeface="Symbol" panose="05050102010706020507" pitchFamily="18" charset="2"/>
              </a:rPr>
              <a:t></a:t>
            </a:r>
            <a:r>
              <a:rPr lang="tr-TR" sz="2800" dirty="0"/>
              <a:t>65 g) dölleme yapabilecek nitelikte sperm üretimine başlamaktadır.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Eşeysel olgunluk ergin yaş canlı ağırlığının %40-60’ına kazanıldığında gerçekleşmektedir.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Damızlıkta kullanılma yaşı ise ergin canlı ağırlığın %70-75’i kazanıldığında gerçekleşir. </a:t>
            </a:r>
          </a:p>
        </p:txBody>
      </p:sp>
    </p:spTree>
    <p:extLst>
      <p:ext uri="{BB962C8B-B14F-4D97-AF65-F5344CB8AC3E}">
        <p14:creationId xmlns:p14="http://schemas.microsoft.com/office/powerpoint/2010/main" val="2873684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Koyunlarda erkenci ırklar 7-8 ay; kültür ırkı keçilerde 8-9 aylık yaşta, geç gelişen koyun ırklarında 16-20; keçide 15-18 aylık yaşlarında damızlık olarak kullanılabilirler.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Çiftleşme mevsimi: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Hem koyunlar hem de keçiler mevsime bağlı kızgınlık gösteren </a:t>
            </a:r>
            <a:r>
              <a:rPr lang="tr-TR" dirty="0" err="1"/>
              <a:t>poliöstrik</a:t>
            </a:r>
            <a:r>
              <a:rPr lang="tr-TR" dirty="0"/>
              <a:t> hayvanlardır.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Çiftleşme Kuzey ve Güney yarım kürede günlerin kısalmaya başladığı sonbahar aylarında gerçekleşir.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Ekvator bölgesinde çiftleşme tüm yıla yayılmıştır. Ancak </a:t>
            </a:r>
            <a:r>
              <a:rPr lang="tr-TR" dirty="0" err="1"/>
              <a:t>oğlaklama</a:t>
            </a:r>
            <a:r>
              <a:rPr lang="tr-TR" dirty="0"/>
              <a:t> veya kuzulama muson yağmurlarından sonraya gelecek şekilde planlanır.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Kızgınlık; dişi hayvanlarda belirli fizyolojik ve </a:t>
            </a:r>
            <a:r>
              <a:rPr lang="tr-TR" dirty="0" err="1"/>
              <a:t>psikjolojik</a:t>
            </a:r>
            <a:r>
              <a:rPr lang="tr-TR" dirty="0"/>
              <a:t> belirtilerle ortaya çıkan ve erkeğin çiftleşme olarak kabul edildiği durumdur.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	kızgınlıkta, vulva genişlemesi,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	vulva iç zarının kabarması ve  kızarması,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 err="1"/>
              <a:t>Serviksten</a:t>
            </a:r>
            <a:r>
              <a:rPr lang="tr-TR" dirty="0"/>
              <a:t> gelen koyu kıvamlı bir akıntı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dirty="0"/>
              <a:t> Saydam ya da dumanlı bir akıntı koyunun kızgınlık süresinin ilk yarısında olduğunu, yapışkan krem renkli akıntı ise kızgınlık sonuna ya da </a:t>
            </a:r>
            <a:r>
              <a:rPr lang="tr-TR" dirty="0" err="1"/>
              <a:t>ovulasyona</a:t>
            </a:r>
            <a:r>
              <a:rPr lang="tr-TR" dirty="0"/>
              <a:t> yaklaşıldığını göstermektedir.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43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Koç ve Tekede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İlk damızlıkta kullanma yaşı erken gelişen ırklar için	7-8 Ay 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Geç gelişenlerde ise	 16-20 ay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Aşım mevsiminde sperma verimi çok yüksek,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Tekede sperma verimi 0.5-1.0 ml ve 1.5-5.0  milyar/ml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</a:t>
            </a:r>
            <a:r>
              <a:rPr lang="tr-TR" sz="2800" dirty="0">
                <a:solidFill>
                  <a:prstClr val="black"/>
                </a:solidFill>
              </a:rPr>
              <a:t>Bir </a:t>
            </a:r>
            <a:r>
              <a:rPr lang="tr-TR" sz="2800" dirty="0" err="1">
                <a:solidFill>
                  <a:prstClr val="black"/>
                </a:solidFill>
              </a:rPr>
              <a:t>ejekulattaki</a:t>
            </a:r>
            <a:r>
              <a:rPr lang="tr-TR" sz="2800" dirty="0">
                <a:solidFill>
                  <a:prstClr val="black"/>
                </a:solidFill>
              </a:rPr>
              <a:t> </a:t>
            </a:r>
            <a:r>
              <a:rPr lang="tr-TR" sz="2800" dirty="0" err="1">
                <a:solidFill>
                  <a:prstClr val="black"/>
                </a:solidFill>
              </a:rPr>
              <a:t>spermatozoon</a:t>
            </a:r>
            <a:r>
              <a:rPr lang="tr-TR" sz="2800" dirty="0">
                <a:solidFill>
                  <a:prstClr val="black"/>
                </a:solidFill>
              </a:rPr>
              <a:t> sayısı 0.75 milyar-5.0 milyar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Bir tohumlama dozu 0.2 ml ve 100-150 milyon </a:t>
            </a:r>
            <a:r>
              <a:rPr lang="tr-TR" sz="2800" dirty="0" err="1"/>
              <a:t>spermatozoon</a:t>
            </a:r>
            <a:r>
              <a:rPr lang="tr-TR" sz="2800" dirty="0"/>
              <a:t> olmalıdır.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Koçta 0.8-1.2 ml, 2.0-3.0 milyar/ml.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Bir </a:t>
            </a:r>
            <a:r>
              <a:rPr lang="tr-TR" sz="2800" dirty="0" err="1"/>
              <a:t>ejekulattaki</a:t>
            </a:r>
            <a:r>
              <a:rPr lang="tr-TR" sz="2800" dirty="0"/>
              <a:t> </a:t>
            </a:r>
            <a:r>
              <a:rPr lang="tr-TR" sz="2800" dirty="0" err="1"/>
              <a:t>spermatozoon</a:t>
            </a:r>
            <a:r>
              <a:rPr lang="tr-TR" sz="2800" dirty="0"/>
              <a:t> sayısı 1.6 milyar-3.6 milyardır.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Bir tohumlama dozu ise 0.2 ml ve 120-400 milyon </a:t>
            </a:r>
            <a:r>
              <a:rPr lang="tr-TR" sz="2800" dirty="0" err="1"/>
              <a:t>spermatozoon</a:t>
            </a:r>
            <a:r>
              <a:rPr lang="tr-TR" sz="2800" dirty="0"/>
              <a:t> olmalıdır.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Sperm hücrelerinin </a:t>
            </a:r>
            <a:r>
              <a:rPr lang="tr-TR" sz="2800" dirty="0" err="1"/>
              <a:t>fertil</a:t>
            </a:r>
            <a:r>
              <a:rPr lang="tr-TR" sz="2800" dirty="0"/>
              <a:t> ömrü 30-48 saat kadardır.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Çiftleşme mevsimi dışında Koç ve teke spermalarının kalite ve </a:t>
            </a:r>
            <a:r>
              <a:rPr lang="tr-TR" sz="2800" dirty="0" err="1"/>
              <a:t>kantitesinde</a:t>
            </a:r>
            <a:r>
              <a:rPr lang="tr-TR" sz="2800" dirty="0"/>
              <a:t> azalmalar meydana gelmektedir.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84218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Koç ve Tekede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 lnSpcReduction="10000"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Eşeysel Davranışlar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Koç ve keçinin eşeysel davranışları benzerdir.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koçlarda eşey davranış kur yapma ve aşım (çiftleşme) olarak ayırt edilebilir.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Kızgın koyun ve keçiler </a:t>
            </a:r>
            <a:r>
              <a:rPr lang="tr-TR" sz="2800" dirty="0" err="1"/>
              <a:t>feromon</a:t>
            </a:r>
            <a:r>
              <a:rPr lang="tr-TR" sz="2800" dirty="0"/>
              <a:t> salgılar.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 err="1"/>
              <a:t>Flehmen</a:t>
            </a:r>
            <a:r>
              <a:rPr lang="tr-TR" sz="2800" dirty="0"/>
              <a:t> davranışı gösterirler.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Koç ve teke dişi hayvanın karın bölgesine ön ayağı ile vurur.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Kendilerine özgü mırıltılı sesler çıkarırlar.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Eşeysel davranışlarda koçlarda ırklara özgü davranışlar söz konusudur.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Eşey davranışlarda,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ırk,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yaş,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mevsim,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başatlık gibi faktörler rol oynamaktadır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32265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Koç ve Tekede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Tekede Eşeysel Davranışlar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Tekeler kur davranışları ve aşım davranışları gösterirler.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Kur davranışları olarak,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koku salma,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fiziksel gösteri,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kendi kıl örtüsü üzerine idrar yapma ve yayma,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koklama,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çiftleşme için sırnaşma (sarma, sarkma, </a:t>
            </a:r>
            <a:r>
              <a:rPr lang="tr-TR" sz="2600" dirty="0" err="1"/>
              <a:t>itikleme</a:t>
            </a:r>
            <a:r>
              <a:rPr lang="tr-TR" sz="2600" dirty="0"/>
              <a:t>, dürtme),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ses çıkarma, uyarma,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dişi </a:t>
            </a:r>
            <a:r>
              <a:rPr lang="tr-TR" sz="2600" dirty="0" err="1"/>
              <a:t>genital</a:t>
            </a:r>
            <a:r>
              <a:rPr lang="tr-TR" sz="2600" dirty="0"/>
              <a:t> organını koklama, yalama,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 err="1"/>
              <a:t>flehmen</a:t>
            </a:r>
            <a:r>
              <a:rPr lang="tr-TR" sz="2600" dirty="0"/>
              <a:t> davranışı,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 err="1"/>
              <a:t>ejekulasyonsuz</a:t>
            </a:r>
            <a:r>
              <a:rPr lang="tr-TR" sz="2600" dirty="0"/>
              <a:t> atlama.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258050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Koç ve Tekede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Tekede Eşeysel Davranışlar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Çiftleşme aşım davranışları: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Kur davranışlarını </a:t>
            </a:r>
            <a:r>
              <a:rPr lang="tr-TR" sz="2600" dirty="0" err="1"/>
              <a:t>takibeder</a:t>
            </a:r>
            <a:r>
              <a:rPr lang="tr-TR" sz="2600" dirty="0"/>
              <a:t>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Eşeysel isteklilik kriterleri kur davranışlarına göre daha objektif olarak belirlenebilir.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Eşeysel isteklilik kriterleri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Biniş sayısı,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Biniş süresi,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</a:t>
            </a:r>
            <a:r>
              <a:rPr lang="tr-TR" sz="2600" dirty="0" err="1"/>
              <a:t>Ejekülasyon</a:t>
            </a:r>
            <a:r>
              <a:rPr lang="tr-TR" sz="2600" dirty="0"/>
              <a:t> süresi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iki </a:t>
            </a:r>
            <a:r>
              <a:rPr lang="tr-TR" sz="2600" dirty="0" err="1"/>
              <a:t>ejekülasyon</a:t>
            </a:r>
            <a:r>
              <a:rPr lang="tr-TR" sz="2600" dirty="0"/>
              <a:t> arası süre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</a:t>
            </a:r>
            <a:r>
              <a:rPr lang="tr-TR" sz="2600" dirty="0" err="1"/>
              <a:t>ejekülasyon</a:t>
            </a:r>
            <a:r>
              <a:rPr lang="tr-TR" sz="2600" dirty="0"/>
              <a:t> sayısı ve çiftleşme etkinliği gibi kriterlerdir.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Biniş sayıları yaş, mevsim ve ırka göre değişmektedir.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465476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Koç ve Tekede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Koç ve Tekelerde Döl Verim Kriterleri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Eşeysel Olgunluk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1. Eşeysel olgunluk Yaşı (gün): erkek Toklu ve erkek çebiçlerin aşım isteği gösterdikleri ve sperma üretimini gerçekleştirdikleri yaştır.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2. Eşeysel olgunluk ağırlığı (kg): Erkek </a:t>
            </a:r>
            <a:r>
              <a:rPr lang="tr-TR" sz="2600" dirty="0" err="1"/>
              <a:t>toklu</a:t>
            </a:r>
            <a:r>
              <a:rPr lang="tr-TR" sz="2600" dirty="0"/>
              <a:t> ve erkek çebiçlerin eşeysel olgunluğa ulaştıklarındaki canlı ağırlıklarıdır.  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2. Testis özellikleri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1. Testis çapı: Bir çift testisin en geniş yerinden metal kumpasla alınan ölçü (mm)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2. Testis uzunluğu: </a:t>
            </a:r>
            <a:r>
              <a:rPr lang="tr-TR" sz="2600" dirty="0" err="1"/>
              <a:t>skrotumun</a:t>
            </a:r>
            <a:r>
              <a:rPr lang="tr-TR" sz="2600" dirty="0"/>
              <a:t> en alt kısmındaki testis noktasından </a:t>
            </a:r>
            <a:r>
              <a:rPr lang="tr-TR" sz="2600" dirty="0" err="1"/>
              <a:t>skrotumun</a:t>
            </a:r>
            <a:r>
              <a:rPr lang="tr-TR" sz="2600" dirty="0"/>
              <a:t> üst kısmında incelmeye başladığı </a:t>
            </a:r>
            <a:r>
              <a:rPr lang="tr-TR" sz="2600" dirty="0" err="1"/>
              <a:t>creamaster</a:t>
            </a:r>
            <a:r>
              <a:rPr lang="tr-TR" sz="2600" dirty="0"/>
              <a:t> kasına kadarki olan uzunluktur. (CM)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3. Testis hacmi: ortalama testis uzunluğu (cm) x Ortalama testis çapı (cm</a:t>
            </a:r>
            <a:r>
              <a:rPr lang="tr-TR" sz="2600" baseline="30000" dirty="0"/>
              <a:t>2</a:t>
            </a:r>
            <a:r>
              <a:rPr lang="tr-TR" sz="2600" dirty="0"/>
              <a:t>)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4. </a:t>
            </a:r>
            <a:r>
              <a:rPr lang="tr-TR" sz="2600" dirty="0" err="1"/>
              <a:t>Skrotum</a:t>
            </a:r>
            <a:r>
              <a:rPr lang="tr-TR" sz="2600" dirty="0"/>
              <a:t> hacmi (cm</a:t>
            </a:r>
            <a:r>
              <a:rPr lang="tr-TR" sz="2600" baseline="30000" dirty="0"/>
              <a:t>3</a:t>
            </a:r>
            <a:r>
              <a:rPr lang="tr-TR" sz="2600" dirty="0"/>
              <a:t>): </a:t>
            </a:r>
            <a:r>
              <a:rPr lang="tr-TR" sz="2600" dirty="0" err="1"/>
              <a:t>Skrotumun</a:t>
            </a:r>
            <a:r>
              <a:rPr lang="tr-TR" sz="2600" dirty="0"/>
              <a:t> </a:t>
            </a:r>
            <a:r>
              <a:rPr lang="tr-TR" sz="2600" dirty="0" err="1"/>
              <a:t>inguinal</a:t>
            </a:r>
            <a:r>
              <a:rPr lang="tr-TR" sz="2600" dirty="0"/>
              <a:t> bölgeyle birleştiği yer bağlanarak bir hacim ölçere daldırılır. Taşan su </a:t>
            </a:r>
            <a:r>
              <a:rPr lang="tr-TR" sz="2600" dirty="0" err="1"/>
              <a:t>skrotum</a:t>
            </a:r>
            <a:r>
              <a:rPr lang="tr-TR" sz="2600" dirty="0"/>
              <a:t> hacmi olarak alınır.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077619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Koç ve Tekede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4000" dirty="0"/>
              <a:t>Koç ve Tekelerde Döl Verim Kriterleri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3. </a:t>
            </a:r>
            <a:r>
              <a:rPr lang="tr-TR" sz="4000" dirty="0"/>
              <a:t>Sperma özellikleri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3200" dirty="0"/>
              <a:t> 1. Sperma hacmi: Bir </a:t>
            </a:r>
            <a:r>
              <a:rPr lang="tr-TR" sz="3200" dirty="0" err="1"/>
              <a:t>ejekülasyonda</a:t>
            </a:r>
            <a:r>
              <a:rPr lang="tr-TR" sz="3200" dirty="0"/>
              <a:t> üretilen semen miktarı </a:t>
            </a:r>
            <a:r>
              <a:rPr lang="tr-TR" sz="3200" dirty="0">
                <a:solidFill>
                  <a:prstClr val="black"/>
                </a:solidFill>
              </a:rPr>
              <a:t>(cm</a:t>
            </a:r>
            <a:r>
              <a:rPr lang="tr-TR" sz="3200" baseline="30000" dirty="0">
                <a:solidFill>
                  <a:prstClr val="black"/>
                </a:solidFill>
              </a:rPr>
              <a:t>3</a:t>
            </a:r>
            <a:r>
              <a:rPr lang="tr-TR" sz="3200" dirty="0">
                <a:solidFill>
                  <a:prstClr val="black"/>
                </a:solidFill>
              </a:rPr>
              <a:t>)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3200" dirty="0">
                <a:solidFill>
                  <a:prstClr val="black"/>
                </a:solidFill>
              </a:rPr>
              <a:t> 2. Sperma yoğunluğu ya da sayısı: Bir </a:t>
            </a:r>
            <a:r>
              <a:rPr lang="tr-TR" sz="3200" dirty="0" err="1">
                <a:solidFill>
                  <a:prstClr val="black"/>
                </a:solidFill>
              </a:rPr>
              <a:t>ejekülasyonda</a:t>
            </a:r>
            <a:r>
              <a:rPr lang="tr-TR" sz="3200" dirty="0">
                <a:solidFill>
                  <a:prstClr val="black"/>
                </a:solidFill>
              </a:rPr>
              <a:t> bulunan sperma sayısı.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3200" dirty="0">
                <a:solidFill>
                  <a:prstClr val="black"/>
                </a:solidFill>
              </a:rPr>
              <a:t>3. Sperma </a:t>
            </a:r>
            <a:r>
              <a:rPr lang="tr-TR" sz="3200" dirty="0" err="1">
                <a:solidFill>
                  <a:prstClr val="black"/>
                </a:solidFill>
              </a:rPr>
              <a:t>motilitesi</a:t>
            </a:r>
            <a:r>
              <a:rPr lang="tr-TR" sz="3200" dirty="0">
                <a:solidFill>
                  <a:prstClr val="black"/>
                </a:solidFill>
              </a:rPr>
              <a:t> (%): Bir </a:t>
            </a:r>
            <a:r>
              <a:rPr lang="tr-TR" sz="3200" dirty="0" err="1">
                <a:solidFill>
                  <a:prstClr val="black"/>
                </a:solidFill>
              </a:rPr>
              <a:t>ejekülat</a:t>
            </a:r>
            <a:r>
              <a:rPr lang="tr-TR" sz="3200" dirty="0">
                <a:solidFill>
                  <a:prstClr val="black"/>
                </a:solidFill>
              </a:rPr>
              <a:t> içerisindeki bir yönde güçlü hareket eden spermlerin toplam sperm sayısına oranı.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3200" dirty="0">
                <a:solidFill>
                  <a:prstClr val="black"/>
                </a:solidFill>
              </a:rPr>
              <a:t>4. Anormal spermatozoit oranı (%): Bir </a:t>
            </a:r>
            <a:r>
              <a:rPr lang="tr-TR" sz="3200" dirty="0" err="1">
                <a:solidFill>
                  <a:prstClr val="black"/>
                </a:solidFill>
              </a:rPr>
              <a:t>ejekülasyondaki</a:t>
            </a:r>
            <a:r>
              <a:rPr lang="tr-TR" sz="3200" dirty="0">
                <a:solidFill>
                  <a:prstClr val="black"/>
                </a:solidFill>
              </a:rPr>
              <a:t> anormal spermatozoitlerin oranıdır.</a:t>
            </a:r>
            <a:endParaRPr lang="tr-TR" sz="3200" dirty="0"/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501231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Koç ve Tekede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6"/>
            <a:ext cx="11672046" cy="5741893"/>
          </a:xfrm>
        </p:spPr>
        <p:txBody>
          <a:bodyPr>
            <a:normAutofit lnSpcReduction="10000"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Koç ve Tekelerde Döl Verim Kriterleri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4. Eşeysel davranış özellikleri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4000" dirty="0"/>
              <a:t>1. Kur davranışları</a:t>
            </a:r>
            <a:r>
              <a:rPr lang="tr-TR" sz="2800" dirty="0"/>
              <a:t>,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</a:t>
            </a:r>
            <a:r>
              <a:rPr lang="tr-TR" sz="4000" dirty="0"/>
              <a:t>Koçta,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Elde çiftleştirmenin gerçekleştirildiği durumlarda, erkek ile dişi bir araya getirildiğinde, ilk </a:t>
            </a:r>
            <a:r>
              <a:rPr lang="tr-TR" sz="2800" dirty="0" err="1"/>
              <a:t>ejekülasyonun</a:t>
            </a:r>
            <a:r>
              <a:rPr lang="tr-TR" sz="2800" dirty="0"/>
              <a:t> meydana geldiği ana kadarki sürede belirlenmektedir.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Bu özellikler;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koklama,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ses çıkarma,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</a:t>
            </a:r>
            <a:r>
              <a:rPr lang="tr-TR" sz="2600" dirty="0" err="1"/>
              <a:t>flehmen</a:t>
            </a:r>
            <a:r>
              <a:rPr lang="tr-TR" sz="2600" dirty="0"/>
              <a:t> davranışı,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sırnaşma,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dürtme ve yalamadır davranışlarıdır 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780408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Koç ve Tekede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6"/>
            <a:ext cx="11672046" cy="5741893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Koç ve Tekelerde Döl Verim Kriterleri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4. Eşeysel davranış özellikleri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4000" dirty="0"/>
              <a:t>1. Kur davranışları</a:t>
            </a:r>
            <a:r>
              <a:rPr lang="tr-TR" sz="2800" dirty="0"/>
              <a:t>,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 </a:t>
            </a:r>
            <a:r>
              <a:rPr lang="tr-TR" sz="4000" dirty="0"/>
              <a:t>Tekede,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Koku yayma, fiziksel gösteri, kendi kıl örtüsü üzerine idrar yapma, ilk </a:t>
            </a:r>
            <a:r>
              <a:rPr lang="tr-TR" sz="2800" dirty="0" err="1"/>
              <a:t>ejekülasyonun</a:t>
            </a:r>
            <a:r>
              <a:rPr lang="tr-TR" sz="2800" dirty="0"/>
              <a:t> meydana geldiği ana kadarki sürede belirlenmektedir.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Bu özellikler;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koklama,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ses çıkarma,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</a:t>
            </a:r>
            <a:r>
              <a:rPr lang="tr-TR" sz="2600" dirty="0" err="1"/>
              <a:t>flehmen</a:t>
            </a:r>
            <a:r>
              <a:rPr lang="tr-TR" sz="2600" dirty="0"/>
              <a:t> davranışı,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sırnaşma,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600" dirty="0"/>
              <a:t> dürtme ve yalamadır, </a:t>
            </a:r>
            <a:r>
              <a:rPr lang="tr-TR" sz="2600" dirty="0" err="1"/>
              <a:t>ejekülasyonsuz</a:t>
            </a:r>
            <a:r>
              <a:rPr lang="tr-TR" sz="2600" dirty="0"/>
              <a:t> atlama davranışlarıdır 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960441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Koç ve Tekede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7576" y="1116107"/>
            <a:ext cx="11954435" cy="5647764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200" dirty="0"/>
              <a:t>Koç ve Tekelerde Döl Verim Kriterleri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32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200" dirty="0"/>
              <a:t>4. Eşeysel davranış özellikleri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200" dirty="0"/>
              <a:t> 2. Ç</a:t>
            </a:r>
            <a:r>
              <a:rPr lang="tr-TR" sz="4000" dirty="0"/>
              <a:t>iftleşme Davranışları: </a:t>
            </a:r>
            <a:r>
              <a:rPr lang="tr-TR" sz="3200" dirty="0"/>
              <a:t>Bu davranışlar dişi ile erkek bir araya geldiğinde çiftleşmeye ait gösterdikleri davranışlardır.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3200" dirty="0"/>
              <a:t>Bunlar;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3200" dirty="0"/>
              <a:t>Biniş süresi (</a:t>
            </a:r>
            <a:r>
              <a:rPr lang="tr-TR" sz="3200" dirty="0" err="1"/>
              <a:t>sn</a:t>
            </a:r>
            <a:r>
              <a:rPr lang="tr-TR" sz="3200" dirty="0"/>
              <a:t>): Kızgın dişinin belirlenip erkeğin üzerine atlayışına kadar geçen süredir.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3200" dirty="0"/>
              <a:t> Biniş sayısı (adet/birim zaman): erkeğin ilk 30 dakika içerisinde yapmış olduğu biniş sayısıdır.</a:t>
            </a:r>
          </a:p>
        </p:txBody>
      </p:sp>
    </p:spTree>
    <p:extLst>
      <p:ext uri="{BB962C8B-B14F-4D97-AF65-F5344CB8AC3E}">
        <p14:creationId xmlns:p14="http://schemas.microsoft.com/office/powerpoint/2010/main" val="21727327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Koç ve Tekede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7576" y="1116107"/>
            <a:ext cx="11954435" cy="5647764"/>
          </a:xfrm>
        </p:spPr>
        <p:txBody>
          <a:bodyPr>
            <a:normAutofit/>
          </a:bodyPr>
          <a:lstStyle/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dirty="0"/>
              <a:t>Koç ve Tekelerde Döl Verim Kriterleri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800" b="1" dirty="0"/>
              <a:t>Boşalma (</a:t>
            </a:r>
            <a:r>
              <a:rPr lang="tr-TR" sz="2800" b="1" dirty="0" err="1"/>
              <a:t>ejekülasyon</a:t>
            </a:r>
            <a:r>
              <a:rPr lang="tr-TR" sz="2800" b="1" dirty="0"/>
              <a:t>) süresi </a:t>
            </a:r>
            <a:r>
              <a:rPr lang="tr-TR" sz="2800" dirty="0"/>
              <a:t>(</a:t>
            </a:r>
            <a:r>
              <a:rPr lang="tr-TR" sz="2800" dirty="0" err="1"/>
              <a:t>sn</a:t>
            </a:r>
            <a:r>
              <a:rPr lang="tr-TR" sz="2800" dirty="0"/>
              <a:t>): </a:t>
            </a:r>
            <a:r>
              <a:rPr lang="tr-TR" sz="2800" dirty="0" err="1"/>
              <a:t>erkekğin</a:t>
            </a:r>
            <a:r>
              <a:rPr lang="tr-TR" sz="2800" dirty="0"/>
              <a:t> kızgın olan dişiyi belirleyip </a:t>
            </a:r>
            <a:r>
              <a:rPr lang="tr-TR" sz="2800" dirty="0" err="1"/>
              <a:t>ejekülasyon</a:t>
            </a:r>
            <a:r>
              <a:rPr lang="tr-TR" sz="2800" dirty="0"/>
              <a:t> yapmasına kadar geçen süredir.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 Birinci boşalma ile ikinci biniş arası geçen süre (</a:t>
            </a:r>
            <a:r>
              <a:rPr lang="tr-TR" sz="2800" dirty="0" err="1"/>
              <a:t>sn</a:t>
            </a:r>
            <a:r>
              <a:rPr lang="tr-TR" sz="2800" dirty="0"/>
              <a:t>): erkeğin birinci boşalması ile kızgın dişiyi bulup ikinci binişine kadar geçen süredir.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 Aşım sayısı: birim zaman içerisinde (ilk yarım saat veya bir saat içinde) erkeğin yaptığı aşım sayısıdır. 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Boşalma (</a:t>
            </a:r>
            <a:r>
              <a:rPr lang="tr-TR" sz="2800" dirty="0" err="1"/>
              <a:t>ejekülasyon</a:t>
            </a:r>
            <a:r>
              <a:rPr lang="tr-TR" sz="2800" dirty="0"/>
              <a:t>) sayısı (Adet/birim zaman): erkeğin 30 dakika içerisinde yapmış olduğu boşlama sayısıdır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800" dirty="0"/>
              <a:t> Çiftleşme (Aşım) etkinliği</a:t>
            </a:r>
          </a:p>
          <a:p>
            <a:pPr marL="914400" lvl="3" algn="just">
              <a:buFont typeface="Wingdings" panose="05000000000000000000" pitchFamily="2" charset="2"/>
              <a:buChar char="Ø"/>
            </a:pPr>
            <a:r>
              <a:rPr lang="tr-TR" sz="2600" dirty="0"/>
              <a:t> Çiftleşme etkinliği = </a:t>
            </a:r>
            <a:r>
              <a:rPr lang="tr-TR" sz="2600" dirty="0" err="1"/>
              <a:t>ejekülasyon</a:t>
            </a:r>
            <a:r>
              <a:rPr lang="tr-TR" sz="2600" dirty="0"/>
              <a:t> sayısı / (Biniş sayısı + Biniş teşebbüsleri)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53197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 fontScale="925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Koyunlarda kızgınlık belirtileri inek ve keçide olduğu kadar belirgin değildir.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Kızgın koyun koç arayabilir, en önemli belirti koçtan kaçmaması ve koçun aşımına izin vermesidir.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Keçilerde ise vulva ve vajinada gözlemlenen belirtiler yanında, meleme, sık sık işeme, diğer keçilerin üzerine atlama, teke arama, tekeden kaçmama, alışılmışın dışında aşağı, yukarı sık sık kuyruk hareketlerdir.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Sakin kızgınlık hem koyunda hem de keçide görülebilir. Sakin kızgınlık, kızgınlık davranışlarının gösterilmediği, ancak yumurtlamanın var olduğu fizyolojik ve histolojik bir döngü olayıdır.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Kızgınlık süresi,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Koyunlarda kızgınlık süresi 30-36 saat, birkaç saatten 3-4 güne kadar değişebilir.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Keçilerde kızgınlık süresi 24-48 saattir. Ankara keçilerinde 22 saat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dirty="0"/>
              <a:t>Kızgınlık süresi; ırk, yaş, çiftleşme mevsimi aşamaları ve uyarıcı koç teke varlığına bağlı olarak değişir.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dirty="0" err="1"/>
              <a:t>Ovulasyon</a:t>
            </a:r>
            <a:r>
              <a:rPr lang="tr-TR" dirty="0"/>
              <a:t>; koyunlarda ve keçilerde kızgınlığın sonlarına doğru (24-30 / 30-36 saatlerde) gerçekleşir.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dirty="0"/>
              <a:t>Yumurtanın yaşam süresi 10-15 saat, koç sperm hücrelerinin koyun üreme organındaki yaşam süresi 30 saattir.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dirty="0"/>
              <a:t>Keçide yumurtanın </a:t>
            </a:r>
            <a:r>
              <a:rPr lang="tr-TR" dirty="0" err="1"/>
              <a:t>fertil</a:t>
            </a:r>
            <a:r>
              <a:rPr lang="tr-TR" dirty="0"/>
              <a:t> ömrü 12-14 saat, sperm hücrelerinin </a:t>
            </a:r>
            <a:r>
              <a:rPr lang="tr-TR" dirty="0" err="1"/>
              <a:t>fertil</a:t>
            </a:r>
            <a:r>
              <a:rPr lang="tr-TR" dirty="0"/>
              <a:t> ömrü de 24-48 saattir.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0140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Kızgınlık döngüsü; hayvan gebe kalmadığı sürece kızgınlıkların düzenli aralıklarla tekrarlanmasına kızgınlık döngüsü denir.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Kızgınlık döngüsü uzunluğu birbirini </a:t>
            </a:r>
            <a:r>
              <a:rPr lang="tr-TR" dirty="0" err="1"/>
              <a:t>takibeden</a:t>
            </a:r>
            <a:r>
              <a:rPr lang="tr-TR" dirty="0"/>
              <a:t> iki kızgınlığın başlangıçları arasındaki süredir.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Kızgınlık döngüsü uzunluğu,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Yaş,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Irk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Çiftleşme mevsimi dönemi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Besleme faktörlerine göre değişir.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Keçilerde kızgınlık döngüsü uzunluğu 18-22 gün ortalama 21 gün olarak kabul edilir. Ankara keçilerinde kızgınlık döngüsü uzunluğu 4-72 gün arasında değişir. Ortalama 20.2 gündür.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Koyunlarda normal kızgınlık döngüsü 17 gündür. Çiftleşme mevsimi ortasında en kısa, mevsim sonlarına doğru uzamaktadır.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Çoklu döngüler mevsim başında ve sonunda daha sık rastlanır.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700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Koyunlarda döngüler;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b="1" dirty="0"/>
              <a:t>Tekli döngüler: </a:t>
            </a:r>
            <a:r>
              <a:rPr lang="tr-TR" dirty="0"/>
              <a:t>döngü uzunluğu 26 gün ve daha kısa olan döngülerdir.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Kısa döngüler: döngü uzunluğu 14 günden daha azdır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dirty="0"/>
              <a:t>Uzun döngüler: döngü uzunluğu 20-26 gündür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b="1" dirty="0"/>
              <a:t>Çoklu döngüler:   </a:t>
            </a:r>
            <a:r>
              <a:rPr lang="tr-TR" dirty="0"/>
              <a:t>uzunlukları 26 günden daha uzun olan döngülerdir.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dirty="0"/>
              <a:t>Çiftli döngüler: 27-37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dirty="0"/>
              <a:t>Üçlü döngüler: 38-57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dirty="0"/>
              <a:t>Dörtlü döngüler: 58 günden fazla olan döngülerdir. </a:t>
            </a:r>
            <a:r>
              <a:rPr lang="tr-TR" dirty="0" err="1"/>
              <a:t>Anöstrus</a:t>
            </a:r>
            <a:r>
              <a:rPr lang="tr-TR" dirty="0"/>
              <a:t> mevsimi içinde değerlendirilir.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endParaRPr lang="tr-TR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dirty="0"/>
              <a:t>Döngüler </a:t>
            </a:r>
            <a:r>
              <a:rPr lang="tr-TR" dirty="0" err="1"/>
              <a:t>foliküler</a:t>
            </a:r>
            <a:r>
              <a:rPr lang="tr-TR" dirty="0"/>
              <a:t> (2-3 gün) ve </a:t>
            </a:r>
            <a:r>
              <a:rPr lang="tr-TR" dirty="0" err="1"/>
              <a:t>lüteal</a:t>
            </a:r>
            <a:r>
              <a:rPr lang="tr-TR" dirty="0"/>
              <a:t> evre (14-15 gün)  olmak üzere ikiye ayrılmaktadır.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dirty="0"/>
              <a:t>Bir döngüde meydana gelen </a:t>
            </a:r>
            <a:r>
              <a:rPr lang="tr-TR" dirty="0" err="1"/>
              <a:t>graf</a:t>
            </a:r>
            <a:r>
              <a:rPr lang="tr-TR" dirty="0"/>
              <a:t> </a:t>
            </a:r>
            <a:r>
              <a:rPr lang="tr-TR" dirty="0" err="1"/>
              <a:t>folikülü</a:t>
            </a:r>
            <a:r>
              <a:rPr lang="tr-TR" dirty="0"/>
              <a:t> sayısı ırka, hayvanın yaşına ve beslemeye göre değişmektedir.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dirty="0"/>
              <a:t>Koyunda bir döngüde 1-4  adet </a:t>
            </a:r>
            <a:r>
              <a:rPr lang="tr-TR" dirty="0" err="1"/>
              <a:t>graf</a:t>
            </a:r>
            <a:r>
              <a:rPr lang="tr-TR" dirty="0"/>
              <a:t> </a:t>
            </a:r>
            <a:r>
              <a:rPr lang="tr-TR" dirty="0" err="1"/>
              <a:t>folikül</a:t>
            </a:r>
            <a:r>
              <a:rPr lang="tr-TR" dirty="0"/>
              <a:t> oluşur.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1035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err="1"/>
              <a:t>Hormonal</a:t>
            </a:r>
            <a:r>
              <a:rPr lang="tr-TR" sz="2000" dirty="0"/>
              <a:t> mekanizma;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dirty="0"/>
              <a:t>İç ve dış uyarılarla merkezi sinir sisteminden </a:t>
            </a:r>
            <a:r>
              <a:rPr lang="tr-TR" dirty="0" err="1"/>
              <a:t>hipoltalamusa</a:t>
            </a:r>
            <a:r>
              <a:rPr lang="tr-TR" dirty="0"/>
              <a:t> iletilen bilgiler değerlendiriliyor.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000" dirty="0" err="1"/>
              <a:t>Leptin</a:t>
            </a:r>
            <a:r>
              <a:rPr lang="tr-TR" sz="2000" dirty="0"/>
              <a:t>, ışık, koç/teke uyarısı, </a:t>
            </a:r>
            <a:r>
              <a:rPr lang="tr-TR" sz="2000" dirty="0" err="1"/>
              <a:t>kisspeptin</a:t>
            </a:r>
            <a:endParaRPr lang="tr-TR" sz="2000" dirty="0"/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000" dirty="0" err="1"/>
              <a:t>GnRH</a:t>
            </a:r>
            <a:r>
              <a:rPr lang="tr-TR" sz="2000" dirty="0"/>
              <a:t> salınımı ve hipofiz uyarılıyor.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000" dirty="0"/>
              <a:t> FSH, LH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000" dirty="0"/>
              <a:t>Östrojen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000" dirty="0"/>
              <a:t>Negatif geri bildirim FSH azalır, LH yükselir.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000" dirty="0" err="1"/>
              <a:t>Ovulasyon</a:t>
            </a:r>
            <a:endParaRPr lang="tr-TR" sz="2000" dirty="0"/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000" dirty="0" err="1"/>
              <a:t>Progesteron</a:t>
            </a:r>
            <a:r>
              <a:rPr lang="tr-TR" sz="2000" dirty="0"/>
              <a:t>, </a:t>
            </a:r>
            <a:r>
              <a:rPr lang="tr-TR" sz="2000" dirty="0" err="1"/>
              <a:t>prolaktin</a:t>
            </a:r>
            <a:endParaRPr lang="tr-TR" sz="2000" dirty="0"/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000" dirty="0" err="1"/>
              <a:t>Korpus</a:t>
            </a:r>
            <a:r>
              <a:rPr lang="tr-TR" sz="2000" dirty="0"/>
              <a:t> </a:t>
            </a:r>
            <a:r>
              <a:rPr lang="tr-TR" sz="2000" dirty="0" err="1"/>
              <a:t>lüteum</a:t>
            </a:r>
            <a:endParaRPr lang="tr-TR" sz="2000" dirty="0"/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000" dirty="0"/>
              <a:t>İnterferon </a:t>
            </a:r>
            <a:r>
              <a:rPr lang="tr-TR" sz="2000" dirty="0" err="1"/>
              <a:t>tau</a:t>
            </a:r>
            <a:endParaRPr lang="tr-TR" sz="2000" dirty="0"/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000" dirty="0"/>
              <a:t> PGF2a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000" dirty="0" err="1"/>
              <a:t>Korpus</a:t>
            </a:r>
            <a:r>
              <a:rPr lang="tr-TR" sz="2000" dirty="0"/>
              <a:t> </a:t>
            </a:r>
            <a:r>
              <a:rPr lang="tr-TR" sz="2000" dirty="0" err="1"/>
              <a:t>lüteum</a:t>
            </a:r>
            <a:r>
              <a:rPr lang="tr-TR" sz="2000" dirty="0"/>
              <a:t> yıkımı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000" dirty="0" err="1"/>
              <a:t>Progesteron</a:t>
            </a:r>
            <a:r>
              <a:rPr lang="tr-TR" sz="2000" dirty="0"/>
              <a:t> engeli ortadan kalkıyor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000" dirty="0"/>
              <a:t>FSH ve LH yeniden salgılanıyor</a:t>
            </a:r>
          </a:p>
        </p:txBody>
      </p:sp>
    </p:spTree>
    <p:extLst>
      <p:ext uri="{BB962C8B-B14F-4D97-AF65-F5344CB8AC3E}">
        <p14:creationId xmlns:p14="http://schemas.microsoft.com/office/powerpoint/2010/main" val="574500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612308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15153" y="793376"/>
            <a:ext cx="11766176" cy="5943600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dirty="0"/>
              <a:t>Doğumdan sonraki ilk kızgınlık;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200" dirty="0"/>
              <a:t>Koyun ve keçide doğumdan sonraki ilk kızgınlık 3-4 hafta sonra ortaya çıkabilir.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200" dirty="0" err="1"/>
              <a:t>Anöstrüs</a:t>
            </a:r>
            <a:r>
              <a:rPr lang="tr-TR" sz="2200" dirty="0"/>
              <a:t> mevsiminde eşeysel etkinlik, koyun ve keçiler mevsime bağlı olarak kızgınlık gösteren hayvanlardır.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200" dirty="0"/>
              <a:t>İki çiftleşme mevsimi arasında yumurtalıklar ve diğer üreme organı kısımları genellikle dinlenme durumundadır.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200" dirty="0" err="1"/>
              <a:t>Anöstrüs</a:t>
            </a:r>
            <a:r>
              <a:rPr lang="tr-TR" sz="2200" dirty="0"/>
              <a:t> dönemi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200" dirty="0"/>
              <a:t>mevsimsel,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200" dirty="0"/>
              <a:t>doğum sonrası ve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200" dirty="0" err="1"/>
              <a:t>laktasyon</a:t>
            </a:r>
            <a:r>
              <a:rPr lang="tr-TR" sz="2200" dirty="0"/>
              <a:t> </a:t>
            </a:r>
            <a:r>
              <a:rPr lang="tr-TR" sz="2200" dirty="0" err="1"/>
              <a:t>anöstrüsü</a:t>
            </a:r>
            <a:r>
              <a:rPr lang="tr-TR" sz="2200" dirty="0"/>
              <a:t> olmak üzere üçe ayrılmaktadır.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endParaRPr lang="tr-TR" sz="2200" dirty="0"/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200" dirty="0"/>
              <a:t>Çiftleşme mevsimi, hayvan gebe kalmadığı sürece gösterdiği birbirini izleyen kızgınlık döngülerinin toplamıdır.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200" dirty="0"/>
              <a:t>Çiftleşme mevsimini etkileyen faktörler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200" dirty="0"/>
              <a:t>Gün uzunluğu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200" dirty="0"/>
              <a:t>Irk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200" dirty="0"/>
              <a:t>Besleme,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200" dirty="0"/>
              <a:t>canlı ağırlık,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200" dirty="0"/>
              <a:t>yaş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200" dirty="0"/>
              <a:t>Sıcaklık ve iklim faktörleri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200" dirty="0"/>
              <a:t>Diğer (aşım mevsimi, kuzulama mevsimi, emzirme ve sağım, koç/teke ile birlikte bulundurma)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7994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8506" y="181068"/>
            <a:ext cx="10497670" cy="93503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F0"/>
                </a:solidFill>
              </a:rPr>
              <a:t>Koyun ve Keçide Üreme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9283" y="1116107"/>
            <a:ext cx="11672046" cy="5459506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/>
              <a:t>Doğumdan sonraki ilk kızgınlık;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400" dirty="0"/>
              <a:t>Koyun ve keçide doğumdan sonraki ilk kızgınlık 3-4 hafta sonra ortaya çıkabilir.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400" dirty="0" err="1"/>
              <a:t>Anöstrüs</a:t>
            </a:r>
            <a:r>
              <a:rPr lang="tr-TR" sz="2400" dirty="0"/>
              <a:t> mevsiminde eşeysel etkinlik, koyun ve keçiler mevsime bağlı olarak kızgınlık gösteren hayvanlardır.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400" dirty="0"/>
              <a:t>İki çiftleşme mevsimi arasında yumurtalıklar ve diğer üreme organı kısımları genellikle dinlenme durumundadır. 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400" dirty="0" err="1"/>
              <a:t>Anöstrüs</a:t>
            </a:r>
            <a:r>
              <a:rPr lang="tr-TR" sz="2400" dirty="0"/>
              <a:t> dönemi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400" dirty="0"/>
              <a:t>mevsimsel,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400" dirty="0"/>
              <a:t>doğum sonrası ve </a:t>
            </a:r>
          </a:p>
          <a:p>
            <a:pPr marL="457200" lvl="2" algn="just">
              <a:buFont typeface="Wingdings" panose="05000000000000000000" pitchFamily="2" charset="2"/>
              <a:buChar char="Ø"/>
            </a:pPr>
            <a:r>
              <a:rPr lang="tr-TR" sz="2400" dirty="0" err="1"/>
              <a:t>laktasyon</a:t>
            </a:r>
            <a:r>
              <a:rPr lang="tr-TR" sz="2400" dirty="0"/>
              <a:t> </a:t>
            </a:r>
            <a:r>
              <a:rPr lang="tr-TR" sz="2400" dirty="0" err="1"/>
              <a:t>anöstrüsü</a:t>
            </a:r>
            <a:r>
              <a:rPr lang="tr-TR" sz="2400" dirty="0"/>
              <a:t> olmak üzere üçe ayrılmaktadır.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400" dirty="0"/>
              <a:t>Çiftleşme mevsimini;</a:t>
            </a:r>
          </a:p>
          <a:p>
            <a:pPr marL="0" lvl="1" algn="just">
              <a:buFont typeface="Wingdings" panose="05000000000000000000" pitchFamily="2" charset="2"/>
              <a:buChar char="Ø"/>
            </a:pPr>
            <a:r>
              <a:rPr lang="tr-TR" sz="2400" dirty="0"/>
              <a:t>Çiftleşme mevsimi, hayvan gebe kalmadığı sürece gösterdiği birbirini izleyen kızgınlık döngülerinin toplamıdır.</a:t>
            </a:r>
          </a:p>
        </p:txBody>
      </p:sp>
    </p:spTree>
    <p:extLst>
      <p:ext uri="{BB962C8B-B14F-4D97-AF65-F5344CB8AC3E}">
        <p14:creationId xmlns:p14="http://schemas.microsoft.com/office/powerpoint/2010/main" val="2245218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3661</Words>
  <Application>Microsoft Office PowerPoint</Application>
  <PresentationFormat>Geniş ekran</PresentationFormat>
  <Paragraphs>401</Paragraphs>
  <Slides>39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6" baseType="lpstr">
      <vt:lpstr>Arial</vt:lpstr>
      <vt:lpstr>Arial Unicode MS</vt:lpstr>
      <vt:lpstr>Calibri</vt:lpstr>
      <vt:lpstr>Calibri Light</vt:lpstr>
      <vt:lpstr>Times New Roman</vt:lpstr>
      <vt:lpstr>Wingdings</vt:lpstr>
      <vt:lpstr>Office Teması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Koyun ve Keçide Üreme</vt:lpstr>
      <vt:lpstr>Koç ve Tekede Üreme</vt:lpstr>
      <vt:lpstr>Koç ve Tekede Üreme</vt:lpstr>
      <vt:lpstr>Koç ve Tekede Üreme</vt:lpstr>
      <vt:lpstr>Koç ve Tekede Üreme</vt:lpstr>
      <vt:lpstr>Koç ve Tekede Üreme</vt:lpstr>
      <vt:lpstr>Koç ve Tekede Üreme</vt:lpstr>
      <vt:lpstr>Koç ve Tekede Üreme</vt:lpstr>
      <vt:lpstr>Koç ve Tekede Üreme</vt:lpstr>
      <vt:lpstr>Koç ve Tekede Üreme</vt:lpstr>
      <vt:lpstr>Koç ve Tekede Üreme</vt:lpstr>
      <vt:lpstr>Koç ve Tekede Üreme</vt:lpstr>
      <vt:lpstr>Koç ve Tekede Üreme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Koyun ve Keçide Üreme</dc:title>
  <dc:creator>Mehmet Akif CAM</dc:creator>
  <cp:lastModifiedBy>mac</cp:lastModifiedBy>
  <cp:revision>71</cp:revision>
  <dcterms:created xsi:type="dcterms:W3CDTF">2015-11-05T08:01:26Z</dcterms:created>
  <dcterms:modified xsi:type="dcterms:W3CDTF">2022-11-15T08:08:22Z</dcterms:modified>
</cp:coreProperties>
</file>