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7" r:id="rId8"/>
    <p:sldId id="268" r:id="rId9"/>
    <p:sldId id="269" r:id="rId10"/>
    <p:sldId id="270" r:id="rId11"/>
    <p:sldId id="271" r:id="rId12"/>
    <p:sldId id="272" r:id="rId13"/>
    <p:sldId id="273" r:id="rId14"/>
    <p:sldId id="261" r:id="rId15"/>
    <p:sldId id="262" r:id="rId16"/>
    <p:sldId id="263" r:id="rId17"/>
    <p:sldId id="264" r:id="rId18"/>
    <p:sldId id="265"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9" d="100"/>
          <a:sy n="69"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E64BF1-D75E-446D-A1BD-739160ACE93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0A285BB-BD3A-4906-9569-5DC49EA74B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C52E8B7-B3DC-4A33-908B-337E8411CA21}"/>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5" name="Alt Bilgi Yer Tutucusu 4">
            <a:extLst>
              <a:ext uri="{FF2B5EF4-FFF2-40B4-BE49-F238E27FC236}">
                <a16:creationId xmlns:a16="http://schemas.microsoft.com/office/drawing/2014/main" id="{0BF3DB5B-55AD-4131-8102-1486B9ECF3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C36012A-7EE4-4D37-BED6-6AB6553CCA09}"/>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234855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AC7AF8E-2380-48B6-A91F-F3C33BEFDE6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B18F7C7-7BF9-4F57-830E-3A6C7FCB387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F9D4A95-75A5-48C5-B2C4-974C6C223D89}"/>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5" name="Alt Bilgi Yer Tutucusu 4">
            <a:extLst>
              <a:ext uri="{FF2B5EF4-FFF2-40B4-BE49-F238E27FC236}">
                <a16:creationId xmlns:a16="http://schemas.microsoft.com/office/drawing/2014/main" id="{06772679-8925-43E1-AECF-F73F0A0B4E2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7D173BC-313A-477D-AB4C-5C074521B6B1}"/>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174917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437CEEA-3853-4096-99C5-8BD8B3924CC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41787D6-5C84-4DA6-BF01-BD1D0331FF0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44BAB1F-D9D9-42A0-B13A-A4724183433B}"/>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5" name="Alt Bilgi Yer Tutucusu 4">
            <a:extLst>
              <a:ext uri="{FF2B5EF4-FFF2-40B4-BE49-F238E27FC236}">
                <a16:creationId xmlns:a16="http://schemas.microsoft.com/office/drawing/2014/main" id="{DA1EFE58-CCB4-4207-BE37-64EAD5D35B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F38491-9636-4FFD-A6E0-B17DB6FBF2E8}"/>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2087558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37D734D-7986-4413-A968-6C85B002150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8D9F48-84B7-43D4-9936-81A3CC7B7F0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A09E293-094A-4393-B8C8-150B939A45BE}"/>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5" name="Alt Bilgi Yer Tutucusu 4">
            <a:extLst>
              <a:ext uri="{FF2B5EF4-FFF2-40B4-BE49-F238E27FC236}">
                <a16:creationId xmlns:a16="http://schemas.microsoft.com/office/drawing/2014/main" id="{D714720B-DB92-46F4-9A0D-6745BDC334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D50A6E2-5E8D-4430-935C-C386C763597F}"/>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2826441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D200C9-3783-4920-B1E7-4AD41A4990A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148EA66-D384-4614-B9B0-42D796E04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2DCE82E-FB9A-4EA0-81E4-AEF5CD4B349D}"/>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5" name="Alt Bilgi Yer Tutucusu 4">
            <a:extLst>
              <a:ext uri="{FF2B5EF4-FFF2-40B4-BE49-F238E27FC236}">
                <a16:creationId xmlns:a16="http://schemas.microsoft.com/office/drawing/2014/main" id="{0343B7E1-C26F-4712-8D21-DA1ADC39B99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FA0761-50FE-44C8-BD16-8D182A639096}"/>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37877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CAC39D-4E7C-4F57-B9AE-F11FCD49E2E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0DC87BC-F10B-4177-A25E-5443711B585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68E5DBB-B984-4AC9-92D7-6D5547EF556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5DE2C47-7864-4FB3-8541-1992A5B0CB7A}"/>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6" name="Alt Bilgi Yer Tutucusu 5">
            <a:extLst>
              <a:ext uri="{FF2B5EF4-FFF2-40B4-BE49-F238E27FC236}">
                <a16:creationId xmlns:a16="http://schemas.microsoft.com/office/drawing/2014/main" id="{D7179BE9-DF19-400B-99C4-CE481FCF3B9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21B6694-846C-4D80-B3C6-F2918E578F82}"/>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149528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565C18-4FB6-4E10-8B28-38A61156D2B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9AB2132-C65F-426B-803B-5509AE3723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07F2BB5-C802-4A09-854A-86FF3511109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D1DF9BA-D389-4573-9070-61286CE563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64EDA98-8353-41C1-BD57-13792B02814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FCFD4A7-44BF-455C-9EE3-4178EE67309E}"/>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8" name="Alt Bilgi Yer Tutucusu 7">
            <a:extLst>
              <a:ext uri="{FF2B5EF4-FFF2-40B4-BE49-F238E27FC236}">
                <a16:creationId xmlns:a16="http://schemas.microsoft.com/office/drawing/2014/main" id="{070F7278-5B73-4775-8F1A-2DECA45EF23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17DB24C-4098-4A78-AA2A-BFD3D86AA6E9}"/>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46876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3F0D65-5A31-4E14-AE33-7BB30170ED3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A425509-2445-47F8-B0E0-AC2A23A40B41}"/>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4" name="Alt Bilgi Yer Tutucusu 3">
            <a:extLst>
              <a:ext uri="{FF2B5EF4-FFF2-40B4-BE49-F238E27FC236}">
                <a16:creationId xmlns:a16="http://schemas.microsoft.com/office/drawing/2014/main" id="{EFE0B0C0-DCBA-4554-98ED-2F2235E84E1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92C1644-B5C3-4B4E-B3C6-1A65F083EA67}"/>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1421754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8FA6410-8D06-4F2D-B860-10583083E2A3}"/>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3" name="Alt Bilgi Yer Tutucusu 2">
            <a:extLst>
              <a:ext uri="{FF2B5EF4-FFF2-40B4-BE49-F238E27FC236}">
                <a16:creationId xmlns:a16="http://schemas.microsoft.com/office/drawing/2014/main" id="{D5129C9B-4A34-4B58-A580-BBFDBF548E7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D81DFAB-A198-48FF-A415-BFA5C4E6142C}"/>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64983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775ED8-9B9B-40B8-AD31-8CBA30E9EAF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043E399-8F9A-4C07-B7B2-F8CF93B9A6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7CC9B35-FF45-42D8-BEC8-CF57D81F2A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2A0847D-0EFD-4736-8A47-B3E5F396DB16}"/>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6" name="Alt Bilgi Yer Tutucusu 5">
            <a:extLst>
              <a:ext uri="{FF2B5EF4-FFF2-40B4-BE49-F238E27FC236}">
                <a16:creationId xmlns:a16="http://schemas.microsoft.com/office/drawing/2014/main" id="{5EE0B06C-C22A-4870-975D-4BC95DE88DC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A4EA229-6B87-41D5-9B46-E88610FD0ECE}"/>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252653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FC5AFC-1023-4E15-A476-E0D1B7B0527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386948C-2A06-4738-9673-93BF3C760B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B4E36AC-96FA-4CAC-8F89-5CE08AD651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17E52D0-AA94-4066-9536-D4CD0551B8FD}"/>
              </a:ext>
            </a:extLst>
          </p:cNvPr>
          <p:cNvSpPr>
            <a:spLocks noGrp="1"/>
          </p:cNvSpPr>
          <p:nvPr>
            <p:ph type="dt" sz="half" idx="10"/>
          </p:nvPr>
        </p:nvSpPr>
        <p:spPr/>
        <p:txBody>
          <a:bodyPr/>
          <a:lstStyle/>
          <a:p>
            <a:fld id="{17F2B129-235E-4457-8D19-57F26FEEF0B8}" type="datetimeFigureOut">
              <a:rPr lang="tr-TR" smtClean="0"/>
              <a:t>3.01.2023</a:t>
            </a:fld>
            <a:endParaRPr lang="tr-TR"/>
          </a:p>
        </p:txBody>
      </p:sp>
      <p:sp>
        <p:nvSpPr>
          <p:cNvPr id="6" name="Alt Bilgi Yer Tutucusu 5">
            <a:extLst>
              <a:ext uri="{FF2B5EF4-FFF2-40B4-BE49-F238E27FC236}">
                <a16:creationId xmlns:a16="http://schemas.microsoft.com/office/drawing/2014/main" id="{1032A56A-338C-42D2-AFC9-31B308ADD49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EFC6447-208C-45EF-9D93-7AE9EEED6CC5}"/>
              </a:ext>
            </a:extLst>
          </p:cNvPr>
          <p:cNvSpPr>
            <a:spLocks noGrp="1"/>
          </p:cNvSpPr>
          <p:nvPr>
            <p:ph type="sldNum" sz="quarter" idx="12"/>
          </p:nvPr>
        </p:nvSpPr>
        <p:spPr/>
        <p:txBody>
          <a:bodyPr/>
          <a:lstStyle/>
          <a:p>
            <a:fld id="{81E4F62E-FE87-4F82-A338-4F6DA7B97E5F}" type="slidenum">
              <a:rPr lang="tr-TR" smtClean="0"/>
              <a:t>‹#›</a:t>
            </a:fld>
            <a:endParaRPr lang="tr-TR"/>
          </a:p>
        </p:txBody>
      </p:sp>
    </p:spTree>
    <p:extLst>
      <p:ext uri="{BB962C8B-B14F-4D97-AF65-F5344CB8AC3E}">
        <p14:creationId xmlns:p14="http://schemas.microsoft.com/office/powerpoint/2010/main" val="3224927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FB1610F-F660-4A64-8440-88C47F1AAF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8CF8BB-2C7B-4210-9E2F-A65DBD0595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CF4F40F-B334-4CBE-A1CB-689D9948EB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2B129-235E-4457-8D19-57F26FEEF0B8}" type="datetimeFigureOut">
              <a:rPr lang="tr-TR" smtClean="0"/>
              <a:t>3.01.2023</a:t>
            </a:fld>
            <a:endParaRPr lang="tr-TR"/>
          </a:p>
        </p:txBody>
      </p:sp>
      <p:sp>
        <p:nvSpPr>
          <p:cNvPr id="5" name="Alt Bilgi Yer Tutucusu 4">
            <a:extLst>
              <a:ext uri="{FF2B5EF4-FFF2-40B4-BE49-F238E27FC236}">
                <a16:creationId xmlns:a16="http://schemas.microsoft.com/office/drawing/2014/main" id="{E85DA273-A1AA-4927-AE50-9E1D68EEB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731D1B6-567A-4338-BE68-03AAD343B1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4F62E-FE87-4F82-A338-4F6DA7B97E5F}" type="slidenum">
              <a:rPr lang="tr-TR" smtClean="0"/>
              <a:t>‹#›</a:t>
            </a:fld>
            <a:endParaRPr lang="tr-TR"/>
          </a:p>
        </p:txBody>
      </p:sp>
    </p:spTree>
    <p:extLst>
      <p:ext uri="{BB962C8B-B14F-4D97-AF65-F5344CB8AC3E}">
        <p14:creationId xmlns:p14="http://schemas.microsoft.com/office/powerpoint/2010/main" val="3112968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600" dirty="0">
                <a:latin typeface="Times New Roman" panose="02020603050405020304" pitchFamily="18" charset="0"/>
                <a:cs typeface="Times New Roman" panose="02020603050405020304" pitchFamily="18" charset="0"/>
              </a:rPr>
              <a:t>Tiftik, Ankara keçisi ya da dünyaca «Angora </a:t>
            </a:r>
            <a:r>
              <a:rPr lang="tr-TR" sz="3600" dirty="0" err="1">
                <a:latin typeface="Times New Roman" panose="02020603050405020304" pitchFamily="18" charset="0"/>
                <a:cs typeface="Times New Roman" panose="02020603050405020304" pitchFamily="18" charset="0"/>
              </a:rPr>
              <a:t>Goat</a:t>
            </a:r>
            <a:r>
              <a:rPr lang="tr-TR" sz="3600" dirty="0">
                <a:latin typeface="Times New Roman" panose="02020603050405020304" pitchFamily="18" charset="0"/>
                <a:cs typeface="Times New Roman" panose="02020603050405020304" pitchFamily="18" charset="0"/>
              </a:rPr>
              <a:t>» olarak bilinen, anavatanı Anadolu olan keçi ırkımızdan elde edilen ve batı dillerinde «</a:t>
            </a:r>
            <a:r>
              <a:rPr lang="tr-TR" sz="3600" dirty="0" err="1">
                <a:latin typeface="Times New Roman" panose="02020603050405020304" pitchFamily="18" charset="0"/>
                <a:cs typeface="Times New Roman" panose="02020603050405020304" pitchFamily="18" charset="0"/>
              </a:rPr>
              <a:t>Mohair</a:t>
            </a:r>
            <a:r>
              <a:rPr lang="tr-TR" sz="3600" dirty="0">
                <a:latin typeface="Times New Roman" panose="02020603050405020304" pitchFamily="18" charset="0"/>
                <a:cs typeface="Times New Roman" panose="02020603050405020304" pitchFamily="18" charset="0"/>
              </a:rPr>
              <a:t>» olarak isimlendirilen özel bir liftir.</a:t>
            </a:r>
          </a:p>
          <a:p>
            <a:pPr marL="342900" indent="-342900" algn="just">
              <a:buFont typeface="Arial" panose="020B0604020202020204" pitchFamily="34" charset="0"/>
              <a:buChar char="•"/>
            </a:pPr>
            <a:r>
              <a:rPr lang="tr-TR" sz="3600" dirty="0">
                <a:latin typeface="Times New Roman" panose="02020603050405020304" pitchFamily="18" charset="0"/>
                <a:cs typeface="Times New Roman" panose="02020603050405020304" pitchFamily="18" charset="0"/>
              </a:rPr>
              <a:t>Tiftik, tiftik keçilerinden elde edilen, ısıya ve çekmeye dayanıklı, parlak esnek, nem çekebilen, yüksek yalıtım özelliğine sahip, zararlı güneş ışınlarını geçirmeyen, astronotların giydikleri elbiselerin yapımında kullanılan, kolay boyanabilen, düzgün ve kaygan yapısı olan, diğer bitkisel ve hayvansal liflerle de çeşitli oranlarda karıştırılarak kullanılabilen bir liftir.</a:t>
            </a:r>
          </a:p>
        </p:txBody>
      </p:sp>
    </p:spTree>
    <p:extLst>
      <p:ext uri="{BB962C8B-B14F-4D97-AF65-F5344CB8AC3E}">
        <p14:creationId xmlns:p14="http://schemas.microsoft.com/office/powerpoint/2010/main" val="687166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623456"/>
            <a:ext cx="11993218" cy="6234544"/>
          </a:xfrm>
        </p:spPr>
        <p:txBody>
          <a:bodyPr>
            <a:noAutofit/>
          </a:bodyPr>
          <a:lstStyle/>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Kılın Fiziksel Özellikleri</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incelik: </a:t>
            </a:r>
            <a:r>
              <a:rPr lang="tr-TR" sz="2800" dirty="0">
                <a:latin typeface="Times New Roman" panose="02020603050405020304" pitchFamily="18" charset="0"/>
                <a:cs typeface="Times New Roman" panose="02020603050405020304" pitchFamily="18" charset="0"/>
              </a:rPr>
              <a:t>Kılın inceliği kalite sınıfının belirlenmesinde ilk sırada gelmektedir.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Tiftikte büyük çap ve küçük çap arasındaki oran önemlidir. Bu tiftiğin eğirilebilme özelliğini değiştirir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Eğirilebilme özelliği açısından tiftikler D/d=1,209 çok iyi eğrilebilir, 1,20&lt;D/d&lt;1.22 normal eğrilebilir tiftik ve 1,22&lt;D/d ise zayıf eğrilebilir tiftik olarak sınıflandırılmaktadır.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İnce tiftik 26-30,5 mikron, normal tiftik30,5-36 mikron ve kaba tiftik 36-42 mikron olmak üzere üçe ayrılmaktadır.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incelik üzerinde ırk, cinsiyet, yaş, vücut bölgeleri ve çevresel faktörler etkilidir.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Uzunluk </a:t>
            </a:r>
            <a:r>
              <a:rPr lang="tr-TR" sz="2800" dirty="0" err="1">
                <a:latin typeface="Times New Roman" panose="02020603050405020304" pitchFamily="18" charset="0"/>
                <a:cs typeface="Times New Roman" panose="02020603050405020304" pitchFamily="18" charset="0"/>
              </a:rPr>
              <a:t>Uzunluk</a:t>
            </a:r>
            <a:r>
              <a:rPr lang="tr-TR" sz="2800" dirty="0">
                <a:latin typeface="Times New Roman" panose="02020603050405020304" pitchFamily="18" charset="0"/>
                <a:cs typeface="Times New Roman" panose="02020603050405020304" pitchFamily="18" charset="0"/>
              </a:rPr>
              <a:t> yaşa, cinsiyete ve vücut bölgelerine ve çevresel faktörlere bağlı olarak değişir. Keçilerde lifler vücudun önünden arkasına doğru lifler kısalmaktadır.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Tiftik yapağı uzunluğu «</a:t>
            </a:r>
            <a:r>
              <a:rPr lang="tr-TR" sz="2800" dirty="0">
                <a:solidFill>
                  <a:srgbClr val="7030A0"/>
                </a:solidFill>
                <a:latin typeface="Times New Roman" panose="02020603050405020304" pitchFamily="18" charset="0"/>
                <a:cs typeface="Times New Roman" panose="02020603050405020304" pitchFamily="18" charset="0"/>
              </a:rPr>
              <a:t>gerçek uzunluk</a:t>
            </a:r>
            <a:r>
              <a:rPr lang="tr-TR" sz="2800" dirty="0">
                <a:latin typeface="Times New Roman" panose="02020603050405020304" pitchFamily="18" charset="0"/>
                <a:cs typeface="Times New Roman" panose="02020603050405020304" pitchFamily="18" charset="0"/>
              </a:rPr>
              <a:t>» ve «</a:t>
            </a:r>
            <a:r>
              <a:rPr lang="tr-TR" sz="2800" dirty="0">
                <a:solidFill>
                  <a:srgbClr val="7030A0"/>
                </a:solidFill>
                <a:latin typeface="Times New Roman" panose="02020603050405020304" pitchFamily="18" charset="0"/>
                <a:cs typeface="Times New Roman" panose="02020603050405020304" pitchFamily="18" charset="0"/>
              </a:rPr>
              <a:t>lüle uzunluğu</a:t>
            </a:r>
            <a:r>
              <a:rPr lang="tr-TR" sz="2800" dirty="0">
                <a:latin typeface="Times New Roman" panose="02020603050405020304" pitchFamily="18" charset="0"/>
                <a:cs typeface="Times New Roman" panose="02020603050405020304" pitchFamily="18" charset="0"/>
              </a:rPr>
              <a:t>» olmak üzere iki şekilde değerlendirilir. </a:t>
            </a:r>
          </a:p>
        </p:txBody>
      </p:sp>
    </p:spTree>
    <p:extLst>
      <p:ext uri="{BB962C8B-B14F-4D97-AF65-F5344CB8AC3E}">
        <p14:creationId xmlns:p14="http://schemas.microsoft.com/office/powerpoint/2010/main" val="3987612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623456"/>
            <a:ext cx="11993218" cy="6234544"/>
          </a:xfrm>
        </p:spPr>
        <p:txBody>
          <a:bodyPr>
            <a:noAutofit/>
          </a:bodyPr>
          <a:lstStyle/>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Tiftik lüle uzunluğu açısından kısa (&lt;8 cm), orta (9-12 cm) ve Uzun (&gt;12 cm), gerçek uzunluğa göre ise kısa (&lt; 12cm), Orta (12-16), uzun (16-22 cm), çok uzun (&gt;22) üzere dörde ayrılmaktadır.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Kıvrım (</a:t>
            </a:r>
            <a:r>
              <a:rPr lang="tr-TR" sz="2800" dirty="0" err="1">
                <a:latin typeface="Times New Roman" panose="02020603050405020304" pitchFamily="18" charset="0"/>
                <a:cs typeface="Times New Roman" panose="02020603050405020304" pitchFamily="18" charset="0"/>
              </a:rPr>
              <a:t>Ondülasyon</a:t>
            </a:r>
            <a:r>
              <a:rPr lang="tr-TR" sz="2800" dirty="0">
                <a:latin typeface="Times New Roman" panose="02020603050405020304" pitchFamily="18" charset="0"/>
                <a:cs typeface="Times New Roman" panose="02020603050405020304" pitchFamily="18" charset="0"/>
              </a:rPr>
              <a:t>) kıvrımlar kılların bükülme sırasında birbirleri ile iyi sarılmasını sağlayan yapılardır. Kıvrımların sayısı incelik ve kılların kışır tabakasıyla ilgilidir.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Kıvrım sayısına göre tiftikler az (1), orta (1-1,25) ve çok kıvrımlı (&gt;1,25) olarak üçe ayrılmaktadır.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Direnç Kılın kopuncaya kadar dayanabileceği ağırlığın gram cinsinden tanımlanmasıdır.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Kılda iki tip direnç ölçülmektedir.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Mutlak direnç ucuna ağırlık konan kılın kopma anından önceki dayanabildiği ağırlığın gram cinsinden ölçüsüdür.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Bağıl Direnç: Ölçülen gram cinsinden direncin kılın enine kesiti üzerinde bir birim alana düşen miktarı şeklinde hesaplanmaktadır.  </a:t>
            </a:r>
          </a:p>
        </p:txBody>
      </p:sp>
      <p:sp>
        <p:nvSpPr>
          <p:cNvPr id="5" name="Dikdörtgen 4">
            <a:extLst>
              <a:ext uri="{FF2B5EF4-FFF2-40B4-BE49-F238E27FC236}">
                <a16:creationId xmlns:a16="http://schemas.microsoft.com/office/drawing/2014/main" id="{961B4398-E13E-4D26-A82A-95597AD8A526}"/>
              </a:ext>
            </a:extLst>
          </p:cNvPr>
          <p:cNvSpPr/>
          <p:nvPr/>
        </p:nvSpPr>
        <p:spPr>
          <a:xfrm>
            <a:off x="5888182" y="94094"/>
            <a:ext cx="3948545" cy="523220"/>
          </a:xfrm>
          <a:prstGeom prst="rect">
            <a:avLst/>
          </a:prstGeom>
        </p:spPr>
        <p:txBody>
          <a:bodyPr wrap="square">
            <a:spAutoFit/>
          </a:bodyPr>
          <a:lstStyle/>
          <a:p>
            <a:pPr marL="0" lvl="6"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Kılın Fiziksel Özellikleri</a:t>
            </a:r>
          </a:p>
        </p:txBody>
      </p:sp>
    </p:spTree>
    <p:extLst>
      <p:ext uri="{BB962C8B-B14F-4D97-AF65-F5344CB8AC3E}">
        <p14:creationId xmlns:p14="http://schemas.microsoft.com/office/powerpoint/2010/main" val="134360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623456"/>
            <a:ext cx="11993218" cy="6234544"/>
          </a:xfrm>
        </p:spPr>
        <p:txBody>
          <a:bodyPr>
            <a:noAutofit/>
          </a:bodyPr>
          <a:lstStyle/>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Bir örneklik: Hem uzunluk hem de incelik bakımından yapağıyı tiftiği oluşturan kılların birbirine benzer olmasını ifade etmektedir.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Esneklik: </a:t>
            </a:r>
            <a:r>
              <a:rPr lang="tr-TR" sz="2800" dirty="0">
                <a:latin typeface="Times New Roman" panose="02020603050405020304" pitchFamily="18" charset="0"/>
                <a:cs typeface="Times New Roman" panose="02020603050405020304" pitchFamily="18" charset="0"/>
              </a:rPr>
              <a:t>Gerek yapağı gerekse tiftik kılları ve bu kılların bükülmesi </a:t>
            </a:r>
            <a:r>
              <a:rPr lang="tr-TR" sz="2800" dirty="0" err="1">
                <a:latin typeface="Times New Roman" panose="02020603050405020304" pitchFamily="18" charset="0"/>
                <a:cs typeface="Times New Roman" panose="02020603050405020304" pitchFamily="18" charset="0"/>
              </a:rPr>
              <a:t>suretiye</a:t>
            </a:r>
            <a:r>
              <a:rPr lang="tr-TR" sz="2800" dirty="0">
                <a:latin typeface="Times New Roman" panose="02020603050405020304" pitchFamily="18" charset="0"/>
                <a:cs typeface="Times New Roman" panose="02020603050405020304" pitchFamily="18" charset="0"/>
              </a:rPr>
              <a:t> yapılan iplikler bir basınç ya da çekme karşısında esneklik gösterir ve basınç kalktıktan sonra eski halini alırlar.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Öz kanalı olmayan ince kıllarda esneklik fazla, kalın ve öz kanallı kıllarda azdır.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Yumuşaklık, parlaklık da yapağı ve tiftik kıllarında aranan kalite kriterleridir.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Yapağının sınıflandırılmasında Bradford veya </a:t>
            </a:r>
            <a:r>
              <a:rPr lang="tr-TR" sz="2800" dirty="0">
                <a:latin typeface="Times New Roman" panose="02020603050405020304" pitchFamily="18" charset="0"/>
                <a:cs typeface="Times New Roman" panose="02020603050405020304" pitchFamily="18" charset="0"/>
                <a:sym typeface="Wingdings" panose="05000000000000000000" pitchFamily="2" charset="2"/>
              </a:rPr>
              <a:t>Britanya sitemi </a:t>
            </a:r>
            <a:r>
              <a:rPr lang="tr-TR" sz="2800" dirty="0">
                <a:latin typeface="Times New Roman" panose="02020603050405020304" pitchFamily="18" charset="0"/>
                <a:cs typeface="Times New Roman" panose="02020603050405020304" pitchFamily="18" charset="0"/>
              </a:rPr>
              <a:t>sistemi:</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err="1">
                <a:latin typeface="Times New Roman" panose="02020603050405020304" pitchFamily="18" charset="0"/>
                <a:cs typeface="Times New Roman" panose="02020603050405020304" pitchFamily="18" charset="0"/>
              </a:rPr>
              <a:t>Sortiman</a:t>
            </a:r>
            <a:r>
              <a:rPr lang="tr-TR" sz="2800" b="1" dirty="0">
                <a:latin typeface="Times New Roman" panose="02020603050405020304" pitchFamily="18" charset="0"/>
                <a:cs typeface="Times New Roman" panose="02020603050405020304" pitchFamily="18" charset="0"/>
              </a:rPr>
              <a:t> (Br</a:t>
            </a:r>
            <a:r>
              <a:rPr lang="tr-TR" sz="2800" b="1" dirty="0">
                <a:latin typeface="Times New Roman" panose="02020603050405020304" pitchFamily="18" charset="0"/>
                <a:cs typeface="Times New Roman" panose="02020603050405020304" pitchFamily="18" charset="0"/>
                <a:sym typeface="Wingdings" panose="05000000000000000000" pitchFamily="2" charset="2"/>
              </a:rPr>
              <a:t>adford sistemi): </a:t>
            </a:r>
            <a:r>
              <a:rPr lang="tr-TR" sz="2800" b="1"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453 (1 pound) gram yıkanmış ve taranmış yünlerden 512.06 m (1 yarda = 0.9144 m; 560 yarda) uzunluğunda kaç yumak elde edileceğini ifade eden bir kalite sistemidir. </a:t>
            </a:r>
          </a:p>
          <a:p>
            <a:pPr marL="0" lvl="1" algn="just">
              <a:buFont typeface="Arial" panose="020B0604020202020204" pitchFamily="34" charset="0"/>
              <a:buChar char="•"/>
            </a:pPr>
            <a:r>
              <a:rPr lang="tr-TR" sz="2800" b="1" dirty="0">
                <a:latin typeface="Times New Roman" panose="02020603050405020304" pitchFamily="18" charset="0"/>
                <a:cs typeface="Times New Roman" panose="02020603050405020304" pitchFamily="18" charset="0"/>
              </a:rPr>
              <a:t>Amerikan kan derecelendirme sistemi: </a:t>
            </a:r>
            <a:r>
              <a:rPr lang="tr-TR" sz="2800" dirty="0">
                <a:latin typeface="Times New Roman" panose="02020603050405020304" pitchFamily="18" charset="0"/>
                <a:cs typeface="Times New Roman" panose="02020603050405020304" pitchFamily="18" charset="0"/>
              </a:rPr>
              <a:t>Merinoslarla melezleme sonucunda elde edilen tiplerdeki merinos kan düzeylerinin belirtilmesine dayanmaktadır. ½ kan düzeyi (58’S-62’S, AA, A; 22-26 mikron) 3/8 (56’S, B; 26-30 mikron), ¼ (50’S-48’s, C, D; 30-37 mikron) yapağı vermektedir. </a:t>
            </a:r>
          </a:p>
        </p:txBody>
      </p:sp>
      <p:sp>
        <p:nvSpPr>
          <p:cNvPr id="5" name="Dikdörtgen 4">
            <a:extLst>
              <a:ext uri="{FF2B5EF4-FFF2-40B4-BE49-F238E27FC236}">
                <a16:creationId xmlns:a16="http://schemas.microsoft.com/office/drawing/2014/main" id="{961B4398-E13E-4D26-A82A-95597AD8A526}"/>
              </a:ext>
            </a:extLst>
          </p:cNvPr>
          <p:cNvSpPr/>
          <p:nvPr/>
        </p:nvSpPr>
        <p:spPr>
          <a:xfrm>
            <a:off x="5888182" y="94094"/>
            <a:ext cx="3948545" cy="523220"/>
          </a:xfrm>
          <a:prstGeom prst="rect">
            <a:avLst/>
          </a:prstGeom>
        </p:spPr>
        <p:txBody>
          <a:bodyPr wrap="square">
            <a:spAutoFit/>
          </a:bodyPr>
          <a:lstStyle/>
          <a:p>
            <a:pPr marL="0" lvl="6"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Kılın Fiziksel Özellikleri</a:t>
            </a:r>
          </a:p>
        </p:txBody>
      </p:sp>
    </p:spTree>
    <p:extLst>
      <p:ext uri="{BB962C8B-B14F-4D97-AF65-F5344CB8AC3E}">
        <p14:creationId xmlns:p14="http://schemas.microsoft.com/office/powerpoint/2010/main" val="1352089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623456"/>
            <a:ext cx="11993218" cy="6234544"/>
          </a:xfrm>
        </p:spPr>
        <p:txBody>
          <a:bodyPr>
            <a:noAutofit/>
          </a:bodyPr>
          <a:lstStyle/>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ABD ve Kanada’da Bradford ve kan derecesi birlikte kullanılır.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Alman Sistemi: Ortalama incelik esasına dayanır, ancak kaba kıl oranı da dikkate alınır.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AAAAA ile ortalama 18 mikron (80’s) olan yapağı, AAAA ile 18-20 mikron (70’S), AAA ile 20-22 mikron (64’S9 arasında olan Amerikan sisteminde en ince yapağı ifade edilir.  </a:t>
            </a:r>
          </a:p>
        </p:txBody>
      </p:sp>
      <p:sp>
        <p:nvSpPr>
          <p:cNvPr id="5" name="Dikdörtgen 4">
            <a:extLst>
              <a:ext uri="{FF2B5EF4-FFF2-40B4-BE49-F238E27FC236}">
                <a16:creationId xmlns:a16="http://schemas.microsoft.com/office/drawing/2014/main" id="{961B4398-E13E-4D26-A82A-95597AD8A526}"/>
              </a:ext>
            </a:extLst>
          </p:cNvPr>
          <p:cNvSpPr/>
          <p:nvPr/>
        </p:nvSpPr>
        <p:spPr>
          <a:xfrm>
            <a:off x="5888182" y="94094"/>
            <a:ext cx="3948545" cy="523220"/>
          </a:xfrm>
          <a:prstGeom prst="rect">
            <a:avLst/>
          </a:prstGeom>
        </p:spPr>
        <p:txBody>
          <a:bodyPr wrap="square">
            <a:spAutoFit/>
          </a:bodyPr>
          <a:lstStyle/>
          <a:p>
            <a:pPr marL="0" lvl="6"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Kılın Fiziksel Özellikleri</a:t>
            </a:r>
          </a:p>
        </p:txBody>
      </p:sp>
    </p:spTree>
    <p:extLst>
      <p:ext uri="{BB962C8B-B14F-4D97-AF65-F5344CB8AC3E}">
        <p14:creationId xmlns:p14="http://schemas.microsoft.com/office/powerpoint/2010/main" val="2719217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Kaba-karışık ve yerli koyunların yapağıları kaba ve uzun kıllar ve ince alt kıllardan meydana gelmektedir.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Gerçek yapağı kılının dış kısmı </a:t>
            </a:r>
            <a:r>
              <a:rPr lang="tr-TR" sz="3200" dirty="0" err="1">
                <a:latin typeface="Times New Roman" panose="02020603050405020304" pitchFamily="18" charset="0"/>
                <a:cs typeface="Times New Roman" panose="02020603050405020304" pitchFamily="18" charset="0"/>
              </a:rPr>
              <a:t>kutikula</a:t>
            </a:r>
            <a:r>
              <a:rPr lang="tr-TR" sz="3200" dirty="0">
                <a:latin typeface="Times New Roman" panose="02020603050405020304" pitchFamily="18" charset="0"/>
                <a:cs typeface="Times New Roman" panose="02020603050405020304" pitchFamily="18" charset="0"/>
              </a:rPr>
              <a:t> ve iç kısmı korteks denilen canlı ve esnek hücre tabakalarından oluşmaktadır.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Korteks (kışır) kıla sağlamlık veren tabakadır.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Kaba kalın ve uzun kılların içi ise </a:t>
            </a:r>
            <a:r>
              <a:rPr lang="tr-TR" sz="3200" dirty="0" err="1">
                <a:latin typeface="Times New Roman" panose="02020603050405020304" pitchFamily="18" charset="0"/>
                <a:cs typeface="Times New Roman" panose="02020603050405020304" pitchFamily="18" charset="0"/>
              </a:rPr>
              <a:t>medulla</a:t>
            </a:r>
            <a:r>
              <a:rPr lang="tr-TR" sz="3200" dirty="0">
                <a:latin typeface="Times New Roman" panose="02020603050405020304" pitchFamily="18" charset="0"/>
                <a:cs typeface="Times New Roman" panose="02020603050405020304" pitchFamily="18" charset="0"/>
              </a:rPr>
              <a:t> (öz kanal) ile kaplıdır.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Korteksin içerisinde öz kanalın (</a:t>
            </a:r>
            <a:r>
              <a:rPr lang="tr-TR" sz="3200" dirty="0" err="1">
                <a:latin typeface="Times New Roman" panose="02020603050405020304" pitchFamily="18" charset="0"/>
                <a:cs typeface="Times New Roman" panose="02020603050405020304" pitchFamily="18" charset="0"/>
              </a:rPr>
              <a:t>medülla</a:t>
            </a:r>
            <a:r>
              <a:rPr lang="tr-TR" sz="3200" dirty="0">
                <a:latin typeface="Times New Roman" panose="02020603050405020304" pitchFamily="18" charset="0"/>
                <a:cs typeface="Times New Roman" panose="02020603050405020304" pitchFamily="18" charset="0"/>
              </a:rPr>
              <a:t>) bulunması kılın esnekliğini azaltır.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Kılın yapısında öz kanal (</a:t>
            </a:r>
            <a:r>
              <a:rPr lang="tr-TR" sz="3200" dirty="0" err="1">
                <a:latin typeface="Times New Roman" panose="02020603050405020304" pitchFamily="18" charset="0"/>
                <a:cs typeface="Times New Roman" panose="02020603050405020304" pitchFamily="18" charset="0"/>
              </a:rPr>
              <a:t>medülla</a:t>
            </a:r>
            <a:r>
              <a:rPr lang="tr-TR" sz="3200" dirty="0">
                <a:latin typeface="Times New Roman" panose="02020603050405020304" pitchFamily="18" charset="0"/>
                <a:cs typeface="Times New Roman" panose="02020603050405020304" pitchFamily="18" charset="0"/>
              </a:rPr>
              <a:t>) bulunması halı dokunduğunda kılların dik durması ve aşınmanın üst kısımda olması nedeniyle önemlidir.  </a:t>
            </a:r>
          </a:p>
        </p:txBody>
      </p:sp>
    </p:spTree>
    <p:extLst>
      <p:ext uri="{BB962C8B-B14F-4D97-AF65-F5344CB8AC3E}">
        <p14:creationId xmlns:p14="http://schemas.microsoft.com/office/powerpoint/2010/main" val="3334044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Bunun dışında kısa kıllar, geçit kıllar, </a:t>
            </a:r>
            <a:r>
              <a:rPr lang="tr-TR" sz="3200" dirty="0" err="1">
                <a:latin typeface="Times New Roman" panose="02020603050405020304" pitchFamily="18" charset="0"/>
                <a:cs typeface="Times New Roman" panose="02020603050405020304" pitchFamily="18" charset="0"/>
              </a:rPr>
              <a:t>kemp</a:t>
            </a:r>
            <a:r>
              <a:rPr lang="tr-TR" sz="3200" dirty="0">
                <a:latin typeface="Times New Roman" panose="02020603050405020304" pitchFamily="18" charset="0"/>
                <a:cs typeface="Times New Roman" panose="02020603050405020304" pitchFamily="18" charset="0"/>
              </a:rPr>
              <a:t> kıl, ölü ve </a:t>
            </a:r>
            <a:r>
              <a:rPr lang="tr-TR" sz="3200" dirty="0" err="1">
                <a:latin typeface="Times New Roman" panose="02020603050405020304" pitchFamily="18" charset="0"/>
                <a:cs typeface="Times New Roman" panose="02020603050405020304" pitchFamily="18" charset="0"/>
              </a:rPr>
              <a:t>heterotip</a:t>
            </a:r>
            <a:r>
              <a:rPr lang="tr-TR" sz="3200" dirty="0">
                <a:latin typeface="Times New Roman" panose="02020603050405020304" pitchFamily="18" charset="0"/>
                <a:cs typeface="Times New Roman" panose="02020603050405020304" pitchFamily="18" charset="0"/>
              </a:rPr>
              <a:t> olarak ayırt edilen kıl çeşitleri de bulunmaktadır.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Kısa kıllar hayvanın yüzünü ve ayaklarını örter ve endüstride önemsizdirler.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Geçit kıllar ise kaba karışık yapağı veren ırklarda, kaba üst kıllar ile ince alt kıllar arasında bir geçit yapıya sahiptirler.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Geçit kıllarda kesik kesik </a:t>
            </a:r>
            <a:r>
              <a:rPr lang="tr-TR" sz="3200" dirty="0" err="1">
                <a:latin typeface="Times New Roman" panose="02020603050405020304" pitchFamily="18" charset="0"/>
                <a:cs typeface="Times New Roman" panose="02020603050405020304" pitchFamily="18" charset="0"/>
              </a:rPr>
              <a:t>medülla</a:t>
            </a:r>
            <a:r>
              <a:rPr lang="tr-TR" sz="3200" dirty="0">
                <a:latin typeface="Times New Roman" panose="02020603050405020304" pitchFamily="18" charset="0"/>
                <a:cs typeface="Times New Roman" panose="02020603050405020304" pitchFamily="18" charset="0"/>
              </a:rPr>
              <a:t> (öz kanalı) içeren bir yapıya sahiptir ve orta kalite yapağı kılı olarak kabul edilirler.</a:t>
            </a:r>
          </a:p>
          <a:p>
            <a:pPr marL="342900" indent="-342900" algn="just">
              <a:buFont typeface="Arial" panose="020B0604020202020204" pitchFamily="34" charset="0"/>
              <a:buChar char="•"/>
            </a:pPr>
            <a:r>
              <a:rPr lang="tr-TR" sz="3200" dirty="0" err="1">
                <a:latin typeface="Times New Roman" panose="02020603050405020304" pitchFamily="18" charset="0"/>
                <a:cs typeface="Times New Roman" panose="02020603050405020304" pitchFamily="18" charset="0"/>
              </a:rPr>
              <a:t>Kemp</a:t>
            </a:r>
            <a:r>
              <a:rPr lang="tr-TR" sz="3200" dirty="0">
                <a:latin typeface="Times New Roman" panose="02020603050405020304" pitchFamily="18" charset="0"/>
                <a:cs typeface="Times New Roman" panose="02020603050405020304" pitchFamily="18" charset="0"/>
              </a:rPr>
              <a:t> kıl, kısa, ucu sivri ve parlak renklidir. </a:t>
            </a:r>
            <a:r>
              <a:rPr lang="tr-TR" sz="3200" dirty="0" err="1">
                <a:latin typeface="Times New Roman" panose="02020603050405020304" pitchFamily="18" charset="0"/>
                <a:cs typeface="Times New Roman" panose="02020603050405020304" pitchFamily="18" charset="0"/>
              </a:rPr>
              <a:t>Kemp</a:t>
            </a:r>
            <a:r>
              <a:rPr lang="tr-TR" sz="3200" dirty="0">
                <a:latin typeface="Times New Roman" panose="02020603050405020304" pitchFamily="18" charset="0"/>
                <a:cs typeface="Times New Roman" panose="02020603050405020304" pitchFamily="18" charset="0"/>
              </a:rPr>
              <a:t> kılın içerisi %85 oranında </a:t>
            </a:r>
            <a:r>
              <a:rPr lang="tr-TR" sz="3200" dirty="0" err="1">
                <a:latin typeface="Times New Roman" panose="02020603050405020304" pitchFamily="18" charset="0"/>
                <a:cs typeface="Times New Roman" panose="02020603050405020304" pitchFamily="18" charset="0"/>
              </a:rPr>
              <a:t>medülla</a:t>
            </a:r>
            <a:r>
              <a:rPr lang="tr-TR" sz="3200" dirty="0">
                <a:latin typeface="Times New Roman" panose="02020603050405020304" pitchFamily="18" charset="0"/>
                <a:cs typeface="Times New Roman" panose="02020603050405020304" pitchFamily="18" charset="0"/>
              </a:rPr>
              <a:t> ile doludur ve boya tutmaz.</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Yapağıda bulunması kaliteyi düşürür, halı kilim dokumasında %5 e kadar bulunabilir. Tekstilde istenmez.</a:t>
            </a:r>
          </a:p>
        </p:txBody>
      </p:sp>
    </p:spTree>
    <p:extLst>
      <p:ext uri="{BB962C8B-B14F-4D97-AF65-F5344CB8AC3E}">
        <p14:creationId xmlns:p14="http://schemas.microsoft.com/office/powerpoint/2010/main" val="4030683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Ölü kıllar uzun olup saman gibi kırılır ve dirençsizdirler.</a:t>
            </a:r>
          </a:p>
          <a:p>
            <a:pPr marL="342900" indent="-342900" algn="just">
              <a:buFont typeface="Arial" panose="020B0604020202020204" pitchFamily="34" charset="0"/>
              <a:buChar char="•"/>
            </a:pPr>
            <a:r>
              <a:rPr lang="tr-TR" sz="3200" dirty="0" err="1">
                <a:latin typeface="Times New Roman" panose="02020603050405020304" pitchFamily="18" charset="0"/>
                <a:cs typeface="Times New Roman" panose="02020603050405020304" pitchFamily="18" charset="0"/>
              </a:rPr>
              <a:t>Heterotip</a:t>
            </a:r>
            <a:r>
              <a:rPr lang="tr-TR" sz="3200" dirty="0">
                <a:latin typeface="Times New Roman" panose="02020603050405020304" pitchFamily="18" charset="0"/>
                <a:cs typeface="Times New Roman" panose="02020603050405020304" pitchFamily="18" charset="0"/>
              </a:rPr>
              <a:t> kıllar ise hayvanların hastalık ve açlık dönemlerinde kılın yapısında boğumlar halinde kendini göstermektedir.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Ölü ve </a:t>
            </a:r>
            <a:r>
              <a:rPr lang="tr-TR" sz="3200" dirty="0" err="1">
                <a:latin typeface="Times New Roman" panose="02020603050405020304" pitchFamily="18" charset="0"/>
                <a:cs typeface="Times New Roman" panose="02020603050405020304" pitchFamily="18" charset="0"/>
              </a:rPr>
              <a:t>heterotip</a:t>
            </a:r>
            <a:r>
              <a:rPr lang="tr-TR" sz="3200" dirty="0">
                <a:latin typeface="Times New Roman" panose="02020603050405020304" pitchFamily="18" charset="0"/>
                <a:cs typeface="Times New Roman" panose="02020603050405020304" pitchFamily="18" charset="0"/>
              </a:rPr>
              <a:t> kılların yapağıda bulunması kaliteyi düşürür ve istenmez.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Hayvansal kılların yapağı olarak kabulü için incelik, bir örneklik, uzunluk, uzama kabiliyeti, parlaklık ve yumuşaklık gibi özelliklere sahip olması gerekir.</a:t>
            </a:r>
          </a:p>
        </p:txBody>
      </p:sp>
    </p:spTree>
    <p:extLst>
      <p:ext uri="{BB962C8B-B14F-4D97-AF65-F5344CB8AC3E}">
        <p14:creationId xmlns:p14="http://schemas.microsoft.com/office/powerpoint/2010/main" val="2176546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Kılın genel özellikleri</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Yapağı kıllardan meydana geldiği için, yapağının endüstrideki değeri, kılın özellikleri ile ilgilidir.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Soğuktan koruma, </a:t>
            </a:r>
            <a:r>
              <a:rPr lang="tr-TR" sz="3200" dirty="0" err="1">
                <a:latin typeface="Times New Roman" panose="02020603050405020304" pitchFamily="18" charset="0"/>
                <a:cs typeface="Times New Roman" panose="02020603050405020304" pitchFamily="18" charset="0"/>
              </a:rPr>
              <a:t>yalıtkanlık</a:t>
            </a:r>
            <a:r>
              <a:rPr lang="tr-TR" sz="3200" dirty="0">
                <a:latin typeface="Times New Roman" panose="02020603050405020304" pitchFamily="18" charset="0"/>
                <a:cs typeface="Times New Roman" panose="02020603050405020304" pitchFamily="18" charset="0"/>
              </a:rPr>
              <a:t>, hafif, esnek (kopmadan, tahribata uğramadan şekil alabilme), sıkılma ve buruşturmadan etkilenmeme, ultraviyole ışınları veren sıcaklığın geçişini sağlama, renk maddeleri emebilme özelliği (boyanabilme), dayanıklı olma özelliklerine sahiptir.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Hayvanların vücudunu dış etkilerden koruyan ve insanlar için de en ideal giyim eşyalarının yapılmasında kullanılan değerli bir hammaddedir.</a:t>
            </a:r>
          </a:p>
        </p:txBody>
      </p:sp>
    </p:spTree>
    <p:extLst>
      <p:ext uri="{BB962C8B-B14F-4D97-AF65-F5344CB8AC3E}">
        <p14:creationId xmlns:p14="http://schemas.microsoft.com/office/powerpoint/2010/main" val="1034346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Türkiye tiftiklerinin sınıflandırılması</a:t>
            </a:r>
          </a:p>
          <a:p>
            <a:pPr marL="342900" indent="-342900" algn="just">
              <a:buFont typeface="Arial" panose="020B0604020202020204" pitchFamily="34" charset="0"/>
              <a:buChar char="•"/>
            </a:pPr>
            <a:r>
              <a:rPr lang="tr-TR" sz="3200" b="1" dirty="0">
                <a:latin typeface="Times New Roman" panose="02020603050405020304" pitchFamily="18" charset="0"/>
                <a:cs typeface="Times New Roman" panose="02020603050405020304" pitchFamily="18" charset="0"/>
              </a:rPr>
              <a:t>Esas tiftikler </a:t>
            </a:r>
            <a:r>
              <a:rPr lang="tr-TR" sz="3200" dirty="0">
                <a:latin typeface="Times New Roman" panose="02020603050405020304" pitchFamily="18" charset="0"/>
                <a:cs typeface="Times New Roman" panose="02020603050405020304" pitchFamily="18" charset="0"/>
              </a:rPr>
              <a:t>Süper oğlak (beyaz çok parlak, 40’S&gt;, 23 mikron), Oğlak (beyaz parlak,36’S-32’S, 23,01-29,0 mikron) İnce süper ergin (beyaz, krem,28-30’S; 29,0-30,0 mikron),  iyi (1. ergin) (Beyaz krem, 26-24’S;33-37 mikron), sıra (2. ergin) (beyaz, krem, 22.5’S&lt;; 37,01 mikron) </a:t>
            </a:r>
          </a:p>
          <a:p>
            <a:pPr marL="342900" indent="-342900" algn="just">
              <a:buFont typeface="Arial" panose="020B0604020202020204" pitchFamily="34" charset="0"/>
              <a:buChar char="•"/>
            </a:pPr>
            <a:r>
              <a:rPr lang="tr-TR" sz="3200" b="1" dirty="0">
                <a:latin typeface="Times New Roman" panose="02020603050405020304" pitchFamily="18" charset="0"/>
                <a:cs typeface="Times New Roman" panose="02020603050405020304" pitchFamily="18" charset="0"/>
              </a:rPr>
              <a:t>Özel Tiftikler </a:t>
            </a:r>
            <a:r>
              <a:rPr lang="tr-TR" sz="3200" dirty="0">
                <a:latin typeface="Times New Roman" panose="02020603050405020304" pitchFamily="18" charset="0"/>
                <a:cs typeface="Times New Roman" panose="02020603050405020304" pitchFamily="18" charset="0"/>
              </a:rPr>
              <a:t>Kastamonu, Konya, Renkli ince, renkli kaba, Boz tiftik, Tabak, Parça ve deri, Malı, (kasap başı)</a:t>
            </a:r>
          </a:p>
          <a:p>
            <a:pPr marL="342900" indent="-342900" algn="just">
              <a:buFont typeface="Arial" panose="020B0604020202020204" pitchFamily="34" charset="0"/>
              <a:buChar char="•"/>
            </a:pPr>
            <a:endParaRPr lang="tr-TR" sz="32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tr-TR" sz="3200" b="1" dirty="0">
                <a:latin typeface="Times New Roman" panose="02020603050405020304" pitchFamily="18" charset="0"/>
                <a:cs typeface="Times New Roman" panose="02020603050405020304" pitchFamily="18" charset="0"/>
              </a:rPr>
              <a:t>Özürlü tiftikler </a:t>
            </a:r>
            <a:r>
              <a:rPr lang="tr-TR" sz="3200" dirty="0">
                <a:latin typeface="Times New Roman" panose="02020603050405020304" pitchFamily="18" charset="0"/>
                <a:cs typeface="Times New Roman" panose="02020603050405020304" pitchFamily="18" charset="0"/>
              </a:rPr>
              <a:t>Sıvama pıtraklı, sıvama </a:t>
            </a:r>
            <a:r>
              <a:rPr lang="tr-TR" sz="3200" dirty="0" err="1">
                <a:latin typeface="Times New Roman" panose="02020603050405020304" pitchFamily="18" charset="0"/>
                <a:cs typeface="Times New Roman" panose="02020603050405020304" pitchFamily="18" charset="0"/>
              </a:rPr>
              <a:t>kempli</a:t>
            </a:r>
            <a:r>
              <a:rPr lang="tr-TR" sz="3200" dirty="0">
                <a:latin typeface="Times New Roman" panose="02020603050405020304" pitchFamily="18" charset="0"/>
                <a:cs typeface="Times New Roman" panose="02020603050405020304" pitchFamily="18" charset="0"/>
              </a:rPr>
              <a:t>, Çok yağlı, Çok kanatlı, sarı tiftik, Çok keçeli, Deri parçalı, Güveli, hafif, </a:t>
            </a:r>
            <a:r>
              <a:rPr lang="tr-TR" sz="3200" dirty="0" err="1">
                <a:latin typeface="Times New Roman" panose="02020603050405020304" pitchFamily="18" charset="0"/>
                <a:cs typeface="Times New Roman" panose="02020603050405020304" pitchFamily="18" charset="0"/>
              </a:rPr>
              <a:t>Tümsüz</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6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Yapağı, çeşitli yollarla (kırkımla elle yolma) hayvanların üzerinden gömlek halinde alınan ve bükülüp iplik yapılabilen tüm kılları ifade etmektedir.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Yün, yapağının yıkanmış ve temizlenmiş halidir.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Yapağı ve tiftik deri içerisinde </a:t>
            </a:r>
            <a:r>
              <a:rPr lang="tr-TR" sz="3200" dirty="0" err="1">
                <a:latin typeface="Times New Roman" panose="02020603050405020304" pitchFamily="18" charset="0"/>
                <a:cs typeface="Times New Roman" panose="02020603050405020304" pitchFamily="18" charset="0"/>
              </a:rPr>
              <a:t>folikül</a:t>
            </a:r>
            <a:r>
              <a:rPr lang="tr-TR" sz="3200" dirty="0">
                <a:latin typeface="Times New Roman" panose="02020603050405020304" pitchFamily="18" charset="0"/>
                <a:cs typeface="Times New Roman" panose="02020603050405020304" pitchFamily="18" charset="0"/>
              </a:rPr>
              <a:t> ya da kıl yatağı adı verilen birimlerin kılları meydana getirmesi ile oluşur.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Kıllarda büyüme dipten olur, kıl uç kısmından büyümez.</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Bakım ve beslemeye bağlı olarak kıllarda büyüme süreklidir.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Bakım ve beslemedeki yetersizlik kılların büyümesinde aksaklık ve kılların yapısında anormallikler oluşturmaktadır.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Kılların yapısı tırnak ve boynuz gibi diğer deri ürünlerine benzerdir.</a:t>
            </a:r>
          </a:p>
        </p:txBody>
      </p:sp>
    </p:spTree>
    <p:extLst>
      <p:ext uri="{BB962C8B-B14F-4D97-AF65-F5344CB8AC3E}">
        <p14:creationId xmlns:p14="http://schemas.microsoft.com/office/powerpoint/2010/main" val="203348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Kılların en önemli görevi hayvan vücudunda sıcaklığı sabit tutmaya yardımcı olmaktır.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Kılların geliştiği deri tabakası </a:t>
            </a:r>
            <a:r>
              <a:rPr lang="tr-TR" sz="3200" dirty="0" err="1">
                <a:latin typeface="Times New Roman" panose="02020603050405020304" pitchFamily="18" charset="0"/>
                <a:cs typeface="Times New Roman" panose="02020603050405020304" pitchFamily="18" charset="0"/>
              </a:rPr>
              <a:t>epidermis</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kutikula</a:t>
            </a:r>
            <a:r>
              <a:rPr lang="tr-TR" sz="3200" dirty="0">
                <a:latin typeface="Times New Roman" panose="02020603050405020304" pitchFamily="18" charset="0"/>
                <a:cs typeface="Times New Roman" panose="02020603050405020304" pitchFamily="18" charset="0"/>
              </a:rPr>
              <a:t>, pul), </a:t>
            </a:r>
            <a:r>
              <a:rPr lang="tr-TR" sz="3200" dirty="0" err="1">
                <a:latin typeface="Times New Roman" panose="02020603050405020304" pitchFamily="18" charset="0"/>
                <a:cs typeface="Times New Roman" panose="02020603050405020304" pitchFamily="18" charset="0"/>
              </a:rPr>
              <a:t>corium</a:t>
            </a:r>
            <a:r>
              <a:rPr lang="tr-TR" sz="3200" dirty="0">
                <a:latin typeface="Times New Roman" panose="02020603050405020304" pitchFamily="18" charset="0"/>
                <a:cs typeface="Times New Roman" panose="02020603050405020304" pitchFamily="18" charset="0"/>
              </a:rPr>
              <a:t> (Korteks) ve </a:t>
            </a:r>
            <a:r>
              <a:rPr lang="tr-TR" sz="3200" dirty="0" err="1">
                <a:latin typeface="Times New Roman" panose="02020603050405020304" pitchFamily="18" charset="0"/>
                <a:cs typeface="Times New Roman" panose="02020603050405020304" pitchFamily="18" charset="0"/>
              </a:rPr>
              <a:t>subcutis</a:t>
            </a:r>
            <a:r>
              <a:rPr lang="tr-TR" sz="3200" dirty="0">
                <a:latin typeface="Times New Roman" panose="02020603050405020304" pitchFamily="18" charset="0"/>
                <a:cs typeface="Times New Roman" panose="02020603050405020304" pitchFamily="18" charset="0"/>
              </a:rPr>
              <a:t> olmak üzere üç tabakadan oluşmaktadır.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Epidermisin en üst kısmında </a:t>
            </a:r>
            <a:r>
              <a:rPr lang="tr-TR" sz="3200" dirty="0" err="1">
                <a:latin typeface="Times New Roman" panose="02020603050405020304" pitchFamily="18" charset="0"/>
                <a:cs typeface="Times New Roman" panose="02020603050405020304" pitchFamily="18" charset="0"/>
              </a:rPr>
              <a:t>boynuzlaşmış</a:t>
            </a:r>
            <a:r>
              <a:rPr lang="tr-TR" sz="3200" dirty="0">
                <a:latin typeface="Times New Roman" panose="02020603050405020304" pitchFamily="18" charset="0"/>
                <a:cs typeface="Times New Roman" panose="02020603050405020304" pitchFamily="18" charset="0"/>
              </a:rPr>
              <a:t> ölü hücreler bulunur ve zamanla pul şeklinde dökülür.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İkinci tabaka </a:t>
            </a:r>
            <a:r>
              <a:rPr lang="tr-TR" sz="3200" dirty="0" err="1">
                <a:latin typeface="Times New Roman" panose="02020603050405020304" pitchFamily="18" charset="0"/>
                <a:cs typeface="Times New Roman" panose="02020603050405020304" pitchFamily="18" charset="0"/>
              </a:rPr>
              <a:t>corium</a:t>
            </a:r>
            <a:r>
              <a:rPr lang="tr-TR" sz="3200" dirty="0">
                <a:latin typeface="Times New Roman" panose="02020603050405020304" pitchFamily="18" charset="0"/>
                <a:cs typeface="Times New Roman" panose="02020603050405020304" pitchFamily="18" charset="0"/>
              </a:rPr>
              <a:t> canlıdır ve </a:t>
            </a:r>
            <a:r>
              <a:rPr lang="tr-TR" sz="3200" dirty="0" err="1">
                <a:latin typeface="Times New Roman" panose="02020603050405020304" pitchFamily="18" charset="0"/>
                <a:cs typeface="Times New Roman" panose="02020603050405020304" pitchFamily="18" charset="0"/>
              </a:rPr>
              <a:t>epidermis</a:t>
            </a:r>
            <a:r>
              <a:rPr lang="tr-TR" sz="3200" dirty="0">
                <a:latin typeface="Times New Roman" panose="02020603050405020304" pitchFamily="18" charset="0"/>
                <a:cs typeface="Times New Roman" panose="02020603050405020304" pitchFamily="18" charset="0"/>
              </a:rPr>
              <a:t> hücrelerinin beslenmesini sağlar. </a:t>
            </a:r>
          </a:p>
          <a:p>
            <a:pPr marL="342900" indent="-342900" algn="just">
              <a:buFont typeface="Arial" panose="020B0604020202020204" pitchFamily="34" charset="0"/>
              <a:buChar char="•"/>
            </a:pPr>
            <a:r>
              <a:rPr lang="tr-TR" sz="3200" dirty="0" err="1">
                <a:latin typeface="Times New Roman" panose="02020603050405020304" pitchFamily="18" charset="0"/>
                <a:cs typeface="Times New Roman" panose="02020603050405020304" pitchFamily="18" charset="0"/>
              </a:rPr>
              <a:t>Subcutis</a:t>
            </a:r>
            <a:r>
              <a:rPr lang="tr-TR" sz="3200" dirty="0">
                <a:latin typeface="Times New Roman" panose="02020603050405020304" pitchFamily="18" charset="0"/>
                <a:cs typeface="Times New Roman" panose="02020603050405020304" pitchFamily="18" charset="0"/>
              </a:rPr>
              <a:t> deri altında yağ tabakası ve esnek liflerden meydana gelen tabakadır.</a:t>
            </a:r>
          </a:p>
        </p:txBody>
      </p:sp>
    </p:spTree>
    <p:extLst>
      <p:ext uri="{BB962C8B-B14F-4D97-AF65-F5344CB8AC3E}">
        <p14:creationId xmlns:p14="http://schemas.microsoft.com/office/powerpoint/2010/main" val="212965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Deride kılların yerleştiği kısma </a:t>
            </a:r>
            <a:r>
              <a:rPr lang="tr-TR" sz="3200" dirty="0" err="1">
                <a:latin typeface="Times New Roman" panose="02020603050405020304" pitchFamily="18" charset="0"/>
                <a:cs typeface="Times New Roman" panose="02020603050405020304" pitchFamily="18" charset="0"/>
              </a:rPr>
              <a:t>folikül</a:t>
            </a:r>
            <a:r>
              <a:rPr lang="tr-TR" sz="3200" dirty="0">
                <a:latin typeface="Times New Roman" panose="02020603050405020304" pitchFamily="18" charset="0"/>
                <a:cs typeface="Times New Roman" panose="02020603050405020304" pitchFamily="18" charset="0"/>
              </a:rPr>
              <a:t> «kıl yatağı» denir.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Deri içerisinde yer alan kıl yatağı iki tip </a:t>
            </a:r>
            <a:r>
              <a:rPr lang="tr-TR" sz="3200" dirty="0" err="1">
                <a:latin typeface="Times New Roman" panose="02020603050405020304" pitchFamily="18" charset="0"/>
                <a:cs typeface="Times New Roman" panose="02020603050405020304" pitchFamily="18" charset="0"/>
              </a:rPr>
              <a:t>folikülden</a:t>
            </a:r>
            <a:r>
              <a:rPr lang="tr-TR" sz="3200" dirty="0">
                <a:latin typeface="Times New Roman" panose="02020603050405020304" pitchFamily="18" charset="0"/>
                <a:cs typeface="Times New Roman" panose="02020603050405020304" pitchFamily="18" charset="0"/>
              </a:rPr>
              <a:t> oluşur.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Bunlar, </a:t>
            </a:r>
            <a:r>
              <a:rPr lang="tr-TR" sz="3200" dirty="0" err="1">
                <a:latin typeface="Times New Roman" panose="02020603050405020304" pitchFamily="18" charset="0"/>
                <a:cs typeface="Times New Roman" panose="02020603050405020304" pitchFamily="18" charset="0"/>
              </a:rPr>
              <a:t>primer</a:t>
            </a:r>
            <a:r>
              <a:rPr lang="tr-TR" sz="3200" dirty="0">
                <a:latin typeface="Times New Roman" panose="02020603050405020304" pitchFamily="18" charset="0"/>
                <a:cs typeface="Times New Roman" panose="02020603050405020304" pitchFamily="18" charset="0"/>
              </a:rPr>
              <a:t> ve </a:t>
            </a:r>
            <a:r>
              <a:rPr lang="tr-TR" sz="3200" dirty="0" err="1">
                <a:latin typeface="Times New Roman" panose="02020603050405020304" pitchFamily="18" charset="0"/>
                <a:cs typeface="Times New Roman" panose="02020603050405020304" pitchFamily="18" charset="0"/>
              </a:rPr>
              <a:t>sekonder</a:t>
            </a:r>
            <a:r>
              <a:rPr lang="tr-TR" sz="3200" dirty="0">
                <a:latin typeface="Times New Roman" panose="02020603050405020304" pitchFamily="18" charset="0"/>
                <a:cs typeface="Times New Roman" panose="02020603050405020304" pitchFamily="18" charset="0"/>
              </a:rPr>
              <a:t> kıl </a:t>
            </a:r>
            <a:r>
              <a:rPr lang="tr-TR" sz="3200" dirty="0" err="1">
                <a:latin typeface="Times New Roman" panose="02020603050405020304" pitchFamily="18" charset="0"/>
                <a:cs typeface="Times New Roman" panose="02020603050405020304" pitchFamily="18" charset="0"/>
              </a:rPr>
              <a:t>fölikülleri</a:t>
            </a:r>
            <a:r>
              <a:rPr lang="tr-TR" sz="3200" dirty="0">
                <a:latin typeface="Times New Roman" panose="02020603050405020304" pitchFamily="18" charset="0"/>
                <a:cs typeface="Times New Roman" panose="02020603050405020304" pitchFamily="18" charset="0"/>
              </a:rPr>
              <a:t> olarak isimlendirilir.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Birinci kıl </a:t>
            </a:r>
            <a:r>
              <a:rPr lang="tr-TR" sz="3200" dirty="0" err="1">
                <a:latin typeface="Times New Roman" panose="02020603050405020304" pitchFamily="18" charset="0"/>
                <a:cs typeface="Times New Roman" panose="02020603050405020304" pitchFamily="18" charset="0"/>
              </a:rPr>
              <a:t>föllikülleri</a:t>
            </a:r>
            <a:r>
              <a:rPr lang="tr-TR" sz="3200" dirty="0">
                <a:latin typeface="Times New Roman" panose="02020603050405020304" pitchFamily="18" charset="0"/>
                <a:cs typeface="Times New Roman" panose="02020603050405020304" pitchFamily="18" charset="0"/>
              </a:rPr>
              <a:t> doğumdan önce oluşur ve deri üzerinde üçlü gruplar (</a:t>
            </a:r>
            <a:r>
              <a:rPr lang="tr-TR" sz="3200" dirty="0" err="1">
                <a:latin typeface="Times New Roman" panose="02020603050405020304" pitchFamily="18" charset="0"/>
                <a:cs typeface="Times New Roman" panose="02020603050405020304" pitchFamily="18" charset="0"/>
              </a:rPr>
              <a:t>trios</a:t>
            </a:r>
            <a:r>
              <a:rPr lang="tr-TR" sz="3200" dirty="0">
                <a:latin typeface="Times New Roman" panose="02020603050405020304" pitchFamily="18" charset="0"/>
                <a:cs typeface="Times New Roman" panose="02020603050405020304" pitchFamily="18" charset="0"/>
              </a:rPr>
              <a:t>) halinde bulunurlar.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İkincil (</a:t>
            </a:r>
            <a:r>
              <a:rPr lang="tr-TR" sz="3200" dirty="0" err="1">
                <a:latin typeface="Times New Roman" panose="02020603050405020304" pitchFamily="18" charset="0"/>
                <a:cs typeface="Times New Roman" panose="02020603050405020304" pitchFamily="18" charset="0"/>
              </a:rPr>
              <a:t>sekonder</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foliküller</a:t>
            </a:r>
            <a:r>
              <a:rPr lang="tr-TR" sz="3200" dirty="0">
                <a:latin typeface="Times New Roman" panose="02020603050405020304" pitchFamily="18" charset="0"/>
                <a:cs typeface="Times New Roman" panose="02020603050405020304" pitchFamily="18" charset="0"/>
              </a:rPr>
              <a:t> deri üzerinde gelişi güzel serpilmiş durumdadır ve doğum sonrası gelişmeye başlarlar. </a:t>
            </a:r>
          </a:p>
          <a:p>
            <a:pPr marL="342900" indent="-342900" algn="just">
              <a:buFont typeface="Arial" panose="020B0604020202020204" pitchFamily="34" charset="0"/>
              <a:buChar char="•"/>
            </a:pPr>
            <a:r>
              <a:rPr lang="tr-TR" sz="3200" dirty="0" err="1">
                <a:latin typeface="Times New Roman" panose="02020603050405020304" pitchFamily="18" charset="0"/>
                <a:cs typeface="Times New Roman" panose="02020603050405020304" pitchFamily="18" charset="0"/>
              </a:rPr>
              <a:t>Fötüsün</a:t>
            </a:r>
            <a:r>
              <a:rPr lang="tr-TR" sz="3200" dirty="0">
                <a:latin typeface="Times New Roman" panose="02020603050405020304" pitchFamily="18" charset="0"/>
                <a:cs typeface="Times New Roman" panose="02020603050405020304" pitchFamily="18" charset="0"/>
              </a:rPr>
              <a:t> 30- 100 günlük yaşlarında birincil </a:t>
            </a:r>
            <a:r>
              <a:rPr lang="tr-TR" sz="3200" dirty="0" err="1">
                <a:latin typeface="Times New Roman" panose="02020603050405020304" pitchFamily="18" charset="0"/>
                <a:cs typeface="Times New Roman" panose="02020603050405020304" pitchFamily="18" charset="0"/>
              </a:rPr>
              <a:t>foliküllerden</a:t>
            </a:r>
            <a:r>
              <a:rPr lang="tr-TR" sz="3200" dirty="0">
                <a:latin typeface="Times New Roman" panose="02020603050405020304" pitchFamily="18" charset="0"/>
                <a:cs typeface="Times New Roman" panose="02020603050405020304" pitchFamily="18" charset="0"/>
              </a:rPr>
              <a:t> kıllar oluşur.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Primer</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foliküllerden</a:t>
            </a:r>
            <a:r>
              <a:rPr lang="tr-TR" sz="3200" dirty="0">
                <a:latin typeface="Times New Roman" panose="02020603050405020304" pitchFamily="18" charset="0"/>
                <a:cs typeface="Times New Roman" panose="02020603050405020304" pitchFamily="18" charset="0"/>
              </a:rPr>
              <a:t> oluşan kıllar kalın ve </a:t>
            </a:r>
            <a:r>
              <a:rPr lang="tr-TR" sz="3200" dirty="0" err="1">
                <a:latin typeface="Times New Roman" panose="02020603050405020304" pitchFamily="18" charset="0"/>
                <a:cs typeface="Times New Roman" panose="02020603050405020304" pitchFamily="18" charset="0"/>
              </a:rPr>
              <a:t>kemp</a:t>
            </a:r>
            <a:r>
              <a:rPr lang="tr-TR" sz="3200" dirty="0">
                <a:latin typeface="Times New Roman" panose="02020603050405020304" pitchFamily="18" charset="0"/>
                <a:cs typeface="Times New Roman" panose="02020603050405020304" pitchFamily="18" charset="0"/>
              </a:rPr>
              <a:t> nitelikteki kıllardır.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Birinci </a:t>
            </a:r>
            <a:r>
              <a:rPr lang="tr-TR" sz="3200" dirty="0" err="1">
                <a:latin typeface="Times New Roman" panose="02020603050405020304" pitchFamily="18" charset="0"/>
                <a:cs typeface="Times New Roman" panose="02020603050405020304" pitchFamily="18" charset="0"/>
              </a:rPr>
              <a:t>foliküllerden</a:t>
            </a:r>
            <a:r>
              <a:rPr lang="tr-TR" sz="3200" dirty="0">
                <a:latin typeface="Times New Roman" panose="02020603050405020304" pitchFamily="18" charset="0"/>
                <a:cs typeface="Times New Roman" panose="02020603050405020304" pitchFamily="18" charset="0"/>
              </a:rPr>
              <a:t> normal kıllarda gelişir.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Yeni doğan bir hayvanın üzerinde kalın, </a:t>
            </a:r>
            <a:r>
              <a:rPr lang="tr-TR" sz="3200" dirty="0" err="1">
                <a:latin typeface="Times New Roman" panose="02020603050405020304" pitchFamily="18" charset="0"/>
                <a:cs typeface="Times New Roman" panose="02020603050405020304" pitchFamily="18" charset="0"/>
              </a:rPr>
              <a:t>kemp</a:t>
            </a:r>
            <a:r>
              <a:rPr lang="tr-TR" sz="3200" dirty="0">
                <a:latin typeface="Times New Roman" panose="02020603050405020304" pitchFamily="18" charset="0"/>
                <a:cs typeface="Times New Roman" panose="02020603050405020304" pitchFamily="18" charset="0"/>
              </a:rPr>
              <a:t> ve ince kıllar bulunur.</a:t>
            </a:r>
          </a:p>
          <a:p>
            <a:pPr marL="342900" indent="-342900" algn="just">
              <a:buFont typeface="Arial" panose="020B0604020202020204" pitchFamily="34" charset="0"/>
              <a:buChar char="•"/>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096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9144000" cy="702365"/>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Hayvan büyümesi sürerken kalın kılların çoğu dökülür ve onların yerine ırka özgü gerçek ince yapağı kılları oluşur.</a:t>
            </a:r>
          </a:p>
          <a:p>
            <a:pPr marL="342900" indent="-342900" algn="just">
              <a:buFont typeface="Arial" panose="020B0604020202020204" pitchFamily="34" charset="0"/>
              <a:buChar char="•"/>
            </a:pPr>
            <a:r>
              <a:rPr lang="tr-TR" sz="3200" dirty="0" err="1">
                <a:latin typeface="Times New Roman" panose="02020603050405020304" pitchFamily="18" charset="0"/>
                <a:cs typeface="Times New Roman" panose="02020603050405020304" pitchFamily="18" charset="0"/>
              </a:rPr>
              <a:t>Sekonder</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foliküllerden</a:t>
            </a:r>
            <a:r>
              <a:rPr lang="tr-TR" sz="3200" dirty="0">
                <a:latin typeface="Times New Roman" panose="02020603050405020304" pitchFamily="18" charset="0"/>
                <a:cs typeface="Times New Roman" panose="02020603050405020304" pitchFamily="18" charset="0"/>
              </a:rPr>
              <a:t> hakiki yapağı kılları gelişmektedir.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Hayvanın doğumundan sonraki 1-1,5 aylık dönem ikinci </a:t>
            </a:r>
            <a:r>
              <a:rPr lang="tr-TR" sz="3200" dirty="0" err="1">
                <a:latin typeface="Times New Roman" panose="02020603050405020304" pitchFamily="18" charset="0"/>
                <a:cs typeface="Times New Roman" panose="02020603050405020304" pitchFamily="18" charset="0"/>
              </a:rPr>
              <a:t>foliküllerin</a:t>
            </a:r>
            <a:r>
              <a:rPr lang="tr-TR" sz="3200" dirty="0">
                <a:latin typeface="Times New Roman" panose="02020603050405020304" pitchFamily="18" charset="0"/>
                <a:cs typeface="Times New Roman" panose="02020603050405020304" pitchFamily="18" charset="0"/>
              </a:rPr>
              <a:t> gelişmesinin sağlıklı olabilmesi için beslemenin önemi büyüktür.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Kıl çeşitleri</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Hakiki yapağı üreten merinos ve benzeri ırklarda kıl yapısı morfolojik ve histolojik olarak gerçek yapağı kıllarından (ince alt kıllar)  oluşmaktadır.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Kaba-karışık ve yerli koyunların yapağıları kaba ve uzun kıllar ve ince alt kıllardan meydana gelmektedir. </a:t>
            </a:r>
          </a:p>
        </p:txBody>
      </p:sp>
    </p:spTree>
    <p:extLst>
      <p:ext uri="{BB962C8B-B14F-4D97-AF65-F5344CB8AC3E}">
        <p14:creationId xmlns:p14="http://schemas.microsoft.com/office/powerpoint/2010/main" val="433246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Tiftik keçisi dışındaki keçi ırklarının kıllarını kaba üst kıl ve ince alt kıl diye ikiye ayırmak mümkündür.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Çoğu keçi ırkının kılları bu iki kıl tipini de bulundurmaktadır.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Kaba üst kıllar (sakal kılı, koruyucu kıl) daha çok fiziki koruma işlevi gören en uzun kıllardır.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Kaba üst kıllardan çadır, çul, çuval, ip düşeme astarı, tela yapılır.</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Alt kıllar ısı yalıtımı görevi yapmaktadır.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Alt kıllar değerlidir ve kaşmir, tiftik olarak isimlendirilir. </a:t>
            </a:r>
          </a:p>
          <a:p>
            <a:pPr marL="342900" indent="-342900" algn="just">
              <a:buFont typeface="Arial" panose="020B0604020202020204" pitchFamily="34" charset="0"/>
              <a:buChar char="•"/>
            </a:pPr>
            <a:r>
              <a:rPr lang="tr-TR" sz="3200" dirty="0">
                <a:latin typeface="Times New Roman" panose="02020603050405020304" pitchFamily="18" charset="0"/>
                <a:cs typeface="Times New Roman" panose="02020603050405020304" pitchFamily="18" charset="0"/>
              </a:rPr>
              <a:t>Dünyada keçi kılı renk olarak beyaz, siyah ve gri olarak üç ana renkte değerlendirilir.</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96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887896"/>
            <a:ext cx="11993218" cy="5970103"/>
          </a:xfrm>
        </p:spPr>
        <p:txBody>
          <a:bodyPr>
            <a:noAutofit/>
          </a:bodyPr>
          <a:lstStyle/>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Bunlarda uzunluklarına göre, Çok uzun kıllar lif uzunluğu 3,5 inç (8-9 cm) içinde 2 inç (5 cm) ve daha kısa kıl mevcudu %10’dan azdır.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Uzun kıllar lif uzunluğu 2.1-3,5 inç (5,3-8,9 cm) olan kıllardır. Bunların içerisinde daha kısa kılların oranı %25’ten azdır.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Kısa kılların lif uzunluğu 2 inç (5 cm) ve daha azdır.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Keçi kıllarında kıl uzunluğu önemli bir kriterdir.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Tüm kalite sınıfı kılların %80 den daha fazla temiz olması ve içerisindeki bitkisel madde oranının %3’ü aşmaması istenir.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Keçilerde kıl çapı omuzdan arkaya doğru ve yaşının ilerlemesiyle artmaktadır.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Keçinin vücut bölgeleri ve bakım-beslenmesi kılın yapı ve kalitesini etkilenmektedir.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Kaşmir (</a:t>
            </a:r>
            <a:r>
              <a:rPr lang="tr-TR" sz="2800" dirty="0" err="1">
                <a:latin typeface="Times New Roman" panose="02020603050405020304" pitchFamily="18" charset="0"/>
                <a:cs typeface="Times New Roman" panose="02020603050405020304" pitchFamily="18" charset="0"/>
              </a:rPr>
              <a:t>Paşmina</a:t>
            </a:r>
            <a:r>
              <a:rPr lang="tr-TR" sz="2800" dirty="0">
                <a:latin typeface="Times New Roman" panose="02020603050405020304" pitchFamily="18" charset="0"/>
                <a:cs typeface="Times New Roman" panose="02020603050405020304" pitchFamily="18" charset="0"/>
              </a:rPr>
              <a:t>) Üretimi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Bazı keçi ırklarından üretilen ince, yumuşak özel kıllar kaşmir olarak isimlendirilmektedir</a:t>
            </a:r>
          </a:p>
        </p:txBody>
      </p:sp>
    </p:spTree>
    <p:extLst>
      <p:ext uri="{BB962C8B-B14F-4D97-AF65-F5344CB8AC3E}">
        <p14:creationId xmlns:p14="http://schemas.microsoft.com/office/powerpoint/2010/main" val="880013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623456"/>
            <a:ext cx="11993218" cy="6234544"/>
          </a:xfrm>
        </p:spPr>
        <p:txBody>
          <a:bodyPr>
            <a:noAutofit/>
          </a:bodyPr>
          <a:lstStyle/>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Ülkemizde keçilerden elde edilen ince alt kıllar </a:t>
            </a:r>
            <a:r>
              <a:rPr lang="tr-TR" sz="2800" dirty="0" err="1">
                <a:latin typeface="Times New Roman" panose="02020603050405020304" pitchFamily="18" charset="0"/>
                <a:cs typeface="Times New Roman" panose="02020603050405020304" pitchFamily="18" charset="0"/>
              </a:rPr>
              <a:t>filik</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delhem</a:t>
            </a:r>
            <a:r>
              <a:rPr lang="tr-TR" sz="2800" dirty="0">
                <a:latin typeface="Times New Roman" panose="02020603050405020304" pitchFamily="18" charset="0"/>
                <a:cs typeface="Times New Roman" panose="02020603050405020304" pitchFamily="18" charset="0"/>
              </a:rPr>
              <a:t> gibi yerel isimlerle ifade edilmektedir.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Kaşmir veya </a:t>
            </a:r>
            <a:r>
              <a:rPr lang="tr-TR" sz="2800" dirty="0" err="1">
                <a:latin typeface="Times New Roman" panose="02020603050405020304" pitchFamily="18" charset="0"/>
                <a:cs typeface="Times New Roman" panose="02020603050405020304" pitchFamily="18" charset="0"/>
              </a:rPr>
              <a:t>keşmir</a:t>
            </a:r>
            <a:r>
              <a:rPr lang="tr-TR" sz="2800" dirty="0">
                <a:latin typeface="Times New Roman" panose="02020603050405020304" pitchFamily="18" charset="0"/>
                <a:cs typeface="Times New Roman" panose="02020603050405020304" pitchFamily="18" charset="0"/>
              </a:rPr>
              <a:t> üreten keçiler 4 ana grupta toplanmaktadır.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1. Batı grubu </a:t>
            </a:r>
          </a:p>
          <a:p>
            <a:pPr marL="457200" lvl="2" algn="just">
              <a:buFont typeface="Arial" panose="020B0604020202020204" pitchFamily="34" charset="0"/>
              <a:buChar char="•"/>
            </a:pPr>
            <a:r>
              <a:rPr lang="tr-TR" sz="2600" dirty="0">
                <a:latin typeface="Times New Roman" panose="02020603050405020304" pitchFamily="18" charset="0"/>
                <a:cs typeface="Times New Roman" panose="02020603050405020304" pitchFamily="18" charset="0"/>
              </a:rPr>
              <a:t>Eski Sovyetler birliği, Anadolu ve </a:t>
            </a:r>
            <a:r>
              <a:rPr lang="tr-TR" sz="2600" dirty="0" err="1">
                <a:latin typeface="Times New Roman" panose="02020603050405020304" pitchFamily="18" charset="0"/>
                <a:cs typeface="Times New Roman" panose="02020603050405020304" pitchFamily="18" charset="0"/>
              </a:rPr>
              <a:t>İrandaki</a:t>
            </a:r>
            <a:r>
              <a:rPr lang="tr-TR" sz="2600" dirty="0">
                <a:latin typeface="Times New Roman" panose="02020603050405020304" pitchFamily="18" charset="0"/>
                <a:cs typeface="Times New Roman" panose="02020603050405020304" pitchFamily="18" charset="0"/>
              </a:rPr>
              <a:t> keçi ırklarını içermektedir.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2. Doğu grubu </a:t>
            </a:r>
          </a:p>
          <a:p>
            <a:pPr marL="457200" lvl="2" algn="just">
              <a:buFont typeface="Arial" panose="020B0604020202020204" pitchFamily="34" charset="0"/>
              <a:buChar char="•"/>
            </a:pPr>
            <a:r>
              <a:rPr lang="tr-TR" sz="2600" dirty="0">
                <a:latin typeface="Times New Roman" panose="02020603050405020304" pitchFamily="18" charset="0"/>
                <a:cs typeface="Times New Roman" panose="02020603050405020304" pitchFamily="18" charset="0"/>
              </a:rPr>
              <a:t> Çin, </a:t>
            </a:r>
            <a:r>
              <a:rPr lang="tr-TR" sz="2600" dirty="0" err="1">
                <a:latin typeface="Times New Roman" panose="02020603050405020304" pitchFamily="18" charset="0"/>
                <a:cs typeface="Times New Roman" panose="02020603050405020304" pitchFamily="18" charset="0"/>
              </a:rPr>
              <a:t>Moğulistan</a:t>
            </a:r>
            <a:r>
              <a:rPr lang="tr-TR" sz="2600" dirty="0">
                <a:latin typeface="Times New Roman" panose="02020603050405020304" pitchFamily="18" charset="0"/>
                <a:cs typeface="Times New Roman" panose="02020603050405020304" pitchFamily="18" charset="0"/>
              </a:rPr>
              <a:t>, Tibet, Kuzey Hindistan, Kuzey Pakistan ve Keşmir’de yetiştirilen keçileri kapsamaktadır.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3. Yarı </a:t>
            </a:r>
            <a:r>
              <a:rPr lang="tr-TR" sz="2800" b="1" dirty="0" err="1">
                <a:latin typeface="Times New Roman" panose="02020603050405020304" pitchFamily="18" charset="0"/>
                <a:cs typeface="Times New Roman" panose="02020603050405020304" pitchFamily="18" charset="0"/>
              </a:rPr>
              <a:t>Yabansal</a:t>
            </a:r>
            <a:r>
              <a:rPr lang="tr-TR" sz="2800" b="1" dirty="0">
                <a:latin typeface="Times New Roman" panose="02020603050405020304" pitchFamily="18" charset="0"/>
                <a:cs typeface="Times New Roman" panose="02020603050405020304" pitchFamily="18" charset="0"/>
              </a:rPr>
              <a:t> ve Kuzey Avrupa Grubu </a:t>
            </a:r>
          </a:p>
          <a:p>
            <a:pPr marL="457200" lvl="2" algn="just">
              <a:buFont typeface="Arial" panose="020B0604020202020204" pitchFamily="34" charset="0"/>
              <a:buChar char="•"/>
            </a:pPr>
            <a:r>
              <a:rPr lang="tr-TR" sz="2600" dirty="0">
                <a:latin typeface="Times New Roman" panose="02020603050405020304" pitchFamily="18" charset="0"/>
                <a:cs typeface="Times New Roman" panose="02020603050405020304" pitchFamily="18" charset="0"/>
              </a:rPr>
              <a:t> Okyanusya, İskoçya ve İzlanda’da yabancılaşmış keçiler ile İskoç ve İzlanda keçilerini kapsamaktadır.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4. Melez Grup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Alt kıl üretim yeteneği yüksek olan keçiler Ankara keçileri ile melezlenerek alt kıl oranı ve beyaz renk oranı artırılmaya çalışılmıştır. Ancak bunlar kaşmir </a:t>
            </a:r>
            <a:r>
              <a:rPr lang="tr-TR" sz="2800" dirty="0" err="1">
                <a:latin typeface="Times New Roman" panose="02020603050405020304" pitchFamily="18" charset="0"/>
                <a:cs typeface="Times New Roman" panose="02020603050405020304" pitchFamily="18" charset="0"/>
              </a:rPr>
              <a:t>kaltesine</a:t>
            </a:r>
            <a:r>
              <a:rPr lang="tr-TR" sz="2800" dirty="0">
                <a:latin typeface="Times New Roman" panose="02020603050405020304" pitchFamily="18" charset="0"/>
                <a:cs typeface="Times New Roman" panose="02020603050405020304" pitchFamily="18" charset="0"/>
              </a:rPr>
              <a:t> ulaşamayıp melez tipte </a:t>
            </a:r>
            <a:r>
              <a:rPr lang="tr-TR" sz="2800" dirty="0" err="1">
                <a:latin typeface="Times New Roman" panose="02020603050405020304" pitchFamily="18" charset="0"/>
                <a:cs typeface="Times New Roman" panose="02020603050405020304" pitchFamily="18" charset="0"/>
              </a:rPr>
              <a:t>Kaşgora</a:t>
            </a:r>
            <a:r>
              <a:rPr lang="tr-TR" sz="2800" dirty="0">
                <a:latin typeface="Times New Roman" panose="02020603050405020304" pitchFamily="18" charset="0"/>
                <a:cs typeface="Times New Roman" panose="02020603050405020304" pitchFamily="18" charset="0"/>
              </a:rPr>
              <a:t> denen lif tipini teşkil etmektedir. </a:t>
            </a:r>
          </a:p>
        </p:txBody>
      </p:sp>
    </p:spTree>
    <p:extLst>
      <p:ext uri="{BB962C8B-B14F-4D97-AF65-F5344CB8AC3E}">
        <p14:creationId xmlns:p14="http://schemas.microsoft.com/office/powerpoint/2010/main" val="196243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6F8B83-23FB-4C43-A1E4-3FC5F2F672BE}"/>
              </a:ext>
            </a:extLst>
          </p:cNvPr>
          <p:cNvSpPr>
            <a:spLocks noGrp="1"/>
          </p:cNvSpPr>
          <p:nvPr>
            <p:ph type="ctrTitle"/>
          </p:nvPr>
        </p:nvSpPr>
        <p:spPr>
          <a:xfrm>
            <a:off x="1245704" y="0"/>
            <a:ext cx="4293705" cy="755374"/>
          </a:xfrm>
        </p:spPr>
        <p:txBody>
          <a:bodyPr>
            <a:normAutofit fontScale="90000"/>
          </a:bodyPr>
          <a:lstStyle/>
          <a:p>
            <a:r>
              <a:rPr lang="tr-TR" dirty="0"/>
              <a:t>Tiftik ve Yapağı</a:t>
            </a:r>
          </a:p>
        </p:txBody>
      </p:sp>
      <p:sp>
        <p:nvSpPr>
          <p:cNvPr id="3" name="Alt Başlık 2">
            <a:extLst>
              <a:ext uri="{FF2B5EF4-FFF2-40B4-BE49-F238E27FC236}">
                <a16:creationId xmlns:a16="http://schemas.microsoft.com/office/drawing/2014/main" id="{5BB2FB8B-1982-40E6-AFDD-FF60C191E2F6}"/>
              </a:ext>
            </a:extLst>
          </p:cNvPr>
          <p:cNvSpPr>
            <a:spLocks noGrp="1"/>
          </p:cNvSpPr>
          <p:nvPr>
            <p:ph type="subTitle" idx="1"/>
          </p:nvPr>
        </p:nvSpPr>
        <p:spPr>
          <a:xfrm>
            <a:off x="92766" y="623456"/>
            <a:ext cx="11993218" cy="6234544"/>
          </a:xfrm>
        </p:spPr>
        <p:txBody>
          <a:bodyPr>
            <a:noAutofit/>
          </a:bodyPr>
          <a:lstStyle/>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Tiftik kıl çeşitleri</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Tiftik kıl da yapağı kılları gibi gerçek tiftik kılı, </a:t>
            </a:r>
            <a:r>
              <a:rPr lang="tr-TR" sz="2800" dirty="0" err="1">
                <a:latin typeface="Times New Roman" panose="02020603050405020304" pitchFamily="18" charset="0"/>
                <a:cs typeface="Times New Roman" panose="02020603050405020304" pitchFamily="18" charset="0"/>
              </a:rPr>
              <a:t>kemp</a:t>
            </a:r>
            <a:r>
              <a:rPr lang="tr-TR" sz="2800" dirty="0">
                <a:latin typeface="Times New Roman" panose="02020603050405020304" pitchFamily="18" charset="0"/>
                <a:cs typeface="Times New Roman" panose="02020603050405020304" pitchFamily="18" charset="0"/>
              </a:rPr>
              <a:t> kıl ve </a:t>
            </a:r>
            <a:r>
              <a:rPr lang="tr-TR" sz="2800" dirty="0" err="1">
                <a:latin typeface="Times New Roman" panose="02020603050405020304" pitchFamily="18" charset="0"/>
                <a:cs typeface="Times New Roman" panose="02020603050405020304" pitchFamily="18" charset="0"/>
              </a:rPr>
              <a:t>heterotip</a:t>
            </a:r>
            <a:r>
              <a:rPr lang="tr-TR" sz="2800" dirty="0">
                <a:latin typeface="Times New Roman" panose="02020603050405020304" pitchFamily="18" charset="0"/>
                <a:cs typeface="Times New Roman" panose="02020603050405020304" pitchFamily="18" charset="0"/>
              </a:rPr>
              <a:t> kıl tiplerine sahiptir.</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Gerçek tiftik kılı: </a:t>
            </a:r>
            <a:r>
              <a:rPr lang="tr-TR" sz="2800" dirty="0">
                <a:latin typeface="Times New Roman" panose="02020603050405020304" pitchFamily="18" charset="0"/>
                <a:cs typeface="Times New Roman" panose="02020603050405020304" pitchFamily="18" charset="0"/>
              </a:rPr>
              <a:t>Kılın içerisi tamamen korteks (kışır) tabakası ile doludur ve üzerinde </a:t>
            </a:r>
            <a:r>
              <a:rPr lang="tr-TR" sz="2800" dirty="0" err="1">
                <a:latin typeface="Times New Roman" panose="02020603050405020304" pitchFamily="18" charset="0"/>
                <a:cs typeface="Times New Roman" panose="02020603050405020304" pitchFamily="18" charset="0"/>
              </a:rPr>
              <a:t>kutikula</a:t>
            </a:r>
            <a:r>
              <a:rPr lang="tr-TR" sz="2800" dirty="0">
                <a:latin typeface="Times New Roman" panose="02020603050405020304" pitchFamily="18" charset="0"/>
                <a:cs typeface="Times New Roman" panose="02020603050405020304" pitchFamily="18" charset="0"/>
              </a:rPr>
              <a:t> tabakası vardır. Bunlar kumaş yapımında kullanılan ince ve bir örnek kıllardır. </a:t>
            </a:r>
          </a:p>
          <a:p>
            <a:pPr marL="0" lvl="1" algn="just">
              <a:buFont typeface="Arial" panose="020B0604020202020204" pitchFamily="34" charset="0"/>
              <a:buChar char="•"/>
            </a:pPr>
            <a:r>
              <a:rPr lang="tr-TR" sz="2800" b="1" dirty="0" err="1">
                <a:latin typeface="Times New Roman" panose="02020603050405020304" pitchFamily="18" charset="0"/>
                <a:cs typeface="Times New Roman" panose="02020603050405020304" pitchFamily="18" charset="0"/>
              </a:rPr>
              <a:t>Kemp</a:t>
            </a:r>
            <a:r>
              <a:rPr lang="tr-TR" sz="2800" b="1" dirty="0">
                <a:latin typeface="Times New Roman" panose="02020603050405020304" pitchFamily="18" charset="0"/>
                <a:cs typeface="Times New Roman" panose="02020603050405020304" pitchFamily="18" charset="0"/>
              </a:rPr>
              <a:t> kıl: </a:t>
            </a:r>
            <a:r>
              <a:rPr lang="tr-TR" sz="2800" dirty="0">
                <a:latin typeface="Times New Roman" panose="02020603050405020304" pitchFamily="18" charset="0"/>
                <a:cs typeface="Times New Roman" panose="02020603050405020304" pitchFamily="18" charset="0"/>
              </a:rPr>
              <a:t>kısa kalın ve ucu sivridir. </a:t>
            </a:r>
            <a:r>
              <a:rPr lang="tr-TR" sz="2800" dirty="0" err="1">
                <a:latin typeface="Times New Roman" panose="02020603050405020304" pitchFamily="18" charset="0"/>
                <a:cs typeface="Times New Roman" panose="02020603050405020304" pitchFamily="18" charset="0"/>
              </a:rPr>
              <a:t>Kemp</a:t>
            </a:r>
            <a:r>
              <a:rPr lang="tr-TR" sz="2800" dirty="0">
                <a:latin typeface="Times New Roman" panose="02020603050405020304" pitchFamily="18" charset="0"/>
                <a:cs typeface="Times New Roman" panose="02020603050405020304" pitchFamily="18" charset="0"/>
              </a:rPr>
              <a:t> kıl içerisi %75 </a:t>
            </a:r>
            <a:r>
              <a:rPr lang="tr-TR" sz="2800" dirty="0" err="1">
                <a:latin typeface="Times New Roman" panose="02020603050405020304" pitchFamily="18" charset="0"/>
                <a:cs typeface="Times New Roman" panose="02020603050405020304" pitchFamily="18" charset="0"/>
              </a:rPr>
              <a:t>medulla</a:t>
            </a:r>
            <a:r>
              <a:rPr lang="tr-TR" sz="2800" dirty="0">
                <a:latin typeface="Times New Roman" panose="02020603050405020304" pitchFamily="18" charset="0"/>
                <a:cs typeface="Times New Roman" panose="02020603050405020304" pitchFamily="18" charset="0"/>
              </a:rPr>
              <a:t> ile kaplanmış olması gerekir. </a:t>
            </a:r>
            <a:r>
              <a:rPr lang="tr-TR" sz="2800" dirty="0" err="1">
                <a:latin typeface="Times New Roman" panose="02020603050405020304" pitchFamily="18" charset="0"/>
                <a:cs typeface="Times New Roman" panose="02020603050405020304" pitchFamily="18" charset="0"/>
              </a:rPr>
              <a:t>Medulla</a:t>
            </a:r>
            <a:r>
              <a:rPr lang="tr-TR" sz="2800" dirty="0">
                <a:latin typeface="Times New Roman" panose="02020603050405020304" pitchFamily="18" charset="0"/>
                <a:cs typeface="Times New Roman" panose="02020603050405020304" pitchFamily="18" charset="0"/>
              </a:rPr>
              <a:t> tabakası geniş olduğundan korteks tabakası </a:t>
            </a:r>
            <a:r>
              <a:rPr lang="tr-TR" sz="2800" dirty="0" err="1">
                <a:latin typeface="Times New Roman" panose="02020603050405020304" pitchFamily="18" charset="0"/>
                <a:cs typeface="Times New Roman" panose="02020603050405020304" pitchFamily="18" charset="0"/>
              </a:rPr>
              <a:t>daralmışdır</a:t>
            </a:r>
            <a:r>
              <a:rPr lang="tr-TR" sz="2800" dirty="0">
                <a:latin typeface="Times New Roman" panose="02020603050405020304" pitchFamily="18" charset="0"/>
                <a:cs typeface="Times New Roman" panose="02020603050405020304" pitchFamily="18" charset="0"/>
              </a:rPr>
              <a:t>. Bu yapı </a:t>
            </a:r>
            <a:r>
              <a:rPr lang="tr-TR" sz="2800" dirty="0" err="1">
                <a:latin typeface="Times New Roman" panose="02020603050405020304" pitchFamily="18" charset="0"/>
                <a:cs typeface="Times New Roman" panose="02020603050405020304" pitchFamily="18" charset="0"/>
              </a:rPr>
              <a:t>kemp</a:t>
            </a:r>
            <a:r>
              <a:rPr lang="tr-TR" sz="2800" dirty="0">
                <a:latin typeface="Times New Roman" panose="02020603050405020304" pitchFamily="18" charset="0"/>
                <a:cs typeface="Times New Roman" panose="02020603050405020304" pitchFamily="18" charset="0"/>
              </a:rPr>
              <a:t> kıllara çok kaba, gevrek, kırılgan dirençsiz ve boya almayan bir özellik kazandırır.  </a:t>
            </a:r>
          </a:p>
          <a:p>
            <a:pPr marL="0" lvl="1" algn="just">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 Türkiye tiftiğinde </a:t>
            </a:r>
            <a:r>
              <a:rPr lang="tr-TR" sz="2800" dirty="0" err="1">
                <a:latin typeface="Times New Roman" panose="02020603050405020304" pitchFamily="18" charset="0"/>
                <a:cs typeface="Times New Roman" panose="02020603050405020304" pitchFamily="18" charset="0"/>
              </a:rPr>
              <a:t>kemp</a:t>
            </a:r>
            <a:r>
              <a:rPr lang="tr-TR" sz="2800" dirty="0">
                <a:latin typeface="Times New Roman" panose="02020603050405020304" pitchFamily="18" charset="0"/>
                <a:cs typeface="Times New Roman" panose="02020603050405020304" pitchFamily="18" charset="0"/>
              </a:rPr>
              <a:t> kıl oranı %2-6, Güney Afrika’da %1-3 ve </a:t>
            </a:r>
            <a:r>
              <a:rPr lang="tr-TR" sz="2800" dirty="0" err="1">
                <a:latin typeface="Times New Roman" panose="02020603050405020304" pitchFamily="18" charset="0"/>
                <a:cs typeface="Times New Roman" panose="02020603050405020304" pitchFamily="18" charset="0"/>
              </a:rPr>
              <a:t>Teksas</a:t>
            </a:r>
            <a:r>
              <a:rPr lang="tr-TR" sz="2800" dirty="0">
                <a:latin typeface="Times New Roman" panose="02020603050405020304" pitchFamily="18" charset="0"/>
                <a:cs typeface="Times New Roman" panose="02020603050405020304" pitchFamily="18" charset="0"/>
              </a:rPr>
              <a:t> tiftiklerinde %2-4 arasındadır.</a:t>
            </a:r>
          </a:p>
          <a:p>
            <a:pPr marL="0" lvl="1" algn="just">
              <a:buFont typeface="Arial" panose="020B0604020202020204" pitchFamily="34" charset="0"/>
              <a:buChar char="•"/>
            </a:pPr>
            <a:r>
              <a:rPr lang="tr-TR" sz="2800" b="1" dirty="0" err="1">
                <a:latin typeface="Times New Roman" panose="02020603050405020304" pitchFamily="18" charset="0"/>
                <a:cs typeface="Times New Roman" panose="02020603050405020304" pitchFamily="18" charset="0"/>
              </a:rPr>
              <a:t>Heterotip</a:t>
            </a:r>
            <a:r>
              <a:rPr lang="tr-TR" sz="2800" b="1" dirty="0">
                <a:latin typeface="Times New Roman" panose="02020603050405020304" pitchFamily="18" charset="0"/>
                <a:cs typeface="Times New Roman" panose="02020603050405020304" pitchFamily="18" charset="0"/>
              </a:rPr>
              <a:t> kıl: </a:t>
            </a:r>
            <a:r>
              <a:rPr lang="tr-TR" sz="2800" dirty="0">
                <a:latin typeface="Times New Roman" panose="02020603050405020304" pitchFamily="18" charset="0"/>
                <a:cs typeface="Times New Roman" panose="02020603050405020304" pitchFamily="18" charset="0"/>
              </a:rPr>
              <a:t>Çevresel etmenlerden dolayı bir kılın uzunluğu </a:t>
            </a:r>
            <a:r>
              <a:rPr lang="tr-TR" sz="2800" dirty="0" err="1">
                <a:latin typeface="Times New Roman" panose="02020603050405020304" pitchFamily="18" charset="0"/>
                <a:cs typeface="Times New Roman" panose="02020603050405020304" pitchFamily="18" charset="0"/>
              </a:rPr>
              <a:t>bboyunca</a:t>
            </a:r>
            <a:r>
              <a:rPr lang="tr-TR" sz="2800" dirty="0">
                <a:latin typeface="Times New Roman" panose="02020603050405020304" pitchFamily="18" charset="0"/>
                <a:cs typeface="Times New Roman" panose="02020603050405020304" pitchFamily="18" charset="0"/>
              </a:rPr>
              <a:t> ince ve kalın kısımlar oluşur. </a:t>
            </a:r>
          </a:p>
        </p:txBody>
      </p:sp>
    </p:spTree>
    <p:extLst>
      <p:ext uri="{BB962C8B-B14F-4D97-AF65-F5344CB8AC3E}">
        <p14:creationId xmlns:p14="http://schemas.microsoft.com/office/powerpoint/2010/main" val="41485736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TotalTime>
  <Words>2014</Words>
  <Application>Microsoft Office PowerPoint</Application>
  <PresentationFormat>Geniş ekran</PresentationFormat>
  <Paragraphs>132</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Times New Roman</vt:lpstr>
      <vt:lpstr>Office Teması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lpstr>Tiftik ve Yapağı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Tiftik ve Yapağı</dc:title>
  <dc:creator>mac</dc:creator>
  <cp:lastModifiedBy>mac</cp:lastModifiedBy>
  <cp:revision>29</cp:revision>
  <dcterms:created xsi:type="dcterms:W3CDTF">2022-12-27T06:01:07Z</dcterms:created>
  <dcterms:modified xsi:type="dcterms:W3CDTF">2023-01-03T08:19:34Z</dcterms:modified>
</cp:coreProperties>
</file>